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1"/>
    <p:sldMasterId id="2147484525" r:id="rId2"/>
    <p:sldMasterId id="2147484534" r:id="rId3"/>
    <p:sldMasterId id="2147484549" r:id="rId4"/>
    <p:sldMasterId id="2147484559" r:id="rId5"/>
  </p:sldMasterIdLst>
  <p:notesMasterIdLst>
    <p:notesMasterId r:id="rId43"/>
  </p:notesMasterIdLst>
  <p:sldIdLst>
    <p:sldId id="2147479897" r:id="rId6"/>
    <p:sldId id="2147482427" r:id="rId7"/>
    <p:sldId id="2147482382" r:id="rId8"/>
    <p:sldId id="2147482408" r:id="rId9"/>
    <p:sldId id="2147482444" r:id="rId10"/>
    <p:sldId id="2147482361" r:id="rId11"/>
    <p:sldId id="2147482447" r:id="rId12"/>
    <p:sldId id="2147482455" r:id="rId13"/>
    <p:sldId id="2147482619" r:id="rId14"/>
    <p:sldId id="2147482317" r:id="rId15"/>
    <p:sldId id="2147482348" r:id="rId16"/>
    <p:sldId id="2147482422" r:id="rId17"/>
    <p:sldId id="2147482397" r:id="rId18"/>
    <p:sldId id="2147482351" r:id="rId19"/>
    <p:sldId id="258" r:id="rId20"/>
    <p:sldId id="2147482396" r:id="rId21"/>
    <p:sldId id="2147479807" r:id="rId22"/>
    <p:sldId id="2147482356" r:id="rId23"/>
    <p:sldId id="2147479887" r:id="rId24"/>
    <p:sldId id="2147311351" r:id="rId25"/>
    <p:sldId id="2147473549" r:id="rId26"/>
    <p:sldId id="2147311390" r:id="rId27"/>
    <p:sldId id="2147311391" r:id="rId28"/>
    <p:sldId id="2147482320" r:id="rId29"/>
    <p:sldId id="290" r:id="rId30"/>
    <p:sldId id="2147482403" r:id="rId31"/>
    <p:sldId id="2147482321" r:id="rId32"/>
    <p:sldId id="267" r:id="rId33"/>
    <p:sldId id="2147482418" r:id="rId34"/>
    <p:sldId id="2147482420" r:id="rId35"/>
    <p:sldId id="2147482419" r:id="rId36"/>
    <p:sldId id="2147482327" r:id="rId37"/>
    <p:sldId id="2147311356" r:id="rId38"/>
    <p:sldId id="2147482391" r:id="rId39"/>
    <p:sldId id="16775970" r:id="rId40"/>
    <p:sldId id="2147479880" r:id="rId41"/>
    <p:sldId id="2147482454" r:id="rId4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11D2BF4-133F-3646-A5BC-E2D6AB993A88}">
          <p14:sldIdLst>
            <p14:sldId id="2147479897"/>
            <p14:sldId id="2147482427"/>
            <p14:sldId id="2147482382"/>
            <p14:sldId id="2147482408"/>
            <p14:sldId id="2147482444"/>
            <p14:sldId id="2147482361"/>
            <p14:sldId id="2147482447"/>
            <p14:sldId id="2147482455"/>
            <p14:sldId id="2147482619"/>
            <p14:sldId id="2147482317"/>
            <p14:sldId id="2147482348"/>
            <p14:sldId id="2147482422"/>
            <p14:sldId id="2147482397"/>
            <p14:sldId id="2147482351"/>
            <p14:sldId id="258"/>
            <p14:sldId id="2147482396"/>
            <p14:sldId id="2147479807"/>
            <p14:sldId id="2147482356"/>
            <p14:sldId id="2147479887"/>
            <p14:sldId id="2147311351"/>
            <p14:sldId id="2147473549"/>
            <p14:sldId id="2147311390"/>
            <p14:sldId id="2147311391"/>
            <p14:sldId id="2147482320"/>
            <p14:sldId id="290"/>
            <p14:sldId id="2147482403"/>
            <p14:sldId id="2147482321"/>
            <p14:sldId id="267"/>
            <p14:sldId id="2147482418"/>
            <p14:sldId id="2147482420"/>
            <p14:sldId id="2147482419"/>
            <p14:sldId id="2147482327"/>
            <p14:sldId id="2147311356"/>
            <p14:sldId id="2147482391"/>
            <p14:sldId id="16775970"/>
            <p14:sldId id="2147479880"/>
            <p14:sldId id="2147482454"/>
          </p14:sldIdLst>
        </p14:section>
        <p14:section name="Backup / Context  Slides" id="{C74E3B84-89BE-5347-AAD0-1060C65A07CE}">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984D07-1518-076C-AF61-0BD945087473}" name="Shombit Roy" initials="SR" userId="S::shombit.roy@sifycorp.com::c756c23c-bc98-4e37-a5fe-728e205ffcc6" providerId="AD"/>
  <p188:author id="{34FC0925-E2A8-9709-ACE5-9090C8602C3C}" name="Abhishek Singh Tomar" initials="AST" userId="S::abhishek.tomar@sifycorp.com::42be2351-8acd-4005-aae4-d092fa1b67a6" providerId="AD"/>
  <p188:author id="{A8477748-D022-2A9D-2469-623EFBC8BF20}" name="Vivekanandan Sivaguru" initials="VS" userId="S::vivekanandan.sivaguru@sifycorp.com::67c57917-f9ba-4e10-a8ca-4da79836ae93" providerId="AD"/>
  <p188:author id="{E6098560-E3D1-EDF3-E003-CAC34E384732}" name="Anoop Venugopal" initials="AV" userId="S::anoop.venugopal@sifycorp.com::073347bb-d80c-4ecb-90e0-6341ac035b54" providerId="AD"/>
  <p188:author id="{CE30718E-474F-1F76-5B64-D9FBD967A354}" name="Nizar Ahamed A R" initials="" userId="S::nizar.ahamed@sifycorp.com::adffb747-aaa0-46e0-848c-ae0c27f7bc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ahul Tandon" initials="RT" lastIdx="2" clrIdx="0">
    <p:extLst>
      <p:ext uri="{19B8F6BF-5375-455C-9EA6-DF929625EA0E}">
        <p15:presenceInfo xmlns:p15="http://schemas.microsoft.com/office/powerpoint/2012/main" userId="S::rahul.tandon@sifycorp.com::3a8efc80-71c3-4891-9bd7-c75e814584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B6CD2E"/>
    <a:srgbClr val="0070C0"/>
    <a:srgbClr val="BED730"/>
    <a:srgbClr val="10253F"/>
    <a:srgbClr val="000000"/>
    <a:srgbClr val="4F81BD"/>
    <a:srgbClr val="B9B59F"/>
    <a:srgbClr val="B59D8D"/>
    <a:srgbClr val="6C6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68C00F-7406-4B67-B085-F5CF2EB9DFDB}" v="2" dt="2025-03-23T21:21:20.747"/>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3969" autoAdjust="0"/>
  </p:normalViewPr>
  <p:slideViewPr>
    <p:cSldViewPr snapToGrid="0">
      <p:cViewPr varScale="1">
        <p:scale>
          <a:sx n="86" d="100"/>
          <a:sy n="86" d="100"/>
        </p:scale>
        <p:origin x="882" y="7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D62F68-6753-AC48-81FC-4F2B8E59D63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F1983AC-FFD8-B748-9757-AF625A24D94D}">
      <dgm:prSet/>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US"/>
            <a:t>Strategically located near business parks and IT hubs with excellent air, rail, and road connectivity.</a:t>
          </a:r>
          <a:endParaRPr lang="en-IN"/>
        </a:p>
      </dgm:t>
    </dgm:pt>
    <dgm:pt modelId="{54292B75-BB9A-FA48-82CB-49811378C465}" type="parTrans" cxnId="{E746755B-F31E-E640-90E9-9492AFDB9FA9}">
      <dgm:prSet/>
      <dgm:spPr/>
      <dgm:t>
        <a:bodyPr/>
        <a:lstStyle/>
        <a:p>
          <a:endParaRPr lang="en-US"/>
        </a:p>
      </dgm:t>
    </dgm:pt>
    <dgm:pt modelId="{53587CA4-70A0-BE45-B1AA-E425398C73FE}" type="sibTrans" cxnId="{E746755B-F31E-E640-90E9-9492AFDB9FA9}">
      <dgm:prSet/>
      <dgm:spPr/>
      <dgm:t>
        <a:bodyPr/>
        <a:lstStyle/>
        <a:p>
          <a:endParaRPr lang="en-US"/>
        </a:p>
      </dgm:t>
    </dgm:pt>
    <dgm:pt modelId="{5B77B478-BE80-0D4D-97E4-3FCC1F03772C}">
      <dgm:prSet/>
      <dgm:spPr>
        <a:solidFill>
          <a:schemeClr val="tx2">
            <a:lumMod val="75000"/>
            <a:alpha val="50196"/>
          </a:schemeClr>
        </a:solidFill>
        <a:ln w="6350">
          <a:solidFill>
            <a:schemeClr val="accent1"/>
          </a:solidFill>
        </a:ln>
      </dgm:spPr>
      <dgm:t>
        <a:bodyPr/>
        <a:lstStyle/>
        <a:p>
          <a:pPr>
            <a:lnSpc>
              <a:spcPct val="100000"/>
            </a:lnSpc>
            <a:spcAft>
              <a:spcPts val="0"/>
            </a:spcAft>
          </a:pPr>
          <a:r>
            <a:rPr lang="en-US" dirty="0"/>
            <a:t>Supports mission-critical customers across Hyperscalers, OTT, IT/</a:t>
          </a:r>
          <a:r>
            <a:rPr lang="en-US" dirty="0" err="1"/>
            <a:t>ITeS</a:t>
          </a:r>
          <a:r>
            <a:rPr lang="en-US" dirty="0"/>
            <a:t>, Manufacturing, BFSI, Healthcare/Pharma sectors.</a:t>
          </a:r>
          <a:endParaRPr lang="en-IN" dirty="0"/>
        </a:p>
      </dgm:t>
    </dgm:pt>
    <dgm:pt modelId="{56108DAD-2BC8-2540-BADA-69C73D652F90}" type="parTrans" cxnId="{B27BFF05-A9A8-4B4B-B59C-C15C09C00586}">
      <dgm:prSet/>
      <dgm:spPr/>
      <dgm:t>
        <a:bodyPr/>
        <a:lstStyle/>
        <a:p>
          <a:endParaRPr lang="en-US"/>
        </a:p>
      </dgm:t>
    </dgm:pt>
    <dgm:pt modelId="{13BE9DD0-B07A-A341-9449-E361B2612864}" type="sibTrans" cxnId="{B27BFF05-A9A8-4B4B-B59C-C15C09C00586}">
      <dgm:prSet/>
      <dgm:spPr/>
      <dgm:t>
        <a:bodyPr/>
        <a:lstStyle/>
        <a:p>
          <a:endParaRPr lang="en-US"/>
        </a:p>
      </dgm:t>
    </dgm:pt>
    <dgm:pt modelId="{38BD0991-C11C-F849-934A-088DF29253DC}">
      <dgm:prSet/>
      <dgm:spPr>
        <a:solidFill>
          <a:schemeClr val="tx2">
            <a:lumMod val="75000"/>
            <a:alpha val="50196"/>
          </a:schemeClr>
        </a:solidFill>
        <a:ln w="6350">
          <a:solidFill>
            <a:schemeClr val="accent1"/>
          </a:solidFill>
        </a:ln>
      </dgm:spPr>
      <dgm:t>
        <a:bodyPr/>
        <a:lstStyle/>
        <a:p>
          <a:pPr>
            <a:lnSpc>
              <a:spcPct val="100000"/>
            </a:lnSpc>
            <a:spcAft>
              <a:spcPts val="0"/>
            </a:spcAft>
          </a:pPr>
          <a:r>
            <a:rPr lang="en-US"/>
            <a:t>Robust network ecosystem, connecting to major city nodes and cable landing stations via geo-diverse routes.</a:t>
          </a:r>
          <a:endParaRPr lang="en-IN"/>
        </a:p>
      </dgm:t>
    </dgm:pt>
    <dgm:pt modelId="{718D4B0A-518F-8F43-AA23-C75EB5ADDADD}" type="parTrans" cxnId="{9198B14A-B753-7A4A-93C3-E7978C1FCEE5}">
      <dgm:prSet/>
      <dgm:spPr/>
      <dgm:t>
        <a:bodyPr/>
        <a:lstStyle/>
        <a:p>
          <a:endParaRPr lang="en-US"/>
        </a:p>
      </dgm:t>
    </dgm:pt>
    <dgm:pt modelId="{CD706AFA-5129-4D4E-A299-94DC111360E9}" type="sibTrans" cxnId="{9198B14A-B753-7A4A-93C3-E7978C1FCEE5}">
      <dgm:prSet/>
      <dgm:spPr/>
      <dgm:t>
        <a:bodyPr/>
        <a:lstStyle/>
        <a:p>
          <a:endParaRPr lang="en-US"/>
        </a:p>
      </dgm:t>
    </dgm:pt>
    <dgm:pt modelId="{FC765344-29A6-F84C-9F0C-62E2C6E9AE92}">
      <dgm:prSet/>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US"/>
            <a:t>Four access paths from the main road ensure smooth logistics, IT asset transfer, personnel movement, and fuel replenishment.</a:t>
          </a:r>
          <a:endParaRPr lang="en-IN"/>
        </a:p>
      </dgm:t>
    </dgm:pt>
    <dgm:pt modelId="{04D28708-EEF1-1041-89EF-F7C788160719}" type="parTrans" cxnId="{00BC1662-9857-B148-83DC-C7F5B326EEF8}">
      <dgm:prSet/>
      <dgm:spPr/>
      <dgm:t>
        <a:bodyPr/>
        <a:lstStyle/>
        <a:p>
          <a:endParaRPr lang="en-US"/>
        </a:p>
      </dgm:t>
    </dgm:pt>
    <dgm:pt modelId="{53585FF4-5A3E-8348-96C2-E1402F863589}" type="sibTrans" cxnId="{00BC1662-9857-B148-83DC-C7F5B326EEF8}">
      <dgm:prSet/>
      <dgm:spPr/>
      <dgm:t>
        <a:bodyPr/>
        <a:lstStyle/>
        <a:p>
          <a:endParaRPr lang="en-US"/>
        </a:p>
      </dgm:t>
    </dgm:pt>
    <dgm:pt modelId="{C415D70B-422D-8E47-8310-2EB55E502AF6}">
      <dgm:prSet/>
      <dgm:spPr>
        <a:solidFill>
          <a:schemeClr val="tx2">
            <a:lumMod val="75000"/>
            <a:alpha val="50196"/>
          </a:schemeClr>
        </a:solidFill>
        <a:ln w="6350">
          <a:solidFill>
            <a:schemeClr val="accent1"/>
          </a:solidFill>
        </a:ln>
      </dgm:spPr>
      <dgm:t>
        <a:bodyPr/>
        <a:lstStyle/>
        <a:p>
          <a:pPr>
            <a:lnSpc>
              <a:spcPct val="100000"/>
            </a:lnSpc>
            <a:spcAft>
              <a:spcPts val="0"/>
            </a:spcAft>
          </a:pPr>
          <a:r>
            <a:rPr lang="en-US"/>
            <a:t>Four fiber entry paths to the campus for stable network. </a:t>
          </a:r>
          <a:endParaRPr lang="en-IN"/>
        </a:p>
      </dgm:t>
    </dgm:pt>
    <dgm:pt modelId="{2C0465D6-2C44-A942-8F13-FBDB3CD78E5A}" type="parTrans" cxnId="{9B8A46C6-0946-D848-8DFD-8847885BB3D5}">
      <dgm:prSet/>
      <dgm:spPr/>
      <dgm:t>
        <a:bodyPr/>
        <a:lstStyle/>
        <a:p>
          <a:endParaRPr lang="en-US"/>
        </a:p>
      </dgm:t>
    </dgm:pt>
    <dgm:pt modelId="{9829DE24-03DE-9A40-806F-470DA68DA150}" type="sibTrans" cxnId="{9B8A46C6-0946-D848-8DFD-8847885BB3D5}">
      <dgm:prSet/>
      <dgm:spPr/>
      <dgm:t>
        <a:bodyPr/>
        <a:lstStyle/>
        <a:p>
          <a:endParaRPr lang="en-US"/>
        </a:p>
      </dgm:t>
    </dgm:pt>
    <dgm:pt modelId="{89A5206A-FF3B-3D42-ADE6-1107DBBEEA3A}" type="pres">
      <dgm:prSet presAssocID="{FDD62F68-6753-AC48-81FC-4F2B8E59D63D}" presName="diagram" presStyleCnt="0">
        <dgm:presLayoutVars>
          <dgm:dir/>
          <dgm:resizeHandles val="exact"/>
        </dgm:presLayoutVars>
      </dgm:prSet>
      <dgm:spPr/>
    </dgm:pt>
    <dgm:pt modelId="{75F0DE17-72E9-3A46-8FF3-2F1C872E9F9C}" type="pres">
      <dgm:prSet presAssocID="{8F1983AC-FFD8-B748-9757-AF625A24D94D}" presName="node" presStyleLbl="node1" presStyleIdx="0" presStyleCnt="5" custScaleX="120507">
        <dgm:presLayoutVars>
          <dgm:bulletEnabled val="1"/>
        </dgm:presLayoutVars>
      </dgm:prSet>
      <dgm:spPr/>
    </dgm:pt>
    <dgm:pt modelId="{5E11D909-457A-CF4E-92B1-8FE0F78912C7}" type="pres">
      <dgm:prSet presAssocID="{53587CA4-70A0-BE45-B1AA-E425398C73FE}" presName="sibTrans" presStyleCnt="0"/>
      <dgm:spPr/>
    </dgm:pt>
    <dgm:pt modelId="{C4D43D66-0DFD-0147-B343-90AF3BBF832C}" type="pres">
      <dgm:prSet presAssocID="{5B77B478-BE80-0D4D-97E4-3FCC1F03772C}" presName="node" presStyleLbl="node1" presStyleIdx="1" presStyleCnt="5" custScaleX="120507">
        <dgm:presLayoutVars>
          <dgm:bulletEnabled val="1"/>
        </dgm:presLayoutVars>
      </dgm:prSet>
      <dgm:spPr/>
    </dgm:pt>
    <dgm:pt modelId="{B54CF652-BCBA-274A-8EE1-09832D217A52}" type="pres">
      <dgm:prSet presAssocID="{13BE9DD0-B07A-A341-9449-E361B2612864}" presName="sibTrans" presStyleCnt="0"/>
      <dgm:spPr/>
    </dgm:pt>
    <dgm:pt modelId="{C3542C53-CCDE-A948-8465-E302E71E81C3}" type="pres">
      <dgm:prSet presAssocID="{38BD0991-C11C-F849-934A-088DF29253DC}" presName="node" presStyleLbl="node1" presStyleIdx="2" presStyleCnt="5" custScaleX="120507">
        <dgm:presLayoutVars>
          <dgm:bulletEnabled val="1"/>
        </dgm:presLayoutVars>
      </dgm:prSet>
      <dgm:spPr/>
    </dgm:pt>
    <dgm:pt modelId="{7186E64C-2825-0E46-A65B-6DD82C5EE634}" type="pres">
      <dgm:prSet presAssocID="{CD706AFA-5129-4D4E-A299-94DC111360E9}" presName="sibTrans" presStyleCnt="0"/>
      <dgm:spPr/>
    </dgm:pt>
    <dgm:pt modelId="{0BB69A8D-0B38-0C40-A6CA-8655C25F5EED}" type="pres">
      <dgm:prSet presAssocID="{FC765344-29A6-F84C-9F0C-62E2C6E9AE92}" presName="node" presStyleLbl="node1" presStyleIdx="3" presStyleCnt="5" custScaleX="120507">
        <dgm:presLayoutVars>
          <dgm:bulletEnabled val="1"/>
        </dgm:presLayoutVars>
      </dgm:prSet>
      <dgm:spPr/>
    </dgm:pt>
    <dgm:pt modelId="{A8D0BD84-42EA-D64D-8365-8A20E37DE383}" type="pres">
      <dgm:prSet presAssocID="{53585FF4-5A3E-8348-96C2-E1402F863589}" presName="sibTrans" presStyleCnt="0"/>
      <dgm:spPr/>
    </dgm:pt>
    <dgm:pt modelId="{32152D2C-6470-C349-9EF7-C4A948676970}" type="pres">
      <dgm:prSet presAssocID="{C415D70B-422D-8E47-8310-2EB55E502AF6}" presName="node" presStyleLbl="node1" presStyleIdx="4" presStyleCnt="5" custScaleX="120507">
        <dgm:presLayoutVars>
          <dgm:bulletEnabled val="1"/>
        </dgm:presLayoutVars>
      </dgm:prSet>
      <dgm:spPr/>
    </dgm:pt>
  </dgm:ptLst>
  <dgm:cxnLst>
    <dgm:cxn modelId="{B27BFF05-A9A8-4B4B-B59C-C15C09C00586}" srcId="{FDD62F68-6753-AC48-81FC-4F2B8E59D63D}" destId="{5B77B478-BE80-0D4D-97E4-3FCC1F03772C}" srcOrd="1" destOrd="0" parTransId="{56108DAD-2BC8-2540-BADA-69C73D652F90}" sibTransId="{13BE9DD0-B07A-A341-9449-E361B2612864}"/>
    <dgm:cxn modelId="{C26A2210-2FB8-504F-BC44-18F746D0E05E}" type="presOf" srcId="{38BD0991-C11C-F849-934A-088DF29253DC}" destId="{C3542C53-CCDE-A948-8465-E302E71E81C3}" srcOrd="0" destOrd="0" presId="urn:microsoft.com/office/officeart/2005/8/layout/default"/>
    <dgm:cxn modelId="{3A93B539-FB86-184F-A79C-49B4C02F6DCA}" type="presOf" srcId="{8F1983AC-FFD8-B748-9757-AF625A24D94D}" destId="{75F0DE17-72E9-3A46-8FF3-2F1C872E9F9C}" srcOrd="0" destOrd="0" presId="urn:microsoft.com/office/officeart/2005/8/layout/default"/>
    <dgm:cxn modelId="{E746755B-F31E-E640-90E9-9492AFDB9FA9}" srcId="{FDD62F68-6753-AC48-81FC-4F2B8E59D63D}" destId="{8F1983AC-FFD8-B748-9757-AF625A24D94D}" srcOrd="0" destOrd="0" parTransId="{54292B75-BB9A-FA48-82CB-49811378C465}" sibTransId="{53587CA4-70A0-BE45-B1AA-E425398C73FE}"/>
    <dgm:cxn modelId="{00BC1662-9857-B148-83DC-C7F5B326EEF8}" srcId="{FDD62F68-6753-AC48-81FC-4F2B8E59D63D}" destId="{FC765344-29A6-F84C-9F0C-62E2C6E9AE92}" srcOrd="3" destOrd="0" parTransId="{04D28708-EEF1-1041-89EF-F7C788160719}" sibTransId="{53585FF4-5A3E-8348-96C2-E1402F863589}"/>
    <dgm:cxn modelId="{9198B14A-B753-7A4A-93C3-E7978C1FCEE5}" srcId="{FDD62F68-6753-AC48-81FC-4F2B8E59D63D}" destId="{38BD0991-C11C-F849-934A-088DF29253DC}" srcOrd="2" destOrd="0" parTransId="{718D4B0A-518F-8F43-AA23-C75EB5ADDADD}" sibTransId="{CD706AFA-5129-4D4E-A299-94DC111360E9}"/>
    <dgm:cxn modelId="{AF20284B-A317-4340-8D5C-249F49CD3BE4}" type="presOf" srcId="{FDD62F68-6753-AC48-81FC-4F2B8E59D63D}" destId="{89A5206A-FF3B-3D42-ADE6-1107DBBEEA3A}" srcOrd="0" destOrd="0" presId="urn:microsoft.com/office/officeart/2005/8/layout/default"/>
    <dgm:cxn modelId="{9C2276A0-DFE6-CE43-9034-12CEBE2F01E9}" type="presOf" srcId="{5B77B478-BE80-0D4D-97E4-3FCC1F03772C}" destId="{C4D43D66-0DFD-0147-B343-90AF3BBF832C}" srcOrd="0" destOrd="0" presId="urn:microsoft.com/office/officeart/2005/8/layout/default"/>
    <dgm:cxn modelId="{9B8A46C6-0946-D848-8DFD-8847885BB3D5}" srcId="{FDD62F68-6753-AC48-81FC-4F2B8E59D63D}" destId="{C415D70B-422D-8E47-8310-2EB55E502AF6}" srcOrd="4" destOrd="0" parTransId="{2C0465D6-2C44-A942-8F13-FBDB3CD78E5A}" sibTransId="{9829DE24-03DE-9A40-806F-470DA68DA150}"/>
    <dgm:cxn modelId="{1A8EC8E4-DDCA-CA47-9222-31AF609A8E35}" type="presOf" srcId="{FC765344-29A6-F84C-9F0C-62E2C6E9AE92}" destId="{0BB69A8D-0B38-0C40-A6CA-8655C25F5EED}" srcOrd="0" destOrd="0" presId="urn:microsoft.com/office/officeart/2005/8/layout/default"/>
    <dgm:cxn modelId="{8D67EBE4-9EDF-E54A-A30A-69D2CFC80D1C}" type="presOf" srcId="{C415D70B-422D-8E47-8310-2EB55E502AF6}" destId="{32152D2C-6470-C349-9EF7-C4A948676970}" srcOrd="0" destOrd="0" presId="urn:microsoft.com/office/officeart/2005/8/layout/default"/>
    <dgm:cxn modelId="{464BFDB6-3A28-714D-8C77-51391A5EC53E}" type="presParOf" srcId="{89A5206A-FF3B-3D42-ADE6-1107DBBEEA3A}" destId="{75F0DE17-72E9-3A46-8FF3-2F1C872E9F9C}" srcOrd="0" destOrd="0" presId="urn:microsoft.com/office/officeart/2005/8/layout/default"/>
    <dgm:cxn modelId="{298BBF00-4DAA-0840-8C8E-67885F5AF1AC}" type="presParOf" srcId="{89A5206A-FF3B-3D42-ADE6-1107DBBEEA3A}" destId="{5E11D909-457A-CF4E-92B1-8FE0F78912C7}" srcOrd="1" destOrd="0" presId="urn:microsoft.com/office/officeart/2005/8/layout/default"/>
    <dgm:cxn modelId="{163E6A87-9C49-1C4A-8A93-A4D7CE08BC3B}" type="presParOf" srcId="{89A5206A-FF3B-3D42-ADE6-1107DBBEEA3A}" destId="{C4D43D66-0DFD-0147-B343-90AF3BBF832C}" srcOrd="2" destOrd="0" presId="urn:microsoft.com/office/officeart/2005/8/layout/default"/>
    <dgm:cxn modelId="{E2C6BC28-28A2-024D-A82A-F28AB58D4B57}" type="presParOf" srcId="{89A5206A-FF3B-3D42-ADE6-1107DBBEEA3A}" destId="{B54CF652-BCBA-274A-8EE1-09832D217A52}" srcOrd="3" destOrd="0" presId="urn:microsoft.com/office/officeart/2005/8/layout/default"/>
    <dgm:cxn modelId="{19C49B32-0BB0-634B-8EA0-62F670295FFA}" type="presParOf" srcId="{89A5206A-FF3B-3D42-ADE6-1107DBBEEA3A}" destId="{C3542C53-CCDE-A948-8465-E302E71E81C3}" srcOrd="4" destOrd="0" presId="urn:microsoft.com/office/officeart/2005/8/layout/default"/>
    <dgm:cxn modelId="{9EB86FFC-05F2-7A46-978C-0C712F7ADE33}" type="presParOf" srcId="{89A5206A-FF3B-3D42-ADE6-1107DBBEEA3A}" destId="{7186E64C-2825-0E46-A65B-6DD82C5EE634}" srcOrd="5" destOrd="0" presId="urn:microsoft.com/office/officeart/2005/8/layout/default"/>
    <dgm:cxn modelId="{43179836-93F8-9E44-9AFD-724A659B9CDC}" type="presParOf" srcId="{89A5206A-FF3B-3D42-ADE6-1107DBBEEA3A}" destId="{0BB69A8D-0B38-0C40-A6CA-8655C25F5EED}" srcOrd="6" destOrd="0" presId="urn:microsoft.com/office/officeart/2005/8/layout/default"/>
    <dgm:cxn modelId="{7FD43B99-00F4-E44F-B9F1-0D4D2DBDE4BE}" type="presParOf" srcId="{89A5206A-FF3B-3D42-ADE6-1107DBBEEA3A}" destId="{A8D0BD84-42EA-D64D-8365-8A20E37DE383}" srcOrd="7" destOrd="0" presId="urn:microsoft.com/office/officeart/2005/8/layout/default"/>
    <dgm:cxn modelId="{A02DB0C9-F446-3647-9766-3FE646E1BDF6}" type="presParOf" srcId="{89A5206A-FF3B-3D42-ADE6-1107DBBEEA3A}" destId="{32152D2C-6470-C349-9EF7-C4A948676970}"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AD65A9-C4E0-46C9-9139-3D9A0E0C966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68DE2DA3-1FA3-49F0-84BF-9FB37FEA7AC6}">
      <dgm:prSet custT="1"/>
      <dgm:spPr>
        <a:solidFill>
          <a:srgbClr val="0070C0">
            <a:alpha val="50196"/>
          </a:srgbClr>
        </a:solidFill>
        <a:ln w="6350">
          <a:solidFill>
            <a:schemeClr val="accent1"/>
          </a:solidFill>
          <a:prstDash val="sysDot"/>
        </a:ln>
      </dgm:spPr>
      <dgm:t>
        <a:bodyPr/>
        <a:lstStyle/>
        <a:p>
          <a:pPr>
            <a:lnSpc>
              <a:spcPct val="100000"/>
            </a:lnSpc>
            <a:spcAft>
              <a:spcPts val="0"/>
            </a:spcAft>
          </a:pPr>
          <a:r>
            <a:rPr lang="en-US" sz="1000">
              <a:solidFill>
                <a:schemeClr val="bg1"/>
              </a:solidFill>
              <a:latin typeface="Trebuchet MS" panose="020B0703020202090204" pitchFamily="34" charset="0"/>
            </a:rPr>
            <a:t>Integrated Cable Landing Station for Transpacific fiber access</a:t>
          </a:r>
          <a:endParaRPr lang="en-IN" sz="1000">
            <a:solidFill>
              <a:schemeClr val="bg1"/>
            </a:solidFill>
            <a:latin typeface="Trebuchet MS" panose="020B0703020202090204" pitchFamily="34" charset="0"/>
          </a:endParaRPr>
        </a:p>
      </dgm:t>
    </dgm:pt>
    <dgm:pt modelId="{303AC313-3A52-42DE-AA8D-7B6861252B20}" type="parTrans" cxnId="{41589602-F503-453D-9461-52A48D847B7A}">
      <dgm:prSet/>
      <dgm:spPr/>
      <dgm:t>
        <a:bodyPr/>
        <a:lstStyle/>
        <a:p>
          <a:endParaRPr lang="en-IN"/>
        </a:p>
      </dgm:t>
    </dgm:pt>
    <dgm:pt modelId="{C6A3DBF7-DE57-40B8-9CF1-4AAA5EDE4E9D}" type="sibTrans" cxnId="{41589602-F503-453D-9461-52A48D847B7A}">
      <dgm:prSet/>
      <dgm:spPr/>
      <dgm:t>
        <a:bodyPr/>
        <a:lstStyle/>
        <a:p>
          <a:endParaRPr lang="en-IN"/>
        </a:p>
      </dgm:t>
    </dgm:pt>
    <dgm:pt modelId="{CA9B7E36-FB5B-443B-AF0F-5BD733E40D19}">
      <dgm:prSet custT="1"/>
      <dgm:spPr>
        <a:solidFill>
          <a:srgbClr val="0070C0">
            <a:alpha val="50196"/>
          </a:srgbClr>
        </a:solidFill>
        <a:ln w="6350">
          <a:solidFill>
            <a:schemeClr val="accent1"/>
          </a:solidFill>
          <a:prstDash val="sysDot"/>
        </a:ln>
      </dgm:spPr>
      <dgm:t>
        <a:bodyPr/>
        <a:lstStyle/>
        <a:p>
          <a:pPr>
            <a:lnSpc>
              <a:spcPct val="100000"/>
            </a:lnSpc>
            <a:spcAft>
              <a:spcPts val="0"/>
            </a:spcAft>
          </a:pPr>
          <a:r>
            <a:rPr lang="en-US" sz="1000" dirty="0">
              <a:latin typeface="Trebuchet MS" panose="020B0703020202090204" pitchFamily="34" charset="0"/>
            </a:rPr>
            <a:t>Built on</a:t>
          </a:r>
          <a:r>
            <a:rPr lang="en-US" sz="1000" dirty="0">
              <a:solidFill>
                <a:srgbClr val="BED730"/>
              </a:solidFill>
              <a:latin typeface="Trebuchet MS" panose="020B0703020202090204" pitchFamily="34" charset="0"/>
            </a:rPr>
            <a:t> Tsunami resistant </a:t>
          </a:r>
          <a:r>
            <a:rPr lang="en-US" sz="1000" dirty="0">
              <a:latin typeface="Trebuchet MS" panose="020B0703020202090204" pitchFamily="34" charset="0"/>
            </a:rPr>
            <a:t>stilt structure, all equipment to be on </a:t>
          </a:r>
          <a:r>
            <a:rPr lang="en-US" sz="1000" dirty="0">
              <a:solidFill>
                <a:schemeClr val="bg1"/>
              </a:solidFill>
              <a:latin typeface="Trebuchet MS" panose="020B0703020202090204" pitchFamily="34" charset="0"/>
            </a:rPr>
            <a:t>Level 2 and 3</a:t>
          </a:r>
          <a:endParaRPr lang="en-IN" sz="1000" dirty="0">
            <a:solidFill>
              <a:schemeClr val="bg1"/>
            </a:solidFill>
            <a:latin typeface="Trebuchet MS" panose="020B0703020202090204" pitchFamily="34" charset="0"/>
          </a:endParaRPr>
        </a:p>
      </dgm:t>
    </dgm:pt>
    <dgm:pt modelId="{ADD1D8A8-EAEE-4F6B-AAF6-94D0F86AC7EC}" type="parTrans" cxnId="{AA0769E6-425D-48C0-8A6E-79FA16C98EA2}">
      <dgm:prSet/>
      <dgm:spPr/>
      <dgm:t>
        <a:bodyPr/>
        <a:lstStyle/>
        <a:p>
          <a:endParaRPr lang="en-IN"/>
        </a:p>
      </dgm:t>
    </dgm:pt>
    <dgm:pt modelId="{B2ACC385-5A93-4922-B8F7-A263DD5BBB1F}" type="sibTrans" cxnId="{AA0769E6-425D-48C0-8A6E-79FA16C98EA2}">
      <dgm:prSet/>
      <dgm:spPr/>
      <dgm:t>
        <a:bodyPr/>
        <a:lstStyle/>
        <a:p>
          <a:endParaRPr lang="en-IN"/>
        </a:p>
      </dgm:t>
    </dgm:pt>
    <dgm:pt modelId="{9A7F98D4-A244-4866-A029-B69673ECD272}">
      <dgm:prSet custT="1"/>
      <dgm:spPr>
        <a:solidFill>
          <a:srgbClr val="00B0F0">
            <a:alpha val="50196"/>
          </a:srgbClr>
        </a:solidFill>
        <a:ln w="6350">
          <a:solidFill>
            <a:schemeClr val="accent5"/>
          </a:solidFill>
          <a:prstDash val="sysDot"/>
        </a:ln>
      </dgm:spPr>
      <dgm:t>
        <a:bodyPr/>
        <a:lstStyle/>
        <a:p>
          <a:pPr>
            <a:lnSpc>
              <a:spcPct val="100000"/>
            </a:lnSpc>
            <a:spcAft>
              <a:spcPts val="0"/>
            </a:spcAft>
          </a:pPr>
          <a:r>
            <a:rPr lang="en-US" sz="1000" dirty="0">
              <a:latin typeface="Trebuchet MS" panose="020B0703020202090204" pitchFamily="34" charset="0"/>
            </a:rPr>
            <a:t>Initial power is </a:t>
          </a:r>
          <a:r>
            <a:rPr lang="en-US" sz="1000" dirty="0">
              <a:solidFill>
                <a:srgbClr val="BED730"/>
              </a:solidFill>
              <a:latin typeface="Trebuchet MS" panose="020B0703020202090204" pitchFamily="34" charset="0"/>
            </a:rPr>
            <a:t>700 KW</a:t>
          </a:r>
          <a:r>
            <a:rPr lang="en-US" sz="1000" dirty="0">
              <a:latin typeface="Trebuchet MS" panose="020B0703020202090204" pitchFamily="34" charset="0"/>
            </a:rPr>
            <a:t>; to be ramped per requirement</a:t>
          </a:r>
          <a:endParaRPr lang="en-IN" sz="1000" dirty="0">
            <a:latin typeface="Trebuchet MS" panose="020B0703020202090204" pitchFamily="34" charset="0"/>
          </a:endParaRPr>
        </a:p>
      </dgm:t>
    </dgm:pt>
    <dgm:pt modelId="{F8306F73-BBD1-439E-9C4C-3AF6A801866E}" type="parTrans" cxnId="{B8785B58-749D-40E4-B898-172C229B252A}">
      <dgm:prSet/>
      <dgm:spPr/>
      <dgm:t>
        <a:bodyPr/>
        <a:lstStyle/>
        <a:p>
          <a:endParaRPr lang="en-IN"/>
        </a:p>
      </dgm:t>
    </dgm:pt>
    <dgm:pt modelId="{E0411A64-009F-4742-8486-02BD55A6D691}" type="sibTrans" cxnId="{B8785B58-749D-40E4-B898-172C229B252A}">
      <dgm:prSet/>
      <dgm:spPr/>
      <dgm:t>
        <a:bodyPr/>
        <a:lstStyle/>
        <a:p>
          <a:endParaRPr lang="en-IN"/>
        </a:p>
      </dgm:t>
    </dgm:pt>
    <dgm:pt modelId="{6FEA115C-E0A5-41B8-BB71-262C368AFDFB}">
      <dgm:prSet custT="1"/>
      <dgm:spPr>
        <a:solidFill>
          <a:srgbClr val="0070C0">
            <a:alpha val="50196"/>
          </a:srgbClr>
        </a:solidFill>
        <a:ln w="6350">
          <a:solidFill>
            <a:schemeClr val="accent1"/>
          </a:solidFill>
          <a:prstDash val="sysDot"/>
        </a:ln>
      </dgm:spPr>
      <dgm:t>
        <a:bodyPr/>
        <a:lstStyle/>
        <a:p>
          <a:pPr>
            <a:lnSpc>
              <a:spcPct val="100000"/>
            </a:lnSpc>
            <a:spcAft>
              <a:spcPts val="0"/>
            </a:spcAft>
          </a:pPr>
          <a:r>
            <a:rPr lang="en-US" sz="1000" dirty="0">
              <a:solidFill>
                <a:schemeClr val="bg1"/>
              </a:solidFill>
              <a:latin typeface="Trebuchet MS" panose="020B0703020202090204" pitchFamily="34" charset="0"/>
            </a:rPr>
            <a:t>Designed for 4 cables with over 2 Peta Byte capacity</a:t>
          </a:r>
          <a:endParaRPr lang="en-IN" sz="1000" dirty="0">
            <a:solidFill>
              <a:schemeClr val="bg1"/>
            </a:solidFill>
            <a:latin typeface="Trebuchet MS" panose="020B0703020202090204" pitchFamily="34" charset="0"/>
          </a:endParaRPr>
        </a:p>
      </dgm:t>
    </dgm:pt>
    <dgm:pt modelId="{A425D15D-73C2-415A-AD6A-B6A44A87F583}" type="parTrans" cxnId="{A391ECCA-ED7D-4514-A2EC-9B4C1ED0ABB4}">
      <dgm:prSet/>
      <dgm:spPr/>
      <dgm:t>
        <a:bodyPr/>
        <a:lstStyle/>
        <a:p>
          <a:endParaRPr lang="en-IN"/>
        </a:p>
      </dgm:t>
    </dgm:pt>
    <dgm:pt modelId="{81F23E2F-8D5B-4D11-8F8A-AF882DB85BAF}" type="sibTrans" cxnId="{A391ECCA-ED7D-4514-A2EC-9B4C1ED0ABB4}">
      <dgm:prSet/>
      <dgm:spPr/>
      <dgm:t>
        <a:bodyPr/>
        <a:lstStyle/>
        <a:p>
          <a:endParaRPr lang="en-IN"/>
        </a:p>
      </dgm:t>
    </dgm:pt>
    <dgm:pt modelId="{517FD814-C793-4C78-934D-1C0133E380DD}">
      <dgm:prSet custT="1"/>
      <dgm:spPr>
        <a:solidFill>
          <a:srgbClr val="00B0F0">
            <a:alpha val="50196"/>
          </a:srgbClr>
        </a:solidFill>
        <a:ln w="6350" cap="flat" cmpd="sng" algn="ctr">
          <a:solidFill>
            <a:schemeClr val="accent5"/>
          </a:solidFill>
          <a:prstDash val="sysDot"/>
        </a:ln>
        <a:effectLst/>
      </dgm:spPr>
      <dgm:t>
        <a:bodyPr spcFirstLastPara="0" vert="horz" wrap="square" lIns="41910" tIns="41910" rIns="41910" bIns="41910" numCol="1" spcCol="1270" anchor="ctr" anchorCtr="0"/>
        <a:lstStyle/>
        <a:p>
          <a:pPr>
            <a:lnSpc>
              <a:spcPct val="100000"/>
            </a:lnSpc>
            <a:spcAft>
              <a:spcPts val="0"/>
            </a:spcAft>
            <a:buNone/>
          </a:pPr>
          <a:r>
            <a:rPr lang="en-GB" sz="1000" dirty="0">
              <a:solidFill>
                <a:schemeClr val="bg1"/>
              </a:solidFill>
              <a:latin typeface="Trebuchet MS" panose="020B0703020202090204" pitchFamily="34" charset="0"/>
              <a:ea typeface="+mn-ea"/>
              <a:cs typeface="+mn-cs"/>
            </a:rPr>
            <a:t>4 networks paths from CLS to Chennai 02 data Center</a:t>
          </a:r>
          <a:endParaRPr lang="en-IN" sz="1000" dirty="0">
            <a:solidFill>
              <a:schemeClr val="bg1"/>
            </a:solidFill>
            <a:latin typeface="Trebuchet MS" panose="020B0703020202090204" pitchFamily="34" charset="0"/>
          </a:endParaRPr>
        </a:p>
      </dgm:t>
    </dgm:pt>
    <dgm:pt modelId="{0E743929-A3BC-47FA-9977-87BBB258C367}" type="parTrans" cxnId="{42EBB737-63A5-49BA-89E0-54DD875F7CC2}">
      <dgm:prSet/>
      <dgm:spPr/>
      <dgm:t>
        <a:bodyPr/>
        <a:lstStyle/>
        <a:p>
          <a:endParaRPr lang="en-US"/>
        </a:p>
      </dgm:t>
    </dgm:pt>
    <dgm:pt modelId="{1A7F3CBC-B213-482E-B7FB-FDFE46D5727B}" type="sibTrans" cxnId="{42EBB737-63A5-49BA-89E0-54DD875F7CC2}">
      <dgm:prSet/>
      <dgm:spPr/>
      <dgm:t>
        <a:bodyPr/>
        <a:lstStyle/>
        <a:p>
          <a:endParaRPr lang="en-US"/>
        </a:p>
      </dgm:t>
    </dgm:pt>
    <dgm:pt modelId="{E6615D47-61DB-46AA-9985-F9EE8514A9D0}">
      <dgm:prSet custT="1"/>
      <dgm:spPr>
        <a:solidFill>
          <a:srgbClr val="00B0F0">
            <a:alpha val="50196"/>
          </a:srgbClr>
        </a:solidFill>
        <a:ln w="6350">
          <a:solidFill>
            <a:schemeClr val="accent5"/>
          </a:solidFill>
          <a:prstDash val="sysDot"/>
        </a:ln>
      </dgm:spPr>
      <dgm:t>
        <a:bodyPr/>
        <a:lstStyle/>
        <a:p>
          <a:pPr>
            <a:lnSpc>
              <a:spcPct val="100000"/>
            </a:lnSpc>
            <a:spcAft>
              <a:spcPts val="0"/>
            </a:spcAft>
          </a:pPr>
          <a:r>
            <a:rPr lang="en-US" sz="1000" dirty="0">
              <a:solidFill>
                <a:srgbClr val="BED730"/>
              </a:solidFill>
              <a:latin typeface="Trebuchet MS" panose="020B0703020202090204" pitchFamily="34" charset="0"/>
            </a:rPr>
            <a:t>CLS</a:t>
          </a:r>
          <a:r>
            <a:rPr lang="en-US" sz="1000" dirty="0">
              <a:latin typeface="Trebuchet MS" panose="020B0703020202090204" pitchFamily="34" charset="0"/>
            </a:rPr>
            <a:t> is away from port, fishing zones, oil blocks</a:t>
          </a:r>
          <a:endParaRPr lang="en-IN" sz="1000" dirty="0">
            <a:latin typeface="Trebuchet MS" panose="020B0703020202090204" pitchFamily="34" charset="0"/>
          </a:endParaRPr>
        </a:p>
      </dgm:t>
    </dgm:pt>
    <dgm:pt modelId="{A25154DF-3C42-4347-8952-5D6946A421FB}" type="parTrans" cxnId="{7448369B-843D-4C54-9485-06F8DF80B621}">
      <dgm:prSet/>
      <dgm:spPr/>
      <dgm:t>
        <a:bodyPr/>
        <a:lstStyle/>
        <a:p>
          <a:endParaRPr lang="en-US"/>
        </a:p>
      </dgm:t>
    </dgm:pt>
    <dgm:pt modelId="{48F6120C-D94B-4052-8761-9537AB6E75BE}" type="sibTrans" cxnId="{7448369B-843D-4C54-9485-06F8DF80B621}">
      <dgm:prSet/>
      <dgm:spPr/>
      <dgm:t>
        <a:bodyPr/>
        <a:lstStyle/>
        <a:p>
          <a:endParaRPr lang="en-US"/>
        </a:p>
      </dgm:t>
    </dgm:pt>
    <dgm:pt modelId="{116E0584-349B-44A3-8B39-DFB5E30BE55A}" type="pres">
      <dgm:prSet presAssocID="{34AD65A9-C4E0-46C9-9139-3D9A0E0C9668}" presName="diagram" presStyleCnt="0">
        <dgm:presLayoutVars>
          <dgm:dir/>
          <dgm:resizeHandles val="exact"/>
        </dgm:presLayoutVars>
      </dgm:prSet>
      <dgm:spPr/>
    </dgm:pt>
    <dgm:pt modelId="{61407204-08F0-43E0-85BB-49260A448E9B}" type="pres">
      <dgm:prSet presAssocID="{68DE2DA3-1FA3-49F0-84BF-9FB37FEA7AC6}" presName="node" presStyleLbl="node1" presStyleIdx="0" presStyleCnt="6" custScaleX="237658" custScaleY="230362">
        <dgm:presLayoutVars>
          <dgm:bulletEnabled val="1"/>
        </dgm:presLayoutVars>
      </dgm:prSet>
      <dgm:spPr>
        <a:prstGeom prst="roundRect">
          <a:avLst/>
        </a:prstGeom>
      </dgm:spPr>
    </dgm:pt>
    <dgm:pt modelId="{2676FB58-92AB-4625-A165-7D8379B7D09B}" type="pres">
      <dgm:prSet presAssocID="{C6A3DBF7-DE57-40B8-9CF1-4AAA5EDE4E9D}" presName="sibTrans" presStyleCnt="0"/>
      <dgm:spPr/>
    </dgm:pt>
    <dgm:pt modelId="{1F71E90D-D01A-4602-A35A-4549048AC958}" type="pres">
      <dgm:prSet presAssocID="{E6615D47-61DB-46AA-9985-F9EE8514A9D0}" presName="node" presStyleLbl="node1" presStyleIdx="1" presStyleCnt="6" custScaleX="237658" custScaleY="230362">
        <dgm:presLayoutVars>
          <dgm:bulletEnabled val="1"/>
        </dgm:presLayoutVars>
      </dgm:prSet>
      <dgm:spPr>
        <a:prstGeom prst="roundRect">
          <a:avLst/>
        </a:prstGeom>
      </dgm:spPr>
    </dgm:pt>
    <dgm:pt modelId="{96F74C7B-4E8E-4339-A842-608C3E817689}" type="pres">
      <dgm:prSet presAssocID="{48F6120C-D94B-4052-8761-9537AB6E75BE}" presName="sibTrans" presStyleCnt="0"/>
      <dgm:spPr/>
    </dgm:pt>
    <dgm:pt modelId="{23FB7A90-28A8-48F4-BF99-49016C102C1D}" type="pres">
      <dgm:prSet presAssocID="{CA9B7E36-FB5B-443B-AF0F-5BD733E40D19}" presName="node" presStyleLbl="node1" presStyleIdx="2" presStyleCnt="6" custScaleX="237658" custScaleY="230362">
        <dgm:presLayoutVars>
          <dgm:bulletEnabled val="1"/>
        </dgm:presLayoutVars>
      </dgm:prSet>
      <dgm:spPr>
        <a:prstGeom prst="roundRect">
          <a:avLst/>
        </a:prstGeom>
      </dgm:spPr>
    </dgm:pt>
    <dgm:pt modelId="{9988B2BB-A456-461D-97DC-716FF0F9F3BF}" type="pres">
      <dgm:prSet presAssocID="{B2ACC385-5A93-4922-B8F7-A263DD5BBB1F}" presName="sibTrans" presStyleCnt="0"/>
      <dgm:spPr/>
    </dgm:pt>
    <dgm:pt modelId="{EFCF1E6E-54B5-4F2A-8479-46BC753DC3DF}" type="pres">
      <dgm:prSet presAssocID="{9A7F98D4-A244-4866-A029-B69673ECD272}" presName="node" presStyleLbl="node1" presStyleIdx="3" presStyleCnt="6" custScaleX="237658" custScaleY="230362">
        <dgm:presLayoutVars>
          <dgm:bulletEnabled val="1"/>
        </dgm:presLayoutVars>
      </dgm:prSet>
      <dgm:spPr>
        <a:prstGeom prst="roundRect">
          <a:avLst/>
        </a:prstGeom>
      </dgm:spPr>
    </dgm:pt>
    <dgm:pt modelId="{8C72F520-6C25-4350-931F-1C35484EFE57}" type="pres">
      <dgm:prSet presAssocID="{E0411A64-009F-4742-8486-02BD55A6D691}" presName="sibTrans" presStyleCnt="0"/>
      <dgm:spPr/>
    </dgm:pt>
    <dgm:pt modelId="{1C52A1CF-4F53-4501-849D-657AF9085A82}" type="pres">
      <dgm:prSet presAssocID="{6FEA115C-E0A5-41B8-BB71-262C368AFDFB}" presName="node" presStyleLbl="node1" presStyleIdx="4" presStyleCnt="6" custScaleX="237658" custScaleY="230362">
        <dgm:presLayoutVars>
          <dgm:bulletEnabled val="1"/>
        </dgm:presLayoutVars>
      </dgm:prSet>
      <dgm:spPr>
        <a:prstGeom prst="roundRect">
          <a:avLst/>
        </a:prstGeom>
      </dgm:spPr>
    </dgm:pt>
    <dgm:pt modelId="{B6645CFE-9C66-4846-804A-512EBA4F09CB}" type="pres">
      <dgm:prSet presAssocID="{81F23E2F-8D5B-4D11-8F8A-AF882DB85BAF}" presName="sibTrans" presStyleCnt="0"/>
      <dgm:spPr/>
    </dgm:pt>
    <dgm:pt modelId="{7BDF682E-BE72-4922-8360-F3D5CA71563F}" type="pres">
      <dgm:prSet presAssocID="{517FD814-C793-4C78-934D-1C0133E380DD}" presName="node" presStyleLbl="node1" presStyleIdx="5" presStyleCnt="6" custScaleX="237658" custScaleY="230362">
        <dgm:presLayoutVars>
          <dgm:bulletEnabled val="1"/>
        </dgm:presLayoutVars>
      </dgm:prSet>
      <dgm:spPr>
        <a:prstGeom prst="roundRect">
          <a:avLst/>
        </a:prstGeom>
      </dgm:spPr>
    </dgm:pt>
  </dgm:ptLst>
  <dgm:cxnLst>
    <dgm:cxn modelId="{41589602-F503-453D-9461-52A48D847B7A}" srcId="{34AD65A9-C4E0-46C9-9139-3D9A0E0C9668}" destId="{68DE2DA3-1FA3-49F0-84BF-9FB37FEA7AC6}" srcOrd="0" destOrd="0" parTransId="{303AC313-3A52-42DE-AA8D-7B6861252B20}" sibTransId="{C6A3DBF7-DE57-40B8-9CF1-4AAA5EDE4E9D}"/>
    <dgm:cxn modelId="{42EBB737-63A5-49BA-89E0-54DD875F7CC2}" srcId="{34AD65A9-C4E0-46C9-9139-3D9A0E0C9668}" destId="{517FD814-C793-4C78-934D-1C0133E380DD}" srcOrd="5" destOrd="0" parTransId="{0E743929-A3BC-47FA-9977-87BBB258C367}" sibTransId="{1A7F3CBC-B213-482E-B7FB-FDFE46D5727B}"/>
    <dgm:cxn modelId="{5AACE15D-676F-6C45-A76B-5A182B60D94A}" type="presOf" srcId="{9A7F98D4-A244-4866-A029-B69673ECD272}" destId="{EFCF1E6E-54B5-4F2A-8479-46BC753DC3DF}" srcOrd="0" destOrd="0" presId="urn:microsoft.com/office/officeart/2005/8/layout/default"/>
    <dgm:cxn modelId="{D2170F6C-7067-4928-B501-7827BB105273}" type="presOf" srcId="{517FD814-C793-4C78-934D-1C0133E380DD}" destId="{7BDF682E-BE72-4922-8360-F3D5CA71563F}" srcOrd="0" destOrd="0" presId="urn:microsoft.com/office/officeart/2005/8/layout/default"/>
    <dgm:cxn modelId="{B8785B58-749D-40E4-B898-172C229B252A}" srcId="{34AD65A9-C4E0-46C9-9139-3D9A0E0C9668}" destId="{9A7F98D4-A244-4866-A029-B69673ECD272}" srcOrd="3" destOrd="0" parTransId="{F8306F73-BBD1-439E-9C4C-3AF6A801866E}" sibTransId="{E0411A64-009F-4742-8486-02BD55A6D691}"/>
    <dgm:cxn modelId="{035D007D-A929-1C4D-B713-88B2B03502E0}" type="presOf" srcId="{68DE2DA3-1FA3-49F0-84BF-9FB37FEA7AC6}" destId="{61407204-08F0-43E0-85BB-49260A448E9B}" srcOrd="0" destOrd="0" presId="urn:microsoft.com/office/officeart/2005/8/layout/default"/>
    <dgm:cxn modelId="{52BD5499-7A6C-4936-A1D4-BD389E2E295C}" type="presOf" srcId="{34AD65A9-C4E0-46C9-9139-3D9A0E0C9668}" destId="{116E0584-349B-44A3-8B39-DFB5E30BE55A}" srcOrd="0" destOrd="0" presId="urn:microsoft.com/office/officeart/2005/8/layout/default"/>
    <dgm:cxn modelId="{7448369B-843D-4C54-9485-06F8DF80B621}" srcId="{34AD65A9-C4E0-46C9-9139-3D9A0E0C9668}" destId="{E6615D47-61DB-46AA-9985-F9EE8514A9D0}" srcOrd="1" destOrd="0" parTransId="{A25154DF-3C42-4347-8952-5D6946A421FB}" sibTransId="{48F6120C-D94B-4052-8761-9537AB6E75BE}"/>
    <dgm:cxn modelId="{66B203B0-CBC3-A54C-B689-08B405C9299C}" type="presOf" srcId="{CA9B7E36-FB5B-443B-AF0F-5BD733E40D19}" destId="{23FB7A90-28A8-48F4-BF99-49016C102C1D}" srcOrd="0" destOrd="0" presId="urn:microsoft.com/office/officeart/2005/8/layout/default"/>
    <dgm:cxn modelId="{A391ECCA-ED7D-4514-A2EC-9B4C1ED0ABB4}" srcId="{34AD65A9-C4E0-46C9-9139-3D9A0E0C9668}" destId="{6FEA115C-E0A5-41B8-BB71-262C368AFDFB}" srcOrd="4" destOrd="0" parTransId="{A425D15D-73C2-415A-AD6A-B6A44A87F583}" sibTransId="{81F23E2F-8D5B-4D11-8F8A-AF882DB85BAF}"/>
    <dgm:cxn modelId="{41349CE1-FE47-4986-BC6A-9A0369AB33C4}" type="presOf" srcId="{E6615D47-61DB-46AA-9985-F9EE8514A9D0}" destId="{1F71E90D-D01A-4602-A35A-4549048AC958}" srcOrd="0" destOrd="0" presId="urn:microsoft.com/office/officeart/2005/8/layout/default"/>
    <dgm:cxn modelId="{AA0769E6-425D-48C0-8A6E-79FA16C98EA2}" srcId="{34AD65A9-C4E0-46C9-9139-3D9A0E0C9668}" destId="{CA9B7E36-FB5B-443B-AF0F-5BD733E40D19}" srcOrd="2" destOrd="0" parTransId="{ADD1D8A8-EAEE-4F6B-AAF6-94D0F86AC7EC}" sibTransId="{B2ACC385-5A93-4922-B8F7-A263DD5BBB1F}"/>
    <dgm:cxn modelId="{9E034DF0-68E2-404C-A3A0-CED91E0829AC}" type="presOf" srcId="{6FEA115C-E0A5-41B8-BB71-262C368AFDFB}" destId="{1C52A1CF-4F53-4501-849D-657AF9085A82}" srcOrd="0" destOrd="0" presId="urn:microsoft.com/office/officeart/2005/8/layout/default"/>
    <dgm:cxn modelId="{465CE371-B5AB-3F44-9935-BEFC78C7AE54}" type="presParOf" srcId="{116E0584-349B-44A3-8B39-DFB5E30BE55A}" destId="{61407204-08F0-43E0-85BB-49260A448E9B}" srcOrd="0" destOrd="0" presId="urn:microsoft.com/office/officeart/2005/8/layout/default"/>
    <dgm:cxn modelId="{8313A0E0-CC90-A44D-A9DB-FDEB019395A6}" type="presParOf" srcId="{116E0584-349B-44A3-8B39-DFB5E30BE55A}" destId="{2676FB58-92AB-4625-A165-7D8379B7D09B}" srcOrd="1" destOrd="0" presId="urn:microsoft.com/office/officeart/2005/8/layout/default"/>
    <dgm:cxn modelId="{DB748CAE-F823-4D19-B726-40D68C611FC5}" type="presParOf" srcId="{116E0584-349B-44A3-8B39-DFB5E30BE55A}" destId="{1F71E90D-D01A-4602-A35A-4549048AC958}" srcOrd="2" destOrd="0" presId="urn:microsoft.com/office/officeart/2005/8/layout/default"/>
    <dgm:cxn modelId="{ED785CD1-6090-45CF-BAA5-B0A7862B6D41}" type="presParOf" srcId="{116E0584-349B-44A3-8B39-DFB5E30BE55A}" destId="{96F74C7B-4E8E-4339-A842-608C3E817689}" srcOrd="3" destOrd="0" presId="urn:microsoft.com/office/officeart/2005/8/layout/default"/>
    <dgm:cxn modelId="{557484E9-1847-3A47-ACA5-3F9CBBA4C96E}" type="presParOf" srcId="{116E0584-349B-44A3-8B39-DFB5E30BE55A}" destId="{23FB7A90-28A8-48F4-BF99-49016C102C1D}" srcOrd="4" destOrd="0" presId="urn:microsoft.com/office/officeart/2005/8/layout/default"/>
    <dgm:cxn modelId="{E172085E-DE0E-244A-8EC5-AEB800D6AEFF}" type="presParOf" srcId="{116E0584-349B-44A3-8B39-DFB5E30BE55A}" destId="{9988B2BB-A456-461D-97DC-716FF0F9F3BF}" srcOrd="5" destOrd="0" presId="urn:microsoft.com/office/officeart/2005/8/layout/default"/>
    <dgm:cxn modelId="{E4102EFB-AAE8-E140-BBA3-492E3DCEECFB}" type="presParOf" srcId="{116E0584-349B-44A3-8B39-DFB5E30BE55A}" destId="{EFCF1E6E-54B5-4F2A-8479-46BC753DC3DF}" srcOrd="6" destOrd="0" presId="urn:microsoft.com/office/officeart/2005/8/layout/default"/>
    <dgm:cxn modelId="{210B8F11-5D30-6648-BF4A-BAFC0ADFA6E0}" type="presParOf" srcId="{116E0584-349B-44A3-8B39-DFB5E30BE55A}" destId="{8C72F520-6C25-4350-931F-1C35484EFE57}" srcOrd="7" destOrd="0" presId="urn:microsoft.com/office/officeart/2005/8/layout/default"/>
    <dgm:cxn modelId="{B6B4A9DA-A66F-3940-A6F9-3FAA7CD3264B}" type="presParOf" srcId="{116E0584-349B-44A3-8B39-DFB5E30BE55A}" destId="{1C52A1CF-4F53-4501-849D-657AF9085A82}" srcOrd="8" destOrd="0" presId="urn:microsoft.com/office/officeart/2005/8/layout/default"/>
    <dgm:cxn modelId="{6E8597B4-3690-4B96-B43C-51D0F5B6AFC5}" type="presParOf" srcId="{116E0584-349B-44A3-8B39-DFB5E30BE55A}" destId="{B6645CFE-9C66-4846-804A-512EBA4F09CB}" srcOrd="9" destOrd="0" presId="urn:microsoft.com/office/officeart/2005/8/layout/default"/>
    <dgm:cxn modelId="{A2FF2EE5-C47A-439F-A7E3-00940186E6D1}" type="presParOf" srcId="{116E0584-349B-44A3-8B39-DFB5E30BE55A}" destId="{7BDF682E-BE72-4922-8360-F3D5CA71563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2C6FE4-B092-1E4E-8387-10C5D9FDC58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32EFE8E-D542-1A4E-BDD1-33BCDC98E36F}">
      <dgm:prSet custT="1"/>
      <dgm:spPr>
        <a:solidFill>
          <a:srgbClr val="00B0F0">
            <a:alpha val="40000"/>
          </a:srgbClr>
        </a:solidFill>
        <a:ln w="6350">
          <a:solidFill>
            <a:schemeClr val="accent5"/>
          </a:solidFill>
        </a:ln>
      </dgm:spPr>
      <dgm:t>
        <a:bodyPr/>
        <a:lstStyle/>
        <a:p>
          <a:pPr>
            <a:lnSpc>
              <a:spcPct val="100000"/>
            </a:lnSpc>
            <a:spcAft>
              <a:spcPts val="0"/>
            </a:spcAft>
          </a:pPr>
          <a:r>
            <a:rPr lang="en-US" sz="1400"/>
            <a:t>Strategically Located in a risk-free zone</a:t>
          </a:r>
          <a:endParaRPr lang="en-IN" sz="1400"/>
        </a:p>
      </dgm:t>
    </dgm:pt>
    <dgm:pt modelId="{17E1719D-8F75-8E4D-8272-11310C6321D0}" type="parTrans" cxnId="{3F84DA36-9962-884A-BE68-064326C7D8F3}">
      <dgm:prSet/>
      <dgm:spPr/>
      <dgm:t>
        <a:bodyPr/>
        <a:lstStyle/>
        <a:p>
          <a:endParaRPr lang="en-US"/>
        </a:p>
      </dgm:t>
    </dgm:pt>
    <dgm:pt modelId="{003D7866-DCEB-6242-9D72-65477FA5F892}" type="sibTrans" cxnId="{3F84DA36-9962-884A-BE68-064326C7D8F3}">
      <dgm:prSet/>
      <dgm:spPr/>
      <dgm:t>
        <a:bodyPr/>
        <a:lstStyle/>
        <a:p>
          <a:endParaRPr lang="en-US"/>
        </a:p>
      </dgm:t>
    </dgm:pt>
    <dgm:pt modelId="{EF135F25-3358-F742-8712-84C28ACCF8B1}">
      <dgm:prSet custT="1"/>
      <dgm:spPr>
        <a:solidFill>
          <a:srgbClr val="0070C0">
            <a:alpha val="40000"/>
          </a:srgbClr>
        </a:solidFill>
        <a:ln w="6350">
          <a:solidFill>
            <a:schemeClr val="accent1"/>
          </a:solidFill>
        </a:ln>
      </dgm:spPr>
      <dgm:t>
        <a:bodyPr/>
        <a:lstStyle/>
        <a:p>
          <a:pPr>
            <a:lnSpc>
              <a:spcPct val="100000"/>
            </a:lnSpc>
            <a:spcAft>
              <a:spcPts val="0"/>
            </a:spcAft>
          </a:pPr>
          <a:r>
            <a:rPr lang="en-US" sz="1400"/>
            <a:t>100-year flood risk study, declares the location as no probability of flood</a:t>
          </a:r>
          <a:endParaRPr lang="en-IN" sz="1400"/>
        </a:p>
      </dgm:t>
    </dgm:pt>
    <dgm:pt modelId="{45A14708-84F9-3E41-AF30-CFA447673CED}" type="parTrans" cxnId="{7B6CE3DE-39C9-754C-9EAF-6E2077D4F7F9}">
      <dgm:prSet/>
      <dgm:spPr/>
      <dgm:t>
        <a:bodyPr/>
        <a:lstStyle/>
        <a:p>
          <a:endParaRPr lang="en-US"/>
        </a:p>
      </dgm:t>
    </dgm:pt>
    <dgm:pt modelId="{06CD52D4-88FB-344F-A28B-A16A3C04373B}" type="sibTrans" cxnId="{7B6CE3DE-39C9-754C-9EAF-6E2077D4F7F9}">
      <dgm:prSet/>
      <dgm:spPr/>
      <dgm:t>
        <a:bodyPr/>
        <a:lstStyle/>
        <a:p>
          <a:endParaRPr lang="en-US"/>
        </a:p>
      </dgm:t>
    </dgm:pt>
    <dgm:pt modelId="{C69AC2F2-8009-9544-BC33-A2DC891FEA64}">
      <dgm:prSet custT="1"/>
      <dgm:spPr>
        <a:solidFill>
          <a:srgbClr val="00B0F0">
            <a:alpha val="40000"/>
          </a:srgbClr>
        </a:solidFill>
        <a:ln w="6350">
          <a:solidFill>
            <a:schemeClr val="accent5"/>
          </a:solidFill>
        </a:ln>
      </dgm:spPr>
      <dgm:t>
        <a:bodyPr/>
        <a:lstStyle/>
        <a:p>
          <a:pPr>
            <a:lnSpc>
              <a:spcPct val="100000"/>
            </a:lnSpc>
            <a:spcAft>
              <a:spcPts val="0"/>
            </a:spcAft>
          </a:pPr>
          <a:r>
            <a:rPr lang="en-US" sz="1400"/>
            <a:t>Additional design features, floor level at 1.8 meter   from road level </a:t>
          </a:r>
          <a:endParaRPr lang="en-IN" sz="1400"/>
        </a:p>
      </dgm:t>
    </dgm:pt>
    <dgm:pt modelId="{60EFF729-7733-A845-927A-CE1A353557C9}" type="parTrans" cxnId="{9996AA23-4F15-414D-B149-4A7A30A748D8}">
      <dgm:prSet/>
      <dgm:spPr/>
      <dgm:t>
        <a:bodyPr/>
        <a:lstStyle/>
        <a:p>
          <a:endParaRPr lang="en-US"/>
        </a:p>
      </dgm:t>
    </dgm:pt>
    <dgm:pt modelId="{44F02D48-F100-4343-A31E-B109D4662756}" type="sibTrans" cxnId="{9996AA23-4F15-414D-B149-4A7A30A748D8}">
      <dgm:prSet/>
      <dgm:spPr/>
      <dgm:t>
        <a:bodyPr/>
        <a:lstStyle/>
        <a:p>
          <a:endParaRPr lang="en-US"/>
        </a:p>
      </dgm:t>
    </dgm:pt>
    <dgm:pt modelId="{995D2F34-0B56-9A4A-86BB-7591795C64F0}">
      <dgm:prSet custT="1"/>
      <dgm:spPr>
        <a:solidFill>
          <a:srgbClr val="0070C0">
            <a:alpha val="40000"/>
          </a:srgbClr>
        </a:solidFill>
        <a:ln w="6350">
          <a:solidFill>
            <a:schemeClr val="accent1"/>
          </a:solidFill>
        </a:ln>
      </dgm:spPr>
      <dgm:t>
        <a:bodyPr/>
        <a:lstStyle/>
        <a:p>
          <a:pPr>
            <a:lnSpc>
              <a:spcPct val="100000"/>
            </a:lnSpc>
            <a:spcAft>
              <a:spcPts val="0"/>
            </a:spcAft>
          </a:pPr>
          <a:r>
            <a:rPr lang="en-US" sz="1400"/>
            <a:t>Storm water drainage along the perimeters and connection to the municipal drain network. Automatic dewatering pumps</a:t>
          </a:r>
          <a:endParaRPr lang="en-IN" sz="1400"/>
        </a:p>
      </dgm:t>
    </dgm:pt>
    <dgm:pt modelId="{125AB00B-3FA9-B947-B39A-A8F0F1C9588F}" type="parTrans" cxnId="{95D641FE-7175-A540-9A47-0CBECDC14F41}">
      <dgm:prSet/>
      <dgm:spPr/>
      <dgm:t>
        <a:bodyPr/>
        <a:lstStyle/>
        <a:p>
          <a:endParaRPr lang="en-US"/>
        </a:p>
      </dgm:t>
    </dgm:pt>
    <dgm:pt modelId="{62C546F5-F3B6-9345-9EED-18813789A8C5}" type="sibTrans" cxnId="{95D641FE-7175-A540-9A47-0CBECDC14F41}">
      <dgm:prSet/>
      <dgm:spPr/>
      <dgm:t>
        <a:bodyPr/>
        <a:lstStyle/>
        <a:p>
          <a:endParaRPr lang="en-US"/>
        </a:p>
      </dgm:t>
    </dgm:pt>
    <dgm:pt modelId="{0FEEC685-2968-3C4C-A083-A92A6EB43E38}">
      <dgm:prSet custT="1"/>
      <dgm:spPr>
        <a:solidFill>
          <a:srgbClr val="00B0F0">
            <a:alpha val="40000"/>
          </a:srgbClr>
        </a:solidFill>
        <a:ln w="6350">
          <a:solidFill>
            <a:schemeClr val="accent5"/>
          </a:solidFill>
        </a:ln>
      </dgm:spPr>
      <dgm:t>
        <a:bodyPr/>
        <a:lstStyle/>
        <a:p>
          <a:pPr>
            <a:lnSpc>
              <a:spcPct val="100000"/>
            </a:lnSpc>
            <a:spcAft>
              <a:spcPts val="0"/>
            </a:spcAft>
          </a:pPr>
          <a:r>
            <a:rPr lang="en-US" sz="1400" dirty="0"/>
            <a:t>Zero risk </a:t>
          </a:r>
        </a:p>
        <a:p>
          <a:pPr>
            <a:lnSpc>
              <a:spcPct val="100000"/>
            </a:lnSpc>
            <a:spcAft>
              <a:spcPts val="0"/>
            </a:spcAft>
          </a:pPr>
          <a:r>
            <a:rPr lang="en-US" sz="1400" dirty="0"/>
            <a:t>from Tsunami</a:t>
          </a:r>
          <a:endParaRPr lang="en-IN" sz="1400" dirty="0"/>
        </a:p>
      </dgm:t>
    </dgm:pt>
    <dgm:pt modelId="{D8746339-36FD-5F42-9DCD-797F81F146FF}" type="parTrans" cxnId="{A06025A9-4B5E-E647-B1E8-596BE83A6BDE}">
      <dgm:prSet/>
      <dgm:spPr/>
      <dgm:t>
        <a:bodyPr/>
        <a:lstStyle/>
        <a:p>
          <a:endParaRPr lang="en-US"/>
        </a:p>
      </dgm:t>
    </dgm:pt>
    <dgm:pt modelId="{67B2F93C-CB4F-FA41-8B71-520C99BE54B1}" type="sibTrans" cxnId="{A06025A9-4B5E-E647-B1E8-596BE83A6BDE}">
      <dgm:prSet/>
      <dgm:spPr/>
      <dgm:t>
        <a:bodyPr/>
        <a:lstStyle/>
        <a:p>
          <a:endParaRPr lang="en-US"/>
        </a:p>
      </dgm:t>
    </dgm:pt>
    <dgm:pt modelId="{242709B3-617E-7445-AC49-5FF96DEFDF43}">
      <dgm:prSet custT="1"/>
      <dgm:spPr>
        <a:solidFill>
          <a:srgbClr val="0070C0">
            <a:alpha val="40000"/>
          </a:srgbClr>
        </a:solidFill>
        <a:ln w="6350">
          <a:solidFill>
            <a:schemeClr val="accent1"/>
          </a:solidFill>
        </a:ln>
      </dgm:spPr>
      <dgm:t>
        <a:bodyPr/>
        <a:lstStyle/>
        <a:p>
          <a:pPr>
            <a:lnSpc>
              <a:spcPct val="100000"/>
            </a:lnSpc>
            <a:spcAft>
              <a:spcPts val="0"/>
            </a:spcAft>
          </a:pPr>
          <a:r>
            <a:rPr lang="en-GB" sz="1400"/>
            <a:t>Building designed for   seismic compliances, wind conditions as per the latest building codes</a:t>
          </a:r>
          <a:endParaRPr lang="en-IN" sz="1400"/>
        </a:p>
      </dgm:t>
    </dgm:pt>
    <dgm:pt modelId="{4798E5B2-DFA0-0D45-AA9F-0BD9CA115198}" type="parTrans" cxnId="{C5404DF0-6A60-7745-8FF6-D004103C4135}">
      <dgm:prSet/>
      <dgm:spPr/>
      <dgm:t>
        <a:bodyPr/>
        <a:lstStyle/>
        <a:p>
          <a:endParaRPr lang="en-US"/>
        </a:p>
      </dgm:t>
    </dgm:pt>
    <dgm:pt modelId="{76FA9D11-287F-E24F-A5FC-F67009989438}" type="sibTrans" cxnId="{C5404DF0-6A60-7745-8FF6-D004103C4135}">
      <dgm:prSet/>
      <dgm:spPr/>
      <dgm:t>
        <a:bodyPr/>
        <a:lstStyle/>
        <a:p>
          <a:endParaRPr lang="en-US"/>
        </a:p>
      </dgm:t>
    </dgm:pt>
    <dgm:pt modelId="{9A922ED4-970C-A447-BB3F-2280443CCDC7}" type="pres">
      <dgm:prSet presAssocID="{F72C6FE4-B092-1E4E-8387-10C5D9FDC583}" presName="diagram" presStyleCnt="0">
        <dgm:presLayoutVars>
          <dgm:dir/>
          <dgm:resizeHandles val="exact"/>
        </dgm:presLayoutVars>
      </dgm:prSet>
      <dgm:spPr/>
    </dgm:pt>
    <dgm:pt modelId="{AA0F3A46-BB41-A044-BDF1-4030A6168AC8}" type="pres">
      <dgm:prSet presAssocID="{632EFE8E-D542-1A4E-BDD1-33BCDC98E36F}" presName="node" presStyleLbl="node1" presStyleIdx="0" presStyleCnt="6" custScaleX="114874" custScaleY="108471">
        <dgm:presLayoutVars>
          <dgm:bulletEnabled val="1"/>
        </dgm:presLayoutVars>
      </dgm:prSet>
      <dgm:spPr>
        <a:prstGeom prst="roundRect">
          <a:avLst/>
        </a:prstGeom>
      </dgm:spPr>
    </dgm:pt>
    <dgm:pt modelId="{EE489F43-BC75-3948-8636-B7FA418CFA26}" type="pres">
      <dgm:prSet presAssocID="{003D7866-DCEB-6242-9D72-65477FA5F892}" presName="sibTrans" presStyleCnt="0"/>
      <dgm:spPr/>
    </dgm:pt>
    <dgm:pt modelId="{D0CDC99B-0B6D-D946-BF2C-F1E0BC7B7AB8}" type="pres">
      <dgm:prSet presAssocID="{EF135F25-3358-F742-8712-84C28ACCF8B1}" presName="node" presStyleLbl="node1" presStyleIdx="1" presStyleCnt="6" custScaleX="114874" custScaleY="108471">
        <dgm:presLayoutVars>
          <dgm:bulletEnabled val="1"/>
        </dgm:presLayoutVars>
      </dgm:prSet>
      <dgm:spPr>
        <a:prstGeom prst="roundRect">
          <a:avLst/>
        </a:prstGeom>
      </dgm:spPr>
    </dgm:pt>
    <dgm:pt modelId="{FC0ABFCD-31A6-4A43-82B4-222554BB443B}" type="pres">
      <dgm:prSet presAssocID="{06CD52D4-88FB-344F-A28B-A16A3C04373B}" presName="sibTrans" presStyleCnt="0"/>
      <dgm:spPr/>
    </dgm:pt>
    <dgm:pt modelId="{9B276580-4BB9-434D-A756-FD753C35E9EE}" type="pres">
      <dgm:prSet presAssocID="{C69AC2F2-8009-9544-BC33-A2DC891FEA64}" presName="node" presStyleLbl="node1" presStyleIdx="2" presStyleCnt="6" custScaleX="114874" custScaleY="108471">
        <dgm:presLayoutVars>
          <dgm:bulletEnabled val="1"/>
        </dgm:presLayoutVars>
      </dgm:prSet>
      <dgm:spPr>
        <a:prstGeom prst="roundRect">
          <a:avLst/>
        </a:prstGeom>
      </dgm:spPr>
    </dgm:pt>
    <dgm:pt modelId="{DC172E6D-70E0-3C46-A95B-270F6334628C}" type="pres">
      <dgm:prSet presAssocID="{44F02D48-F100-4343-A31E-B109D4662756}" presName="sibTrans" presStyleCnt="0"/>
      <dgm:spPr/>
    </dgm:pt>
    <dgm:pt modelId="{CEC149C1-81A9-B949-BEBD-F27D2D87B88D}" type="pres">
      <dgm:prSet presAssocID="{995D2F34-0B56-9A4A-86BB-7591795C64F0}" presName="node" presStyleLbl="node1" presStyleIdx="3" presStyleCnt="6" custScaleX="114874" custScaleY="108471">
        <dgm:presLayoutVars>
          <dgm:bulletEnabled val="1"/>
        </dgm:presLayoutVars>
      </dgm:prSet>
      <dgm:spPr>
        <a:prstGeom prst="roundRect">
          <a:avLst/>
        </a:prstGeom>
      </dgm:spPr>
    </dgm:pt>
    <dgm:pt modelId="{AFF3DCC6-0490-7B4B-AC90-11717B88DF0D}" type="pres">
      <dgm:prSet presAssocID="{62C546F5-F3B6-9345-9EED-18813789A8C5}" presName="sibTrans" presStyleCnt="0"/>
      <dgm:spPr/>
    </dgm:pt>
    <dgm:pt modelId="{56EBCF8D-8966-6247-99A7-55323E1244FB}" type="pres">
      <dgm:prSet presAssocID="{0FEEC685-2968-3C4C-A083-A92A6EB43E38}" presName="node" presStyleLbl="node1" presStyleIdx="4" presStyleCnt="6" custScaleX="114874" custScaleY="108471">
        <dgm:presLayoutVars>
          <dgm:bulletEnabled val="1"/>
        </dgm:presLayoutVars>
      </dgm:prSet>
      <dgm:spPr>
        <a:prstGeom prst="roundRect">
          <a:avLst/>
        </a:prstGeom>
      </dgm:spPr>
    </dgm:pt>
    <dgm:pt modelId="{86830C43-25C1-0949-805B-432029622C5B}" type="pres">
      <dgm:prSet presAssocID="{67B2F93C-CB4F-FA41-8B71-520C99BE54B1}" presName="sibTrans" presStyleCnt="0"/>
      <dgm:spPr/>
    </dgm:pt>
    <dgm:pt modelId="{340BCAF4-FDC6-3340-8722-CCED38B2C031}" type="pres">
      <dgm:prSet presAssocID="{242709B3-617E-7445-AC49-5FF96DEFDF43}" presName="node" presStyleLbl="node1" presStyleIdx="5" presStyleCnt="6" custScaleX="114874" custScaleY="108471">
        <dgm:presLayoutVars>
          <dgm:bulletEnabled val="1"/>
        </dgm:presLayoutVars>
      </dgm:prSet>
      <dgm:spPr>
        <a:prstGeom prst="roundRect">
          <a:avLst/>
        </a:prstGeom>
      </dgm:spPr>
    </dgm:pt>
  </dgm:ptLst>
  <dgm:cxnLst>
    <dgm:cxn modelId="{9996AA23-4F15-414D-B149-4A7A30A748D8}" srcId="{F72C6FE4-B092-1E4E-8387-10C5D9FDC583}" destId="{C69AC2F2-8009-9544-BC33-A2DC891FEA64}" srcOrd="2" destOrd="0" parTransId="{60EFF729-7733-A845-927A-CE1A353557C9}" sibTransId="{44F02D48-F100-4343-A31E-B109D4662756}"/>
    <dgm:cxn modelId="{3F84DA36-9962-884A-BE68-064326C7D8F3}" srcId="{F72C6FE4-B092-1E4E-8387-10C5D9FDC583}" destId="{632EFE8E-D542-1A4E-BDD1-33BCDC98E36F}" srcOrd="0" destOrd="0" parTransId="{17E1719D-8F75-8E4D-8272-11310C6321D0}" sibTransId="{003D7866-DCEB-6242-9D72-65477FA5F892}"/>
    <dgm:cxn modelId="{8E597A63-EAA7-B04D-A563-31857507C969}" type="presOf" srcId="{995D2F34-0B56-9A4A-86BB-7591795C64F0}" destId="{CEC149C1-81A9-B949-BEBD-F27D2D87B88D}" srcOrd="0" destOrd="0" presId="urn:microsoft.com/office/officeart/2005/8/layout/default"/>
    <dgm:cxn modelId="{1AB02C69-74F4-9046-B985-AD41D9E34ADE}" type="presOf" srcId="{F72C6FE4-B092-1E4E-8387-10C5D9FDC583}" destId="{9A922ED4-970C-A447-BB3F-2280443CCDC7}" srcOrd="0" destOrd="0" presId="urn:microsoft.com/office/officeart/2005/8/layout/default"/>
    <dgm:cxn modelId="{13FCF34E-D063-9445-A054-D0F95D88C796}" type="presOf" srcId="{0FEEC685-2968-3C4C-A083-A92A6EB43E38}" destId="{56EBCF8D-8966-6247-99A7-55323E1244FB}" srcOrd="0" destOrd="0" presId="urn:microsoft.com/office/officeart/2005/8/layout/default"/>
    <dgm:cxn modelId="{9CA23576-434A-764E-8EC9-50C026173E8F}" type="presOf" srcId="{C69AC2F2-8009-9544-BC33-A2DC891FEA64}" destId="{9B276580-4BB9-434D-A756-FD753C35E9EE}" srcOrd="0" destOrd="0" presId="urn:microsoft.com/office/officeart/2005/8/layout/default"/>
    <dgm:cxn modelId="{A06025A9-4B5E-E647-B1E8-596BE83A6BDE}" srcId="{F72C6FE4-B092-1E4E-8387-10C5D9FDC583}" destId="{0FEEC685-2968-3C4C-A083-A92A6EB43E38}" srcOrd="4" destOrd="0" parTransId="{D8746339-36FD-5F42-9DCD-797F81F146FF}" sibTransId="{67B2F93C-CB4F-FA41-8B71-520C99BE54B1}"/>
    <dgm:cxn modelId="{7B6CE3DE-39C9-754C-9EAF-6E2077D4F7F9}" srcId="{F72C6FE4-B092-1E4E-8387-10C5D9FDC583}" destId="{EF135F25-3358-F742-8712-84C28ACCF8B1}" srcOrd="1" destOrd="0" parTransId="{45A14708-84F9-3E41-AF30-CFA447673CED}" sibTransId="{06CD52D4-88FB-344F-A28B-A16A3C04373B}"/>
    <dgm:cxn modelId="{847089E7-6563-EC44-8683-29DF73D8787C}" type="presOf" srcId="{242709B3-617E-7445-AC49-5FF96DEFDF43}" destId="{340BCAF4-FDC6-3340-8722-CCED38B2C031}" srcOrd="0" destOrd="0" presId="urn:microsoft.com/office/officeart/2005/8/layout/default"/>
    <dgm:cxn modelId="{0EEC90EF-E690-8647-B760-3BB0279926D1}" type="presOf" srcId="{632EFE8E-D542-1A4E-BDD1-33BCDC98E36F}" destId="{AA0F3A46-BB41-A044-BDF1-4030A6168AC8}" srcOrd="0" destOrd="0" presId="urn:microsoft.com/office/officeart/2005/8/layout/default"/>
    <dgm:cxn modelId="{C5404DF0-6A60-7745-8FF6-D004103C4135}" srcId="{F72C6FE4-B092-1E4E-8387-10C5D9FDC583}" destId="{242709B3-617E-7445-AC49-5FF96DEFDF43}" srcOrd="5" destOrd="0" parTransId="{4798E5B2-DFA0-0D45-AA9F-0BD9CA115198}" sibTransId="{76FA9D11-287F-E24F-A5FC-F67009989438}"/>
    <dgm:cxn modelId="{6FDB19F5-79EC-134E-A355-33DB95FAD9AB}" type="presOf" srcId="{EF135F25-3358-F742-8712-84C28ACCF8B1}" destId="{D0CDC99B-0B6D-D946-BF2C-F1E0BC7B7AB8}" srcOrd="0" destOrd="0" presId="urn:microsoft.com/office/officeart/2005/8/layout/default"/>
    <dgm:cxn modelId="{95D641FE-7175-A540-9A47-0CBECDC14F41}" srcId="{F72C6FE4-B092-1E4E-8387-10C5D9FDC583}" destId="{995D2F34-0B56-9A4A-86BB-7591795C64F0}" srcOrd="3" destOrd="0" parTransId="{125AB00B-3FA9-B947-B39A-A8F0F1C9588F}" sibTransId="{62C546F5-F3B6-9345-9EED-18813789A8C5}"/>
    <dgm:cxn modelId="{27145F0A-285C-D440-83C6-A654B2976448}" type="presParOf" srcId="{9A922ED4-970C-A447-BB3F-2280443CCDC7}" destId="{AA0F3A46-BB41-A044-BDF1-4030A6168AC8}" srcOrd="0" destOrd="0" presId="urn:microsoft.com/office/officeart/2005/8/layout/default"/>
    <dgm:cxn modelId="{7C625E9D-B2B6-934D-9FD9-638E88D95FD1}" type="presParOf" srcId="{9A922ED4-970C-A447-BB3F-2280443CCDC7}" destId="{EE489F43-BC75-3948-8636-B7FA418CFA26}" srcOrd="1" destOrd="0" presId="urn:microsoft.com/office/officeart/2005/8/layout/default"/>
    <dgm:cxn modelId="{7B27A5FC-C8A9-2941-A804-963583651AFD}" type="presParOf" srcId="{9A922ED4-970C-A447-BB3F-2280443CCDC7}" destId="{D0CDC99B-0B6D-D946-BF2C-F1E0BC7B7AB8}" srcOrd="2" destOrd="0" presId="urn:microsoft.com/office/officeart/2005/8/layout/default"/>
    <dgm:cxn modelId="{10445DE0-90E9-9E4D-A6C6-D020497F7D21}" type="presParOf" srcId="{9A922ED4-970C-A447-BB3F-2280443CCDC7}" destId="{FC0ABFCD-31A6-4A43-82B4-222554BB443B}" srcOrd="3" destOrd="0" presId="urn:microsoft.com/office/officeart/2005/8/layout/default"/>
    <dgm:cxn modelId="{188DAA51-A6BB-1D46-AD50-D62264AAD35E}" type="presParOf" srcId="{9A922ED4-970C-A447-BB3F-2280443CCDC7}" destId="{9B276580-4BB9-434D-A756-FD753C35E9EE}" srcOrd="4" destOrd="0" presId="urn:microsoft.com/office/officeart/2005/8/layout/default"/>
    <dgm:cxn modelId="{64742E1A-5107-F142-859B-FD368A64A58F}" type="presParOf" srcId="{9A922ED4-970C-A447-BB3F-2280443CCDC7}" destId="{DC172E6D-70E0-3C46-A95B-270F6334628C}" srcOrd="5" destOrd="0" presId="urn:microsoft.com/office/officeart/2005/8/layout/default"/>
    <dgm:cxn modelId="{CB045088-A65B-384D-A125-3C82366F7BE9}" type="presParOf" srcId="{9A922ED4-970C-A447-BB3F-2280443CCDC7}" destId="{CEC149C1-81A9-B949-BEBD-F27D2D87B88D}" srcOrd="6" destOrd="0" presId="urn:microsoft.com/office/officeart/2005/8/layout/default"/>
    <dgm:cxn modelId="{AEE9DCB3-51C9-1847-9A4C-1847F8902207}" type="presParOf" srcId="{9A922ED4-970C-A447-BB3F-2280443CCDC7}" destId="{AFF3DCC6-0490-7B4B-AC90-11717B88DF0D}" srcOrd="7" destOrd="0" presId="urn:microsoft.com/office/officeart/2005/8/layout/default"/>
    <dgm:cxn modelId="{4A4B25C2-051A-214E-8323-9EFEDCC62EA1}" type="presParOf" srcId="{9A922ED4-970C-A447-BB3F-2280443CCDC7}" destId="{56EBCF8D-8966-6247-99A7-55323E1244FB}" srcOrd="8" destOrd="0" presId="urn:microsoft.com/office/officeart/2005/8/layout/default"/>
    <dgm:cxn modelId="{51FF574D-0A88-CC4A-A789-B866B6846DB7}" type="presParOf" srcId="{9A922ED4-970C-A447-BB3F-2280443CCDC7}" destId="{86830C43-25C1-0949-805B-432029622C5B}" srcOrd="9" destOrd="0" presId="urn:microsoft.com/office/officeart/2005/8/layout/default"/>
    <dgm:cxn modelId="{EB010A79-30D8-1E40-B694-5233A8CC9ECC}" type="presParOf" srcId="{9A922ED4-970C-A447-BB3F-2280443CCDC7}" destId="{340BCAF4-FDC6-3340-8722-CCED38B2C03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0D922A-912F-6B47-B2A2-69D922EF8E8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D1802F2-5F6B-394D-B990-106CE8A19DD3}">
      <dgm:prSet/>
      <dgm:spPr>
        <a:solidFill>
          <a:srgbClr val="10253F">
            <a:alpha val="50196"/>
          </a:srgbClr>
        </a:solidFill>
        <a:ln w="6350">
          <a:solidFill>
            <a:schemeClr val="accent1">
              <a:lumMod val="75000"/>
            </a:schemeClr>
          </a:solidFill>
          <a:prstDash val="sysDot"/>
        </a:ln>
      </dgm:spPr>
      <dgm:t>
        <a:bodyPr/>
        <a:lstStyle/>
        <a:p>
          <a:pPr>
            <a:lnSpc>
              <a:spcPct val="100000"/>
            </a:lnSpc>
            <a:spcAft>
              <a:spcPts val="0"/>
            </a:spcAft>
          </a:pPr>
          <a:r>
            <a:rPr lang="en-US" dirty="0">
              <a:solidFill>
                <a:srgbClr val="BED730"/>
              </a:solidFill>
            </a:rPr>
            <a:t>Real-time anomaly detection and </a:t>
          </a:r>
          <a:br>
            <a:rPr lang="en-US" dirty="0">
              <a:solidFill>
                <a:srgbClr val="BED730"/>
              </a:solidFill>
            </a:rPr>
          </a:br>
          <a:r>
            <a:rPr lang="en-US" dirty="0">
              <a:solidFill>
                <a:srgbClr val="BED730"/>
              </a:solidFill>
            </a:rPr>
            <a:t>root cause analysis​</a:t>
          </a:r>
          <a:endParaRPr lang="en-IN" dirty="0">
            <a:solidFill>
              <a:srgbClr val="BED730"/>
            </a:solidFill>
          </a:endParaRPr>
        </a:p>
      </dgm:t>
    </dgm:pt>
    <dgm:pt modelId="{07166DDF-F3B4-3344-BA5E-F1D52B1D580D}" type="parTrans" cxnId="{2F0F64CF-3FD3-FA48-9DC7-5D8C05264957}">
      <dgm:prSet/>
      <dgm:spPr/>
      <dgm:t>
        <a:bodyPr/>
        <a:lstStyle/>
        <a:p>
          <a:endParaRPr lang="en-US"/>
        </a:p>
      </dgm:t>
    </dgm:pt>
    <dgm:pt modelId="{333D369C-7B5A-2B40-B76C-517221DC464D}" type="sibTrans" cxnId="{2F0F64CF-3FD3-FA48-9DC7-5D8C05264957}">
      <dgm:prSet/>
      <dgm:spPr/>
      <dgm:t>
        <a:bodyPr/>
        <a:lstStyle/>
        <a:p>
          <a:endParaRPr lang="en-US"/>
        </a:p>
      </dgm:t>
    </dgm:pt>
    <dgm:pt modelId="{270051AA-BD7D-1041-934C-B4AC6BAE33E3}">
      <dgm:prSet/>
      <dgm:spPr>
        <a:solidFill>
          <a:srgbClr val="10253F">
            <a:alpha val="50196"/>
          </a:srgbClr>
        </a:solidFill>
        <a:ln w="6350">
          <a:solidFill>
            <a:schemeClr val="accent1">
              <a:lumMod val="75000"/>
            </a:schemeClr>
          </a:solidFill>
          <a:prstDash val="sysDot"/>
        </a:ln>
      </dgm:spPr>
      <dgm:t>
        <a:bodyPr/>
        <a:lstStyle/>
        <a:p>
          <a:pPr>
            <a:lnSpc>
              <a:spcPct val="100000"/>
            </a:lnSpc>
            <a:spcAft>
              <a:spcPts val="0"/>
            </a:spcAft>
          </a:pPr>
          <a:r>
            <a:rPr lang="en-US">
              <a:solidFill>
                <a:srgbClr val="BED730"/>
              </a:solidFill>
            </a:rPr>
            <a:t>Automated alerts and intelligent </a:t>
          </a:r>
          <a:br>
            <a:rPr lang="en-US">
              <a:solidFill>
                <a:srgbClr val="BED730"/>
              </a:solidFill>
            </a:rPr>
          </a:br>
          <a:r>
            <a:rPr lang="en-US">
              <a:solidFill>
                <a:srgbClr val="BED730"/>
              </a:solidFill>
            </a:rPr>
            <a:t>escalation mechanisms​</a:t>
          </a:r>
          <a:endParaRPr lang="en-IN">
            <a:solidFill>
              <a:srgbClr val="BED730"/>
            </a:solidFill>
          </a:endParaRPr>
        </a:p>
      </dgm:t>
    </dgm:pt>
    <dgm:pt modelId="{335D7571-C4C3-2441-83B0-F74BFC29E230}" type="parTrans" cxnId="{2F0DAF83-7980-E740-9AA7-056D5DDA3493}">
      <dgm:prSet/>
      <dgm:spPr/>
      <dgm:t>
        <a:bodyPr/>
        <a:lstStyle/>
        <a:p>
          <a:endParaRPr lang="en-US"/>
        </a:p>
      </dgm:t>
    </dgm:pt>
    <dgm:pt modelId="{FA781DDC-4CB8-F842-BAC0-28C1A40CF953}" type="sibTrans" cxnId="{2F0DAF83-7980-E740-9AA7-056D5DDA3493}">
      <dgm:prSet/>
      <dgm:spPr/>
      <dgm:t>
        <a:bodyPr/>
        <a:lstStyle/>
        <a:p>
          <a:endParaRPr lang="en-US"/>
        </a:p>
      </dgm:t>
    </dgm:pt>
    <dgm:pt modelId="{FF7BB384-4C4C-A048-9C44-8BE3EF9C4F60}">
      <dgm:prSet/>
      <dgm:spPr>
        <a:solidFill>
          <a:srgbClr val="10253F">
            <a:alpha val="50196"/>
          </a:srgbClr>
        </a:solidFill>
        <a:ln w="6350">
          <a:solidFill>
            <a:schemeClr val="accent1">
              <a:lumMod val="75000"/>
            </a:schemeClr>
          </a:solidFill>
          <a:prstDash val="sysDot"/>
        </a:ln>
      </dgm:spPr>
      <dgm:t>
        <a:bodyPr/>
        <a:lstStyle/>
        <a:p>
          <a:pPr>
            <a:lnSpc>
              <a:spcPct val="100000"/>
            </a:lnSpc>
            <a:spcAft>
              <a:spcPts val="0"/>
            </a:spcAft>
          </a:pPr>
          <a:r>
            <a:rPr lang="en-US">
              <a:solidFill>
                <a:srgbClr val="BED730"/>
              </a:solidFill>
            </a:rPr>
            <a:t>Proactive risk mitigation to </a:t>
          </a:r>
          <a:br>
            <a:rPr lang="en-US">
              <a:solidFill>
                <a:srgbClr val="BED730"/>
              </a:solidFill>
            </a:rPr>
          </a:br>
          <a:r>
            <a:rPr lang="en-US">
              <a:solidFill>
                <a:srgbClr val="BED730"/>
              </a:solidFill>
            </a:rPr>
            <a:t>prevent downtime​</a:t>
          </a:r>
          <a:endParaRPr lang="en-IN">
            <a:solidFill>
              <a:srgbClr val="BED730"/>
            </a:solidFill>
          </a:endParaRPr>
        </a:p>
      </dgm:t>
    </dgm:pt>
    <dgm:pt modelId="{2558081E-C68F-B749-9E88-E745D1758FD3}" type="parTrans" cxnId="{6204BFDB-7EC9-7B40-8267-E643E2372DD0}">
      <dgm:prSet/>
      <dgm:spPr/>
      <dgm:t>
        <a:bodyPr/>
        <a:lstStyle/>
        <a:p>
          <a:endParaRPr lang="en-US"/>
        </a:p>
      </dgm:t>
    </dgm:pt>
    <dgm:pt modelId="{A2B06FEB-B4AD-F846-ABC0-FA352CD7F40D}" type="sibTrans" cxnId="{6204BFDB-7EC9-7B40-8267-E643E2372DD0}">
      <dgm:prSet/>
      <dgm:spPr/>
      <dgm:t>
        <a:bodyPr/>
        <a:lstStyle/>
        <a:p>
          <a:endParaRPr lang="en-US"/>
        </a:p>
      </dgm:t>
    </dgm:pt>
    <dgm:pt modelId="{567D2F26-5466-D846-99FC-748FA12F6247}">
      <dgm:prSet/>
      <dgm:spPr>
        <a:solidFill>
          <a:srgbClr val="10253F">
            <a:alpha val="50196"/>
          </a:srgbClr>
        </a:solidFill>
        <a:ln w="6350">
          <a:solidFill>
            <a:schemeClr val="accent1">
              <a:lumMod val="75000"/>
            </a:schemeClr>
          </a:solidFill>
          <a:prstDash val="sysDot"/>
        </a:ln>
      </dgm:spPr>
      <dgm:t>
        <a:bodyPr/>
        <a:lstStyle/>
        <a:p>
          <a:pPr>
            <a:lnSpc>
              <a:spcPct val="100000"/>
            </a:lnSpc>
            <a:spcAft>
              <a:spcPts val="0"/>
            </a:spcAft>
          </a:pPr>
          <a:r>
            <a:rPr lang="en-US">
              <a:solidFill>
                <a:srgbClr val="BED730"/>
              </a:solidFill>
            </a:rPr>
            <a:t>Efficient energy and </a:t>
          </a:r>
          <a:br>
            <a:rPr lang="en-US">
              <a:solidFill>
                <a:srgbClr val="BED730"/>
              </a:solidFill>
            </a:rPr>
          </a:br>
          <a:r>
            <a:rPr lang="en-US">
              <a:solidFill>
                <a:srgbClr val="BED730"/>
              </a:solidFill>
            </a:rPr>
            <a:t>infrastructure optimization​</a:t>
          </a:r>
          <a:endParaRPr lang="en-IN">
            <a:solidFill>
              <a:srgbClr val="BED730"/>
            </a:solidFill>
          </a:endParaRPr>
        </a:p>
      </dgm:t>
    </dgm:pt>
    <dgm:pt modelId="{0139440C-5C84-1A45-AAA2-12A7E0F2E861}" type="parTrans" cxnId="{1E1BC3FA-B802-0D45-B705-35A5CC0C0AD1}">
      <dgm:prSet/>
      <dgm:spPr/>
      <dgm:t>
        <a:bodyPr/>
        <a:lstStyle/>
        <a:p>
          <a:endParaRPr lang="en-US"/>
        </a:p>
      </dgm:t>
    </dgm:pt>
    <dgm:pt modelId="{DC3E43A9-5A47-854F-B018-7B0147F54111}" type="sibTrans" cxnId="{1E1BC3FA-B802-0D45-B705-35A5CC0C0AD1}">
      <dgm:prSet/>
      <dgm:spPr/>
      <dgm:t>
        <a:bodyPr/>
        <a:lstStyle/>
        <a:p>
          <a:endParaRPr lang="en-US"/>
        </a:p>
      </dgm:t>
    </dgm:pt>
    <dgm:pt modelId="{3EADAFA4-9491-7942-9AE3-AF25CB8654E4}">
      <dgm:prSet/>
      <dgm:spPr>
        <a:solidFill>
          <a:srgbClr val="10253F">
            <a:alpha val="50196"/>
          </a:srgbClr>
        </a:solidFill>
        <a:ln w="6350">
          <a:solidFill>
            <a:schemeClr val="accent1">
              <a:lumMod val="75000"/>
            </a:schemeClr>
          </a:solidFill>
          <a:prstDash val="sysDot"/>
        </a:ln>
      </dgm:spPr>
      <dgm:t>
        <a:bodyPr/>
        <a:lstStyle/>
        <a:p>
          <a:pPr>
            <a:lnSpc>
              <a:spcPct val="100000"/>
            </a:lnSpc>
            <a:spcAft>
              <a:spcPts val="0"/>
            </a:spcAft>
          </a:pPr>
          <a:r>
            <a:rPr lang="en-US">
              <a:solidFill>
                <a:srgbClr val="BED730"/>
              </a:solidFill>
            </a:rPr>
            <a:t>Seamless remote management of </a:t>
          </a:r>
          <a:br>
            <a:rPr lang="en-US">
              <a:solidFill>
                <a:srgbClr val="BED730"/>
              </a:solidFill>
            </a:rPr>
          </a:br>
          <a:r>
            <a:rPr lang="en-US">
              <a:solidFill>
                <a:srgbClr val="BED730"/>
              </a:solidFill>
            </a:rPr>
            <a:t>edge and core data centers</a:t>
          </a:r>
          <a:endParaRPr lang="en-IN">
            <a:solidFill>
              <a:srgbClr val="BED730"/>
            </a:solidFill>
          </a:endParaRPr>
        </a:p>
      </dgm:t>
    </dgm:pt>
    <dgm:pt modelId="{33D11691-A7B5-6C4A-A256-A267D52DC514}" type="parTrans" cxnId="{BE6D428C-2D25-2947-B874-977C1642DC80}">
      <dgm:prSet/>
      <dgm:spPr/>
      <dgm:t>
        <a:bodyPr/>
        <a:lstStyle/>
        <a:p>
          <a:endParaRPr lang="en-US"/>
        </a:p>
      </dgm:t>
    </dgm:pt>
    <dgm:pt modelId="{A1A27021-6D6B-C747-9AAE-F153E982D655}" type="sibTrans" cxnId="{BE6D428C-2D25-2947-B874-977C1642DC80}">
      <dgm:prSet/>
      <dgm:spPr/>
      <dgm:t>
        <a:bodyPr/>
        <a:lstStyle/>
        <a:p>
          <a:endParaRPr lang="en-US"/>
        </a:p>
      </dgm:t>
    </dgm:pt>
    <dgm:pt modelId="{A1A549D1-B564-244B-9072-B28B95A2E5C2}" type="pres">
      <dgm:prSet presAssocID="{140D922A-912F-6B47-B2A2-69D922EF8E8A}" presName="diagram" presStyleCnt="0">
        <dgm:presLayoutVars>
          <dgm:dir/>
          <dgm:resizeHandles val="exact"/>
        </dgm:presLayoutVars>
      </dgm:prSet>
      <dgm:spPr/>
    </dgm:pt>
    <dgm:pt modelId="{98EA5CCB-CD20-9647-8855-D51C273D0459}" type="pres">
      <dgm:prSet presAssocID="{FD1802F2-5F6B-394D-B990-106CE8A19DD3}" presName="node" presStyleLbl="node1" presStyleIdx="0" presStyleCnt="5" custScaleX="417630">
        <dgm:presLayoutVars>
          <dgm:bulletEnabled val="1"/>
        </dgm:presLayoutVars>
      </dgm:prSet>
      <dgm:spPr>
        <a:prstGeom prst="roundRect">
          <a:avLst/>
        </a:prstGeom>
      </dgm:spPr>
    </dgm:pt>
    <dgm:pt modelId="{55A5EF0B-F28C-7647-9621-0A0D3E81635A}" type="pres">
      <dgm:prSet presAssocID="{333D369C-7B5A-2B40-B76C-517221DC464D}" presName="sibTrans" presStyleCnt="0"/>
      <dgm:spPr/>
    </dgm:pt>
    <dgm:pt modelId="{49AEFFF0-C55D-0F4B-B1CB-CC7719DB9374}" type="pres">
      <dgm:prSet presAssocID="{270051AA-BD7D-1041-934C-B4AC6BAE33E3}" presName="node" presStyleLbl="node1" presStyleIdx="1" presStyleCnt="5" custScaleX="417630">
        <dgm:presLayoutVars>
          <dgm:bulletEnabled val="1"/>
        </dgm:presLayoutVars>
      </dgm:prSet>
      <dgm:spPr>
        <a:prstGeom prst="roundRect">
          <a:avLst/>
        </a:prstGeom>
      </dgm:spPr>
    </dgm:pt>
    <dgm:pt modelId="{4A93F216-A76E-DB48-BD23-5BC8F5CECAB1}" type="pres">
      <dgm:prSet presAssocID="{FA781DDC-4CB8-F842-BAC0-28C1A40CF953}" presName="sibTrans" presStyleCnt="0"/>
      <dgm:spPr/>
    </dgm:pt>
    <dgm:pt modelId="{A1CD6CBE-5CE9-F346-8126-90EE9752DAC7}" type="pres">
      <dgm:prSet presAssocID="{FF7BB384-4C4C-A048-9C44-8BE3EF9C4F60}" presName="node" presStyleLbl="node1" presStyleIdx="2" presStyleCnt="5" custScaleX="417630">
        <dgm:presLayoutVars>
          <dgm:bulletEnabled val="1"/>
        </dgm:presLayoutVars>
      </dgm:prSet>
      <dgm:spPr>
        <a:prstGeom prst="roundRect">
          <a:avLst/>
        </a:prstGeom>
      </dgm:spPr>
    </dgm:pt>
    <dgm:pt modelId="{982A57FA-1D14-F941-A77E-EADB15222924}" type="pres">
      <dgm:prSet presAssocID="{A2B06FEB-B4AD-F846-ABC0-FA352CD7F40D}" presName="sibTrans" presStyleCnt="0"/>
      <dgm:spPr/>
    </dgm:pt>
    <dgm:pt modelId="{DBD40290-B465-4A4E-B3A1-4D5EC8BEC4F5}" type="pres">
      <dgm:prSet presAssocID="{567D2F26-5466-D846-99FC-748FA12F6247}" presName="node" presStyleLbl="node1" presStyleIdx="3" presStyleCnt="5" custScaleX="417630">
        <dgm:presLayoutVars>
          <dgm:bulletEnabled val="1"/>
        </dgm:presLayoutVars>
      </dgm:prSet>
      <dgm:spPr>
        <a:prstGeom prst="roundRect">
          <a:avLst/>
        </a:prstGeom>
      </dgm:spPr>
    </dgm:pt>
    <dgm:pt modelId="{6C739867-302C-0E4F-B991-B13942FB18AA}" type="pres">
      <dgm:prSet presAssocID="{DC3E43A9-5A47-854F-B018-7B0147F54111}" presName="sibTrans" presStyleCnt="0"/>
      <dgm:spPr/>
    </dgm:pt>
    <dgm:pt modelId="{2431974F-4383-1E4A-A00F-94072C7F3FA5}" type="pres">
      <dgm:prSet presAssocID="{3EADAFA4-9491-7942-9AE3-AF25CB8654E4}" presName="node" presStyleLbl="node1" presStyleIdx="4" presStyleCnt="5" custScaleX="417630">
        <dgm:presLayoutVars>
          <dgm:bulletEnabled val="1"/>
        </dgm:presLayoutVars>
      </dgm:prSet>
      <dgm:spPr>
        <a:prstGeom prst="roundRect">
          <a:avLst/>
        </a:prstGeom>
      </dgm:spPr>
    </dgm:pt>
  </dgm:ptLst>
  <dgm:cxnLst>
    <dgm:cxn modelId="{2F0DAF83-7980-E740-9AA7-056D5DDA3493}" srcId="{140D922A-912F-6B47-B2A2-69D922EF8E8A}" destId="{270051AA-BD7D-1041-934C-B4AC6BAE33E3}" srcOrd="1" destOrd="0" parTransId="{335D7571-C4C3-2441-83B0-F74BFC29E230}" sibTransId="{FA781DDC-4CB8-F842-BAC0-28C1A40CF953}"/>
    <dgm:cxn modelId="{BE6D428C-2D25-2947-B874-977C1642DC80}" srcId="{140D922A-912F-6B47-B2A2-69D922EF8E8A}" destId="{3EADAFA4-9491-7942-9AE3-AF25CB8654E4}" srcOrd="4" destOrd="0" parTransId="{33D11691-A7B5-6C4A-A256-A267D52DC514}" sibTransId="{A1A27021-6D6B-C747-9AAE-F153E982D655}"/>
    <dgm:cxn modelId="{79944CA8-8579-3048-8312-DED7EEFFBB26}" type="presOf" srcId="{270051AA-BD7D-1041-934C-B4AC6BAE33E3}" destId="{49AEFFF0-C55D-0F4B-B1CB-CC7719DB9374}" srcOrd="0" destOrd="0" presId="urn:microsoft.com/office/officeart/2005/8/layout/default"/>
    <dgm:cxn modelId="{918AE5B0-F05A-E549-9909-2A5F1ADD7C55}" type="presOf" srcId="{3EADAFA4-9491-7942-9AE3-AF25CB8654E4}" destId="{2431974F-4383-1E4A-A00F-94072C7F3FA5}" srcOrd="0" destOrd="0" presId="urn:microsoft.com/office/officeart/2005/8/layout/default"/>
    <dgm:cxn modelId="{CC31AFB6-3097-8B42-9400-EB6FF1544D51}" type="presOf" srcId="{567D2F26-5466-D846-99FC-748FA12F6247}" destId="{DBD40290-B465-4A4E-B3A1-4D5EC8BEC4F5}" srcOrd="0" destOrd="0" presId="urn:microsoft.com/office/officeart/2005/8/layout/default"/>
    <dgm:cxn modelId="{F5E804C0-CF35-4145-846F-8A099EFF3EAC}" type="presOf" srcId="{FD1802F2-5F6B-394D-B990-106CE8A19DD3}" destId="{98EA5CCB-CD20-9647-8855-D51C273D0459}" srcOrd="0" destOrd="0" presId="urn:microsoft.com/office/officeart/2005/8/layout/default"/>
    <dgm:cxn modelId="{2F0F64CF-3FD3-FA48-9DC7-5D8C05264957}" srcId="{140D922A-912F-6B47-B2A2-69D922EF8E8A}" destId="{FD1802F2-5F6B-394D-B990-106CE8A19DD3}" srcOrd="0" destOrd="0" parTransId="{07166DDF-F3B4-3344-BA5E-F1D52B1D580D}" sibTransId="{333D369C-7B5A-2B40-B76C-517221DC464D}"/>
    <dgm:cxn modelId="{8E13C6D7-9499-DA41-9729-03074AB3C533}" type="presOf" srcId="{140D922A-912F-6B47-B2A2-69D922EF8E8A}" destId="{A1A549D1-B564-244B-9072-B28B95A2E5C2}" srcOrd="0" destOrd="0" presId="urn:microsoft.com/office/officeart/2005/8/layout/default"/>
    <dgm:cxn modelId="{6204BFDB-7EC9-7B40-8267-E643E2372DD0}" srcId="{140D922A-912F-6B47-B2A2-69D922EF8E8A}" destId="{FF7BB384-4C4C-A048-9C44-8BE3EF9C4F60}" srcOrd="2" destOrd="0" parTransId="{2558081E-C68F-B749-9E88-E745D1758FD3}" sibTransId="{A2B06FEB-B4AD-F846-ABC0-FA352CD7F40D}"/>
    <dgm:cxn modelId="{017624FA-C6D1-DA4C-B377-2135E44418E5}" type="presOf" srcId="{FF7BB384-4C4C-A048-9C44-8BE3EF9C4F60}" destId="{A1CD6CBE-5CE9-F346-8126-90EE9752DAC7}" srcOrd="0" destOrd="0" presId="urn:microsoft.com/office/officeart/2005/8/layout/default"/>
    <dgm:cxn modelId="{1E1BC3FA-B802-0D45-B705-35A5CC0C0AD1}" srcId="{140D922A-912F-6B47-B2A2-69D922EF8E8A}" destId="{567D2F26-5466-D846-99FC-748FA12F6247}" srcOrd="3" destOrd="0" parTransId="{0139440C-5C84-1A45-AAA2-12A7E0F2E861}" sibTransId="{DC3E43A9-5A47-854F-B018-7B0147F54111}"/>
    <dgm:cxn modelId="{1068EA74-BB7C-6F41-B94C-087C52BF8241}" type="presParOf" srcId="{A1A549D1-B564-244B-9072-B28B95A2E5C2}" destId="{98EA5CCB-CD20-9647-8855-D51C273D0459}" srcOrd="0" destOrd="0" presId="urn:microsoft.com/office/officeart/2005/8/layout/default"/>
    <dgm:cxn modelId="{D0035ACA-86AF-7349-A3A7-B6CC61475A42}" type="presParOf" srcId="{A1A549D1-B564-244B-9072-B28B95A2E5C2}" destId="{55A5EF0B-F28C-7647-9621-0A0D3E81635A}" srcOrd="1" destOrd="0" presId="urn:microsoft.com/office/officeart/2005/8/layout/default"/>
    <dgm:cxn modelId="{B0F96F64-8957-0A4E-A027-DBD4C60CAA73}" type="presParOf" srcId="{A1A549D1-B564-244B-9072-B28B95A2E5C2}" destId="{49AEFFF0-C55D-0F4B-B1CB-CC7719DB9374}" srcOrd="2" destOrd="0" presId="urn:microsoft.com/office/officeart/2005/8/layout/default"/>
    <dgm:cxn modelId="{8F5E4FCA-F1A0-6F4E-BF0C-BA68B3301862}" type="presParOf" srcId="{A1A549D1-B564-244B-9072-B28B95A2E5C2}" destId="{4A93F216-A76E-DB48-BD23-5BC8F5CECAB1}" srcOrd="3" destOrd="0" presId="urn:microsoft.com/office/officeart/2005/8/layout/default"/>
    <dgm:cxn modelId="{68F3F081-245D-B840-83F5-F50D0C7666C4}" type="presParOf" srcId="{A1A549D1-B564-244B-9072-B28B95A2E5C2}" destId="{A1CD6CBE-5CE9-F346-8126-90EE9752DAC7}" srcOrd="4" destOrd="0" presId="urn:microsoft.com/office/officeart/2005/8/layout/default"/>
    <dgm:cxn modelId="{50ACBC03-8B95-1C49-B9CF-89663B7C5020}" type="presParOf" srcId="{A1A549D1-B564-244B-9072-B28B95A2E5C2}" destId="{982A57FA-1D14-F941-A77E-EADB15222924}" srcOrd="5" destOrd="0" presId="urn:microsoft.com/office/officeart/2005/8/layout/default"/>
    <dgm:cxn modelId="{413C2692-C435-0B44-ABE2-54FB08DC1FD4}" type="presParOf" srcId="{A1A549D1-B564-244B-9072-B28B95A2E5C2}" destId="{DBD40290-B465-4A4E-B3A1-4D5EC8BEC4F5}" srcOrd="6" destOrd="0" presId="urn:microsoft.com/office/officeart/2005/8/layout/default"/>
    <dgm:cxn modelId="{AF09BADE-DC67-BC49-A31C-9E63E4C5F73C}" type="presParOf" srcId="{A1A549D1-B564-244B-9072-B28B95A2E5C2}" destId="{6C739867-302C-0E4F-B991-B13942FB18AA}" srcOrd="7" destOrd="0" presId="urn:microsoft.com/office/officeart/2005/8/layout/default"/>
    <dgm:cxn modelId="{9C78995D-F103-644B-9F44-FAB95274AC42}" type="presParOf" srcId="{A1A549D1-B564-244B-9072-B28B95A2E5C2}" destId="{2431974F-4383-1E4A-A00F-94072C7F3FA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AD65A9-C4E0-46C9-9139-3D9A0E0C966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68DE2DA3-1FA3-49F0-84BF-9FB37FEA7AC6}">
      <dgm:prSet custT="1"/>
      <dgm:spPr>
        <a:solidFill>
          <a:srgbClr val="0070C0">
            <a:alpha val="50196"/>
          </a:srgbClr>
        </a:solidFill>
        <a:ln w="6350">
          <a:solidFill>
            <a:schemeClr val="accent1"/>
          </a:solidFill>
          <a:prstDash val="sysDot"/>
        </a:ln>
      </dgm:spPr>
      <dgm:t>
        <a:bodyPr/>
        <a:lstStyle/>
        <a:p>
          <a:pPr>
            <a:lnSpc>
              <a:spcPct val="100000"/>
            </a:lnSpc>
            <a:spcAft>
              <a:spcPts val="0"/>
            </a:spcAft>
          </a:pPr>
          <a:r>
            <a:rPr lang="en-US" sz="1000">
              <a:solidFill>
                <a:schemeClr val="bg1"/>
              </a:solidFill>
              <a:latin typeface="Trebuchet MS" panose="020B0703020202090204" pitchFamily="34" charset="0"/>
            </a:rPr>
            <a:t>Integrated Cable Landing Station for Transpacific fiber access</a:t>
          </a:r>
          <a:endParaRPr lang="en-IN" sz="1000">
            <a:solidFill>
              <a:schemeClr val="bg1"/>
            </a:solidFill>
            <a:latin typeface="Trebuchet MS" panose="020B0703020202090204" pitchFamily="34" charset="0"/>
          </a:endParaRPr>
        </a:p>
      </dgm:t>
    </dgm:pt>
    <dgm:pt modelId="{303AC313-3A52-42DE-AA8D-7B6861252B20}" type="parTrans" cxnId="{41589602-F503-453D-9461-52A48D847B7A}">
      <dgm:prSet/>
      <dgm:spPr/>
      <dgm:t>
        <a:bodyPr/>
        <a:lstStyle/>
        <a:p>
          <a:endParaRPr lang="en-IN"/>
        </a:p>
      </dgm:t>
    </dgm:pt>
    <dgm:pt modelId="{C6A3DBF7-DE57-40B8-9CF1-4AAA5EDE4E9D}" type="sibTrans" cxnId="{41589602-F503-453D-9461-52A48D847B7A}">
      <dgm:prSet/>
      <dgm:spPr/>
      <dgm:t>
        <a:bodyPr/>
        <a:lstStyle/>
        <a:p>
          <a:endParaRPr lang="en-IN"/>
        </a:p>
      </dgm:t>
    </dgm:pt>
    <dgm:pt modelId="{CA9B7E36-FB5B-443B-AF0F-5BD733E40D19}">
      <dgm:prSet custT="1"/>
      <dgm:spPr>
        <a:solidFill>
          <a:srgbClr val="0070C0">
            <a:alpha val="50196"/>
          </a:srgbClr>
        </a:solidFill>
        <a:ln w="6350">
          <a:solidFill>
            <a:schemeClr val="accent1"/>
          </a:solidFill>
          <a:prstDash val="sysDot"/>
        </a:ln>
      </dgm:spPr>
      <dgm:t>
        <a:bodyPr/>
        <a:lstStyle/>
        <a:p>
          <a:pPr>
            <a:lnSpc>
              <a:spcPct val="100000"/>
            </a:lnSpc>
            <a:spcAft>
              <a:spcPts val="0"/>
            </a:spcAft>
          </a:pPr>
          <a:r>
            <a:rPr lang="en-US" sz="1000" dirty="0">
              <a:latin typeface="Trebuchet MS" panose="020B0703020202090204" pitchFamily="34" charset="0"/>
            </a:rPr>
            <a:t>Built on</a:t>
          </a:r>
          <a:r>
            <a:rPr lang="en-US" sz="1000" dirty="0">
              <a:solidFill>
                <a:srgbClr val="BED730"/>
              </a:solidFill>
              <a:latin typeface="Trebuchet MS" panose="020B0703020202090204" pitchFamily="34" charset="0"/>
            </a:rPr>
            <a:t> Tsunami resistant </a:t>
          </a:r>
          <a:r>
            <a:rPr lang="en-US" sz="1000" dirty="0">
              <a:latin typeface="Trebuchet MS" panose="020B0703020202090204" pitchFamily="34" charset="0"/>
            </a:rPr>
            <a:t>stilt structure, all equipment to be on </a:t>
          </a:r>
          <a:r>
            <a:rPr lang="en-US" sz="1000" dirty="0">
              <a:solidFill>
                <a:schemeClr val="bg1"/>
              </a:solidFill>
              <a:latin typeface="Trebuchet MS" panose="020B0703020202090204" pitchFamily="34" charset="0"/>
            </a:rPr>
            <a:t>Level 2 and 3</a:t>
          </a:r>
          <a:endParaRPr lang="en-IN" sz="1000" dirty="0">
            <a:solidFill>
              <a:schemeClr val="bg1"/>
            </a:solidFill>
            <a:latin typeface="Trebuchet MS" panose="020B0703020202090204" pitchFamily="34" charset="0"/>
          </a:endParaRPr>
        </a:p>
      </dgm:t>
    </dgm:pt>
    <dgm:pt modelId="{ADD1D8A8-EAEE-4F6B-AAF6-94D0F86AC7EC}" type="parTrans" cxnId="{AA0769E6-425D-48C0-8A6E-79FA16C98EA2}">
      <dgm:prSet/>
      <dgm:spPr/>
      <dgm:t>
        <a:bodyPr/>
        <a:lstStyle/>
        <a:p>
          <a:endParaRPr lang="en-IN"/>
        </a:p>
      </dgm:t>
    </dgm:pt>
    <dgm:pt modelId="{B2ACC385-5A93-4922-B8F7-A263DD5BBB1F}" type="sibTrans" cxnId="{AA0769E6-425D-48C0-8A6E-79FA16C98EA2}">
      <dgm:prSet/>
      <dgm:spPr/>
      <dgm:t>
        <a:bodyPr/>
        <a:lstStyle/>
        <a:p>
          <a:endParaRPr lang="en-IN"/>
        </a:p>
      </dgm:t>
    </dgm:pt>
    <dgm:pt modelId="{9A7F98D4-A244-4866-A029-B69673ECD272}">
      <dgm:prSet custT="1"/>
      <dgm:spPr>
        <a:solidFill>
          <a:srgbClr val="00B0F0">
            <a:alpha val="50196"/>
          </a:srgbClr>
        </a:solidFill>
        <a:ln w="6350">
          <a:solidFill>
            <a:schemeClr val="accent5"/>
          </a:solidFill>
          <a:prstDash val="sysDot"/>
        </a:ln>
      </dgm:spPr>
      <dgm:t>
        <a:bodyPr/>
        <a:lstStyle/>
        <a:p>
          <a:pPr>
            <a:lnSpc>
              <a:spcPct val="100000"/>
            </a:lnSpc>
            <a:spcAft>
              <a:spcPts val="0"/>
            </a:spcAft>
          </a:pPr>
          <a:r>
            <a:rPr lang="en-US" sz="1000" dirty="0">
              <a:latin typeface="Trebuchet MS" panose="020B0703020202090204" pitchFamily="34" charset="0"/>
            </a:rPr>
            <a:t>Initial power is </a:t>
          </a:r>
          <a:r>
            <a:rPr lang="en-US" sz="1000" dirty="0">
              <a:solidFill>
                <a:srgbClr val="BED730"/>
              </a:solidFill>
              <a:latin typeface="Trebuchet MS" panose="020B0703020202090204" pitchFamily="34" charset="0"/>
            </a:rPr>
            <a:t>700 KW</a:t>
          </a:r>
          <a:r>
            <a:rPr lang="en-US" sz="1000" dirty="0">
              <a:latin typeface="Trebuchet MS" panose="020B0703020202090204" pitchFamily="34" charset="0"/>
            </a:rPr>
            <a:t>; to be ramped per requirement</a:t>
          </a:r>
          <a:endParaRPr lang="en-IN" sz="1000" dirty="0">
            <a:latin typeface="Trebuchet MS" panose="020B0703020202090204" pitchFamily="34" charset="0"/>
          </a:endParaRPr>
        </a:p>
      </dgm:t>
    </dgm:pt>
    <dgm:pt modelId="{F8306F73-BBD1-439E-9C4C-3AF6A801866E}" type="parTrans" cxnId="{B8785B58-749D-40E4-B898-172C229B252A}">
      <dgm:prSet/>
      <dgm:spPr/>
      <dgm:t>
        <a:bodyPr/>
        <a:lstStyle/>
        <a:p>
          <a:endParaRPr lang="en-IN"/>
        </a:p>
      </dgm:t>
    </dgm:pt>
    <dgm:pt modelId="{E0411A64-009F-4742-8486-02BD55A6D691}" type="sibTrans" cxnId="{B8785B58-749D-40E4-B898-172C229B252A}">
      <dgm:prSet/>
      <dgm:spPr/>
      <dgm:t>
        <a:bodyPr/>
        <a:lstStyle/>
        <a:p>
          <a:endParaRPr lang="en-IN"/>
        </a:p>
      </dgm:t>
    </dgm:pt>
    <dgm:pt modelId="{6FEA115C-E0A5-41B8-BB71-262C368AFDFB}">
      <dgm:prSet custT="1"/>
      <dgm:spPr>
        <a:solidFill>
          <a:srgbClr val="0070C0">
            <a:alpha val="50196"/>
          </a:srgbClr>
        </a:solidFill>
        <a:ln w="6350">
          <a:solidFill>
            <a:schemeClr val="accent1"/>
          </a:solidFill>
          <a:prstDash val="sysDot"/>
        </a:ln>
      </dgm:spPr>
      <dgm:t>
        <a:bodyPr/>
        <a:lstStyle/>
        <a:p>
          <a:pPr>
            <a:lnSpc>
              <a:spcPct val="100000"/>
            </a:lnSpc>
            <a:spcAft>
              <a:spcPts val="0"/>
            </a:spcAft>
          </a:pPr>
          <a:r>
            <a:rPr lang="en-US" sz="1000" dirty="0">
              <a:solidFill>
                <a:schemeClr val="bg1"/>
              </a:solidFill>
              <a:latin typeface="Trebuchet MS" panose="020B0703020202090204" pitchFamily="34" charset="0"/>
            </a:rPr>
            <a:t>Designed for 4 cables with over 2 Peta Byte capacity</a:t>
          </a:r>
          <a:endParaRPr lang="en-IN" sz="1000" dirty="0">
            <a:solidFill>
              <a:schemeClr val="bg1"/>
            </a:solidFill>
            <a:latin typeface="Trebuchet MS" panose="020B0703020202090204" pitchFamily="34" charset="0"/>
          </a:endParaRPr>
        </a:p>
      </dgm:t>
    </dgm:pt>
    <dgm:pt modelId="{A425D15D-73C2-415A-AD6A-B6A44A87F583}" type="parTrans" cxnId="{A391ECCA-ED7D-4514-A2EC-9B4C1ED0ABB4}">
      <dgm:prSet/>
      <dgm:spPr/>
      <dgm:t>
        <a:bodyPr/>
        <a:lstStyle/>
        <a:p>
          <a:endParaRPr lang="en-IN"/>
        </a:p>
      </dgm:t>
    </dgm:pt>
    <dgm:pt modelId="{81F23E2F-8D5B-4D11-8F8A-AF882DB85BAF}" type="sibTrans" cxnId="{A391ECCA-ED7D-4514-A2EC-9B4C1ED0ABB4}">
      <dgm:prSet/>
      <dgm:spPr/>
      <dgm:t>
        <a:bodyPr/>
        <a:lstStyle/>
        <a:p>
          <a:endParaRPr lang="en-IN"/>
        </a:p>
      </dgm:t>
    </dgm:pt>
    <dgm:pt modelId="{517FD814-C793-4C78-934D-1C0133E380DD}">
      <dgm:prSet custT="1"/>
      <dgm:spPr>
        <a:solidFill>
          <a:srgbClr val="00B0F0">
            <a:alpha val="50196"/>
          </a:srgbClr>
        </a:solidFill>
        <a:ln w="6350" cap="flat" cmpd="sng" algn="ctr">
          <a:solidFill>
            <a:schemeClr val="accent5"/>
          </a:solidFill>
          <a:prstDash val="sysDot"/>
        </a:ln>
        <a:effectLst/>
      </dgm:spPr>
      <dgm:t>
        <a:bodyPr spcFirstLastPara="0" vert="horz" wrap="square" lIns="41910" tIns="41910" rIns="41910" bIns="41910" numCol="1" spcCol="1270" anchor="ctr" anchorCtr="0"/>
        <a:lstStyle/>
        <a:p>
          <a:pPr>
            <a:lnSpc>
              <a:spcPct val="100000"/>
            </a:lnSpc>
            <a:spcAft>
              <a:spcPts val="0"/>
            </a:spcAft>
            <a:buNone/>
          </a:pPr>
          <a:r>
            <a:rPr lang="en-GB" sz="1000" dirty="0">
              <a:solidFill>
                <a:schemeClr val="bg1"/>
              </a:solidFill>
              <a:latin typeface="Trebuchet MS" panose="020B0703020202090204" pitchFamily="34" charset="0"/>
              <a:ea typeface="+mn-ea"/>
              <a:cs typeface="+mn-cs"/>
            </a:rPr>
            <a:t>4 networks paths from CLS to Chennai 02 data Center</a:t>
          </a:r>
          <a:endParaRPr lang="en-IN" sz="1000" dirty="0">
            <a:solidFill>
              <a:schemeClr val="bg1"/>
            </a:solidFill>
            <a:latin typeface="Trebuchet MS" panose="020B0703020202090204" pitchFamily="34" charset="0"/>
          </a:endParaRPr>
        </a:p>
      </dgm:t>
    </dgm:pt>
    <dgm:pt modelId="{0E743929-A3BC-47FA-9977-87BBB258C367}" type="parTrans" cxnId="{42EBB737-63A5-49BA-89E0-54DD875F7CC2}">
      <dgm:prSet/>
      <dgm:spPr/>
      <dgm:t>
        <a:bodyPr/>
        <a:lstStyle/>
        <a:p>
          <a:endParaRPr lang="en-US"/>
        </a:p>
      </dgm:t>
    </dgm:pt>
    <dgm:pt modelId="{1A7F3CBC-B213-482E-B7FB-FDFE46D5727B}" type="sibTrans" cxnId="{42EBB737-63A5-49BA-89E0-54DD875F7CC2}">
      <dgm:prSet/>
      <dgm:spPr/>
      <dgm:t>
        <a:bodyPr/>
        <a:lstStyle/>
        <a:p>
          <a:endParaRPr lang="en-US"/>
        </a:p>
      </dgm:t>
    </dgm:pt>
    <dgm:pt modelId="{E6615D47-61DB-46AA-9985-F9EE8514A9D0}">
      <dgm:prSet custT="1"/>
      <dgm:spPr>
        <a:solidFill>
          <a:srgbClr val="00B0F0">
            <a:alpha val="50196"/>
          </a:srgbClr>
        </a:solidFill>
        <a:ln w="6350">
          <a:solidFill>
            <a:schemeClr val="accent5"/>
          </a:solidFill>
          <a:prstDash val="sysDot"/>
        </a:ln>
      </dgm:spPr>
      <dgm:t>
        <a:bodyPr/>
        <a:lstStyle/>
        <a:p>
          <a:pPr>
            <a:lnSpc>
              <a:spcPct val="100000"/>
            </a:lnSpc>
            <a:spcAft>
              <a:spcPts val="0"/>
            </a:spcAft>
          </a:pPr>
          <a:r>
            <a:rPr lang="en-US" sz="1000" dirty="0">
              <a:solidFill>
                <a:srgbClr val="BED730"/>
              </a:solidFill>
              <a:latin typeface="Trebuchet MS" panose="020B0703020202090204" pitchFamily="34" charset="0"/>
            </a:rPr>
            <a:t>CLS</a:t>
          </a:r>
          <a:r>
            <a:rPr lang="en-US" sz="1000" dirty="0">
              <a:latin typeface="Trebuchet MS" panose="020B0703020202090204" pitchFamily="34" charset="0"/>
            </a:rPr>
            <a:t> is away from port, fishing zones, oil blocks</a:t>
          </a:r>
          <a:endParaRPr lang="en-IN" sz="1000" dirty="0">
            <a:latin typeface="Trebuchet MS" panose="020B0703020202090204" pitchFamily="34" charset="0"/>
          </a:endParaRPr>
        </a:p>
      </dgm:t>
    </dgm:pt>
    <dgm:pt modelId="{A25154DF-3C42-4347-8952-5D6946A421FB}" type="parTrans" cxnId="{7448369B-843D-4C54-9485-06F8DF80B621}">
      <dgm:prSet/>
      <dgm:spPr/>
      <dgm:t>
        <a:bodyPr/>
        <a:lstStyle/>
        <a:p>
          <a:endParaRPr lang="en-US"/>
        </a:p>
      </dgm:t>
    </dgm:pt>
    <dgm:pt modelId="{48F6120C-D94B-4052-8761-9537AB6E75BE}" type="sibTrans" cxnId="{7448369B-843D-4C54-9485-06F8DF80B621}">
      <dgm:prSet/>
      <dgm:spPr/>
      <dgm:t>
        <a:bodyPr/>
        <a:lstStyle/>
        <a:p>
          <a:endParaRPr lang="en-US"/>
        </a:p>
      </dgm:t>
    </dgm:pt>
    <dgm:pt modelId="{116E0584-349B-44A3-8B39-DFB5E30BE55A}" type="pres">
      <dgm:prSet presAssocID="{34AD65A9-C4E0-46C9-9139-3D9A0E0C9668}" presName="diagram" presStyleCnt="0">
        <dgm:presLayoutVars>
          <dgm:dir/>
          <dgm:resizeHandles val="exact"/>
        </dgm:presLayoutVars>
      </dgm:prSet>
      <dgm:spPr/>
    </dgm:pt>
    <dgm:pt modelId="{61407204-08F0-43E0-85BB-49260A448E9B}" type="pres">
      <dgm:prSet presAssocID="{68DE2DA3-1FA3-49F0-84BF-9FB37FEA7AC6}" presName="node" presStyleLbl="node1" presStyleIdx="0" presStyleCnt="6" custScaleX="237658" custScaleY="230362">
        <dgm:presLayoutVars>
          <dgm:bulletEnabled val="1"/>
        </dgm:presLayoutVars>
      </dgm:prSet>
      <dgm:spPr>
        <a:prstGeom prst="roundRect">
          <a:avLst/>
        </a:prstGeom>
      </dgm:spPr>
    </dgm:pt>
    <dgm:pt modelId="{2676FB58-92AB-4625-A165-7D8379B7D09B}" type="pres">
      <dgm:prSet presAssocID="{C6A3DBF7-DE57-40B8-9CF1-4AAA5EDE4E9D}" presName="sibTrans" presStyleCnt="0"/>
      <dgm:spPr/>
    </dgm:pt>
    <dgm:pt modelId="{1F71E90D-D01A-4602-A35A-4549048AC958}" type="pres">
      <dgm:prSet presAssocID="{E6615D47-61DB-46AA-9985-F9EE8514A9D0}" presName="node" presStyleLbl="node1" presStyleIdx="1" presStyleCnt="6" custScaleX="237658" custScaleY="230362">
        <dgm:presLayoutVars>
          <dgm:bulletEnabled val="1"/>
        </dgm:presLayoutVars>
      </dgm:prSet>
      <dgm:spPr>
        <a:prstGeom prst="roundRect">
          <a:avLst/>
        </a:prstGeom>
      </dgm:spPr>
    </dgm:pt>
    <dgm:pt modelId="{96F74C7B-4E8E-4339-A842-608C3E817689}" type="pres">
      <dgm:prSet presAssocID="{48F6120C-D94B-4052-8761-9537AB6E75BE}" presName="sibTrans" presStyleCnt="0"/>
      <dgm:spPr/>
    </dgm:pt>
    <dgm:pt modelId="{23FB7A90-28A8-48F4-BF99-49016C102C1D}" type="pres">
      <dgm:prSet presAssocID="{CA9B7E36-FB5B-443B-AF0F-5BD733E40D19}" presName="node" presStyleLbl="node1" presStyleIdx="2" presStyleCnt="6" custScaleX="237658" custScaleY="230362">
        <dgm:presLayoutVars>
          <dgm:bulletEnabled val="1"/>
        </dgm:presLayoutVars>
      </dgm:prSet>
      <dgm:spPr>
        <a:prstGeom prst="roundRect">
          <a:avLst/>
        </a:prstGeom>
      </dgm:spPr>
    </dgm:pt>
    <dgm:pt modelId="{9988B2BB-A456-461D-97DC-716FF0F9F3BF}" type="pres">
      <dgm:prSet presAssocID="{B2ACC385-5A93-4922-B8F7-A263DD5BBB1F}" presName="sibTrans" presStyleCnt="0"/>
      <dgm:spPr/>
    </dgm:pt>
    <dgm:pt modelId="{EFCF1E6E-54B5-4F2A-8479-46BC753DC3DF}" type="pres">
      <dgm:prSet presAssocID="{9A7F98D4-A244-4866-A029-B69673ECD272}" presName="node" presStyleLbl="node1" presStyleIdx="3" presStyleCnt="6" custScaleX="237658" custScaleY="230362">
        <dgm:presLayoutVars>
          <dgm:bulletEnabled val="1"/>
        </dgm:presLayoutVars>
      </dgm:prSet>
      <dgm:spPr>
        <a:prstGeom prst="roundRect">
          <a:avLst/>
        </a:prstGeom>
      </dgm:spPr>
    </dgm:pt>
    <dgm:pt modelId="{8C72F520-6C25-4350-931F-1C35484EFE57}" type="pres">
      <dgm:prSet presAssocID="{E0411A64-009F-4742-8486-02BD55A6D691}" presName="sibTrans" presStyleCnt="0"/>
      <dgm:spPr/>
    </dgm:pt>
    <dgm:pt modelId="{1C52A1CF-4F53-4501-849D-657AF9085A82}" type="pres">
      <dgm:prSet presAssocID="{6FEA115C-E0A5-41B8-BB71-262C368AFDFB}" presName="node" presStyleLbl="node1" presStyleIdx="4" presStyleCnt="6" custScaleX="237658" custScaleY="230362">
        <dgm:presLayoutVars>
          <dgm:bulletEnabled val="1"/>
        </dgm:presLayoutVars>
      </dgm:prSet>
      <dgm:spPr>
        <a:prstGeom prst="roundRect">
          <a:avLst/>
        </a:prstGeom>
      </dgm:spPr>
    </dgm:pt>
    <dgm:pt modelId="{B6645CFE-9C66-4846-804A-512EBA4F09CB}" type="pres">
      <dgm:prSet presAssocID="{81F23E2F-8D5B-4D11-8F8A-AF882DB85BAF}" presName="sibTrans" presStyleCnt="0"/>
      <dgm:spPr/>
    </dgm:pt>
    <dgm:pt modelId="{7BDF682E-BE72-4922-8360-F3D5CA71563F}" type="pres">
      <dgm:prSet presAssocID="{517FD814-C793-4C78-934D-1C0133E380DD}" presName="node" presStyleLbl="node1" presStyleIdx="5" presStyleCnt="6" custScaleX="237658" custScaleY="230362">
        <dgm:presLayoutVars>
          <dgm:bulletEnabled val="1"/>
        </dgm:presLayoutVars>
      </dgm:prSet>
      <dgm:spPr>
        <a:prstGeom prst="roundRect">
          <a:avLst/>
        </a:prstGeom>
      </dgm:spPr>
    </dgm:pt>
  </dgm:ptLst>
  <dgm:cxnLst>
    <dgm:cxn modelId="{41589602-F503-453D-9461-52A48D847B7A}" srcId="{34AD65A9-C4E0-46C9-9139-3D9A0E0C9668}" destId="{68DE2DA3-1FA3-49F0-84BF-9FB37FEA7AC6}" srcOrd="0" destOrd="0" parTransId="{303AC313-3A52-42DE-AA8D-7B6861252B20}" sibTransId="{C6A3DBF7-DE57-40B8-9CF1-4AAA5EDE4E9D}"/>
    <dgm:cxn modelId="{42EBB737-63A5-49BA-89E0-54DD875F7CC2}" srcId="{34AD65A9-C4E0-46C9-9139-3D9A0E0C9668}" destId="{517FD814-C793-4C78-934D-1C0133E380DD}" srcOrd="5" destOrd="0" parTransId="{0E743929-A3BC-47FA-9977-87BBB258C367}" sibTransId="{1A7F3CBC-B213-482E-B7FB-FDFE46D5727B}"/>
    <dgm:cxn modelId="{5AACE15D-676F-6C45-A76B-5A182B60D94A}" type="presOf" srcId="{9A7F98D4-A244-4866-A029-B69673ECD272}" destId="{EFCF1E6E-54B5-4F2A-8479-46BC753DC3DF}" srcOrd="0" destOrd="0" presId="urn:microsoft.com/office/officeart/2005/8/layout/default"/>
    <dgm:cxn modelId="{D2170F6C-7067-4928-B501-7827BB105273}" type="presOf" srcId="{517FD814-C793-4C78-934D-1C0133E380DD}" destId="{7BDF682E-BE72-4922-8360-F3D5CA71563F}" srcOrd="0" destOrd="0" presId="urn:microsoft.com/office/officeart/2005/8/layout/default"/>
    <dgm:cxn modelId="{B8785B58-749D-40E4-B898-172C229B252A}" srcId="{34AD65A9-C4E0-46C9-9139-3D9A0E0C9668}" destId="{9A7F98D4-A244-4866-A029-B69673ECD272}" srcOrd="3" destOrd="0" parTransId="{F8306F73-BBD1-439E-9C4C-3AF6A801866E}" sibTransId="{E0411A64-009F-4742-8486-02BD55A6D691}"/>
    <dgm:cxn modelId="{035D007D-A929-1C4D-B713-88B2B03502E0}" type="presOf" srcId="{68DE2DA3-1FA3-49F0-84BF-9FB37FEA7AC6}" destId="{61407204-08F0-43E0-85BB-49260A448E9B}" srcOrd="0" destOrd="0" presId="urn:microsoft.com/office/officeart/2005/8/layout/default"/>
    <dgm:cxn modelId="{52BD5499-7A6C-4936-A1D4-BD389E2E295C}" type="presOf" srcId="{34AD65A9-C4E0-46C9-9139-3D9A0E0C9668}" destId="{116E0584-349B-44A3-8B39-DFB5E30BE55A}" srcOrd="0" destOrd="0" presId="urn:microsoft.com/office/officeart/2005/8/layout/default"/>
    <dgm:cxn modelId="{7448369B-843D-4C54-9485-06F8DF80B621}" srcId="{34AD65A9-C4E0-46C9-9139-3D9A0E0C9668}" destId="{E6615D47-61DB-46AA-9985-F9EE8514A9D0}" srcOrd="1" destOrd="0" parTransId="{A25154DF-3C42-4347-8952-5D6946A421FB}" sibTransId="{48F6120C-D94B-4052-8761-9537AB6E75BE}"/>
    <dgm:cxn modelId="{66B203B0-CBC3-A54C-B689-08B405C9299C}" type="presOf" srcId="{CA9B7E36-FB5B-443B-AF0F-5BD733E40D19}" destId="{23FB7A90-28A8-48F4-BF99-49016C102C1D}" srcOrd="0" destOrd="0" presId="urn:microsoft.com/office/officeart/2005/8/layout/default"/>
    <dgm:cxn modelId="{A391ECCA-ED7D-4514-A2EC-9B4C1ED0ABB4}" srcId="{34AD65A9-C4E0-46C9-9139-3D9A0E0C9668}" destId="{6FEA115C-E0A5-41B8-BB71-262C368AFDFB}" srcOrd="4" destOrd="0" parTransId="{A425D15D-73C2-415A-AD6A-B6A44A87F583}" sibTransId="{81F23E2F-8D5B-4D11-8F8A-AF882DB85BAF}"/>
    <dgm:cxn modelId="{41349CE1-FE47-4986-BC6A-9A0369AB33C4}" type="presOf" srcId="{E6615D47-61DB-46AA-9985-F9EE8514A9D0}" destId="{1F71E90D-D01A-4602-A35A-4549048AC958}" srcOrd="0" destOrd="0" presId="urn:microsoft.com/office/officeart/2005/8/layout/default"/>
    <dgm:cxn modelId="{AA0769E6-425D-48C0-8A6E-79FA16C98EA2}" srcId="{34AD65A9-C4E0-46C9-9139-3D9A0E0C9668}" destId="{CA9B7E36-FB5B-443B-AF0F-5BD733E40D19}" srcOrd="2" destOrd="0" parTransId="{ADD1D8A8-EAEE-4F6B-AAF6-94D0F86AC7EC}" sibTransId="{B2ACC385-5A93-4922-B8F7-A263DD5BBB1F}"/>
    <dgm:cxn modelId="{9E034DF0-68E2-404C-A3A0-CED91E0829AC}" type="presOf" srcId="{6FEA115C-E0A5-41B8-BB71-262C368AFDFB}" destId="{1C52A1CF-4F53-4501-849D-657AF9085A82}" srcOrd="0" destOrd="0" presId="urn:microsoft.com/office/officeart/2005/8/layout/default"/>
    <dgm:cxn modelId="{465CE371-B5AB-3F44-9935-BEFC78C7AE54}" type="presParOf" srcId="{116E0584-349B-44A3-8B39-DFB5E30BE55A}" destId="{61407204-08F0-43E0-85BB-49260A448E9B}" srcOrd="0" destOrd="0" presId="urn:microsoft.com/office/officeart/2005/8/layout/default"/>
    <dgm:cxn modelId="{8313A0E0-CC90-A44D-A9DB-FDEB019395A6}" type="presParOf" srcId="{116E0584-349B-44A3-8B39-DFB5E30BE55A}" destId="{2676FB58-92AB-4625-A165-7D8379B7D09B}" srcOrd="1" destOrd="0" presId="urn:microsoft.com/office/officeart/2005/8/layout/default"/>
    <dgm:cxn modelId="{DB748CAE-F823-4D19-B726-40D68C611FC5}" type="presParOf" srcId="{116E0584-349B-44A3-8B39-DFB5E30BE55A}" destId="{1F71E90D-D01A-4602-A35A-4549048AC958}" srcOrd="2" destOrd="0" presId="urn:microsoft.com/office/officeart/2005/8/layout/default"/>
    <dgm:cxn modelId="{ED785CD1-6090-45CF-BAA5-B0A7862B6D41}" type="presParOf" srcId="{116E0584-349B-44A3-8B39-DFB5E30BE55A}" destId="{96F74C7B-4E8E-4339-A842-608C3E817689}" srcOrd="3" destOrd="0" presId="urn:microsoft.com/office/officeart/2005/8/layout/default"/>
    <dgm:cxn modelId="{557484E9-1847-3A47-ACA5-3F9CBBA4C96E}" type="presParOf" srcId="{116E0584-349B-44A3-8B39-DFB5E30BE55A}" destId="{23FB7A90-28A8-48F4-BF99-49016C102C1D}" srcOrd="4" destOrd="0" presId="urn:microsoft.com/office/officeart/2005/8/layout/default"/>
    <dgm:cxn modelId="{E172085E-DE0E-244A-8EC5-AEB800D6AEFF}" type="presParOf" srcId="{116E0584-349B-44A3-8B39-DFB5E30BE55A}" destId="{9988B2BB-A456-461D-97DC-716FF0F9F3BF}" srcOrd="5" destOrd="0" presId="urn:microsoft.com/office/officeart/2005/8/layout/default"/>
    <dgm:cxn modelId="{E4102EFB-AAE8-E140-BBA3-492E3DCEECFB}" type="presParOf" srcId="{116E0584-349B-44A3-8B39-DFB5E30BE55A}" destId="{EFCF1E6E-54B5-4F2A-8479-46BC753DC3DF}" srcOrd="6" destOrd="0" presId="urn:microsoft.com/office/officeart/2005/8/layout/default"/>
    <dgm:cxn modelId="{210B8F11-5D30-6648-BF4A-BAFC0ADFA6E0}" type="presParOf" srcId="{116E0584-349B-44A3-8B39-DFB5E30BE55A}" destId="{8C72F520-6C25-4350-931F-1C35484EFE57}" srcOrd="7" destOrd="0" presId="urn:microsoft.com/office/officeart/2005/8/layout/default"/>
    <dgm:cxn modelId="{B6B4A9DA-A66F-3940-A6F9-3FAA7CD3264B}" type="presParOf" srcId="{116E0584-349B-44A3-8B39-DFB5E30BE55A}" destId="{1C52A1CF-4F53-4501-849D-657AF9085A82}" srcOrd="8" destOrd="0" presId="urn:microsoft.com/office/officeart/2005/8/layout/default"/>
    <dgm:cxn modelId="{6E8597B4-3690-4B96-B43C-51D0F5B6AFC5}" type="presParOf" srcId="{116E0584-349B-44A3-8B39-DFB5E30BE55A}" destId="{B6645CFE-9C66-4846-804A-512EBA4F09CB}" srcOrd="9" destOrd="0" presId="urn:microsoft.com/office/officeart/2005/8/layout/default"/>
    <dgm:cxn modelId="{A2FF2EE5-C47A-439F-A7E3-00940186E6D1}" type="presParOf" srcId="{116E0584-349B-44A3-8B39-DFB5E30BE55A}" destId="{7BDF682E-BE72-4922-8360-F3D5CA71563F}"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0DE17-72E9-3A46-8FF3-2F1C872E9F9C}">
      <dsp:nvSpPr>
        <dsp:cNvPr id="0" name=""/>
        <dsp:cNvSpPr/>
      </dsp:nvSpPr>
      <dsp:spPr>
        <a:xfrm>
          <a:off x="9701" y="380"/>
          <a:ext cx="1943998" cy="967909"/>
        </a:xfrm>
        <a:prstGeom prst="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t>Strategically located near business parks and IT hubs with excellent air, rail, and road connectivity.</a:t>
          </a:r>
          <a:endParaRPr lang="en-IN" sz="1100" kern="1200"/>
        </a:p>
      </dsp:txBody>
      <dsp:txXfrm>
        <a:off x="9701" y="380"/>
        <a:ext cx="1943998" cy="967909"/>
      </dsp:txXfrm>
    </dsp:sp>
    <dsp:sp modelId="{C4D43D66-0DFD-0147-B343-90AF3BBF832C}">
      <dsp:nvSpPr>
        <dsp:cNvPr id="0" name=""/>
        <dsp:cNvSpPr/>
      </dsp:nvSpPr>
      <dsp:spPr>
        <a:xfrm>
          <a:off x="2115018" y="380"/>
          <a:ext cx="1943998" cy="967909"/>
        </a:xfrm>
        <a:prstGeom prst="rect">
          <a:avLst/>
        </a:prstGeom>
        <a:solidFill>
          <a:schemeClr val="tx2">
            <a:lumMod val="75000"/>
            <a:alpha val="50196"/>
          </a:schemeClr>
        </a:solidFill>
        <a:ln w="63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t>Supports mission-critical customers across Hyperscalers, OTT, IT/</a:t>
          </a:r>
          <a:r>
            <a:rPr lang="en-US" sz="1100" kern="1200" dirty="0" err="1"/>
            <a:t>ITeS</a:t>
          </a:r>
          <a:r>
            <a:rPr lang="en-US" sz="1100" kern="1200" dirty="0"/>
            <a:t>, Manufacturing, BFSI, Healthcare/Pharma sectors.</a:t>
          </a:r>
          <a:endParaRPr lang="en-IN" sz="1100" kern="1200" dirty="0"/>
        </a:p>
      </dsp:txBody>
      <dsp:txXfrm>
        <a:off x="2115018" y="380"/>
        <a:ext cx="1943998" cy="967909"/>
      </dsp:txXfrm>
    </dsp:sp>
    <dsp:sp modelId="{C3542C53-CCDE-A948-8465-E302E71E81C3}">
      <dsp:nvSpPr>
        <dsp:cNvPr id="0" name=""/>
        <dsp:cNvSpPr/>
      </dsp:nvSpPr>
      <dsp:spPr>
        <a:xfrm>
          <a:off x="9701" y="1129609"/>
          <a:ext cx="1943998" cy="967909"/>
        </a:xfrm>
        <a:prstGeom prst="rect">
          <a:avLst/>
        </a:prstGeom>
        <a:solidFill>
          <a:schemeClr val="tx2">
            <a:lumMod val="75000"/>
            <a:alpha val="50196"/>
          </a:schemeClr>
        </a:solidFill>
        <a:ln w="63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t>Robust network ecosystem, connecting to major city nodes and cable landing stations via geo-diverse routes.</a:t>
          </a:r>
          <a:endParaRPr lang="en-IN" sz="1100" kern="1200"/>
        </a:p>
      </dsp:txBody>
      <dsp:txXfrm>
        <a:off x="9701" y="1129609"/>
        <a:ext cx="1943998" cy="967909"/>
      </dsp:txXfrm>
    </dsp:sp>
    <dsp:sp modelId="{0BB69A8D-0B38-0C40-A6CA-8655C25F5EED}">
      <dsp:nvSpPr>
        <dsp:cNvPr id="0" name=""/>
        <dsp:cNvSpPr/>
      </dsp:nvSpPr>
      <dsp:spPr>
        <a:xfrm>
          <a:off x="2115018" y="1129609"/>
          <a:ext cx="1943998" cy="967909"/>
        </a:xfrm>
        <a:prstGeom prst="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t>Four access paths from the main road ensure smooth logistics, IT asset transfer, personnel movement, and fuel replenishment.</a:t>
          </a:r>
          <a:endParaRPr lang="en-IN" sz="1100" kern="1200"/>
        </a:p>
      </dsp:txBody>
      <dsp:txXfrm>
        <a:off x="2115018" y="1129609"/>
        <a:ext cx="1943998" cy="967909"/>
      </dsp:txXfrm>
    </dsp:sp>
    <dsp:sp modelId="{32152D2C-6470-C349-9EF7-C4A948676970}">
      <dsp:nvSpPr>
        <dsp:cNvPr id="0" name=""/>
        <dsp:cNvSpPr/>
      </dsp:nvSpPr>
      <dsp:spPr>
        <a:xfrm>
          <a:off x="1062359" y="2258837"/>
          <a:ext cx="1943998" cy="967909"/>
        </a:xfrm>
        <a:prstGeom prst="rect">
          <a:avLst/>
        </a:prstGeom>
        <a:solidFill>
          <a:schemeClr val="tx2">
            <a:lumMod val="75000"/>
            <a:alpha val="50196"/>
          </a:schemeClr>
        </a:solidFill>
        <a:ln w="63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t>Four fiber entry paths to the campus for stable network. </a:t>
          </a:r>
          <a:endParaRPr lang="en-IN" sz="1100" kern="1200"/>
        </a:p>
      </dsp:txBody>
      <dsp:txXfrm>
        <a:off x="1062359" y="2258837"/>
        <a:ext cx="1943998" cy="9679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07204-08F0-43E0-85BB-49260A448E9B}">
      <dsp:nvSpPr>
        <dsp:cNvPr id="0" name=""/>
        <dsp:cNvSpPr/>
      </dsp:nvSpPr>
      <dsp:spPr>
        <a:xfrm>
          <a:off x="253" y="110474"/>
          <a:ext cx="1367997" cy="795600"/>
        </a:xfrm>
        <a:prstGeom prst="roundRect">
          <a:avLst/>
        </a:prstGeom>
        <a:solidFill>
          <a:srgbClr val="0070C0">
            <a:alpha val="50196"/>
          </a:srgbClr>
        </a:solidFill>
        <a:ln w="6350" cap="flat" cmpd="sng" algn="ctr">
          <a:solidFill>
            <a:schemeClr val="accent1"/>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kern="1200">
              <a:solidFill>
                <a:schemeClr val="bg1"/>
              </a:solidFill>
              <a:latin typeface="Trebuchet MS" panose="020B0703020202090204" pitchFamily="34" charset="0"/>
            </a:rPr>
            <a:t>Integrated Cable Landing Station for Transpacific fiber access</a:t>
          </a:r>
          <a:endParaRPr lang="en-IN" sz="1000" kern="1200">
            <a:solidFill>
              <a:schemeClr val="bg1"/>
            </a:solidFill>
            <a:latin typeface="Trebuchet MS" panose="020B0703020202090204" pitchFamily="34" charset="0"/>
          </a:endParaRPr>
        </a:p>
      </dsp:txBody>
      <dsp:txXfrm>
        <a:off x="39091" y="149312"/>
        <a:ext cx="1290321" cy="717924"/>
      </dsp:txXfrm>
    </dsp:sp>
    <dsp:sp modelId="{1F71E90D-D01A-4602-A35A-4549048AC958}">
      <dsp:nvSpPr>
        <dsp:cNvPr id="0" name=""/>
        <dsp:cNvSpPr/>
      </dsp:nvSpPr>
      <dsp:spPr>
        <a:xfrm>
          <a:off x="1425812" y="110474"/>
          <a:ext cx="1367997" cy="795600"/>
        </a:xfrm>
        <a:prstGeom prst="roundRect">
          <a:avLst/>
        </a:prstGeom>
        <a:solidFill>
          <a:srgbClr val="00B0F0">
            <a:alpha val="50196"/>
          </a:srgbClr>
        </a:solidFill>
        <a:ln w="6350" cap="flat" cmpd="sng" algn="ctr">
          <a:solidFill>
            <a:schemeClr val="accent5"/>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kern="1200" dirty="0">
              <a:solidFill>
                <a:srgbClr val="BED730"/>
              </a:solidFill>
              <a:latin typeface="Trebuchet MS" panose="020B0703020202090204" pitchFamily="34" charset="0"/>
            </a:rPr>
            <a:t>CLS</a:t>
          </a:r>
          <a:r>
            <a:rPr lang="en-US" sz="1000" kern="1200" dirty="0">
              <a:latin typeface="Trebuchet MS" panose="020B0703020202090204" pitchFamily="34" charset="0"/>
            </a:rPr>
            <a:t> is away from port, fishing zones, oil blocks</a:t>
          </a:r>
          <a:endParaRPr lang="en-IN" sz="1000" kern="1200" dirty="0">
            <a:latin typeface="Trebuchet MS" panose="020B0703020202090204" pitchFamily="34" charset="0"/>
          </a:endParaRPr>
        </a:p>
      </dsp:txBody>
      <dsp:txXfrm>
        <a:off x="1464650" y="149312"/>
        <a:ext cx="1290321" cy="717924"/>
      </dsp:txXfrm>
    </dsp:sp>
    <dsp:sp modelId="{23FB7A90-28A8-48F4-BF99-49016C102C1D}">
      <dsp:nvSpPr>
        <dsp:cNvPr id="0" name=""/>
        <dsp:cNvSpPr/>
      </dsp:nvSpPr>
      <dsp:spPr>
        <a:xfrm>
          <a:off x="2851371" y="110474"/>
          <a:ext cx="1367997" cy="795600"/>
        </a:xfrm>
        <a:prstGeom prst="roundRect">
          <a:avLst/>
        </a:prstGeom>
        <a:solidFill>
          <a:srgbClr val="0070C0">
            <a:alpha val="50196"/>
          </a:srgbClr>
        </a:solidFill>
        <a:ln w="6350" cap="flat" cmpd="sng" algn="ctr">
          <a:solidFill>
            <a:schemeClr val="accent1"/>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kern="1200" dirty="0">
              <a:latin typeface="Trebuchet MS" panose="020B0703020202090204" pitchFamily="34" charset="0"/>
            </a:rPr>
            <a:t>Built on</a:t>
          </a:r>
          <a:r>
            <a:rPr lang="en-US" sz="1000" kern="1200" dirty="0">
              <a:solidFill>
                <a:srgbClr val="BED730"/>
              </a:solidFill>
              <a:latin typeface="Trebuchet MS" panose="020B0703020202090204" pitchFamily="34" charset="0"/>
            </a:rPr>
            <a:t> Tsunami resistant </a:t>
          </a:r>
          <a:r>
            <a:rPr lang="en-US" sz="1000" kern="1200" dirty="0">
              <a:latin typeface="Trebuchet MS" panose="020B0703020202090204" pitchFamily="34" charset="0"/>
            </a:rPr>
            <a:t>stilt structure, all equipment to be on </a:t>
          </a:r>
          <a:r>
            <a:rPr lang="en-US" sz="1000" kern="1200" dirty="0">
              <a:solidFill>
                <a:schemeClr val="bg1"/>
              </a:solidFill>
              <a:latin typeface="Trebuchet MS" panose="020B0703020202090204" pitchFamily="34" charset="0"/>
            </a:rPr>
            <a:t>Level 2 and 3</a:t>
          </a:r>
          <a:endParaRPr lang="en-IN" sz="1000" kern="1200" dirty="0">
            <a:solidFill>
              <a:schemeClr val="bg1"/>
            </a:solidFill>
            <a:latin typeface="Trebuchet MS" panose="020B0703020202090204" pitchFamily="34" charset="0"/>
          </a:endParaRPr>
        </a:p>
      </dsp:txBody>
      <dsp:txXfrm>
        <a:off x="2890209" y="149312"/>
        <a:ext cx="1290321" cy="717924"/>
      </dsp:txXfrm>
    </dsp:sp>
    <dsp:sp modelId="{EFCF1E6E-54B5-4F2A-8479-46BC753DC3DF}">
      <dsp:nvSpPr>
        <dsp:cNvPr id="0" name=""/>
        <dsp:cNvSpPr/>
      </dsp:nvSpPr>
      <dsp:spPr>
        <a:xfrm>
          <a:off x="4276930" y="110474"/>
          <a:ext cx="1367997" cy="795600"/>
        </a:xfrm>
        <a:prstGeom prst="roundRect">
          <a:avLst/>
        </a:prstGeom>
        <a:solidFill>
          <a:srgbClr val="00B0F0">
            <a:alpha val="50196"/>
          </a:srgbClr>
        </a:solidFill>
        <a:ln w="6350" cap="flat" cmpd="sng" algn="ctr">
          <a:solidFill>
            <a:schemeClr val="accent5"/>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kern="1200" dirty="0">
              <a:latin typeface="Trebuchet MS" panose="020B0703020202090204" pitchFamily="34" charset="0"/>
            </a:rPr>
            <a:t>Initial power is </a:t>
          </a:r>
          <a:r>
            <a:rPr lang="en-US" sz="1000" kern="1200" dirty="0">
              <a:solidFill>
                <a:srgbClr val="BED730"/>
              </a:solidFill>
              <a:latin typeface="Trebuchet MS" panose="020B0703020202090204" pitchFamily="34" charset="0"/>
            </a:rPr>
            <a:t>700 KW</a:t>
          </a:r>
          <a:r>
            <a:rPr lang="en-US" sz="1000" kern="1200" dirty="0">
              <a:latin typeface="Trebuchet MS" panose="020B0703020202090204" pitchFamily="34" charset="0"/>
            </a:rPr>
            <a:t>; to be ramped per requirement</a:t>
          </a:r>
          <a:endParaRPr lang="en-IN" sz="1000" kern="1200" dirty="0">
            <a:latin typeface="Trebuchet MS" panose="020B0703020202090204" pitchFamily="34" charset="0"/>
          </a:endParaRPr>
        </a:p>
      </dsp:txBody>
      <dsp:txXfrm>
        <a:off x="4315768" y="149312"/>
        <a:ext cx="1290321" cy="717924"/>
      </dsp:txXfrm>
    </dsp:sp>
    <dsp:sp modelId="{1C52A1CF-4F53-4501-849D-657AF9085A82}">
      <dsp:nvSpPr>
        <dsp:cNvPr id="0" name=""/>
        <dsp:cNvSpPr/>
      </dsp:nvSpPr>
      <dsp:spPr>
        <a:xfrm>
          <a:off x="5702489" y="110474"/>
          <a:ext cx="1367997" cy="795600"/>
        </a:xfrm>
        <a:prstGeom prst="roundRect">
          <a:avLst/>
        </a:prstGeom>
        <a:solidFill>
          <a:srgbClr val="0070C0">
            <a:alpha val="50196"/>
          </a:srgbClr>
        </a:solidFill>
        <a:ln w="6350" cap="flat" cmpd="sng" algn="ctr">
          <a:solidFill>
            <a:schemeClr val="accent1"/>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kern="1200" dirty="0">
              <a:solidFill>
                <a:schemeClr val="bg1"/>
              </a:solidFill>
              <a:latin typeface="Trebuchet MS" panose="020B0703020202090204" pitchFamily="34" charset="0"/>
            </a:rPr>
            <a:t>Designed for 4 cables with over 2 Peta Byte capacity</a:t>
          </a:r>
          <a:endParaRPr lang="en-IN" sz="1000" kern="1200" dirty="0">
            <a:solidFill>
              <a:schemeClr val="bg1"/>
            </a:solidFill>
            <a:latin typeface="Trebuchet MS" panose="020B0703020202090204" pitchFamily="34" charset="0"/>
          </a:endParaRPr>
        </a:p>
      </dsp:txBody>
      <dsp:txXfrm>
        <a:off x="5741327" y="149312"/>
        <a:ext cx="1290321" cy="717924"/>
      </dsp:txXfrm>
    </dsp:sp>
    <dsp:sp modelId="{7BDF682E-BE72-4922-8360-F3D5CA71563F}">
      <dsp:nvSpPr>
        <dsp:cNvPr id="0" name=""/>
        <dsp:cNvSpPr/>
      </dsp:nvSpPr>
      <dsp:spPr>
        <a:xfrm>
          <a:off x="7128049" y="110474"/>
          <a:ext cx="1367997" cy="795600"/>
        </a:xfrm>
        <a:prstGeom prst="roundRect">
          <a:avLst/>
        </a:prstGeom>
        <a:solidFill>
          <a:srgbClr val="00B0F0">
            <a:alpha val="50196"/>
          </a:srgbClr>
        </a:solidFill>
        <a:ln w="6350" cap="flat" cmpd="sng" algn="ctr">
          <a:solidFill>
            <a:schemeClr val="accent5"/>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44500">
            <a:lnSpc>
              <a:spcPct val="100000"/>
            </a:lnSpc>
            <a:spcBef>
              <a:spcPct val="0"/>
            </a:spcBef>
            <a:spcAft>
              <a:spcPts val="0"/>
            </a:spcAft>
            <a:buNone/>
          </a:pPr>
          <a:r>
            <a:rPr lang="en-GB" sz="1000" kern="1200" dirty="0">
              <a:solidFill>
                <a:schemeClr val="bg1"/>
              </a:solidFill>
              <a:latin typeface="Trebuchet MS" panose="020B0703020202090204" pitchFamily="34" charset="0"/>
              <a:ea typeface="+mn-ea"/>
              <a:cs typeface="+mn-cs"/>
            </a:rPr>
            <a:t>4 networks paths from CLS to Chennai 02 data Center</a:t>
          </a:r>
          <a:endParaRPr lang="en-IN" sz="1000" kern="1200" dirty="0">
            <a:solidFill>
              <a:schemeClr val="bg1"/>
            </a:solidFill>
            <a:latin typeface="Trebuchet MS" panose="020B0703020202090204" pitchFamily="34" charset="0"/>
          </a:endParaRPr>
        </a:p>
      </dsp:txBody>
      <dsp:txXfrm>
        <a:off x="7166887" y="149312"/>
        <a:ext cx="1290321" cy="7179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0F3A46-BB41-A044-BDF1-4030A6168AC8}">
      <dsp:nvSpPr>
        <dsp:cNvPr id="0" name=""/>
        <dsp:cNvSpPr/>
      </dsp:nvSpPr>
      <dsp:spPr>
        <a:xfrm>
          <a:off x="20251" y="479"/>
          <a:ext cx="2663995" cy="1509303"/>
        </a:xfrm>
        <a:prstGeom prst="roundRect">
          <a:avLst/>
        </a:prstGeom>
        <a:solidFill>
          <a:srgbClr val="00B0F0">
            <a:alpha val="40000"/>
          </a:srgbClr>
        </a:solidFill>
        <a:ln w="635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US" sz="1400" kern="1200"/>
            <a:t>Strategically Located in a risk-free zone</a:t>
          </a:r>
          <a:endParaRPr lang="en-IN" sz="1400" kern="1200"/>
        </a:p>
      </dsp:txBody>
      <dsp:txXfrm>
        <a:off x="93929" y="74157"/>
        <a:ext cx="2516639" cy="1361947"/>
      </dsp:txXfrm>
    </dsp:sp>
    <dsp:sp modelId="{D0CDC99B-0B6D-D946-BF2C-F1E0BC7B7AB8}">
      <dsp:nvSpPr>
        <dsp:cNvPr id="0" name=""/>
        <dsp:cNvSpPr/>
      </dsp:nvSpPr>
      <dsp:spPr>
        <a:xfrm>
          <a:off x="2916152" y="479"/>
          <a:ext cx="2663995" cy="1509303"/>
        </a:xfrm>
        <a:prstGeom prst="roundRect">
          <a:avLst/>
        </a:prstGeom>
        <a:solidFill>
          <a:srgbClr val="0070C0">
            <a:alpha val="40000"/>
          </a:srgbClr>
        </a:solidFill>
        <a:ln w="63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US" sz="1400" kern="1200"/>
            <a:t>100-year flood risk study, declares the location as no probability of flood</a:t>
          </a:r>
          <a:endParaRPr lang="en-IN" sz="1400" kern="1200"/>
        </a:p>
      </dsp:txBody>
      <dsp:txXfrm>
        <a:off x="2989830" y="74157"/>
        <a:ext cx="2516639" cy="1361947"/>
      </dsp:txXfrm>
    </dsp:sp>
    <dsp:sp modelId="{9B276580-4BB9-434D-A756-FD753C35E9EE}">
      <dsp:nvSpPr>
        <dsp:cNvPr id="0" name=""/>
        <dsp:cNvSpPr/>
      </dsp:nvSpPr>
      <dsp:spPr>
        <a:xfrm>
          <a:off x="5812053" y="479"/>
          <a:ext cx="2663995" cy="1509303"/>
        </a:xfrm>
        <a:prstGeom prst="roundRect">
          <a:avLst/>
        </a:prstGeom>
        <a:solidFill>
          <a:srgbClr val="00B0F0">
            <a:alpha val="40000"/>
          </a:srgbClr>
        </a:solidFill>
        <a:ln w="635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US" sz="1400" kern="1200"/>
            <a:t>Additional design features, floor level at 1.8 meter   from road level </a:t>
          </a:r>
          <a:endParaRPr lang="en-IN" sz="1400" kern="1200"/>
        </a:p>
      </dsp:txBody>
      <dsp:txXfrm>
        <a:off x="5885731" y="74157"/>
        <a:ext cx="2516639" cy="1361947"/>
      </dsp:txXfrm>
    </dsp:sp>
    <dsp:sp modelId="{CEC149C1-81A9-B949-BEBD-F27D2D87B88D}">
      <dsp:nvSpPr>
        <dsp:cNvPr id="0" name=""/>
        <dsp:cNvSpPr/>
      </dsp:nvSpPr>
      <dsp:spPr>
        <a:xfrm>
          <a:off x="20251" y="1741688"/>
          <a:ext cx="2663995" cy="1509303"/>
        </a:xfrm>
        <a:prstGeom prst="roundRect">
          <a:avLst/>
        </a:prstGeom>
        <a:solidFill>
          <a:srgbClr val="0070C0">
            <a:alpha val="40000"/>
          </a:srgbClr>
        </a:solidFill>
        <a:ln w="63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US" sz="1400" kern="1200"/>
            <a:t>Storm water drainage along the perimeters and connection to the municipal drain network. Automatic dewatering pumps</a:t>
          </a:r>
          <a:endParaRPr lang="en-IN" sz="1400" kern="1200"/>
        </a:p>
      </dsp:txBody>
      <dsp:txXfrm>
        <a:off x="93929" y="1815366"/>
        <a:ext cx="2516639" cy="1361947"/>
      </dsp:txXfrm>
    </dsp:sp>
    <dsp:sp modelId="{56EBCF8D-8966-6247-99A7-55323E1244FB}">
      <dsp:nvSpPr>
        <dsp:cNvPr id="0" name=""/>
        <dsp:cNvSpPr/>
      </dsp:nvSpPr>
      <dsp:spPr>
        <a:xfrm>
          <a:off x="2916152" y="1741688"/>
          <a:ext cx="2663995" cy="1509303"/>
        </a:xfrm>
        <a:prstGeom prst="roundRect">
          <a:avLst/>
        </a:prstGeom>
        <a:solidFill>
          <a:srgbClr val="00B0F0">
            <a:alpha val="40000"/>
          </a:srgbClr>
        </a:solidFill>
        <a:ln w="6350" cap="flat" cmpd="sng"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US" sz="1400" kern="1200" dirty="0"/>
            <a:t>Zero risk </a:t>
          </a:r>
        </a:p>
        <a:p>
          <a:pPr marL="0" lvl="0" indent="0" algn="ctr" defTabSz="622300">
            <a:lnSpc>
              <a:spcPct val="100000"/>
            </a:lnSpc>
            <a:spcBef>
              <a:spcPct val="0"/>
            </a:spcBef>
            <a:spcAft>
              <a:spcPts val="0"/>
            </a:spcAft>
            <a:buNone/>
          </a:pPr>
          <a:r>
            <a:rPr lang="en-US" sz="1400" kern="1200" dirty="0"/>
            <a:t>from Tsunami</a:t>
          </a:r>
          <a:endParaRPr lang="en-IN" sz="1400" kern="1200" dirty="0"/>
        </a:p>
      </dsp:txBody>
      <dsp:txXfrm>
        <a:off x="2989830" y="1815366"/>
        <a:ext cx="2516639" cy="1361947"/>
      </dsp:txXfrm>
    </dsp:sp>
    <dsp:sp modelId="{340BCAF4-FDC6-3340-8722-CCED38B2C031}">
      <dsp:nvSpPr>
        <dsp:cNvPr id="0" name=""/>
        <dsp:cNvSpPr/>
      </dsp:nvSpPr>
      <dsp:spPr>
        <a:xfrm>
          <a:off x="5812053" y="1741688"/>
          <a:ext cx="2663995" cy="1509303"/>
        </a:xfrm>
        <a:prstGeom prst="roundRect">
          <a:avLst/>
        </a:prstGeom>
        <a:solidFill>
          <a:srgbClr val="0070C0">
            <a:alpha val="40000"/>
          </a:srgbClr>
        </a:solidFill>
        <a:ln w="63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GB" sz="1400" kern="1200"/>
            <a:t>Building designed for   seismic compliances, wind conditions as per the latest building codes</a:t>
          </a:r>
          <a:endParaRPr lang="en-IN" sz="1400" kern="1200"/>
        </a:p>
      </dsp:txBody>
      <dsp:txXfrm>
        <a:off x="5885731" y="1815366"/>
        <a:ext cx="2516639" cy="13619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A5CCB-CD20-9647-8855-D51C273D0459}">
      <dsp:nvSpPr>
        <dsp:cNvPr id="0" name=""/>
        <dsp:cNvSpPr/>
      </dsp:nvSpPr>
      <dsp:spPr>
        <a:xfrm>
          <a:off x="414380" y="1663"/>
          <a:ext cx="3240001" cy="465483"/>
        </a:xfrm>
        <a:prstGeom prst="roundRect">
          <a:avLst/>
        </a:prstGeom>
        <a:solidFill>
          <a:srgbClr val="10253F">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dirty="0">
              <a:solidFill>
                <a:srgbClr val="BED730"/>
              </a:solidFill>
            </a:rPr>
            <a:t>Real-time anomaly detection and </a:t>
          </a:r>
          <a:br>
            <a:rPr lang="en-US" sz="1100" kern="1200" dirty="0">
              <a:solidFill>
                <a:srgbClr val="BED730"/>
              </a:solidFill>
            </a:rPr>
          </a:br>
          <a:r>
            <a:rPr lang="en-US" sz="1100" kern="1200" dirty="0">
              <a:solidFill>
                <a:srgbClr val="BED730"/>
              </a:solidFill>
            </a:rPr>
            <a:t>root cause analysis​</a:t>
          </a:r>
          <a:endParaRPr lang="en-IN" sz="1100" kern="1200" dirty="0">
            <a:solidFill>
              <a:srgbClr val="BED730"/>
            </a:solidFill>
          </a:endParaRPr>
        </a:p>
      </dsp:txBody>
      <dsp:txXfrm>
        <a:off x="437103" y="24386"/>
        <a:ext cx="3194555" cy="420037"/>
      </dsp:txXfrm>
    </dsp:sp>
    <dsp:sp modelId="{49AEFFF0-C55D-0F4B-B1CB-CC7719DB9374}">
      <dsp:nvSpPr>
        <dsp:cNvPr id="0" name=""/>
        <dsp:cNvSpPr/>
      </dsp:nvSpPr>
      <dsp:spPr>
        <a:xfrm>
          <a:off x="414380" y="544728"/>
          <a:ext cx="3240001" cy="465483"/>
        </a:xfrm>
        <a:prstGeom prst="roundRect">
          <a:avLst/>
        </a:prstGeom>
        <a:solidFill>
          <a:srgbClr val="10253F">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rgbClr val="BED730"/>
              </a:solidFill>
            </a:rPr>
            <a:t>Automated alerts and intelligent </a:t>
          </a:r>
          <a:br>
            <a:rPr lang="en-US" sz="1100" kern="1200">
              <a:solidFill>
                <a:srgbClr val="BED730"/>
              </a:solidFill>
            </a:rPr>
          </a:br>
          <a:r>
            <a:rPr lang="en-US" sz="1100" kern="1200">
              <a:solidFill>
                <a:srgbClr val="BED730"/>
              </a:solidFill>
            </a:rPr>
            <a:t>escalation mechanisms​</a:t>
          </a:r>
          <a:endParaRPr lang="en-IN" sz="1100" kern="1200">
            <a:solidFill>
              <a:srgbClr val="BED730"/>
            </a:solidFill>
          </a:endParaRPr>
        </a:p>
      </dsp:txBody>
      <dsp:txXfrm>
        <a:off x="437103" y="567451"/>
        <a:ext cx="3194555" cy="420037"/>
      </dsp:txXfrm>
    </dsp:sp>
    <dsp:sp modelId="{A1CD6CBE-5CE9-F346-8126-90EE9752DAC7}">
      <dsp:nvSpPr>
        <dsp:cNvPr id="0" name=""/>
        <dsp:cNvSpPr/>
      </dsp:nvSpPr>
      <dsp:spPr>
        <a:xfrm>
          <a:off x="414380" y="1087793"/>
          <a:ext cx="3240001" cy="465483"/>
        </a:xfrm>
        <a:prstGeom prst="roundRect">
          <a:avLst/>
        </a:prstGeom>
        <a:solidFill>
          <a:srgbClr val="10253F">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rgbClr val="BED730"/>
              </a:solidFill>
            </a:rPr>
            <a:t>Proactive risk mitigation to </a:t>
          </a:r>
          <a:br>
            <a:rPr lang="en-US" sz="1100" kern="1200">
              <a:solidFill>
                <a:srgbClr val="BED730"/>
              </a:solidFill>
            </a:rPr>
          </a:br>
          <a:r>
            <a:rPr lang="en-US" sz="1100" kern="1200">
              <a:solidFill>
                <a:srgbClr val="BED730"/>
              </a:solidFill>
            </a:rPr>
            <a:t>prevent downtime​</a:t>
          </a:r>
          <a:endParaRPr lang="en-IN" sz="1100" kern="1200">
            <a:solidFill>
              <a:srgbClr val="BED730"/>
            </a:solidFill>
          </a:endParaRPr>
        </a:p>
      </dsp:txBody>
      <dsp:txXfrm>
        <a:off x="437103" y="1110516"/>
        <a:ext cx="3194555" cy="420037"/>
      </dsp:txXfrm>
    </dsp:sp>
    <dsp:sp modelId="{DBD40290-B465-4A4E-B3A1-4D5EC8BEC4F5}">
      <dsp:nvSpPr>
        <dsp:cNvPr id="0" name=""/>
        <dsp:cNvSpPr/>
      </dsp:nvSpPr>
      <dsp:spPr>
        <a:xfrm>
          <a:off x="414380" y="1630857"/>
          <a:ext cx="3240001" cy="465483"/>
        </a:xfrm>
        <a:prstGeom prst="roundRect">
          <a:avLst/>
        </a:prstGeom>
        <a:solidFill>
          <a:srgbClr val="10253F">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rgbClr val="BED730"/>
              </a:solidFill>
            </a:rPr>
            <a:t>Efficient energy and </a:t>
          </a:r>
          <a:br>
            <a:rPr lang="en-US" sz="1100" kern="1200">
              <a:solidFill>
                <a:srgbClr val="BED730"/>
              </a:solidFill>
            </a:rPr>
          </a:br>
          <a:r>
            <a:rPr lang="en-US" sz="1100" kern="1200">
              <a:solidFill>
                <a:srgbClr val="BED730"/>
              </a:solidFill>
            </a:rPr>
            <a:t>infrastructure optimization​</a:t>
          </a:r>
          <a:endParaRPr lang="en-IN" sz="1100" kern="1200">
            <a:solidFill>
              <a:srgbClr val="BED730"/>
            </a:solidFill>
          </a:endParaRPr>
        </a:p>
      </dsp:txBody>
      <dsp:txXfrm>
        <a:off x="437103" y="1653580"/>
        <a:ext cx="3194555" cy="420037"/>
      </dsp:txXfrm>
    </dsp:sp>
    <dsp:sp modelId="{2431974F-4383-1E4A-A00F-94072C7F3FA5}">
      <dsp:nvSpPr>
        <dsp:cNvPr id="0" name=""/>
        <dsp:cNvSpPr/>
      </dsp:nvSpPr>
      <dsp:spPr>
        <a:xfrm>
          <a:off x="414380" y="2173922"/>
          <a:ext cx="3240001" cy="465483"/>
        </a:xfrm>
        <a:prstGeom prst="roundRect">
          <a:avLst/>
        </a:prstGeom>
        <a:solidFill>
          <a:srgbClr val="10253F">
            <a:alpha val="50196"/>
          </a:srgbClr>
        </a:solidFill>
        <a:ln w="6350" cap="flat" cmpd="sng" algn="ctr">
          <a:solidFill>
            <a:schemeClr val="accent1">
              <a:lumMod val="75000"/>
            </a:schemeClr>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100000"/>
            </a:lnSpc>
            <a:spcBef>
              <a:spcPct val="0"/>
            </a:spcBef>
            <a:spcAft>
              <a:spcPts val="0"/>
            </a:spcAft>
            <a:buNone/>
          </a:pPr>
          <a:r>
            <a:rPr lang="en-US" sz="1100" kern="1200">
              <a:solidFill>
                <a:srgbClr val="BED730"/>
              </a:solidFill>
            </a:rPr>
            <a:t>Seamless remote management of </a:t>
          </a:r>
          <a:br>
            <a:rPr lang="en-US" sz="1100" kern="1200">
              <a:solidFill>
                <a:srgbClr val="BED730"/>
              </a:solidFill>
            </a:rPr>
          </a:br>
          <a:r>
            <a:rPr lang="en-US" sz="1100" kern="1200">
              <a:solidFill>
                <a:srgbClr val="BED730"/>
              </a:solidFill>
            </a:rPr>
            <a:t>edge and core data centers</a:t>
          </a:r>
          <a:endParaRPr lang="en-IN" sz="1100" kern="1200">
            <a:solidFill>
              <a:srgbClr val="BED730"/>
            </a:solidFill>
          </a:endParaRPr>
        </a:p>
      </dsp:txBody>
      <dsp:txXfrm>
        <a:off x="437103" y="2196645"/>
        <a:ext cx="3194555" cy="4200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07204-08F0-43E0-85BB-49260A448E9B}">
      <dsp:nvSpPr>
        <dsp:cNvPr id="0" name=""/>
        <dsp:cNvSpPr/>
      </dsp:nvSpPr>
      <dsp:spPr>
        <a:xfrm>
          <a:off x="253" y="110474"/>
          <a:ext cx="1367997" cy="795600"/>
        </a:xfrm>
        <a:prstGeom prst="roundRect">
          <a:avLst/>
        </a:prstGeom>
        <a:solidFill>
          <a:srgbClr val="0070C0">
            <a:alpha val="50196"/>
          </a:srgbClr>
        </a:solidFill>
        <a:ln w="6350" cap="flat" cmpd="sng" algn="ctr">
          <a:solidFill>
            <a:schemeClr val="accent1"/>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kern="1200">
              <a:solidFill>
                <a:schemeClr val="bg1"/>
              </a:solidFill>
              <a:latin typeface="Trebuchet MS" panose="020B0703020202090204" pitchFamily="34" charset="0"/>
            </a:rPr>
            <a:t>Integrated Cable Landing Station for Transpacific fiber access</a:t>
          </a:r>
          <a:endParaRPr lang="en-IN" sz="1000" kern="1200">
            <a:solidFill>
              <a:schemeClr val="bg1"/>
            </a:solidFill>
            <a:latin typeface="Trebuchet MS" panose="020B0703020202090204" pitchFamily="34" charset="0"/>
          </a:endParaRPr>
        </a:p>
      </dsp:txBody>
      <dsp:txXfrm>
        <a:off x="39091" y="149312"/>
        <a:ext cx="1290321" cy="717924"/>
      </dsp:txXfrm>
    </dsp:sp>
    <dsp:sp modelId="{1F71E90D-D01A-4602-A35A-4549048AC958}">
      <dsp:nvSpPr>
        <dsp:cNvPr id="0" name=""/>
        <dsp:cNvSpPr/>
      </dsp:nvSpPr>
      <dsp:spPr>
        <a:xfrm>
          <a:off x="1425812" y="110474"/>
          <a:ext cx="1367997" cy="795600"/>
        </a:xfrm>
        <a:prstGeom prst="roundRect">
          <a:avLst/>
        </a:prstGeom>
        <a:solidFill>
          <a:srgbClr val="00B0F0">
            <a:alpha val="50196"/>
          </a:srgbClr>
        </a:solidFill>
        <a:ln w="6350" cap="flat" cmpd="sng" algn="ctr">
          <a:solidFill>
            <a:schemeClr val="accent5"/>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kern="1200" dirty="0">
              <a:solidFill>
                <a:srgbClr val="BED730"/>
              </a:solidFill>
              <a:latin typeface="Trebuchet MS" panose="020B0703020202090204" pitchFamily="34" charset="0"/>
            </a:rPr>
            <a:t>CLS</a:t>
          </a:r>
          <a:r>
            <a:rPr lang="en-US" sz="1000" kern="1200" dirty="0">
              <a:latin typeface="Trebuchet MS" panose="020B0703020202090204" pitchFamily="34" charset="0"/>
            </a:rPr>
            <a:t> is away from port, fishing zones, oil blocks</a:t>
          </a:r>
          <a:endParaRPr lang="en-IN" sz="1000" kern="1200" dirty="0">
            <a:latin typeface="Trebuchet MS" panose="020B0703020202090204" pitchFamily="34" charset="0"/>
          </a:endParaRPr>
        </a:p>
      </dsp:txBody>
      <dsp:txXfrm>
        <a:off x="1464650" y="149312"/>
        <a:ext cx="1290321" cy="717924"/>
      </dsp:txXfrm>
    </dsp:sp>
    <dsp:sp modelId="{23FB7A90-28A8-48F4-BF99-49016C102C1D}">
      <dsp:nvSpPr>
        <dsp:cNvPr id="0" name=""/>
        <dsp:cNvSpPr/>
      </dsp:nvSpPr>
      <dsp:spPr>
        <a:xfrm>
          <a:off x="2851371" y="110474"/>
          <a:ext cx="1367997" cy="795600"/>
        </a:xfrm>
        <a:prstGeom prst="roundRect">
          <a:avLst/>
        </a:prstGeom>
        <a:solidFill>
          <a:srgbClr val="0070C0">
            <a:alpha val="50196"/>
          </a:srgbClr>
        </a:solidFill>
        <a:ln w="6350" cap="flat" cmpd="sng" algn="ctr">
          <a:solidFill>
            <a:schemeClr val="accent1"/>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kern="1200" dirty="0">
              <a:latin typeface="Trebuchet MS" panose="020B0703020202090204" pitchFamily="34" charset="0"/>
            </a:rPr>
            <a:t>Built on</a:t>
          </a:r>
          <a:r>
            <a:rPr lang="en-US" sz="1000" kern="1200" dirty="0">
              <a:solidFill>
                <a:srgbClr val="BED730"/>
              </a:solidFill>
              <a:latin typeface="Trebuchet MS" panose="020B0703020202090204" pitchFamily="34" charset="0"/>
            </a:rPr>
            <a:t> Tsunami resistant </a:t>
          </a:r>
          <a:r>
            <a:rPr lang="en-US" sz="1000" kern="1200" dirty="0">
              <a:latin typeface="Trebuchet MS" panose="020B0703020202090204" pitchFamily="34" charset="0"/>
            </a:rPr>
            <a:t>stilt structure, all equipment to be on </a:t>
          </a:r>
          <a:r>
            <a:rPr lang="en-US" sz="1000" kern="1200" dirty="0">
              <a:solidFill>
                <a:schemeClr val="bg1"/>
              </a:solidFill>
              <a:latin typeface="Trebuchet MS" panose="020B0703020202090204" pitchFamily="34" charset="0"/>
            </a:rPr>
            <a:t>Level 2 and 3</a:t>
          </a:r>
          <a:endParaRPr lang="en-IN" sz="1000" kern="1200" dirty="0">
            <a:solidFill>
              <a:schemeClr val="bg1"/>
            </a:solidFill>
            <a:latin typeface="Trebuchet MS" panose="020B0703020202090204" pitchFamily="34" charset="0"/>
          </a:endParaRPr>
        </a:p>
      </dsp:txBody>
      <dsp:txXfrm>
        <a:off x="2890209" y="149312"/>
        <a:ext cx="1290321" cy="717924"/>
      </dsp:txXfrm>
    </dsp:sp>
    <dsp:sp modelId="{EFCF1E6E-54B5-4F2A-8479-46BC753DC3DF}">
      <dsp:nvSpPr>
        <dsp:cNvPr id="0" name=""/>
        <dsp:cNvSpPr/>
      </dsp:nvSpPr>
      <dsp:spPr>
        <a:xfrm>
          <a:off x="4276930" y="110474"/>
          <a:ext cx="1367997" cy="795600"/>
        </a:xfrm>
        <a:prstGeom prst="roundRect">
          <a:avLst/>
        </a:prstGeom>
        <a:solidFill>
          <a:srgbClr val="00B0F0">
            <a:alpha val="50196"/>
          </a:srgbClr>
        </a:solidFill>
        <a:ln w="6350" cap="flat" cmpd="sng" algn="ctr">
          <a:solidFill>
            <a:schemeClr val="accent5"/>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kern="1200" dirty="0">
              <a:latin typeface="Trebuchet MS" panose="020B0703020202090204" pitchFamily="34" charset="0"/>
            </a:rPr>
            <a:t>Initial power is </a:t>
          </a:r>
          <a:r>
            <a:rPr lang="en-US" sz="1000" kern="1200" dirty="0">
              <a:solidFill>
                <a:srgbClr val="BED730"/>
              </a:solidFill>
              <a:latin typeface="Trebuchet MS" panose="020B0703020202090204" pitchFamily="34" charset="0"/>
            </a:rPr>
            <a:t>700 KW</a:t>
          </a:r>
          <a:r>
            <a:rPr lang="en-US" sz="1000" kern="1200" dirty="0">
              <a:latin typeface="Trebuchet MS" panose="020B0703020202090204" pitchFamily="34" charset="0"/>
            </a:rPr>
            <a:t>; to be ramped per requirement</a:t>
          </a:r>
          <a:endParaRPr lang="en-IN" sz="1000" kern="1200" dirty="0">
            <a:latin typeface="Trebuchet MS" panose="020B0703020202090204" pitchFamily="34" charset="0"/>
          </a:endParaRPr>
        </a:p>
      </dsp:txBody>
      <dsp:txXfrm>
        <a:off x="4315768" y="149312"/>
        <a:ext cx="1290321" cy="717924"/>
      </dsp:txXfrm>
    </dsp:sp>
    <dsp:sp modelId="{1C52A1CF-4F53-4501-849D-657AF9085A82}">
      <dsp:nvSpPr>
        <dsp:cNvPr id="0" name=""/>
        <dsp:cNvSpPr/>
      </dsp:nvSpPr>
      <dsp:spPr>
        <a:xfrm>
          <a:off x="5702489" y="110474"/>
          <a:ext cx="1367997" cy="795600"/>
        </a:xfrm>
        <a:prstGeom prst="roundRect">
          <a:avLst/>
        </a:prstGeom>
        <a:solidFill>
          <a:srgbClr val="0070C0">
            <a:alpha val="50196"/>
          </a:srgbClr>
        </a:solidFill>
        <a:ln w="6350" cap="flat" cmpd="sng" algn="ctr">
          <a:solidFill>
            <a:schemeClr val="accent1"/>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100000"/>
            </a:lnSpc>
            <a:spcBef>
              <a:spcPct val="0"/>
            </a:spcBef>
            <a:spcAft>
              <a:spcPts val="0"/>
            </a:spcAft>
            <a:buNone/>
          </a:pPr>
          <a:r>
            <a:rPr lang="en-US" sz="1000" kern="1200" dirty="0">
              <a:solidFill>
                <a:schemeClr val="bg1"/>
              </a:solidFill>
              <a:latin typeface="Trebuchet MS" panose="020B0703020202090204" pitchFamily="34" charset="0"/>
            </a:rPr>
            <a:t>Designed for 4 cables with over 2 Peta Byte capacity</a:t>
          </a:r>
          <a:endParaRPr lang="en-IN" sz="1000" kern="1200" dirty="0">
            <a:solidFill>
              <a:schemeClr val="bg1"/>
            </a:solidFill>
            <a:latin typeface="Trebuchet MS" panose="020B0703020202090204" pitchFamily="34" charset="0"/>
          </a:endParaRPr>
        </a:p>
      </dsp:txBody>
      <dsp:txXfrm>
        <a:off x="5741327" y="149312"/>
        <a:ext cx="1290321" cy="717924"/>
      </dsp:txXfrm>
    </dsp:sp>
    <dsp:sp modelId="{7BDF682E-BE72-4922-8360-F3D5CA71563F}">
      <dsp:nvSpPr>
        <dsp:cNvPr id="0" name=""/>
        <dsp:cNvSpPr/>
      </dsp:nvSpPr>
      <dsp:spPr>
        <a:xfrm>
          <a:off x="7128049" y="110474"/>
          <a:ext cx="1367997" cy="795600"/>
        </a:xfrm>
        <a:prstGeom prst="roundRect">
          <a:avLst/>
        </a:prstGeom>
        <a:solidFill>
          <a:srgbClr val="00B0F0">
            <a:alpha val="50196"/>
          </a:srgbClr>
        </a:solidFill>
        <a:ln w="6350" cap="flat" cmpd="sng" algn="ctr">
          <a:solidFill>
            <a:schemeClr val="accent5"/>
          </a:solidFill>
          <a:prstDash val="sysDot"/>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44500">
            <a:lnSpc>
              <a:spcPct val="100000"/>
            </a:lnSpc>
            <a:spcBef>
              <a:spcPct val="0"/>
            </a:spcBef>
            <a:spcAft>
              <a:spcPts val="0"/>
            </a:spcAft>
            <a:buNone/>
          </a:pPr>
          <a:r>
            <a:rPr lang="en-GB" sz="1000" kern="1200" dirty="0">
              <a:solidFill>
                <a:schemeClr val="bg1"/>
              </a:solidFill>
              <a:latin typeface="Trebuchet MS" panose="020B0703020202090204" pitchFamily="34" charset="0"/>
              <a:ea typeface="+mn-ea"/>
              <a:cs typeface="+mn-cs"/>
            </a:rPr>
            <a:t>4 networks paths from CLS to Chennai 02 data Center</a:t>
          </a:r>
          <a:endParaRPr lang="en-IN" sz="1000" kern="1200" dirty="0">
            <a:solidFill>
              <a:schemeClr val="bg1"/>
            </a:solidFill>
            <a:latin typeface="Trebuchet MS" panose="020B0703020202090204" pitchFamily="34" charset="0"/>
          </a:endParaRPr>
        </a:p>
      </dsp:txBody>
      <dsp:txXfrm>
        <a:off x="7166887" y="149312"/>
        <a:ext cx="1290321" cy="71792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33196-9264-4FEB-B30F-942C09138286}" type="datetimeFigureOut">
              <a:rPr lang="en-IN" smtClean="0"/>
              <a:t>24-03-2025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02BD9-4983-4322-A08C-345F0664D442}" type="slidenum">
              <a:rPr lang="en-IN" smtClean="0"/>
              <a:t>‹#›</a:t>
            </a:fld>
            <a:endParaRPr lang="en-IN"/>
          </a:p>
        </p:txBody>
      </p:sp>
    </p:spTree>
    <p:extLst>
      <p:ext uri="{BB962C8B-B14F-4D97-AF65-F5344CB8AC3E}">
        <p14:creationId xmlns:p14="http://schemas.microsoft.com/office/powerpoint/2010/main" val="2289197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779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081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Weel</a:t>
            </a:r>
            <a:r>
              <a:rPr lang="en-US" dirty="0"/>
              <a:t> architected Network &amp; Data Center – our pan India DC &amp; Network Architecture  </a:t>
            </a:r>
          </a:p>
          <a:p>
            <a:r>
              <a:rPr lang="en-US" dirty="0"/>
              <a:t>Most converged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dirty="0">
                <a:solidFill>
                  <a:schemeClr val="tx1"/>
                </a:solidFill>
              </a:rPr>
              <a:t>Reliable connectivity to all key business hubs in Chennai, India and Globally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dirty="0">
                <a:solidFill>
                  <a:schemeClr val="tx1"/>
                </a:solidFill>
              </a:rPr>
              <a:t>Seamlessly connecting- Chennai to India to Global   </a:t>
            </a:r>
            <a:endParaRPr lang="en-IN" sz="1200" b="1" dirty="0">
              <a:solidFill>
                <a:schemeClr val="tx1"/>
              </a:solidFill>
            </a:endParaRPr>
          </a:p>
          <a:p>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206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BED730"/>
                </a:solidFill>
              </a:rPr>
              <a:t>Integrated Cable Landing Station for Transpacific fiber access</a:t>
            </a:r>
          </a:p>
          <a:p>
            <a:r>
              <a:rPr lang="en-US" sz="1200">
                <a:solidFill>
                  <a:srgbClr val="BED730"/>
                </a:solidFill>
              </a:rPr>
              <a:t>Remove the pic to the right Where all the congestion is coming today, away from rest of the cables  if we can show that we are away from it. </a:t>
            </a:r>
            <a:r>
              <a:rPr lang="en-US" sz="1200" err="1">
                <a:solidFill>
                  <a:srgbClr val="BED730"/>
                </a:solidFill>
              </a:rPr>
              <a:t>Chck</a:t>
            </a:r>
            <a:r>
              <a:rPr lang="en-US" sz="1200">
                <a:solidFill>
                  <a:srgbClr val="BED730"/>
                </a:solidFill>
              </a:rPr>
              <a:t> with </a:t>
            </a:r>
            <a:r>
              <a:rPr lang="en-US" sz="1200" err="1">
                <a:solidFill>
                  <a:srgbClr val="BED730"/>
                </a:solidFill>
              </a:rPr>
              <a:t>harsha</a:t>
            </a:r>
            <a:r>
              <a:rPr lang="en-US" sz="1200">
                <a:solidFill>
                  <a:srgbClr val="BED730"/>
                </a:solidFill>
              </a:rPr>
              <a:t>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747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368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045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1" indent="0" defTabSz="685800">
              <a:spcAft>
                <a:spcPts val="600"/>
              </a:spcAft>
              <a:buFont typeface="Arial" panose="020B0604020202020204" pitchFamily="34" charset="0"/>
              <a:buNone/>
              <a:defRPr/>
            </a:pPr>
            <a:endParaRPr lang="en-IN" sz="900">
              <a:solidFill>
                <a:prstClr val="white"/>
              </a:solidFill>
              <a:latin typeface="Trebuchet MS"/>
            </a:endParaRPr>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8512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223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0E92AA-5162-4F4E-89F8-5248119E59AB}" type="slidenum">
              <a:rPr lang="en-US" smtClean="0"/>
              <a:t>27</a:t>
            </a:fld>
            <a:endParaRPr lang="en-US"/>
          </a:p>
        </p:txBody>
      </p:sp>
    </p:spTree>
    <p:extLst>
      <p:ext uri="{BB962C8B-B14F-4D97-AF65-F5344CB8AC3E}">
        <p14:creationId xmlns:p14="http://schemas.microsoft.com/office/powerpoint/2010/main" val="3512754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Trebuchet MS"/>
              </a:rPr>
              <a:t>Access via high capacity </a:t>
            </a:r>
            <a:r>
              <a:rPr lang="en-US" sz="1200">
                <a:solidFill>
                  <a:srgbClr val="BED730"/>
                </a:solidFill>
                <a:latin typeface="Trebuchet MS"/>
              </a:rPr>
              <a:t>200 </a:t>
            </a:r>
            <a:r>
              <a:rPr lang="en-US" sz="1200" err="1">
                <a:solidFill>
                  <a:srgbClr val="BED730"/>
                </a:solidFill>
                <a:latin typeface="Trebuchet MS"/>
              </a:rPr>
              <a:t>gbps</a:t>
            </a:r>
            <a:r>
              <a:rPr lang="en-US" sz="1200">
                <a:solidFill>
                  <a:srgbClr val="BED730"/>
                </a:solidFill>
                <a:latin typeface="Trebuchet MS"/>
              </a:rPr>
              <a:t> </a:t>
            </a:r>
            <a:r>
              <a:rPr lang="en-US" sz="1200">
                <a:solidFill>
                  <a:srgbClr val="FFFFFF"/>
                </a:solidFill>
                <a:latin typeface="Trebuchet MS"/>
              </a:rPr>
              <a:t>+ networks</a:t>
            </a:r>
          </a:p>
          <a:p>
            <a:pPr marL="92075" indent="-92075" defTabSz="685783">
              <a:buFont typeface="Arial" panose="020B0604020202020204" pitchFamily="34" charset="0"/>
              <a:buChar char="•"/>
            </a:pPr>
            <a:r>
              <a:rPr lang="en-IN" sz="1200">
                <a:solidFill>
                  <a:prstClr val="white"/>
                </a:solidFill>
                <a:latin typeface="Trebuchet MS"/>
              </a:rPr>
              <a:t>Multi-tier Fiber and Copper for low latency deployments with high capacity 200 Gbps+ networks. </a:t>
            </a:r>
          </a:p>
          <a:p>
            <a:pPr marL="92075" indent="-92075" defTabSz="685783">
              <a:buFont typeface="Arial" panose="020B0604020202020204" pitchFamily="34" charset="0"/>
              <a:buChar char="•"/>
            </a:pPr>
            <a:r>
              <a:rPr lang="en-IN" sz="1200">
                <a:solidFill>
                  <a:prstClr val="white"/>
                </a:solidFill>
                <a:latin typeface="Trebuchet MS"/>
              </a:rPr>
              <a:t>Cluster based rack placement</a:t>
            </a:r>
          </a:p>
          <a:p>
            <a:pPr marL="92075" indent="-92075" defTabSz="685783">
              <a:buFont typeface="Arial" panose="020B0604020202020204" pitchFamily="34" charset="0"/>
              <a:buChar char="•"/>
            </a:pPr>
            <a:r>
              <a:rPr lang="en-IN" sz="1200">
                <a:solidFill>
                  <a:prstClr val="white"/>
                </a:solidFill>
                <a:latin typeface="Trebuchet MS"/>
              </a:rPr>
              <a:t>High capacity intra rack and inter rack network</a:t>
            </a:r>
            <a:endParaRPr lang="en-US">
              <a:solidFill>
                <a:prstClr val="white"/>
              </a:solidFill>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FFFFFF"/>
              </a:solidFill>
              <a:latin typeface="Trebuchet MS"/>
            </a:endParaRPr>
          </a:p>
          <a:p>
            <a:endParaRPr lang="en-US"/>
          </a:p>
        </p:txBody>
      </p:sp>
      <p:sp>
        <p:nvSpPr>
          <p:cNvPr id="4" name="Slide Number Placeholder 3"/>
          <p:cNvSpPr>
            <a:spLocks noGrp="1"/>
          </p:cNvSpPr>
          <p:nvPr>
            <p:ph type="sldNum" sz="quarter" idx="5"/>
          </p:nvPr>
        </p:nvSpPr>
        <p:spPr/>
        <p:txBody>
          <a:bodyPr/>
          <a:lstStyle/>
          <a:p>
            <a:fld id="{DDC02BD9-4983-4322-A08C-345F0664D442}" type="slidenum">
              <a:rPr lang="en-IN" smtClean="0"/>
              <a:t>32</a:t>
            </a:fld>
            <a:endParaRPr lang="en-IN"/>
          </a:p>
        </p:txBody>
      </p:sp>
    </p:spTree>
    <p:extLst>
      <p:ext uri="{BB962C8B-B14F-4D97-AF65-F5344CB8AC3E}">
        <p14:creationId xmlns:p14="http://schemas.microsoft.com/office/powerpoint/2010/main" val="2359226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DDC02BD9-4983-4322-A08C-345F0664D442}" type="slidenum">
              <a:rPr lang="en-IN" smtClean="0"/>
              <a:t>33</a:t>
            </a:fld>
            <a:endParaRPr lang="en-IN"/>
          </a:p>
        </p:txBody>
      </p:sp>
    </p:spTree>
    <p:extLst>
      <p:ext uri="{BB962C8B-B14F-4D97-AF65-F5344CB8AC3E}">
        <p14:creationId xmlns:p14="http://schemas.microsoft.com/office/powerpoint/2010/main" val="4186137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C02BD9-4983-4322-A08C-345F0664D442}" type="slidenum">
              <a:rPr lang="en-IN" smtClean="0"/>
              <a:t>3</a:t>
            </a:fld>
            <a:endParaRPr lang="en-IN"/>
          </a:p>
        </p:txBody>
      </p:sp>
    </p:spTree>
    <p:extLst>
      <p:ext uri="{BB962C8B-B14F-4D97-AF65-F5344CB8AC3E}">
        <p14:creationId xmlns:p14="http://schemas.microsoft.com/office/powerpoint/2010/main" val="2482547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10E2D-F0F3-4A2F-A9EA-2F10C5044E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4534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8774A-2BC7-D129-8D72-34B6EF10C8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BD81AF-F7FE-B984-5337-1EC46FAD5C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18697F-CED8-48AD-9C2F-F0DA7AD97F23}"/>
              </a:ext>
            </a:extLst>
          </p:cNvPr>
          <p:cNvSpPr>
            <a:spLocks noGrp="1"/>
          </p:cNvSpPr>
          <p:nvPr>
            <p:ph type="body" idx="1"/>
          </p:nvPr>
        </p:nvSpPr>
        <p:spPr/>
        <p:txBody>
          <a:bodyPr/>
          <a:lstStyle/>
          <a:p>
            <a:endParaRPr lang="en-US" b="1"/>
          </a:p>
        </p:txBody>
      </p:sp>
      <p:sp>
        <p:nvSpPr>
          <p:cNvPr id="4" name="Slide Number Placeholder 3">
            <a:extLst>
              <a:ext uri="{FF2B5EF4-FFF2-40B4-BE49-F238E27FC236}">
                <a16:creationId xmlns:a16="http://schemas.microsoft.com/office/drawing/2014/main" id="{FAB6A44A-888E-C0FA-3D8B-552CC7316B7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t>35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389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Operational- as is ready: 227.7 rounded to 227 (included tower B Noida, Chen 02) </a:t>
            </a:r>
          </a:p>
          <a:p>
            <a:r>
              <a:rPr lang="en-US"/>
              <a:t>Expanding: operational + development: 407.7 rounded to 407 MW</a:t>
            </a:r>
          </a:p>
          <a:p>
            <a:r>
              <a:rPr lang="en-US"/>
              <a:t>Scalable to: expanding to, operational + development+ planning: 970.5, 970 MW</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127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D0EF7-FD3A-F90F-4A3B-B74532E25E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E69C4-8289-CA2A-554E-CFB08FD757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4420BC-0C4F-0938-BE7B-4ACFF4FF773F}"/>
              </a:ext>
            </a:extLst>
          </p:cNvPr>
          <p:cNvSpPr>
            <a:spLocks noGrp="1"/>
          </p:cNvSpPr>
          <p:nvPr>
            <p:ph type="body" idx="1"/>
          </p:nvPr>
        </p:nvSpPr>
        <p:spPr/>
        <p:txBody>
          <a:bodyPr/>
          <a:lstStyle/>
          <a:p>
            <a:r>
              <a:rPr lang="en-US" sz="1200">
                <a:solidFill>
                  <a:srgbClr val="BED730"/>
                </a:solidFill>
              </a:rPr>
              <a:t>Integrated Cable Landing Station for Transpacific fiber access</a:t>
            </a:r>
          </a:p>
          <a:p>
            <a:r>
              <a:rPr lang="en-US" sz="1200">
                <a:solidFill>
                  <a:srgbClr val="BED730"/>
                </a:solidFill>
              </a:rPr>
              <a:t>Remove the pic to the right Where all the congestion is coming today, away from rest of the cables  if we can show that we are away from it. </a:t>
            </a:r>
            <a:r>
              <a:rPr lang="en-US" sz="1200" err="1">
                <a:solidFill>
                  <a:srgbClr val="BED730"/>
                </a:solidFill>
              </a:rPr>
              <a:t>Chck</a:t>
            </a:r>
            <a:r>
              <a:rPr lang="en-US" sz="1200">
                <a:solidFill>
                  <a:srgbClr val="BED730"/>
                </a:solidFill>
              </a:rPr>
              <a:t> with </a:t>
            </a:r>
            <a:r>
              <a:rPr lang="en-US" sz="1200" err="1">
                <a:solidFill>
                  <a:srgbClr val="BED730"/>
                </a:solidFill>
              </a:rPr>
              <a:t>harsha</a:t>
            </a:r>
            <a:r>
              <a:rPr lang="en-US" sz="1200">
                <a:solidFill>
                  <a:srgbClr val="BED730"/>
                </a:solidFill>
              </a:rPr>
              <a:t> </a:t>
            </a:r>
            <a:endParaRPr lang="en-US"/>
          </a:p>
        </p:txBody>
      </p:sp>
      <p:sp>
        <p:nvSpPr>
          <p:cNvPr id="4" name="Slide Number Placeholder 3">
            <a:extLst>
              <a:ext uri="{FF2B5EF4-FFF2-40B4-BE49-F238E27FC236}">
                <a16:creationId xmlns:a16="http://schemas.microsoft.com/office/drawing/2014/main" id="{787429A4-FF51-6665-ED54-28EEA900749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447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C02BD9-4983-4322-A08C-345F0664D442}" type="slidenum">
              <a:rPr lang="en-IN" smtClean="0"/>
              <a:t>6</a:t>
            </a:fld>
            <a:endParaRPr lang="en-IN"/>
          </a:p>
        </p:txBody>
      </p:sp>
    </p:spTree>
    <p:extLst>
      <p:ext uri="{BB962C8B-B14F-4D97-AF65-F5344CB8AC3E}">
        <p14:creationId xmlns:p14="http://schemas.microsoft.com/office/powerpoint/2010/main" val="3048968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05E50-3B8F-8F42-8DB7-5A56AA8B0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C383E-A299-89A7-A690-775F7795AC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D26A2-767F-D529-0FFD-B562AC4516A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26EAFFD7-022D-3A90-FF74-5CF615C01127}"/>
              </a:ext>
            </a:extLst>
          </p:cNvPr>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Calibri"/>
              </a:rPr>
              <a:pPr marL="0" marR="0" lvl="0" indent="0" algn="r" defTabSz="914286"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Calibri"/>
            </a:endParaRPr>
          </a:p>
        </p:txBody>
      </p:sp>
    </p:spTree>
    <p:extLst>
      <p:ext uri="{BB962C8B-B14F-4D97-AF65-F5344CB8AC3E}">
        <p14:creationId xmlns:p14="http://schemas.microsoft.com/office/powerpoint/2010/main" val="1637878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929B-3928-3E1C-059B-22F3450B3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282E9-DD4C-7BFC-6ECE-AC032BC0FB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DEE35-8142-17EC-3B4F-E977467EDF4A}"/>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Special Economic Zones, IT resources, IT outsourcing companies are going into tier 2 cities. We need to build digital infrastructure for AI in these locations. AI training needs more investments, that can happen in the large metros, AI inferencing is cost effective which you can build in tier 2 cities. We have a plan to begin with 10-20 locations in Tier 2 and 3 cities leveraging our Pan India Network and DC footprint. </a:t>
            </a:r>
          </a:p>
          <a:p>
            <a:endParaRPr lang="en-US" dirty="0"/>
          </a:p>
          <a:p>
            <a:endParaRPr lang="en-US" dirty="0"/>
          </a:p>
        </p:txBody>
      </p:sp>
      <p:sp>
        <p:nvSpPr>
          <p:cNvPr id="4" name="Slide Number Placeholder 3">
            <a:extLst>
              <a:ext uri="{FF2B5EF4-FFF2-40B4-BE49-F238E27FC236}">
                <a16:creationId xmlns:a16="http://schemas.microsoft.com/office/drawing/2014/main" id="{1B397FD0-5F36-CF76-3394-CA210821A17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983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926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We are the largest to check</a:t>
            </a:r>
          </a:p>
        </p:txBody>
      </p:sp>
      <p:sp>
        <p:nvSpPr>
          <p:cNvPr id="4" name="Slide Number Placeholder 3"/>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5825E597-3BAA-4267-8E5F-96EE1B04E0CF}"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86" rtl="0" eaLnBrk="1" fontAlgn="auto" latinLnBrk="0" hangingPunct="1">
                <a:lnSpc>
                  <a:spcPct val="100000"/>
                </a:lnSpc>
                <a:spcBef>
                  <a:spcPts val="0"/>
                </a:spcBef>
                <a:spcAft>
                  <a:spcPts val="0"/>
                </a:spcAft>
                <a:buClrTx/>
                <a:buSzTx/>
                <a:buFontTx/>
                <a:buNone/>
                <a:tabLst/>
                <a:defRPr/>
              </a:pPr>
              <a:t>11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067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BF683-A3E2-BAF8-59B9-CE7BE0E4C8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9504B-A959-0F70-CD3A-8AACB3F78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50DCE-4668-C438-C172-3F1509CB2C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564836-5861-C644-0CFB-EE8CC09A1A3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765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7826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2511"/>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34102" y="1291640"/>
            <a:ext cx="5729812" cy="1046781"/>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34104" y="2339676"/>
            <a:ext cx="5729812" cy="491319"/>
          </a:xfrm>
        </p:spPr>
        <p:txBody>
          <a:bodyPr>
            <a:noAutofit/>
          </a:bodyPr>
          <a:lstStyle>
            <a:lvl1pPr marL="0" indent="0">
              <a:lnSpc>
                <a:spcPts val="2000"/>
              </a:lnSpc>
              <a:spcBef>
                <a:spcPts val="0"/>
              </a:spcBef>
              <a:buNone/>
              <a:defRPr sz="18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34104" y="3161521"/>
            <a:ext cx="2517377"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3409618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nner Page Dar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4"/>
            <a:ext cx="8496150" cy="415490"/>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850180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268071"/>
            <a:ext cx="5809162" cy="1248508"/>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0" y="2793682"/>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0" y="3330886"/>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1891780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ner p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4"/>
            <a:ext cx="8496150" cy="415490"/>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464232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extLst>
      <p:ext uri="{BB962C8B-B14F-4D97-AF65-F5344CB8AC3E}">
        <p14:creationId xmlns:p14="http://schemas.microsoft.com/office/powerpoint/2010/main" val="1948442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Rectangle 3">
            <a:extLst>
              <a:ext uri="{FF2B5EF4-FFF2-40B4-BE49-F238E27FC236}">
                <a16:creationId xmlns:a16="http://schemas.microsoft.com/office/drawing/2014/main" id="{7DB50C02-C64F-F570-5037-D890349727E4}"/>
              </a:ext>
            </a:extLst>
          </p:cNvPr>
          <p:cNvSpPr/>
          <p:nvPr userDrawn="1"/>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5" name="Text Placeholder 3">
            <a:extLst>
              <a:ext uri="{FF2B5EF4-FFF2-40B4-BE49-F238E27FC236}">
                <a16:creationId xmlns:a16="http://schemas.microsoft.com/office/drawing/2014/main" id="{6BF72D8F-8E8B-A7FF-4F87-7F0905E03837}"/>
              </a:ext>
            </a:extLst>
          </p:cNvPr>
          <p:cNvSpPr>
            <a:spLocks noGrp="1"/>
          </p:cNvSpPr>
          <p:nvPr>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spTree>
    <p:extLst>
      <p:ext uri="{BB962C8B-B14F-4D97-AF65-F5344CB8AC3E}">
        <p14:creationId xmlns:p14="http://schemas.microsoft.com/office/powerpoint/2010/main" val="129569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3"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a:p>
        </p:txBody>
      </p:sp>
      <p:sp>
        <p:nvSpPr>
          <p:cNvPr id="26" name="Rectangle 25">
            <a:extLst>
              <a:ext uri="{FF2B5EF4-FFF2-40B4-BE49-F238E27FC236}">
                <a16:creationId xmlns:a16="http://schemas.microsoft.com/office/drawing/2014/main" id="{8AD19607-E94E-48EE-A274-950F2411742E}"/>
              </a:ext>
            </a:extLst>
          </p:cNvPr>
          <p:cNvSpPr/>
          <p:nvPr/>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pic>
        <p:nvPicPr>
          <p:cNvPr id="4" name="Picture 3" descr="Logo&#10;&#10;Description automatically generated">
            <a:extLst>
              <a:ext uri="{FF2B5EF4-FFF2-40B4-BE49-F238E27FC236}">
                <a16:creationId xmlns:a16="http://schemas.microsoft.com/office/drawing/2014/main" id="{65AA10AE-5B92-B943-6B31-8EE580D7D0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extLst>
      <p:ext uri="{BB962C8B-B14F-4D97-AF65-F5344CB8AC3E}">
        <p14:creationId xmlns:p14="http://schemas.microsoft.com/office/powerpoint/2010/main" val="3268256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217C-3A06-4AF7-2DF3-0E24D64A7978}"/>
              </a:ext>
            </a:extLst>
          </p:cNvPr>
          <p:cNvSpPr>
            <a:spLocks noGrp="1"/>
          </p:cNvSpPr>
          <p:nvPr>
            <p:ph type="ctrTitle"/>
          </p:nvPr>
        </p:nvSpPr>
        <p:spPr>
          <a:xfrm>
            <a:off x="1143000" y="1155155"/>
            <a:ext cx="6858000" cy="1477317"/>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id="{BF236041-9888-3289-A353-FCC44B2F52B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97D1521-C48D-29C1-6A59-58DDD23E6435}"/>
              </a:ext>
            </a:extLst>
          </p:cNvPr>
          <p:cNvSpPr>
            <a:spLocks noGrp="1"/>
          </p:cNvSpPr>
          <p:nvPr>
            <p:ph type="dt" sz="half" idx="10"/>
          </p:nvPr>
        </p:nvSpPr>
        <p:spPr/>
        <p:txBody>
          <a:bodyPr/>
          <a:lstStyle/>
          <a:p>
            <a:fld id="{7895335C-34CB-4AEE-B415-7886E05DF06B}" type="datetimeFigureOut">
              <a:rPr lang="en-IN" smtClean="0"/>
              <a:t>24-03-2025</a:t>
            </a:fld>
            <a:endParaRPr lang="en-IN"/>
          </a:p>
        </p:txBody>
      </p:sp>
      <p:sp>
        <p:nvSpPr>
          <p:cNvPr id="5" name="Footer Placeholder 4">
            <a:extLst>
              <a:ext uri="{FF2B5EF4-FFF2-40B4-BE49-F238E27FC236}">
                <a16:creationId xmlns:a16="http://schemas.microsoft.com/office/drawing/2014/main" id="{DD55B5F6-268F-BA35-2F5C-62FD2907E4C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F7AF45C-C14E-E8D4-84AE-9C28EEB6831E}"/>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1236647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39B8-69D9-4BB4-AF8A-4E245E9B6BC8}"/>
              </a:ext>
            </a:extLst>
          </p:cNvPr>
          <p:cNvSpPr>
            <a:spLocks noGrp="1"/>
          </p:cNvSpPr>
          <p:nvPr>
            <p:ph type="dt" sz="half" idx="10"/>
          </p:nvPr>
        </p:nvSpPr>
        <p:spPr/>
        <p:txBody>
          <a:bodyPr/>
          <a:lstStyle/>
          <a:p>
            <a:fld id="{7895335C-34CB-4AEE-B415-7886E05DF06B}" type="datetimeFigureOut">
              <a:rPr lang="en-IN" smtClean="0"/>
              <a:t>24-03-2025</a:t>
            </a:fld>
            <a:endParaRPr lang="en-IN"/>
          </a:p>
        </p:txBody>
      </p:sp>
      <p:sp>
        <p:nvSpPr>
          <p:cNvPr id="3" name="Footer Placeholder 2">
            <a:extLst>
              <a:ext uri="{FF2B5EF4-FFF2-40B4-BE49-F238E27FC236}">
                <a16:creationId xmlns:a16="http://schemas.microsoft.com/office/drawing/2014/main" id="{1917B51D-5068-3DA4-F217-B512F18E51F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0471683-2662-97AA-04D5-04AAC92D7C93}"/>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3716796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9143999" cy="51435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3"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324000" y="176952"/>
            <a:ext cx="84961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87466"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124772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2512"/>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34103" y="1291640"/>
            <a:ext cx="5729812" cy="1046781"/>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34104" y="2339677"/>
            <a:ext cx="5729812" cy="491319"/>
          </a:xfrm>
        </p:spPr>
        <p:txBody>
          <a:bodyPr>
            <a:noAutofit/>
          </a:bodyPr>
          <a:lstStyle>
            <a:lvl1pPr marL="0" indent="0">
              <a:lnSpc>
                <a:spcPts val="2000"/>
              </a:lnSpc>
              <a:spcBef>
                <a:spcPts val="0"/>
              </a:spcBef>
              <a:buNone/>
              <a:defRPr sz="18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34105" y="3161522"/>
            <a:ext cx="2517377"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1055854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268071"/>
            <a:ext cx="5809162" cy="1248508"/>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0" y="2793682"/>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0" y="3330886"/>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3131822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709531"/>
            <a:ext cx="5809162" cy="862220"/>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1" y="2793683"/>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1" y="3330887"/>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1068107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nner p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5"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9270"/>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1" y="4862677"/>
            <a:ext cx="1337366" cy="200055"/>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177449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5"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4" name="TextBox 3">
            <a:extLst>
              <a:ext uri="{FF2B5EF4-FFF2-40B4-BE49-F238E27FC236}">
                <a16:creationId xmlns:a16="http://schemas.microsoft.com/office/drawing/2014/main" id="{0328EB6B-7FB8-BD58-0714-EC09A1C53C0D}"/>
              </a:ext>
            </a:extLst>
          </p:cNvPr>
          <p:cNvSpPr txBox="1"/>
          <p:nvPr userDrawn="1"/>
        </p:nvSpPr>
        <p:spPr>
          <a:xfrm>
            <a:off x="244221" y="4862677"/>
            <a:ext cx="1337366" cy="200055"/>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
        <p:nvSpPr>
          <p:cNvPr id="5" name="Title 4">
            <a:extLst>
              <a:ext uri="{FF2B5EF4-FFF2-40B4-BE49-F238E27FC236}">
                <a16:creationId xmlns:a16="http://schemas.microsoft.com/office/drawing/2014/main" id="{81BC223F-92D1-9879-EA40-F0BC9FB3B36D}"/>
              </a:ext>
            </a:extLst>
          </p:cNvPr>
          <p:cNvSpPr>
            <a:spLocks noGrp="1"/>
          </p:cNvSpPr>
          <p:nvPr>
            <p:ph type="title" hasCustomPrompt="1"/>
          </p:nvPr>
        </p:nvSpPr>
        <p:spPr>
          <a:xfrm>
            <a:off x="324000" y="219270"/>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763828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extLst>
      <p:ext uri="{BB962C8B-B14F-4D97-AF65-F5344CB8AC3E}">
        <p14:creationId xmlns:p14="http://schemas.microsoft.com/office/powerpoint/2010/main" val="1357701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3"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Rectangle 3">
            <a:extLst>
              <a:ext uri="{FF2B5EF4-FFF2-40B4-BE49-F238E27FC236}">
                <a16:creationId xmlns:a16="http://schemas.microsoft.com/office/drawing/2014/main" id="{7DB50C02-C64F-F570-5037-D890349727E4}"/>
              </a:ext>
            </a:extLst>
          </p:cNvPr>
          <p:cNvSpPr/>
          <p:nvPr userDrawn="1"/>
        </p:nvSpPr>
        <p:spPr>
          <a:xfrm>
            <a:off x="-36281" y="3859834"/>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5" name="Text Placeholder 3">
            <a:extLst>
              <a:ext uri="{FF2B5EF4-FFF2-40B4-BE49-F238E27FC236}">
                <a16:creationId xmlns:a16="http://schemas.microsoft.com/office/drawing/2014/main" id="{6BF72D8F-8E8B-A7FF-4F87-7F0905E03837}"/>
              </a:ext>
            </a:extLst>
          </p:cNvPr>
          <p:cNvSpPr>
            <a:spLocks noGrp="1"/>
          </p:cNvSpPr>
          <p:nvPr>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spTree>
    <p:extLst>
      <p:ext uri="{BB962C8B-B14F-4D97-AF65-F5344CB8AC3E}">
        <p14:creationId xmlns:p14="http://schemas.microsoft.com/office/powerpoint/2010/main" val="2412119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3"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extLst>
      <p:ext uri="{BB962C8B-B14F-4D97-AF65-F5344CB8AC3E}">
        <p14:creationId xmlns:p14="http://schemas.microsoft.com/office/powerpoint/2010/main" val="410303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217C-3A06-4AF7-2DF3-0E24D64A7978}"/>
              </a:ext>
            </a:extLst>
          </p:cNvPr>
          <p:cNvSpPr>
            <a:spLocks noGrp="1"/>
          </p:cNvSpPr>
          <p:nvPr>
            <p:ph type="ctrTitle"/>
          </p:nvPr>
        </p:nvSpPr>
        <p:spPr>
          <a:xfrm>
            <a:off x="1143000" y="1155155"/>
            <a:ext cx="6858000" cy="1477317"/>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id="{BF236041-9888-3289-A353-FCC44B2F52B8}"/>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97D1521-C48D-29C1-6A59-58DDD23E6435}"/>
              </a:ext>
            </a:extLst>
          </p:cNvPr>
          <p:cNvSpPr>
            <a:spLocks noGrp="1"/>
          </p:cNvSpPr>
          <p:nvPr>
            <p:ph type="dt" sz="half" idx="10"/>
          </p:nvPr>
        </p:nvSpPr>
        <p:spPr/>
        <p:txBody>
          <a:bodyPr/>
          <a:lstStyle/>
          <a:p>
            <a:fld id="{7895335C-34CB-4AEE-B415-7886E05DF06B}" type="datetimeFigureOut">
              <a:rPr lang="en-IN" smtClean="0"/>
              <a:t>24-03-2025</a:t>
            </a:fld>
            <a:endParaRPr lang="en-IN"/>
          </a:p>
        </p:txBody>
      </p:sp>
      <p:sp>
        <p:nvSpPr>
          <p:cNvPr id="5" name="Footer Placeholder 4">
            <a:extLst>
              <a:ext uri="{FF2B5EF4-FFF2-40B4-BE49-F238E27FC236}">
                <a16:creationId xmlns:a16="http://schemas.microsoft.com/office/drawing/2014/main" id="{DD55B5F6-268F-BA35-2F5C-62FD2907E4C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F7AF45C-C14E-E8D4-84AE-9C28EEB6831E}"/>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1234709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39B8-69D9-4BB4-AF8A-4E245E9B6BC8}"/>
              </a:ext>
            </a:extLst>
          </p:cNvPr>
          <p:cNvSpPr>
            <a:spLocks noGrp="1"/>
          </p:cNvSpPr>
          <p:nvPr>
            <p:ph type="dt" sz="half" idx="10"/>
          </p:nvPr>
        </p:nvSpPr>
        <p:spPr/>
        <p:txBody>
          <a:bodyPr/>
          <a:lstStyle/>
          <a:p>
            <a:fld id="{7895335C-34CB-4AEE-B415-7886E05DF06B}" type="datetimeFigureOut">
              <a:rPr lang="en-IN" smtClean="0"/>
              <a:t>24-03-2025</a:t>
            </a:fld>
            <a:endParaRPr lang="en-IN"/>
          </a:p>
        </p:txBody>
      </p:sp>
      <p:sp>
        <p:nvSpPr>
          <p:cNvPr id="3" name="Footer Placeholder 2">
            <a:extLst>
              <a:ext uri="{FF2B5EF4-FFF2-40B4-BE49-F238E27FC236}">
                <a16:creationId xmlns:a16="http://schemas.microsoft.com/office/drawing/2014/main" id="{1917B51D-5068-3DA4-F217-B512F18E51F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0471683-2662-97AA-04D5-04AAC92D7C93}"/>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14803850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5"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5"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34133"/>
            <a:ext cx="8496150" cy="400099"/>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87465" y="4862677"/>
            <a:ext cx="1337366" cy="200055"/>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36896285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9143999" cy="51435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3"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324000" y="176952"/>
            <a:ext cx="84961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87466"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133608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Inner p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4"/>
            <a:ext cx="8496150" cy="415490"/>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3726765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4A668B-2FCB-724B-B086-34F0E8CDD4E5}" type="datetimeFigureOut">
              <a:rPr lang="en-US" smtClean="0"/>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8B9356-F3FE-2E45-8BE9-DE7E40F2F84F}" type="slidenum">
              <a:rPr lang="en-US" smtClean="0"/>
              <a:t>‹#›</a:t>
            </a:fld>
            <a:endParaRPr lang="en-US"/>
          </a:p>
        </p:txBody>
      </p:sp>
    </p:spTree>
    <p:extLst>
      <p:ext uri="{BB962C8B-B14F-4D97-AF65-F5344CB8AC3E}">
        <p14:creationId xmlns:p14="http://schemas.microsoft.com/office/powerpoint/2010/main" val="1436809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Inner 1A">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2" y="1658"/>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2" name="Title 4">
            <a:extLst>
              <a:ext uri="{FF2B5EF4-FFF2-40B4-BE49-F238E27FC236}">
                <a16:creationId xmlns:a16="http://schemas.microsoft.com/office/drawing/2014/main" id="{84601352-D74E-D226-05C0-6BEB858CCFF4}"/>
              </a:ext>
            </a:extLst>
          </p:cNvPr>
          <p:cNvSpPr>
            <a:spLocks noGrp="1"/>
          </p:cNvSpPr>
          <p:nvPr>
            <p:ph type="title" hasCustomPrompt="1"/>
          </p:nvPr>
        </p:nvSpPr>
        <p:spPr>
          <a:xfrm>
            <a:off x="324000" y="176951"/>
            <a:ext cx="8496150" cy="461655"/>
          </a:xfrm>
        </p:spPr>
        <p:txBody>
          <a:bodyPr/>
          <a:lstStyle>
            <a:lvl1pPr>
              <a:defRPr sz="2400" baseline="0">
                <a:solidFill>
                  <a:srgbClr val="B9D300"/>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162770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3"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a:p>
        </p:txBody>
      </p:sp>
      <p:sp>
        <p:nvSpPr>
          <p:cNvPr id="26" name="Rectangle 25">
            <a:extLst>
              <a:ext uri="{FF2B5EF4-FFF2-40B4-BE49-F238E27FC236}">
                <a16:creationId xmlns:a16="http://schemas.microsoft.com/office/drawing/2014/main" id="{8AD19607-E94E-48EE-A274-950F2411742E}"/>
              </a:ext>
            </a:extLst>
          </p:cNvPr>
          <p:cNvSpPr/>
          <p:nvPr/>
        </p:nvSpPr>
        <p:spPr>
          <a:xfrm>
            <a:off x="-30425" y="3396343"/>
            <a:ext cx="9204850" cy="17471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396343"/>
            <a:ext cx="8496300" cy="1335995"/>
          </a:xfrm>
        </p:spPr>
        <p:txBody>
          <a:bodyPr anchor="ctr">
            <a:normAutofit/>
          </a:bodyPr>
          <a:lstStyle>
            <a:lvl1pPr marL="0" indent="0" algn="ctr">
              <a:lnSpc>
                <a:spcPts val="3000"/>
              </a:lnSpc>
              <a:spcBef>
                <a:spcPts val="0"/>
              </a:spcBef>
              <a:buNone/>
              <a:defRPr sz="2400" b="1" cap="all" baseline="0">
                <a:solidFill>
                  <a:schemeClr val="bg1"/>
                </a:solidFill>
              </a:defRPr>
            </a:lvl1pPr>
          </a:lstStyle>
          <a:p>
            <a:pPr lvl="0"/>
            <a:r>
              <a:rPr lang="en-US"/>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8001000" y="309615"/>
            <a:ext cx="877648" cy="49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43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p:cNvSpPr>
            <a:spLocks noGrp="1"/>
          </p:cNvSpPr>
          <p:nvPr>
            <p:ph type="body" sz="quarter" idx="13" hasCustomPrompt="1"/>
          </p:nvPr>
        </p:nvSpPr>
        <p:spPr>
          <a:xfrm>
            <a:off x="323850" y="1268071"/>
            <a:ext cx="5809162" cy="1248508"/>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p:cNvSpPr>
            <a:spLocks noGrp="1"/>
          </p:cNvSpPr>
          <p:nvPr>
            <p:ph type="body" sz="quarter" idx="14" hasCustomPrompt="1"/>
          </p:nvPr>
        </p:nvSpPr>
        <p:spPr>
          <a:xfrm>
            <a:off x="323850" y="2793682"/>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p:cNvSpPr>
            <a:spLocks noGrp="1"/>
          </p:cNvSpPr>
          <p:nvPr>
            <p:ph type="body" sz="quarter" idx="15" hasCustomPrompt="1"/>
          </p:nvPr>
        </p:nvSpPr>
        <p:spPr>
          <a:xfrm>
            <a:off x="323850" y="3330886"/>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3556680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0" y="0"/>
            <a:ext cx="9144000" cy="5143500"/>
          </a:xfrm>
          <a:prstGeom prst="rect">
            <a:avLst/>
          </a:prstGeom>
        </p:spPr>
      </p:pic>
      <p:sp>
        <p:nvSpPr>
          <p:cNvPr id="5" name="Rectangle 4"/>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extLst>
      <p:ext uri="{BB962C8B-B14F-4D97-AF65-F5344CB8AC3E}">
        <p14:creationId xmlns:p14="http://schemas.microsoft.com/office/powerpoint/2010/main" val="2350389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9144000" cy="5143500"/>
          </a:xfrm>
          <a:prstGeom prst="rect">
            <a:avLst/>
          </a:prstGeom>
        </p:spPr>
      </p:pic>
      <p:sp>
        <p:nvSpPr>
          <p:cNvPr id="15" name="Rectangle 14"/>
          <p:cNvSpPr/>
          <p:nvPr userDrawn="1"/>
        </p:nvSpPr>
        <p:spPr>
          <a:xfrm>
            <a:off x="2"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Rectangle 3"/>
          <p:cNvSpPr/>
          <p:nvPr userDrawn="1"/>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5" name="Text Placeholder 3"/>
          <p:cNvSpPr>
            <a:spLocks noGrp="1"/>
          </p:cNvSpPr>
          <p:nvPr>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spTree>
    <p:extLst>
      <p:ext uri="{BB962C8B-B14F-4D97-AF65-F5344CB8AC3E}">
        <p14:creationId xmlns:p14="http://schemas.microsoft.com/office/powerpoint/2010/main" val="13122552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Section Divider">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3"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a:p>
        </p:txBody>
      </p:sp>
      <p:sp>
        <p:nvSpPr>
          <p:cNvPr id="26" name="Rectangle 25"/>
          <p:cNvSpPr/>
          <p:nvPr/>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6" name="Text Placeholder 3"/>
          <p:cNvSpPr>
            <a:spLocks noGrp="1"/>
          </p:cNvSpPr>
          <p:nvPr userDrawn="1">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pic>
        <p:nvPicPr>
          <p:cNvPr id="4" name="Picture 3"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extLst>
      <p:ext uri="{BB962C8B-B14F-4D97-AF65-F5344CB8AC3E}">
        <p14:creationId xmlns:p14="http://schemas.microsoft.com/office/powerpoint/2010/main" val="2805868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3" y="0"/>
            <a:ext cx="9143999" cy="5143500"/>
          </a:xfrm>
          <a:prstGeom prst="rect">
            <a:avLst/>
          </a:prstGeom>
        </p:spPr>
      </p:pic>
      <p:sp>
        <p:nvSpPr>
          <p:cNvPr id="4" name="Rectangle 3"/>
          <p:cNvSpPr/>
          <p:nvPr userDrawn="1"/>
        </p:nvSpPr>
        <p:spPr>
          <a:xfrm>
            <a:off x="3"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1" name="Title 4"/>
          <p:cNvSpPr>
            <a:spLocks noGrp="1"/>
          </p:cNvSpPr>
          <p:nvPr>
            <p:ph type="title" hasCustomPrompt="1"/>
          </p:nvPr>
        </p:nvSpPr>
        <p:spPr>
          <a:xfrm>
            <a:off x="324000" y="176952"/>
            <a:ext cx="84961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2" name="TextBox 1"/>
          <p:cNvSpPr txBox="1"/>
          <p:nvPr userDrawn="1"/>
        </p:nvSpPr>
        <p:spPr>
          <a:xfrm>
            <a:off x="87466"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9624413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55155"/>
            <a:ext cx="6858000" cy="1477317"/>
          </a:xfrm>
        </p:spPr>
        <p:txBody>
          <a:bodyPr anchor="b"/>
          <a:lstStyle>
            <a:lvl1pPr algn="ctr">
              <a:defRPr sz="4500"/>
            </a:lvl1pPr>
          </a:lstStyle>
          <a:p>
            <a:r>
              <a:rPr lang="en-US"/>
              <a:t>Click to edit Master title style</a:t>
            </a:r>
            <a:endParaRPr lang="en-I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7895335C-34CB-4AEE-B415-7886E05DF06B}" type="datetimeFigureOut">
              <a:rPr lang="en-IN" smtClean="0"/>
              <a:t>24-03-2025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31310151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95335C-34CB-4AEE-B415-7886E05DF06B}" type="datetimeFigureOut">
              <a:rPr lang="en-IN" smtClean="0"/>
              <a:t>24-03-2025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1265286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extLst>
      <p:ext uri="{BB962C8B-B14F-4D97-AF65-F5344CB8AC3E}">
        <p14:creationId xmlns:p14="http://schemas.microsoft.com/office/powerpoint/2010/main" val="449462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268071"/>
            <a:ext cx="5809162" cy="1248508"/>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0" y="2793682"/>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0" y="3330886"/>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883842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extLst>
      <p:ext uri="{BB962C8B-B14F-4D97-AF65-F5344CB8AC3E}">
        <p14:creationId xmlns:p14="http://schemas.microsoft.com/office/powerpoint/2010/main" val="3669800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Rectangle 3">
            <a:extLst>
              <a:ext uri="{FF2B5EF4-FFF2-40B4-BE49-F238E27FC236}">
                <a16:creationId xmlns:a16="http://schemas.microsoft.com/office/drawing/2014/main" id="{7DB50C02-C64F-F570-5037-D890349727E4}"/>
              </a:ext>
            </a:extLst>
          </p:cNvPr>
          <p:cNvSpPr/>
          <p:nvPr userDrawn="1"/>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5" name="Text Placeholder 3">
            <a:extLst>
              <a:ext uri="{FF2B5EF4-FFF2-40B4-BE49-F238E27FC236}">
                <a16:creationId xmlns:a16="http://schemas.microsoft.com/office/drawing/2014/main" id="{6BF72D8F-8E8B-A7FF-4F87-7F0905E03837}"/>
              </a:ext>
            </a:extLst>
          </p:cNvPr>
          <p:cNvSpPr>
            <a:spLocks noGrp="1"/>
          </p:cNvSpPr>
          <p:nvPr>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spTree>
    <p:extLst>
      <p:ext uri="{BB962C8B-B14F-4D97-AF65-F5344CB8AC3E}">
        <p14:creationId xmlns:p14="http://schemas.microsoft.com/office/powerpoint/2010/main" val="3550147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217C-3A06-4AF7-2DF3-0E24D64A7978}"/>
              </a:ext>
            </a:extLst>
          </p:cNvPr>
          <p:cNvSpPr>
            <a:spLocks noGrp="1"/>
          </p:cNvSpPr>
          <p:nvPr>
            <p:ph type="ctrTitle"/>
          </p:nvPr>
        </p:nvSpPr>
        <p:spPr>
          <a:xfrm>
            <a:off x="1143000" y="1155155"/>
            <a:ext cx="6858000" cy="1477317"/>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id="{BF236041-9888-3289-A353-FCC44B2F52B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97D1521-C48D-29C1-6A59-58DDD23E6435}"/>
              </a:ext>
            </a:extLst>
          </p:cNvPr>
          <p:cNvSpPr>
            <a:spLocks noGrp="1"/>
          </p:cNvSpPr>
          <p:nvPr>
            <p:ph type="dt" sz="half" idx="10"/>
          </p:nvPr>
        </p:nvSpPr>
        <p:spPr/>
        <p:txBody>
          <a:bodyPr/>
          <a:lstStyle/>
          <a:p>
            <a:fld id="{7895335C-34CB-4AEE-B415-7886E05DF06B}" type="datetimeFigureOut">
              <a:rPr lang="en-IN" smtClean="0"/>
              <a:t>24-03-2025</a:t>
            </a:fld>
            <a:endParaRPr lang="en-IN"/>
          </a:p>
        </p:txBody>
      </p:sp>
      <p:sp>
        <p:nvSpPr>
          <p:cNvPr id="5" name="Footer Placeholder 4">
            <a:extLst>
              <a:ext uri="{FF2B5EF4-FFF2-40B4-BE49-F238E27FC236}">
                <a16:creationId xmlns:a16="http://schemas.microsoft.com/office/drawing/2014/main" id="{DD55B5F6-268F-BA35-2F5C-62FD2907E4C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F7AF45C-C14E-E8D4-84AE-9C28EEB6831E}"/>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8300682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39B8-69D9-4BB4-AF8A-4E245E9B6BC8}"/>
              </a:ext>
            </a:extLst>
          </p:cNvPr>
          <p:cNvSpPr>
            <a:spLocks noGrp="1"/>
          </p:cNvSpPr>
          <p:nvPr>
            <p:ph type="dt" sz="half" idx="10"/>
          </p:nvPr>
        </p:nvSpPr>
        <p:spPr/>
        <p:txBody>
          <a:bodyPr/>
          <a:lstStyle/>
          <a:p>
            <a:fld id="{7895335C-34CB-4AEE-B415-7886E05DF06B}" type="datetimeFigureOut">
              <a:rPr lang="en-IN" smtClean="0"/>
              <a:t>24-03-2025</a:t>
            </a:fld>
            <a:endParaRPr lang="en-IN"/>
          </a:p>
        </p:txBody>
      </p:sp>
      <p:sp>
        <p:nvSpPr>
          <p:cNvPr id="3" name="Footer Placeholder 2">
            <a:extLst>
              <a:ext uri="{FF2B5EF4-FFF2-40B4-BE49-F238E27FC236}">
                <a16:creationId xmlns:a16="http://schemas.microsoft.com/office/drawing/2014/main" id="{1917B51D-5068-3DA4-F217-B512F18E51F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0471683-2662-97AA-04D5-04AAC92D7C93}"/>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23054941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9143999" cy="51435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3"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324000" y="176952"/>
            <a:ext cx="84961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87466"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780757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3"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a:p>
        </p:txBody>
      </p:sp>
      <p:sp>
        <p:nvSpPr>
          <p:cNvPr id="26" name="Rectangle 25">
            <a:extLst>
              <a:ext uri="{FF2B5EF4-FFF2-40B4-BE49-F238E27FC236}">
                <a16:creationId xmlns:a16="http://schemas.microsoft.com/office/drawing/2014/main" id="{8AD19607-E94E-48EE-A274-950F2411742E}"/>
              </a:ext>
            </a:extLst>
          </p:cNvPr>
          <p:cNvSpPr/>
          <p:nvPr/>
        </p:nvSpPr>
        <p:spPr>
          <a:xfrm>
            <a:off x="-30425" y="3396343"/>
            <a:ext cx="9204850" cy="174715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396343"/>
            <a:ext cx="8496300" cy="1335995"/>
          </a:xfrm>
        </p:spPr>
        <p:txBody>
          <a:bodyPr anchor="ctr">
            <a:normAutofit/>
          </a:bodyPr>
          <a:lstStyle>
            <a:lvl1pPr marL="0" indent="0" algn="ctr">
              <a:lnSpc>
                <a:spcPts val="3000"/>
              </a:lnSpc>
              <a:spcBef>
                <a:spcPts val="0"/>
              </a:spcBef>
              <a:buNone/>
              <a:defRPr sz="2400" b="1" cap="all" baseline="0">
                <a:solidFill>
                  <a:schemeClr val="bg1"/>
                </a:solidFill>
              </a:defRPr>
            </a:lvl1pPr>
          </a:lstStyle>
          <a:p>
            <a:pPr lvl="0"/>
            <a:r>
              <a:rPr lang="en-US"/>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8001000" y="309615"/>
            <a:ext cx="877648" cy="49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3915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Inner p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4"/>
            <a:ext cx="8496150" cy="415490"/>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6027006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Inn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9" name="Title 4">
            <a:extLst>
              <a:ext uri="{FF2B5EF4-FFF2-40B4-BE49-F238E27FC236}">
                <a16:creationId xmlns:a16="http://schemas.microsoft.com/office/drawing/2014/main" id="{F09191C3-0A0D-8436-08E1-46FA1F89FC42}"/>
              </a:ext>
            </a:extLst>
          </p:cNvPr>
          <p:cNvSpPr>
            <a:spLocks noGrp="1"/>
          </p:cNvSpPr>
          <p:nvPr>
            <p:ph type="title" hasCustomPrompt="1"/>
          </p:nvPr>
        </p:nvSpPr>
        <p:spPr>
          <a:xfrm>
            <a:off x="324000" y="211574"/>
            <a:ext cx="8496150" cy="415490"/>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0328EB6B-7FB8-BD58-0714-EC09A1C53C0D}"/>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0545618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extLst>
      <p:ext uri="{BB962C8B-B14F-4D97-AF65-F5344CB8AC3E}">
        <p14:creationId xmlns:p14="http://schemas.microsoft.com/office/powerpoint/2010/main" val="1798449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Rectangle 3">
            <a:extLst>
              <a:ext uri="{FF2B5EF4-FFF2-40B4-BE49-F238E27FC236}">
                <a16:creationId xmlns:a16="http://schemas.microsoft.com/office/drawing/2014/main" id="{7DB50C02-C64F-F570-5037-D890349727E4}"/>
              </a:ext>
            </a:extLst>
          </p:cNvPr>
          <p:cNvSpPr/>
          <p:nvPr userDrawn="1"/>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5" name="Text Placeholder 3">
            <a:extLst>
              <a:ext uri="{FF2B5EF4-FFF2-40B4-BE49-F238E27FC236}">
                <a16:creationId xmlns:a16="http://schemas.microsoft.com/office/drawing/2014/main" id="{6BF72D8F-8E8B-A7FF-4F87-7F0905E03837}"/>
              </a:ext>
            </a:extLst>
          </p:cNvPr>
          <p:cNvSpPr>
            <a:spLocks noGrp="1"/>
          </p:cNvSpPr>
          <p:nvPr>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spTree>
    <p:extLst>
      <p:ext uri="{BB962C8B-B14F-4D97-AF65-F5344CB8AC3E}">
        <p14:creationId xmlns:p14="http://schemas.microsoft.com/office/powerpoint/2010/main" val="16265457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lank with Title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41300"/>
            <a:ext cx="8496150" cy="385764"/>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87465"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993429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Section Divide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3"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a:p>
        </p:txBody>
      </p:sp>
      <p:sp>
        <p:nvSpPr>
          <p:cNvPr id="26" name="Rectangle 25">
            <a:extLst>
              <a:ext uri="{FF2B5EF4-FFF2-40B4-BE49-F238E27FC236}">
                <a16:creationId xmlns:a16="http://schemas.microsoft.com/office/drawing/2014/main" id="{8AD19607-E94E-48EE-A274-950F2411742E}"/>
              </a:ext>
            </a:extLst>
          </p:cNvPr>
          <p:cNvSpPr/>
          <p:nvPr/>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pic>
        <p:nvPicPr>
          <p:cNvPr id="4" name="Picture 3" descr="Logo&#10;&#10;Description automatically generated">
            <a:extLst>
              <a:ext uri="{FF2B5EF4-FFF2-40B4-BE49-F238E27FC236}">
                <a16:creationId xmlns:a16="http://schemas.microsoft.com/office/drawing/2014/main" id="{65AA10AE-5B92-B943-6B31-8EE580D7D0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extLst>
      <p:ext uri="{BB962C8B-B14F-4D97-AF65-F5344CB8AC3E}">
        <p14:creationId xmlns:p14="http://schemas.microsoft.com/office/powerpoint/2010/main" val="4011367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217C-3A06-4AF7-2DF3-0E24D64A7978}"/>
              </a:ext>
            </a:extLst>
          </p:cNvPr>
          <p:cNvSpPr>
            <a:spLocks noGrp="1"/>
          </p:cNvSpPr>
          <p:nvPr>
            <p:ph type="ctrTitle"/>
          </p:nvPr>
        </p:nvSpPr>
        <p:spPr>
          <a:xfrm>
            <a:off x="1143000" y="1155155"/>
            <a:ext cx="6858000" cy="1477317"/>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id="{BF236041-9888-3289-A353-FCC44B2F52B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297D1521-C48D-29C1-6A59-58DDD23E6435}"/>
              </a:ext>
            </a:extLst>
          </p:cNvPr>
          <p:cNvSpPr>
            <a:spLocks noGrp="1"/>
          </p:cNvSpPr>
          <p:nvPr>
            <p:ph type="dt" sz="half" idx="10"/>
          </p:nvPr>
        </p:nvSpPr>
        <p:spPr/>
        <p:txBody>
          <a:bodyPr/>
          <a:lstStyle/>
          <a:p>
            <a:fld id="{7895335C-34CB-4AEE-B415-7886E05DF06B}" type="datetimeFigureOut">
              <a:rPr lang="en-IN" smtClean="0"/>
              <a:t>24-03-2025</a:t>
            </a:fld>
            <a:endParaRPr lang="en-IN"/>
          </a:p>
        </p:txBody>
      </p:sp>
      <p:sp>
        <p:nvSpPr>
          <p:cNvPr id="5" name="Footer Placeholder 4">
            <a:extLst>
              <a:ext uri="{FF2B5EF4-FFF2-40B4-BE49-F238E27FC236}">
                <a16:creationId xmlns:a16="http://schemas.microsoft.com/office/drawing/2014/main" id="{DD55B5F6-268F-BA35-2F5C-62FD2907E4C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F7AF45C-C14E-E8D4-84AE-9C28EEB6831E}"/>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660354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39B8-69D9-4BB4-AF8A-4E245E9B6BC8}"/>
              </a:ext>
            </a:extLst>
          </p:cNvPr>
          <p:cNvSpPr>
            <a:spLocks noGrp="1"/>
          </p:cNvSpPr>
          <p:nvPr>
            <p:ph type="dt" sz="half" idx="10"/>
          </p:nvPr>
        </p:nvSpPr>
        <p:spPr/>
        <p:txBody>
          <a:bodyPr/>
          <a:lstStyle/>
          <a:p>
            <a:fld id="{7895335C-34CB-4AEE-B415-7886E05DF06B}" type="datetimeFigureOut">
              <a:rPr lang="en-IN" smtClean="0"/>
              <a:t>24-03-2025</a:t>
            </a:fld>
            <a:endParaRPr lang="en-IN"/>
          </a:p>
        </p:txBody>
      </p:sp>
      <p:sp>
        <p:nvSpPr>
          <p:cNvPr id="3" name="Footer Placeholder 2">
            <a:extLst>
              <a:ext uri="{FF2B5EF4-FFF2-40B4-BE49-F238E27FC236}">
                <a16:creationId xmlns:a16="http://schemas.microsoft.com/office/drawing/2014/main" id="{1917B51D-5068-3DA4-F217-B512F18E51F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0471683-2662-97AA-04D5-04AAC92D7C93}"/>
              </a:ext>
            </a:extLst>
          </p:cNvPr>
          <p:cNvSpPr>
            <a:spLocks noGrp="1"/>
          </p:cNvSpPr>
          <p:nvPr>
            <p:ph type="sldNum" sz="quarter" idx="12"/>
          </p:nvPr>
        </p:nvSpPr>
        <p:spPr/>
        <p:txBody>
          <a:bodyPr/>
          <a:lstStyle/>
          <a:p>
            <a:fld id="{14B65C12-609B-41F2-8E37-D7E8DB090894}" type="slidenum">
              <a:rPr lang="en-IN" smtClean="0"/>
              <a:t>‹#›</a:t>
            </a:fld>
            <a:endParaRPr lang="en-IN"/>
          </a:p>
        </p:txBody>
      </p:sp>
    </p:spTree>
    <p:extLst>
      <p:ext uri="{BB962C8B-B14F-4D97-AF65-F5344CB8AC3E}">
        <p14:creationId xmlns:p14="http://schemas.microsoft.com/office/powerpoint/2010/main" val="797792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DD6C9F0A-EE65-56E2-5D6B-516FA757FB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256"/>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D5BB7FC-46A2-DF93-1B83-435422E047DF}"/>
              </a:ext>
            </a:extLst>
          </p:cNvPr>
          <p:cNvSpPr/>
          <p:nvPr userDrawn="1"/>
        </p:nvSpPr>
        <p:spPr>
          <a:xfrm>
            <a:off x="0" y="-5171"/>
            <a:ext cx="9144000"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42">
              <a:defRPr/>
            </a:pPr>
            <a:endParaRPr lang="en-IN" sz="1800">
              <a:solidFill>
                <a:prstClr val="white"/>
              </a:solidFill>
              <a:latin typeface="Trebuchet MS"/>
            </a:endParaRPr>
          </a:p>
        </p:txBody>
      </p:sp>
    </p:spTree>
    <p:extLst>
      <p:ext uri="{BB962C8B-B14F-4D97-AF65-F5344CB8AC3E}">
        <p14:creationId xmlns:p14="http://schemas.microsoft.com/office/powerpoint/2010/main" val="1703855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5"/>
            <a:ext cx="8496150" cy="3744913"/>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7"/>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323850" y="234659"/>
            <a:ext cx="8496300" cy="400099"/>
          </a:xfrm>
          <a:prstGeom prst="rect">
            <a:avLst/>
          </a:prstGeom>
        </p:spPr>
        <p:txBody>
          <a:bodyPr vert="horz" wrap="square" lIns="0" tIns="45715" rIns="91428" bIns="45715" rtlCol="0" anchor="ctr">
            <a:spAutoFit/>
          </a:bodyPr>
          <a:lstStyle/>
          <a:p>
            <a:pPr marL="0" marR="0" lvl="0" indent="0" algn="l" defTabSz="914219"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2" name="TextBox 1">
            <a:extLst>
              <a:ext uri="{FF2B5EF4-FFF2-40B4-BE49-F238E27FC236}">
                <a16:creationId xmlns:a16="http://schemas.microsoft.com/office/drawing/2014/main" id="{C4063274-8EF9-DCCD-29A5-EF766D83A230}"/>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4090100134"/>
      </p:ext>
    </p:extLst>
  </p:cSld>
  <p:clrMap bg1="lt1" tx1="dk1" bg2="lt2" tx2="dk2" accent1="accent1" accent2="accent2" accent3="accent3" accent4="accent4" accent5="accent5" accent6="accent6" hlink="hlink" folHlink="folHlink"/>
  <p:sldLayoutIdLst>
    <p:sldLayoutId id="2147484508" r:id="rId1"/>
    <p:sldLayoutId id="2147483985" r:id="rId2"/>
    <p:sldLayoutId id="2147483989" r:id="rId3"/>
    <p:sldLayoutId id="2147483986" r:id="rId4"/>
    <p:sldLayoutId id="2147484034" r:id="rId5"/>
    <p:sldLayoutId id="2147483993" r:id="rId6"/>
    <p:sldLayoutId id="2147484035" r:id="rId7"/>
    <p:sldLayoutId id="2147484036" r:id="rId8"/>
    <p:sldLayoutId id="2147484571" r:id="rId9"/>
    <p:sldLayoutId id="2147484572" r:id="rId10"/>
  </p:sldLayoutIdLst>
  <p:txStyles>
    <p:titleStyle>
      <a:lvl1pPr algn="l" defTabSz="914219"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54" indent="-226754" algn="l" defTabSz="914219"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687" indent="-285693" algn="l" defTabSz="914219"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771" indent="-228554" algn="l" defTabSz="914219"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88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699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098"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07"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15"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24"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9" rtl="0" eaLnBrk="1" latinLnBrk="0" hangingPunct="1">
        <a:defRPr sz="1800" kern="1200">
          <a:solidFill>
            <a:schemeClr val="tx1"/>
          </a:solidFill>
          <a:latin typeface="+mn-lt"/>
          <a:ea typeface="+mn-ea"/>
          <a:cs typeface="+mn-cs"/>
        </a:defRPr>
      </a:lvl1pPr>
      <a:lvl2pPr marL="457109" algn="l" defTabSz="914219" rtl="0" eaLnBrk="1" latinLnBrk="0" hangingPunct="1">
        <a:defRPr sz="1800" kern="1200">
          <a:solidFill>
            <a:schemeClr val="tx1"/>
          </a:solidFill>
          <a:latin typeface="+mn-lt"/>
          <a:ea typeface="+mn-ea"/>
          <a:cs typeface="+mn-cs"/>
        </a:defRPr>
      </a:lvl2pPr>
      <a:lvl3pPr marL="914219" algn="l" defTabSz="914219" rtl="0" eaLnBrk="1" latinLnBrk="0" hangingPunct="1">
        <a:defRPr sz="1800" kern="1200">
          <a:solidFill>
            <a:schemeClr val="tx1"/>
          </a:solidFill>
          <a:latin typeface="+mn-lt"/>
          <a:ea typeface="+mn-ea"/>
          <a:cs typeface="+mn-cs"/>
        </a:defRPr>
      </a:lvl3pPr>
      <a:lvl4pPr marL="1371327" algn="l" defTabSz="914219" rtl="0" eaLnBrk="1" latinLnBrk="0" hangingPunct="1">
        <a:defRPr sz="1800" kern="1200">
          <a:solidFill>
            <a:schemeClr val="tx1"/>
          </a:solidFill>
          <a:latin typeface="+mn-lt"/>
          <a:ea typeface="+mn-ea"/>
          <a:cs typeface="+mn-cs"/>
        </a:defRPr>
      </a:lvl4pPr>
      <a:lvl5pPr marL="1828436" algn="l" defTabSz="914219" rtl="0" eaLnBrk="1" latinLnBrk="0" hangingPunct="1">
        <a:defRPr sz="1800" kern="1200">
          <a:solidFill>
            <a:schemeClr val="tx1"/>
          </a:solidFill>
          <a:latin typeface="+mn-lt"/>
          <a:ea typeface="+mn-ea"/>
          <a:cs typeface="+mn-cs"/>
        </a:defRPr>
      </a:lvl5pPr>
      <a:lvl6pPr marL="2285544" algn="l" defTabSz="914219" rtl="0" eaLnBrk="1" latinLnBrk="0" hangingPunct="1">
        <a:defRPr sz="1800" kern="1200">
          <a:solidFill>
            <a:schemeClr val="tx1"/>
          </a:solidFill>
          <a:latin typeface="+mn-lt"/>
          <a:ea typeface="+mn-ea"/>
          <a:cs typeface="+mn-cs"/>
        </a:defRPr>
      </a:lvl6pPr>
      <a:lvl7pPr marL="2742650" algn="l" defTabSz="914219" rtl="0" eaLnBrk="1" latinLnBrk="0" hangingPunct="1">
        <a:defRPr sz="1800" kern="1200">
          <a:solidFill>
            <a:schemeClr val="tx1"/>
          </a:solidFill>
          <a:latin typeface="+mn-lt"/>
          <a:ea typeface="+mn-ea"/>
          <a:cs typeface="+mn-cs"/>
        </a:defRPr>
      </a:lvl7pPr>
      <a:lvl8pPr marL="3199761" algn="l" defTabSz="914219" rtl="0" eaLnBrk="1" latinLnBrk="0" hangingPunct="1">
        <a:defRPr sz="1800" kern="1200">
          <a:solidFill>
            <a:schemeClr val="tx1"/>
          </a:solidFill>
          <a:latin typeface="+mn-lt"/>
          <a:ea typeface="+mn-ea"/>
          <a:cs typeface="+mn-cs"/>
        </a:defRPr>
      </a:lvl8pPr>
      <a:lvl9pPr marL="3656869" algn="l" defTabSz="9142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2" orient="horz" pos="1620" userDrawn="1">
          <p15:clr>
            <a:srgbClr val="F26B43"/>
          </p15:clr>
        </p15:guide>
        <p15:guide id="3" pos="2767">
          <p15:clr>
            <a:srgbClr val="F26B43"/>
          </p15:clr>
        </p15:guide>
        <p15:guide id="5" pos="204">
          <p15:clr>
            <a:srgbClr val="F26B43"/>
          </p15:clr>
        </p15:guide>
        <p15:guide id="6" pos="288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5"/>
            <a:ext cx="8496150" cy="3744913"/>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7"/>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323850" y="234659"/>
            <a:ext cx="8496300" cy="400099"/>
          </a:xfrm>
          <a:prstGeom prst="rect">
            <a:avLst/>
          </a:prstGeom>
        </p:spPr>
        <p:txBody>
          <a:bodyPr vert="horz" wrap="square" lIns="0" tIns="45715" rIns="91428" bIns="45715" rtlCol="0" anchor="ctr">
            <a:spAutoFit/>
          </a:bodyPr>
          <a:lstStyle/>
          <a:p>
            <a:pPr marL="0" marR="0" lvl="0" indent="0" algn="l" defTabSz="914219"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2" name="TextBox 1">
            <a:extLst>
              <a:ext uri="{FF2B5EF4-FFF2-40B4-BE49-F238E27FC236}">
                <a16:creationId xmlns:a16="http://schemas.microsoft.com/office/drawing/2014/main" id="{C4063274-8EF9-DCCD-29A5-EF766D83A230}"/>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305694742"/>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Lst>
  <p:txStyles>
    <p:titleStyle>
      <a:lvl1pPr algn="l" defTabSz="914219"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54" indent="-226754" algn="l" defTabSz="914219"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687" indent="-285693" algn="l" defTabSz="914219"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771" indent="-228554" algn="l" defTabSz="914219"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88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699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098"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07"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15"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24"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9" rtl="0" eaLnBrk="1" latinLnBrk="0" hangingPunct="1">
        <a:defRPr sz="1800" kern="1200">
          <a:solidFill>
            <a:schemeClr val="tx1"/>
          </a:solidFill>
          <a:latin typeface="+mn-lt"/>
          <a:ea typeface="+mn-ea"/>
          <a:cs typeface="+mn-cs"/>
        </a:defRPr>
      </a:lvl1pPr>
      <a:lvl2pPr marL="457109" algn="l" defTabSz="914219" rtl="0" eaLnBrk="1" latinLnBrk="0" hangingPunct="1">
        <a:defRPr sz="1800" kern="1200">
          <a:solidFill>
            <a:schemeClr val="tx1"/>
          </a:solidFill>
          <a:latin typeface="+mn-lt"/>
          <a:ea typeface="+mn-ea"/>
          <a:cs typeface="+mn-cs"/>
        </a:defRPr>
      </a:lvl2pPr>
      <a:lvl3pPr marL="914219" algn="l" defTabSz="914219" rtl="0" eaLnBrk="1" latinLnBrk="0" hangingPunct="1">
        <a:defRPr sz="1800" kern="1200">
          <a:solidFill>
            <a:schemeClr val="tx1"/>
          </a:solidFill>
          <a:latin typeface="+mn-lt"/>
          <a:ea typeface="+mn-ea"/>
          <a:cs typeface="+mn-cs"/>
        </a:defRPr>
      </a:lvl3pPr>
      <a:lvl4pPr marL="1371327" algn="l" defTabSz="914219" rtl="0" eaLnBrk="1" latinLnBrk="0" hangingPunct="1">
        <a:defRPr sz="1800" kern="1200">
          <a:solidFill>
            <a:schemeClr val="tx1"/>
          </a:solidFill>
          <a:latin typeface="+mn-lt"/>
          <a:ea typeface="+mn-ea"/>
          <a:cs typeface="+mn-cs"/>
        </a:defRPr>
      </a:lvl4pPr>
      <a:lvl5pPr marL="1828436" algn="l" defTabSz="914219" rtl="0" eaLnBrk="1" latinLnBrk="0" hangingPunct="1">
        <a:defRPr sz="1800" kern="1200">
          <a:solidFill>
            <a:schemeClr val="tx1"/>
          </a:solidFill>
          <a:latin typeface="+mn-lt"/>
          <a:ea typeface="+mn-ea"/>
          <a:cs typeface="+mn-cs"/>
        </a:defRPr>
      </a:lvl5pPr>
      <a:lvl6pPr marL="2285544" algn="l" defTabSz="914219" rtl="0" eaLnBrk="1" latinLnBrk="0" hangingPunct="1">
        <a:defRPr sz="1800" kern="1200">
          <a:solidFill>
            <a:schemeClr val="tx1"/>
          </a:solidFill>
          <a:latin typeface="+mn-lt"/>
          <a:ea typeface="+mn-ea"/>
          <a:cs typeface="+mn-cs"/>
        </a:defRPr>
      </a:lvl6pPr>
      <a:lvl7pPr marL="2742650" algn="l" defTabSz="914219" rtl="0" eaLnBrk="1" latinLnBrk="0" hangingPunct="1">
        <a:defRPr sz="1800" kern="1200">
          <a:solidFill>
            <a:schemeClr val="tx1"/>
          </a:solidFill>
          <a:latin typeface="+mn-lt"/>
          <a:ea typeface="+mn-ea"/>
          <a:cs typeface="+mn-cs"/>
        </a:defRPr>
      </a:lvl7pPr>
      <a:lvl8pPr marL="3199761" algn="l" defTabSz="914219" rtl="0" eaLnBrk="1" latinLnBrk="0" hangingPunct="1">
        <a:defRPr sz="1800" kern="1200">
          <a:solidFill>
            <a:schemeClr val="tx1"/>
          </a:solidFill>
          <a:latin typeface="+mn-lt"/>
          <a:ea typeface="+mn-ea"/>
          <a:cs typeface="+mn-cs"/>
        </a:defRPr>
      </a:lvl8pPr>
      <a:lvl9pPr marL="3656869" algn="l" defTabSz="9142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2" orient="horz" pos="1620">
          <p15:clr>
            <a:srgbClr val="F26B43"/>
          </p15:clr>
        </p15:guide>
        <p15:guide id="3" pos="2767">
          <p15:clr>
            <a:srgbClr val="F26B43"/>
          </p15:clr>
        </p15:guide>
        <p15:guide id="5" pos="204">
          <p15:clr>
            <a:srgbClr val="F26B43"/>
          </p15:clr>
        </p15:guide>
        <p15:guide id="6" pos="288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850" y="987426"/>
            <a:ext cx="8496300" cy="3744914"/>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8"/>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323850" y="234660"/>
            <a:ext cx="8496300" cy="400099"/>
          </a:xfrm>
          <a:prstGeom prst="rect">
            <a:avLst/>
          </a:prstGeom>
        </p:spPr>
        <p:txBody>
          <a:bodyPr vert="horz" wrap="square" lIns="0" tIns="45715" rIns="91428" bIns="45715" rtlCol="0" anchor="ctr">
            <a:spAutoFit/>
          </a:bodyPr>
          <a:lstStyle/>
          <a:p>
            <a:pPr marL="0" marR="0" lvl="0" indent="0" algn="l" defTabSz="914196"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2" name="TextBox 1">
            <a:extLst>
              <a:ext uri="{FF2B5EF4-FFF2-40B4-BE49-F238E27FC236}">
                <a16:creationId xmlns:a16="http://schemas.microsoft.com/office/drawing/2014/main" id="{C4063274-8EF9-DCCD-29A5-EF766D83A230}"/>
              </a:ext>
            </a:extLst>
          </p:cNvPr>
          <p:cNvSpPr txBox="1"/>
          <p:nvPr userDrawn="1"/>
        </p:nvSpPr>
        <p:spPr>
          <a:xfrm>
            <a:off x="244221" y="4862677"/>
            <a:ext cx="1337366" cy="200055"/>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83311366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 id="2147484547" r:id="rId13"/>
    <p:sldLayoutId id="2147484548" r:id="rId14"/>
  </p:sldLayoutIdLst>
  <p:txStyles>
    <p:titleStyle>
      <a:lvl1pPr algn="l" defTabSz="914196"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48" indent="-226748" algn="l" defTabSz="914196"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673" indent="-285686" algn="l" defTabSz="914196"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743" indent="-228548" algn="l" defTabSz="914196"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840" indent="-228548" algn="l" defTabSz="91419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6939" indent="-228548" algn="l" defTabSz="91419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035"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33"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29"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27" indent="-228548" algn="l" defTabSz="9141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96" rtl="0" eaLnBrk="1" latinLnBrk="0" hangingPunct="1">
        <a:defRPr sz="1800" kern="1200">
          <a:solidFill>
            <a:schemeClr val="tx1"/>
          </a:solidFill>
          <a:latin typeface="+mn-lt"/>
          <a:ea typeface="+mn-ea"/>
          <a:cs typeface="+mn-cs"/>
        </a:defRPr>
      </a:lvl1pPr>
      <a:lvl2pPr marL="457097" algn="l" defTabSz="914196" rtl="0" eaLnBrk="1" latinLnBrk="0" hangingPunct="1">
        <a:defRPr sz="1800" kern="1200">
          <a:solidFill>
            <a:schemeClr val="tx1"/>
          </a:solidFill>
          <a:latin typeface="+mn-lt"/>
          <a:ea typeface="+mn-ea"/>
          <a:cs typeface="+mn-cs"/>
        </a:defRPr>
      </a:lvl2pPr>
      <a:lvl3pPr marL="914196" algn="l" defTabSz="914196" rtl="0" eaLnBrk="1" latinLnBrk="0" hangingPunct="1">
        <a:defRPr sz="1800" kern="1200">
          <a:solidFill>
            <a:schemeClr val="tx1"/>
          </a:solidFill>
          <a:latin typeface="+mn-lt"/>
          <a:ea typeface="+mn-ea"/>
          <a:cs typeface="+mn-cs"/>
        </a:defRPr>
      </a:lvl3pPr>
      <a:lvl4pPr marL="1371293" algn="l" defTabSz="914196" rtl="0" eaLnBrk="1" latinLnBrk="0" hangingPunct="1">
        <a:defRPr sz="1800" kern="1200">
          <a:solidFill>
            <a:schemeClr val="tx1"/>
          </a:solidFill>
          <a:latin typeface="+mn-lt"/>
          <a:ea typeface="+mn-ea"/>
          <a:cs typeface="+mn-cs"/>
        </a:defRPr>
      </a:lvl4pPr>
      <a:lvl5pPr marL="1828391" algn="l" defTabSz="914196" rtl="0" eaLnBrk="1" latinLnBrk="0" hangingPunct="1">
        <a:defRPr sz="1800" kern="1200">
          <a:solidFill>
            <a:schemeClr val="tx1"/>
          </a:solidFill>
          <a:latin typeface="+mn-lt"/>
          <a:ea typeface="+mn-ea"/>
          <a:cs typeface="+mn-cs"/>
        </a:defRPr>
      </a:lvl5pPr>
      <a:lvl6pPr marL="2285487" algn="l" defTabSz="914196" rtl="0" eaLnBrk="1" latinLnBrk="0" hangingPunct="1">
        <a:defRPr sz="1800" kern="1200">
          <a:solidFill>
            <a:schemeClr val="tx1"/>
          </a:solidFill>
          <a:latin typeface="+mn-lt"/>
          <a:ea typeface="+mn-ea"/>
          <a:cs typeface="+mn-cs"/>
        </a:defRPr>
      </a:lvl6pPr>
      <a:lvl7pPr marL="2742581" algn="l" defTabSz="914196" rtl="0" eaLnBrk="1" latinLnBrk="0" hangingPunct="1">
        <a:defRPr sz="1800" kern="1200">
          <a:solidFill>
            <a:schemeClr val="tx1"/>
          </a:solidFill>
          <a:latin typeface="+mn-lt"/>
          <a:ea typeface="+mn-ea"/>
          <a:cs typeface="+mn-cs"/>
        </a:defRPr>
      </a:lvl7pPr>
      <a:lvl8pPr marL="3199681" algn="l" defTabSz="914196" rtl="0" eaLnBrk="1" latinLnBrk="0" hangingPunct="1">
        <a:defRPr sz="1800" kern="1200">
          <a:solidFill>
            <a:schemeClr val="tx1"/>
          </a:solidFill>
          <a:latin typeface="+mn-lt"/>
          <a:ea typeface="+mn-ea"/>
          <a:cs typeface="+mn-cs"/>
        </a:defRPr>
      </a:lvl8pPr>
      <a:lvl9pPr marL="3656777" algn="l" defTabSz="9141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2" orient="horz" pos="1620">
          <p15:clr>
            <a:srgbClr val="F26B43"/>
          </p15:clr>
        </p15:guide>
        <p15:guide id="3" pos="2767">
          <p15:clr>
            <a:srgbClr val="F26B43"/>
          </p15:clr>
        </p15:guide>
        <p15:guide id="5" pos="204">
          <p15:clr>
            <a:srgbClr val="F26B43"/>
          </p15:clr>
        </p15:guide>
        <p15:guide id="6" pos="288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5"/>
            <a:ext cx="8496150" cy="3744913"/>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7"/>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t>‹#›</a:t>
            </a:fld>
            <a:endParaRPr lang="en-US"/>
          </a:p>
        </p:txBody>
      </p:sp>
      <p:sp>
        <p:nvSpPr>
          <p:cNvPr id="13" name="Title Placeholder 11"/>
          <p:cNvSpPr>
            <a:spLocks noGrp="1"/>
          </p:cNvSpPr>
          <p:nvPr>
            <p:ph type="title"/>
          </p:nvPr>
        </p:nvSpPr>
        <p:spPr>
          <a:xfrm>
            <a:off x="323850" y="234659"/>
            <a:ext cx="8496300" cy="400099"/>
          </a:xfrm>
          <a:prstGeom prst="rect">
            <a:avLst/>
          </a:prstGeom>
        </p:spPr>
        <p:txBody>
          <a:bodyPr vert="horz" wrap="square" lIns="0" tIns="45715" rIns="91428" bIns="45715" rtlCol="0" anchor="ctr">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lang="en-US"/>
              <a:t>TITLE OF THE SLIDE GOES HERE</a:t>
            </a:r>
          </a:p>
        </p:txBody>
      </p:sp>
      <p:sp>
        <p:nvSpPr>
          <p:cNvPr id="2" name="TextBox 1"/>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02070133"/>
      </p:ext>
    </p:extLst>
  </p:cSld>
  <p:clrMap bg1="lt1" tx1="dk1" bg2="lt2" tx2="dk2" accent1="accent1" accent2="accent2" accent3="accent3" accent4="accent4" accent5="accent5" accent6="accent6" hlink="hlink" folHlink="folHlink"/>
  <p:sldLayoutIdLst>
    <p:sldLayoutId id="2147484550" r:id="rId1"/>
    <p:sldLayoutId id="2147484552" r:id="rId2"/>
    <p:sldLayoutId id="2147484553" r:id="rId3"/>
    <p:sldLayoutId id="2147484555" r:id="rId4"/>
    <p:sldLayoutId id="2147484556" r:id="rId5"/>
    <p:sldLayoutId id="2147484557" r:id="rId6"/>
    <p:sldLayoutId id="2147484558" r:id="rId7"/>
  </p:sldLayoutIdLst>
  <p:txStyles>
    <p:titleStyle>
      <a:lvl1pPr algn="l" defTabSz="914400"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695" indent="-226695" algn="l" defTabSz="914400" rtl="0" eaLnBrk="1" latinLnBrk="0" hangingPunct="1">
        <a:lnSpc>
          <a:spcPct val="90000"/>
        </a:lnSpc>
        <a:spcBef>
          <a:spcPts val="600"/>
        </a:spcBef>
        <a:buFont typeface="Arial" panose="020B0604020202020204" pitchFamily="34" charset="0"/>
        <a:buChar char="•"/>
        <a:defRPr sz="1600" kern="1200">
          <a:solidFill>
            <a:srgbClr val="595959"/>
          </a:solidFill>
          <a:latin typeface="TheSansOffice" panose="020B0503040302060204" pitchFamily="34" charset="0"/>
          <a:ea typeface="+mn-ea"/>
          <a:cs typeface="+mn-cs"/>
        </a:defRPr>
      </a:lvl1pPr>
      <a:lvl2pPr marL="568960" indent="-285750" algn="l" defTabSz="914400" rtl="0" eaLnBrk="1" latinLnBrk="0" hangingPunct="1">
        <a:lnSpc>
          <a:spcPct val="90000"/>
        </a:lnSpc>
        <a:spcBef>
          <a:spcPts val="600"/>
        </a:spcBef>
        <a:buFont typeface="Arial" panose="020B0604020202020204" pitchFamily="34" charset="0"/>
        <a:buChar char="–"/>
        <a:defRPr sz="1400" kern="1200">
          <a:solidFill>
            <a:srgbClr val="595959"/>
          </a:solidFill>
          <a:latin typeface="TheSansOffice" panose="020B0503040302060204" pitchFamily="34" charset="0"/>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200" kern="1200">
          <a:solidFill>
            <a:srgbClr val="595959"/>
          </a:solidFill>
          <a:latin typeface="Trebuchet MS" panose="020B0603020202020204" pitchFamily="34" charset="0"/>
          <a:ea typeface="+mn-ea"/>
          <a:cs typeface="+mn-cs"/>
        </a:defRPr>
      </a:lvl3pPr>
      <a:lvl4pPr marL="1599565" indent="-228600" algn="l" defTabSz="914400" rtl="0" eaLnBrk="1" latinLnBrk="0" hangingPunct="1">
        <a:lnSpc>
          <a:spcPct val="90000"/>
        </a:lnSpc>
        <a:spcBef>
          <a:spcPts val="600"/>
        </a:spcBef>
        <a:buFont typeface="Arial" panose="020B0604020202020204" pitchFamily="34" charset="0"/>
        <a:buChar char="–"/>
        <a:defRPr sz="1100" kern="1200">
          <a:solidFill>
            <a:srgbClr val="595959"/>
          </a:solidFill>
          <a:latin typeface="Trebuchet MS" panose="020B0603020202020204" pitchFamily="34" charset="0"/>
          <a:ea typeface="+mn-ea"/>
          <a:cs typeface="+mn-cs"/>
        </a:defRPr>
      </a:lvl4pPr>
      <a:lvl5pPr marL="2056765" indent="-228600" algn="l" defTabSz="914400" rtl="0" eaLnBrk="1" latinLnBrk="0" hangingPunct="1">
        <a:lnSpc>
          <a:spcPct val="90000"/>
        </a:lnSpc>
        <a:spcBef>
          <a:spcPts val="600"/>
        </a:spcBef>
        <a:buFont typeface="Arial" panose="020B0604020202020204" pitchFamily="34" charset="0"/>
        <a:buChar char="»"/>
        <a:defRPr sz="1100" kern="1200">
          <a:solidFill>
            <a:srgbClr val="595959"/>
          </a:solidFill>
          <a:latin typeface="Trebuchet MS" panose="020B0603020202020204" pitchFamily="3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5"/>
            <a:ext cx="8496150" cy="3744913"/>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7"/>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323850" y="234659"/>
            <a:ext cx="8496300" cy="400099"/>
          </a:xfrm>
          <a:prstGeom prst="rect">
            <a:avLst/>
          </a:prstGeom>
        </p:spPr>
        <p:txBody>
          <a:bodyPr vert="horz" wrap="square" lIns="0" tIns="45715" rIns="91428" bIns="45715" rtlCol="0" anchor="ctr">
            <a:spAutoFit/>
          </a:bodyPr>
          <a:lstStyle/>
          <a:p>
            <a:pPr marL="0" marR="0" lvl="0" indent="0" algn="l" defTabSz="914219"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2" name="TextBox 1">
            <a:extLst>
              <a:ext uri="{FF2B5EF4-FFF2-40B4-BE49-F238E27FC236}">
                <a16:creationId xmlns:a16="http://schemas.microsoft.com/office/drawing/2014/main" id="{C4063274-8EF9-DCCD-29A5-EF766D83A230}"/>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3665684051"/>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xStyles>
    <p:titleStyle>
      <a:lvl1pPr algn="l" defTabSz="914219"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54" indent="-226754" algn="l" defTabSz="914219"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687" indent="-285693" algn="l" defTabSz="914219"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771" indent="-228554" algn="l" defTabSz="914219"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88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699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098"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07"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15"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24"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9" rtl="0" eaLnBrk="1" latinLnBrk="0" hangingPunct="1">
        <a:defRPr sz="1800" kern="1200">
          <a:solidFill>
            <a:schemeClr val="tx1"/>
          </a:solidFill>
          <a:latin typeface="+mn-lt"/>
          <a:ea typeface="+mn-ea"/>
          <a:cs typeface="+mn-cs"/>
        </a:defRPr>
      </a:lvl1pPr>
      <a:lvl2pPr marL="457109" algn="l" defTabSz="914219" rtl="0" eaLnBrk="1" latinLnBrk="0" hangingPunct="1">
        <a:defRPr sz="1800" kern="1200">
          <a:solidFill>
            <a:schemeClr val="tx1"/>
          </a:solidFill>
          <a:latin typeface="+mn-lt"/>
          <a:ea typeface="+mn-ea"/>
          <a:cs typeface="+mn-cs"/>
        </a:defRPr>
      </a:lvl2pPr>
      <a:lvl3pPr marL="914219" algn="l" defTabSz="914219" rtl="0" eaLnBrk="1" latinLnBrk="0" hangingPunct="1">
        <a:defRPr sz="1800" kern="1200">
          <a:solidFill>
            <a:schemeClr val="tx1"/>
          </a:solidFill>
          <a:latin typeface="+mn-lt"/>
          <a:ea typeface="+mn-ea"/>
          <a:cs typeface="+mn-cs"/>
        </a:defRPr>
      </a:lvl3pPr>
      <a:lvl4pPr marL="1371327" algn="l" defTabSz="914219" rtl="0" eaLnBrk="1" latinLnBrk="0" hangingPunct="1">
        <a:defRPr sz="1800" kern="1200">
          <a:solidFill>
            <a:schemeClr val="tx1"/>
          </a:solidFill>
          <a:latin typeface="+mn-lt"/>
          <a:ea typeface="+mn-ea"/>
          <a:cs typeface="+mn-cs"/>
        </a:defRPr>
      </a:lvl4pPr>
      <a:lvl5pPr marL="1828436" algn="l" defTabSz="914219" rtl="0" eaLnBrk="1" latinLnBrk="0" hangingPunct="1">
        <a:defRPr sz="1800" kern="1200">
          <a:solidFill>
            <a:schemeClr val="tx1"/>
          </a:solidFill>
          <a:latin typeface="+mn-lt"/>
          <a:ea typeface="+mn-ea"/>
          <a:cs typeface="+mn-cs"/>
        </a:defRPr>
      </a:lvl5pPr>
      <a:lvl6pPr marL="2285544" algn="l" defTabSz="914219" rtl="0" eaLnBrk="1" latinLnBrk="0" hangingPunct="1">
        <a:defRPr sz="1800" kern="1200">
          <a:solidFill>
            <a:schemeClr val="tx1"/>
          </a:solidFill>
          <a:latin typeface="+mn-lt"/>
          <a:ea typeface="+mn-ea"/>
          <a:cs typeface="+mn-cs"/>
        </a:defRPr>
      </a:lvl6pPr>
      <a:lvl7pPr marL="2742650" algn="l" defTabSz="914219" rtl="0" eaLnBrk="1" latinLnBrk="0" hangingPunct="1">
        <a:defRPr sz="1800" kern="1200">
          <a:solidFill>
            <a:schemeClr val="tx1"/>
          </a:solidFill>
          <a:latin typeface="+mn-lt"/>
          <a:ea typeface="+mn-ea"/>
          <a:cs typeface="+mn-cs"/>
        </a:defRPr>
      </a:lvl7pPr>
      <a:lvl8pPr marL="3199761" algn="l" defTabSz="914219" rtl="0" eaLnBrk="1" latinLnBrk="0" hangingPunct="1">
        <a:defRPr sz="1800" kern="1200">
          <a:solidFill>
            <a:schemeClr val="tx1"/>
          </a:solidFill>
          <a:latin typeface="+mn-lt"/>
          <a:ea typeface="+mn-ea"/>
          <a:cs typeface="+mn-cs"/>
        </a:defRPr>
      </a:lvl8pPr>
      <a:lvl9pPr marL="3656869" algn="l" defTabSz="9142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2" orient="horz" pos="1620">
          <p15:clr>
            <a:srgbClr val="F26B43"/>
          </p15:clr>
        </p15:guide>
        <p15:guide id="3" pos="2767">
          <p15:clr>
            <a:srgbClr val="F26B43"/>
          </p15:clr>
        </p15:guide>
        <p15:guide id="5" pos="204">
          <p15:clr>
            <a:srgbClr val="F26B43"/>
          </p15:clr>
        </p15:guide>
        <p15:guide id="6" pos="288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47.xml"/><Relationship Id="rId4" Type="http://schemas.openxmlformats.org/officeDocument/2006/relationships/image" Target="../media/image37.emf"/></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47.xml"/><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8.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slideLayout" Target="../slideLayouts/slideLayout4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7.pn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4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8.jp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4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74.jpe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emf"/><Relationship Id="rId7" Type="http://schemas.openxmlformats.org/officeDocument/2006/relationships/image" Target="../media/image80.emf"/><Relationship Id="rId2" Type="http://schemas.openxmlformats.org/officeDocument/2006/relationships/image" Target="../media/image75.emf"/><Relationship Id="rId1" Type="http://schemas.openxmlformats.org/officeDocument/2006/relationships/slideLayout" Target="../slideLayouts/slideLayout3.xml"/><Relationship Id="rId6" Type="http://schemas.openxmlformats.org/officeDocument/2006/relationships/image" Target="../media/image79.emf"/><Relationship Id="rId5" Type="http://schemas.openxmlformats.org/officeDocument/2006/relationships/image" Target="../media/image78.jpeg"/><Relationship Id="rId4" Type="http://schemas.openxmlformats.org/officeDocument/2006/relationships/image" Target="../media/image77.emf"/><Relationship Id="rId9" Type="http://schemas.openxmlformats.org/officeDocument/2006/relationships/image" Target="../media/image82.jpeg"/></Relationships>
</file>

<file path=ppt/slides/_rels/slide2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2.png"/><Relationship Id="rId3" Type="http://schemas.openxmlformats.org/officeDocument/2006/relationships/image" Target="../media/image93.png"/><Relationship Id="rId21" Type="http://schemas.openxmlformats.org/officeDocument/2006/relationships/image" Target="../media/image109.png"/><Relationship Id="rId7" Type="http://schemas.openxmlformats.org/officeDocument/2006/relationships/image" Target="../media/image97.svg"/><Relationship Id="rId12" Type="http://schemas.microsoft.com/office/2007/relationships/hdphoto" Target="../media/hdphoto5.wdp"/><Relationship Id="rId17" Type="http://schemas.openxmlformats.org/officeDocument/2006/relationships/image" Target="../media/image106.jpeg"/><Relationship Id="rId25" Type="http://schemas.openxmlformats.org/officeDocument/2006/relationships/image" Target="../media/image111.jpeg"/><Relationship Id="rId2" Type="http://schemas.openxmlformats.org/officeDocument/2006/relationships/notesSlide" Target="../notesSlides/notesSlide20.xml"/><Relationship Id="rId16" Type="http://schemas.openxmlformats.org/officeDocument/2006/relationships/image" Target="../media/image105.svg"/><Relationship Id="rId20" Type="http://schemas.openxmlformats.org/officeDocument/2006/relationships/image" Target="../media/image108.png"/><Relationship Id="rId1" Type="http://schemas.openxmlformats.org/officeDocument/2006/relationships/slideLayout" Target="../slideLayouts/slideLayout9.xml"/><Relationship Id="rId6" Type="http://schemas.openxmlformats.org/officeDocument/2006/relationships/image" Target="../media/image96.png"/><Relationship Id="rId11" Type="http://schemas.openxmlformats.org/officeDocument/2006/relationships/image" Target="../media/image101.png"/><Relationship Id="rId24" Type="http://schemas.openxmlformats.org/officeDocument/2006/relationships/image" Target="../media/image110.jpeg"/><Relationship Id="rId5" Type="http://schemas.openxmlformats.org/officeDocument/2006/relationships/image" Target="../media/image95.svg"/><Relationship Id="rId15" Type="http://schemas.openxmlformats.org/officeDocument/2006/relationships/image" Target="../media/image104.png"/><Relationship Id="rId23" Type="http://schemas.openxmlformats.org/officeDocument/2006/relationships/image" Target="../media/image34.png"/><Relationship Id="rId10" Type="http://schemas.openxmlformats.org/officeDocument/2006/relationships/image" Target="../media/image100.png"/><Relationship Id="rId19" Type="http://schemas.microsoft.com/office/2007/relationships/hdphoto" Target="../media/hdphoto6.wdp"/><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3.svg"/><Relationship Id="rId22" Type="http://schemas.microsoft.com/office/2007/relationships/hdphoto" Target="../media/hdphoto7.wdp"/></Relationships>
</file>

<file path=ppt/slides/_rels/slide35.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18" Type="http://schemas.openxmlformats.org/officeDocument/2006/relationships/image" Target="../media/image128.png"/><Relationship Id="rId3" Type="http://schemas.openxmlformats.org/officeDocument/2006/relationships/image" Target="../media/image113.png"/><Relationship Id="rId7" Type="http://schemas.openxmlformats.org/officeDocument/2006/relationships/image" Target="../media/image117.jpeg"/><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notesSlide" Target="../notesSlides/notesSlide21.xml"/><Relationship Id="rId16" Type="http://schemas.openxmlformats.org/officeDocument/2006/relationships/image" Target="../media/image126.png"/><Relationship Id="rId1" Type="http://schemas.openxmlformats.org/officeDocument/2006/relationships/slideLayout" Target="../slideLayouts/slideLayout3.xml"/><Relationship Id="rId6" Type="http://schemas.openxmlformats.org/officeDocument/2006/relationships/image" Target="../media/image116.png"/><Relationship Id="rId11" Type="http://schemas.openxmlformats.org/officeDocument/2006/relationships/image" Target="../media/image121.jpeg"/><Relationship Id="rId5" Type="http://schemas.openxmlformats.org/officeDocument/2006/relationships/image" Target="../media/image115.png"/><Relationship Id="rId15" Type="http://schemas.openxmlformats.org/officeDocument/2006/relationships/image" Target="../media/image12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7.png"/><Relationship Id="rId7" Type="http://schemas.openxmlformats.org/officeDocument/2006/relationships/diagramColors" Target="../diagrams/colors5.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2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BDCA1C6-9572-4995-B8BA-3AC9718855AF}"/>
              </a:ext>
            </a:extLst>
          </p:cNvPr>
          <p:cNvSpPr>
            <a:spLocks noGrp="1"/>
          </p:cNvSpPr>
          <p:nvPr>
            <p:ph type="body" sz="quarter" idx="13"/>
          </p:nvPr>
        </p:nvSpPr>
        <p:spPr>
          <a:xfrm>
            <a:off x="323850" y="1268071"/>
            <a:ext cx="5809162" cy="1248508"/>
          </a:xfrm>
        </p:spPr>
        <p:txBody>
          <a:bodyPr/>
          <a:lstStyle/>
          <a:p>
            <a:r>
              <a:rPr lang="en-US" dirty="0"/>
              <a:t>AI-READY, HYPERSCALE, HYPERCONNECTED, GREEN, </a:t>
            </a:r>
          </a:p>
          <a:p>
            <a:r>
              <a:rPr lang="en-US" dirty="0"/>
              <a:t>EDGE, DATA CENTER CAMPUSES</a:t>
            </a:r>
          </a:p>
        </p:txBody>
      </p:sp>
      <p:sp>
        <p:nvSpPr>
          <p:cNvPr id="3" name="Text Placeholder 2">
            <a:extLst>
              <a:ext uri="{FF2B5EF4-FFF2-40B4-BE49-F238E27FC236}">
                <a16:creationId xmlns:a16="http://schemas.microsoft.com/office/drawing/2014/main" id="{0BB77B36-D128-8682-48F2-105DC1145FBD}"/>
              </a:ext>
            </a:extLst>
          </p:cNvPr>
          <p:cNvSpPr>
            <a:spLocks noGrp="1"/>
          </p:cNvSpPr>
          <p:nvPr>
            <p:ph type="body" sz="quarter" idx="14"/>
          </p:nvPr>
        </p:nvSpPr>
        <p:spPr>
          <a:xfrm>
            <a:off x="323850" y="2793682"/>
            <a:ext cx="5435173" cy="442845"/>
          </a:xfrm>
        </p:spPr>
        <p:txBody>
          <a:bodyPr/>
          <a:lstStyle/>
          <a:p>
            <a:r>
              <a:rPr lang="en-US" i="1" dirty="0"/>
              <a:t>India’s Data Center Pioneer </a:t>
            </a:r>
          </a:p>
        </p:txBody>
      </p:sp>
      <p:sp>
        <p:nvSpPr>
          <p:cNvPr id="7" name="Text Placeholder 6">
            <a:extLst>
              <a:ext uri="{FF2B5EF4-FFF2-40B4-BE49-F238E27FC236}">
                <a16:creationId xmlns:a16="http://schemas.microsoft.com/office/drawing/2014/main" id="{68E5BC68-2CCC-C0FE-5BBA-0262199310AE}"/>
              </a:ext>
            </a:extLst>
          </p:cNvPr>
          <p:cNvSpPr>
            <a:spLocks noGrp="1"/>
          </p:cNvSpPr>
          <p:nvPr>
            <p:ph type="body" sz="quarter" idx="15"/>
          </p:nvPr>
        </p:nvSpPr>
        <p:spPr>
          <a:xfrm>
            <a:off x="323850" y="3330886"/>
            <a:ext cx="2527631" cy="277103"/>
          </a:xfrm>
        </p:spPr>
        <p:txBody>
          <a:bodyPr/>
          <a:lstStyle/>
          <a:p>
            <a:r>
              <a:rPr lang="en-US" dirty="0"/>
              <a:t>February 2025 </a:t>
            </a:r>
          </a:p>
        </p:txBody>
      </p:sp>
      <p:sp>
        <p:nvSpPr>
          <p:cNvPr id="2" name="Rectangle 1">
            <a:extLst>
              <a:ext uri="{FF2B5EF4-FFF2-40B4-BE49-F238E27FC236}">
                <a16:creationId xmlns:a16="http://schemas.microsoft.com/office/drawing/2014/main" id="{5D9CEF07-AFB6-CC7F-D238-DBBF742A4847}"/>
              </a:ext>
            </a:extLst>
          </p:cNvPr>
          <p:cNvSpPr/>
          <p:nvPr/>
        </p:nvSpPr>
        <p:spPr>
          <a:xfrm>
            <a:off x="0" y="4207615"/>
            <a:ext cx="9144000" cy="524723"/>
          </a:xfrm>
          <a:prstGeom prst="rect">
            <a:avLst/>
          </a:prstGeom>
          <a:solidFill>
            <a:schemeClr val="tx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EA01787-4C6C-A537-F230-26AA17C067DE}"/>
              </a:ext>
            </a:extLst>
          </p:cNvPr>
          <p:cNvSpPr txBox="1"/>
          <p:nvPr/>
        </p:nvSpPr>
        <p:spPr>
          <a:xfrm>
            <a:off x="248653" y="4300699"/>
            <a:ext cx="8571497" cy="30777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solidFill>
                  <a:srgbClr val="BED730"/>
                </a:solidFill>
              </a:rPr>
              <a:t>Gautam Bakhru </a:t>
            </a:r>
            <a:r>
              <a:rPr lang="en-US" sz="1000" dirty="0">
                <a:solidFill>
                  <a:schemeClr val="bg1"/>
                </a:solidFill>
              </a:rPr>
              <a:t>| VP &amp; LOB Head, Data Center Services</a:t>
            </a:r>
          </a:p>
        </p:txBody>
      </p:sp>
    </p:spTree>
    <p:extLst>
      <p:ext uri="{BB962C8B-B14F-4D97-AF65-F5344CB8AC3E}">
        <p14:creationId xmlns:p14="http://schemas.microsoft.com/office/powerpoint/2010/main" val="166874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black background with a black square&#10;&#10;Description automatically generated with medium confidence">
            <a:extLst>
              <a:ext uri="{FF2B5EF4-FFF2-40B4-BE49-F238E27FC236}">
                <a16:creationId xmlns:a16="http://schemas.microsoft.com/office/drawing/2014/main" id="{ED6D585F-B9A7-A5EA-C55A-2B81BAC198F5}"/>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7740052" y="1"/>
            <a:ext cx="1403948" cy="1928244"/>
          </a:xfrm>
          <a:prstGeom prst="rect">
            <a:avLst/>
          </a:prstGeom>
        </p:spPr>
      </p:pic>
      <p:sp>
        <p:nvSpPr>
          <p:cNvPr id="13" name="Title 12">
            <a:extLst>
              <a:ext uri="{FF2B5EF4-FFF2-40B4-BE49-F238E27FC236}">
                <a16:creationId xmlns:a16="http://schemas.microsoft.com/office/drawing/2014/main" id="{63B23685-D9CE-0896-454A-653B2AFEB94B}"/>
              </a:ext>
            </a:extLst>
          </p:cNvPr>
          <p:cNvSpPr>
            <a:spLocks noGrp="1"/>
          </p:cNvSpPr>
          <p:nvPr>
            <p:ph type="title"/>
          </p:nvPr>
        </p:nvSpPr>
        <p:spPr>
          <a:xfrm>
            <a:off x="324000" y="211574"/>
            <a:ext cx="8496150" cy="415490"/>
          </a:xfrm>
        </p:spPr>
        <p:txBody>
          <a:bodyPr/>
          <a:lstStyle/>
          <a:p>
            <a:r>
              <a:rPr lang="en-IN" dirty="0"/>
              <a:t>AI-READY, hyperscale, Hyperconnected, Green, </a:t>
            </a:r>
            <a:br>
              <a:rPr lang="en-IN" dirty="0"/>
            </a:br>
            <a:r>
              <a:rPr lang="en-IN" dirty="0"/>
              <a:t>Data Center campuses</a:t>
            </a:r>
          </a:p>
        </p:txBody>
      </p:sp>
      <p:grpSp>
        <p:nvGrpSpPr>
          <p:cNvPr id="62" name="Group 61">
            <a:extLst>
              <a:ext uri="{FF2B5EF4-FFF2-40B4-BE49-F238E27FC236}">
                <a16:creationId xmlns:a16="http://schemas.microsoft.com/office/drawing/2014/main" id="{1A81BC97-882D-BFC6-C91B-6924D171C3E3}"/>
              </a:ext>
            </a:extLst>
          </p:cNvPr>
          <p:cNvGrpSpPr/>
          <p:nvPr/>
        </p:nvGrpSpPr>
        <p:grpSpPr>
          <a:xfrm>
            <a:off x="308588" y="1011095"/>
            <a:ext cx="3533984" cy="1408743"/>
            <a:chOff x="330790" y="1011783"/>
            <a:chExt cx="3533984" cy="1408743"/>
          </a:xfrm>
        </p:grpSpPr>
        <p:pic>
          <p:nvPicPr>
            <p:cNvPr id="4" name="Picture 3" descr="A group of buildings with trees and roads&#10;&#10;Description automatically generated">
              <a:extLst>
                <a:ext uri="{FF2B5EF4-FFF2-40B4-BE49-F238E27FC236}">
                  <a16:creationId xmlns:a16="http://schemas.microsoft.com/office/drawing/2014/main" id="{298E2DD3-3DBA-1640-2F99-2BA866D28E1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315" y="1011783"/>
              <a:ext cx="3524459" cy="1206497"/>
            </a:xfrm>
            <a:prstGeom prst="rect">
              <a:avLst/>
            </a:prstGeom>
            <a:ln>
              <a:solidFill>
                <a:schemeClr val="bg1"/>
              </a:solidFill>
            </a:ln>
          </p:spPr>
        </p:pic>
        <p:sp>
          <p:nvSpPr>
            <p:cNvPr id="2" name="Rectangle: Rounded Corners 1">
              <a:extLst>
                <a:ext uri="{FF2B5EF4-FFF2-40B4-BE49-F238E27FC236}">
                  <a16:creationId xmlns:a16="http://schemas.microsoft.com/office/drawing/2014/main" id="{B0909979-7DB9-204B-CEAA-A5681FFE73D1}"/>
                </a:ext>
              </a:extLst>
            </p:cNvPr>
            <p:cNvSpPr/>
            <p:nvPr/>
          </p:nvSpPr>
          <p:spPr>
            <a:xfrm>
              <a:off x="341880" y="1930280"/>
              <a:ext cx="3521328" cy="288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sz="1600">
                <a:solidFill>
                  <a:prstClr val="white"/>
                </a:solidFill>
                <a:latin typeface="Trebuchet MS"/>
              </a:endParaRPr>
            </a:p>
          </p:txBody>
        </p:sp>
        <p:sp>
          <p:nvSpPr>
            <p:cNvPr id="24" name="TextBox 23">
              <a:extLst>
                <a:ext uri="{FF2B5EF4-FFF2-40B4-BE49-F238E27FC236}">
                  <a16:creationId xmlns:a16="http://schemas.microsoft.com/office/drawing/2014/main" id="{E7505EC2-A9D6-D50E-12B1-8FB29795953F}"/>
                </a:ext>
              </a:extLst>
            </p:cNvPr>
            <p:cNvSpPr txBox="1"/>
            <p:nvPr/>
          </p:nvSpPr>
          <p:spPr>
            <a:xfrm>
              <a:off x="413849" y="1925892"/>
              <a:ext cx="3377390" cy="292388"/>
            </a:xfrm>
            <a:prstGeom prst="rect">
              <a:avLst/>
            </a:prstGeom>
            <a:noFill/>
          </p:spPr>
          <p:txBody>
            <a:bodyPr wrap="square" rtlCol="0">
              <a:spAutoFit/>
            </a:bodyPr>
            <a:lstStyle/>
            <a:p>
              <a:pPr algn="ctr" defTabSz="914241">
                <a:defRPr/>
              </a:pPr>
              <a:r>
                <a:rPr lang="en-IN" sz="700" b="1" dirty="0">
                  <a:solidFill>
                    <a:srgbClr val="BED730"/>
                  </a:solidFill>
                  <a:latin typeface="Trebuchet MS"/>
                </a:rPr>
                <a:t>Mumbai 03, Rabale</a:t>
              </a:r>
            </a:p>
            <a:p>
              <a:pPr algn="ctr" defTabSz="914241">
                <a:defRPr/>
              </a:pPr>
              <a:r>
                <a:rPr lang="en-IN" sz="600" b="1" dirty="0">
                  <a:solidFill>
                    <a:prstClr val="white"/>
                  </a:solidFill>
                  <a:latin typeface="Trebuchet MS"/>
                </a:rPr>
                <a:t>IT Power: 377+ MW </a:t>
              </a:r>
            </a:p>
          </p:txBody>
        </p:sp>
        <p:sp>
          <p:nvSpPr>
            <p:cNvPr id="3" name="TextBox 2">
              <a:extLst>
                <a:ext uri="{FF2B5EF4-FFF2-40B4-BE49-F238E27FC236}">
                  <a16:creationId xmlns:a16="http://schemas.microsoft.com/office/drawing/2014/main" id="{74033CD1-779E-D9C2-C811-7BE5BDBCB950}"/>
                </a:ext>
              </a:extLst>
            </p:cNvPr>
            <p:cNvSpPr txBox="1">
              <a:spLocks noChangeAspect="1"/>
            </p:cNvSpPr>
            <p:nvPr/>
          </p:nvSpPr>
          <p:spPr>
            <a:xfrm>
              <a:off x="330790" y="2292193"/>
              <a:ext cx="72000" cy="7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8" name="TextBox 7">
              <a:extLst>
                <a:ext uri="{FF2B5EF4-FFF2-40B4-BE49-F238E27FC236}">
                  <a16:creationId xmlns:a16="http://schemas.microsoft.com/office/drawing/2014/main" id="{CE7BEAFF-88B6-F7EF-8D6A-87EFF27ACDC9}"/>
                </a:ext>
              </a:extLst>
            </p:cNvPr>
            <p:cNvSpPr txBox="1"/>
            <p:nvPr/>
          </p:nvSpPr>
          <p:spPr>
            <a:xfrm>
              <a:off x="367346" y="2235860"/>
              <a:ext cx="963811" cy="184666"/>
            </a:xfrm>
            <a:prstGeom prst="rect">
              <a:avLst/>
            </a:prstGeom>
            <a:noFill/>
          </p:spPr>
          <p:txBody>
            <a:bodyPr wrap="square" rtlCol="0">
              <a:spAutoFit/>
            </a:bodyPr>
            <a:lstStyle/>
            <a:p>
              <a:pPr defTabSz="914241">
                <a:defRPr/>
              </a:pPr>
              <a:r>
                <a:rPr lang="en-US" sz="600">
                  <a:solidFill>
                    <a:prstClr val="white">
                      <a:lumMod val="85000"/>
                    </a:prstClr>
                  </a:solidFill>
                  <a:latin typeface="Trebuchet MS"/>
                </a:rPr>
                <a:t> 5 Towers Operational</a:t>
              </a:r>
              <a:endParaRPr lang="en-IN" sz="600">
                <a:solidFill>
                  <a:prstClr val="white">
                    <a:lumMod val="85000"/>
                  </a:prstClr>
                </a:solidFill>
                <a:latin typeface="Trebuchet MS"/>
              </a:endParaRPr>
            </a:p>
          </p:txBody>
        </p:sp>
        <p:sp>
          <p:nvSpPr>
            <p:cNvPr id="49" name="TextBox 48">
              <a:extLst>
                <a:ext uri="{FF2B5EF4-FFF2-40B4-BE49-F238E27FC236}">
                  <a16:creationId xmlns:a16="http://schemas.microsoft.com/office/drawing/2014/main" id="{01E0E1C8-1BDC-13C4-2EA7-DCC3B406C430}"/>
                </a:ext>
              </a:extLst>
            </p:cNvPr>
            <p:cNvSpPr txBox="1">
              <a:spLocks/>
            </p:cNvSpPr>
            <p:nvPr/>
          </p:nvSpPr>
          <p:spPr>
            <a:xfrm>
              <a:off x="1344867" y="2292193"/>
              <a:ext cx="72000" cy="72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50" name="TextBox 49">
              <a:extLst>
                <a:ext uri="{FF2B5EF4-FFF2-40B4-BE49-F238E27FC236}">
                  <a16:creationId xmlns:a16="http://schemas.microsoft.com/office/drawing/2014/main" id="{E5621D6C-2934-382E-0555-0896089FB12E}"/>
                </a:ext>
              </a:extLst>
            </p:cNvPr>
            <p:cNvSpPr txBox="1"/>
            <p:nvPr/>
          </p:nvSpPr>
          <p:spPr>
            <a:xfrm>
              <a:off x="1380312" y="2235860"/>
              <a:ext cx="1053474" cy="184666"/>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4 Towers In Development</a:t>
              </a:r>
            </a:p>
          </p:txBody>
        </p:sp>
        <p:sp>
          <p:nvSpPr>
            <p:cNvPr id="52" name="TextBox 51">
              <a:extLst>
                <a:ext uri="{FF2B5EF4-FFF2-40B4-BE49-F238E27FC236}">
                  <a16:creationId xmlns:a16="http://schemas.microsoft.com/office/drawing/2014/main" id="{E355C2BC-56AE-0593-F19F-C510512A429F}"/>
                </a:ext>
              </a:extLst>
            </p:cNvPr>
            <p:cNvSpPr txBox="1">
              <a:spLocks noChangeAspect="1"/>
            </p:cNvSpPr>
            <p:nvPr/>
          </p:nvSpPr>
          <p:spPr>
            <a:xfrm>
              <a:off x="2463033" y="2292193"/>
              <a:ext cx="71999" cy="7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53" name="TextBox 52">
              <a:extLst>
                <a:ext uri="{FF2B5EF4-FFF2-40B4-BE49-F238E27FC236}">
                  <a16:creationId xmlns:a16="http://schemas.microsoft.com/office/drawing/2014/main" id="{F2357FBD-123B-F299-5B1F-15F8FC847205}"/>
                </a:ext>
              </a:extLst>
            </p:cNvPr>
            <p:cNvSpPr txBox="1"/>
            <p:nvPr/>
          </p:nvSpPr>
          <p:spPr>
            <a:xfrm>
              <a:off x="2499696" y="2235860"/>
              <a:ext cx="899641" cy="184666"/>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3 Towers in Planning</a:t>
              </a:r>
            </a:p>
          </p:txBody>
        </p:sp>
      </p:grpSp>
      <p:grpSp>
        <p:nvGrpSpPr>
          <p:cNvPr id="3075" name="Group 3074">
            <a:extLst>
              <a:ext uri="{FF2B5EF4-FFF2-40B4-BE49-F238E27FC236}">
                <a16:creationId xmlns:a16="http://schemas.microsoft.com/office/drawing/2014/main" id="{433922FB-151D-4AD4-8793-C5E78ED1BD07}"/>
              </a:ext>
            </a:extLst>
          </p:cNvPr>
          <p:cNvGrpSpPr/>
          <p:nvPr/>
        </p:nvGrpSpPr>
        <p:grpSpPr>
          <a:xfrm>
            <a:off x="328489" y="2746372"/>
            <a:ext cx="2012689" cy="1335637"/>
            <a:chOff x="2524366" y="2584045"/>
            <a:chExt cx="2175479" cy="1443665"/>
          </a:xfrm>
        </p:grpSpPr>
        <p:pic>
          <p:nvPicPr>
            <p:cNvPr id="10" name="Picture 9">
              <a:extLst>
                <a:ext uri="{FF2B5EF4-FFF2-40B4-BE49-F238E27FC236}">
                  <a16:creationId xmlns:a16="http://schemas.microsoft.com/office/drawing/2014/main" id="{67FA23A9-DB14-B38A-AE6A-FF8897A1D1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24367" y="2584045"/>
              <a:ext cx="2175478" cy="1224000"/>
            </a:xfrm>
            <a:prstGeom prst="rect">
              <a:avLst/>
            </a:prstGeom>
            <a:ln w="9525">
              <a:solidFill>
                <a:schemeClr val="bg1"/>
              </a:solidFill>
            </a:ln>
          </p:spPr>
        </p:pic>
        <p:sp>
          <p:nvSpPr>
            <p:cNvPr id="23" name="Rectangle: Rounded Corners 22">
              <a:extLst>
                <a:ext uri="{FF2B5EF4-FFF2-40B4-BE49-F238E27FC236}">
                  <a16:creationId xmlns:a16="http://schemas.microsoft.com/office/drawing/2014/main" id="{C772BB5D-2C90-B631-B327-BE26EE5BB551}"/>
                </a:ext>
              </a:extLst>
            </p:cNvPr>
            <p:cNvSpPr/>
            <p:nvPr/>
          </p:nvSpPr>
          <p:spPr>
            <a:xfrm>
              <a:off x="2524366" y="3490782"/>
              <a:ext cx="2175479" cy="317263"/>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16" name="TextBox 15">
              <a:extLst>
                <a:ext uri="{FF2B5EF4-FFF2-40B4-BE49-F238E27FC236}">
                  <a16:creationId xmlns:a16="http://schemas.microsoft.com/office/drawing/2014/main" id="{3252A9EA-9B23-4789-663F-A12D96B5F4BB}"/>
                </a:ext>
              </a:extLst>
            </p:cNvPr>
            <p:cNvSpPr txBox="1"/>
            <p:nvPr/>
          </p:nvSpPr>
          <p:spPr>
            <a:xfrm>
              <a:off x="2583057" y="3515657"/>
              <a:ext cx="2075742" cy="316037"/>
            </a:xfrm>
            <a:prstGeom prst="rect">
              <a:avLst/>
            </a:prstGeom>
            <a:noFill/>
          </p:spPr>
          <p:txBody>
            <a:bodyPr wrap="square" rtlCol="0">
              <a:spAutoFit/>
            </a:bodyPr>
            <a:lstStyle/>
            <a:p>
              <a:pPr algn="ctr" defTabSz="914241">
                <a:defRPr/>
              </a:pPr>
              <a:r>
                <a:rPr lang="en-US" sz="700" b="1" dirty="0">
                  <a:solidFill>
                    <a:srgbClr val="BED730"/>
                  </a:solidFill>
                  <a:latin typeface="Trebuchet MS"/>
                </a:rPr>
                <a:t>Bengaluru 02 </a:t>
              </a:r>
            </a:p>
            <a:p>
              <a:pPr algn="ctr" defTabSz="914241">
                <a:defRPr/>
              </a:pPr>
              <a:r>
                <a:rPr lang="en-US" sz="600" dirty="0">
                  <a:solidFill>
                    <a:prstClr val="white"/>
                  </a:solidFill>
                  <a:latin typeface="Trebuchet MS"/>
                </a:rPr>
                <a:t>IT Power: 40+ MW  </a:t>
              </a:r>
              <a:endParaRPr lang="en-IN" sz="600" dirty="0">
                <a:solidFill>
                  <a:prstClr val="black"/>
                </a:solidFill>
                <a:latin typeface="Trebuchet MS"/>
              </a:endParaRPr>
            </a:p>
          </p:txBody>
        </p:sp>
        <p:sp>
          <p:nvSpPr>
            <p:cNvPr id="41" name="TextBox 40">
              <a:extLst>
                <a:ext uri="{FF2B5EF4-FFF2-40B4-BE49-F238E27FC236}">
                  <a16:creationId xmlns:a16="http://schemas.microsoft.com/office/drawing/2014/main" id="{7C6F0C3A-E24C-7F18-C589-EFDA5A9B9D9A}"/>
                </a:ext>
              </a:extLst>
            </p:cNvPr>
            <p:cNvSpPr txBox="1"/>
            <p:nvPr/>
          </p:nvSpPr>
          <p:spPr>
            <a:xfrm>
              <a:off x="2553647" y="3884441"/>
              <a:ext cx="72000" cy="72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42" name="TextBox 41">
              <a:extLst>
                <a:ext uri="{FF2B5EF4-FFF2-40B4-BE49-F238E27FC236}">
                  <a16:creationId xmlns:a16="http://schemas.microsoft.com/office/drawing/2014/main" id="{96B604DF-6963-D02C-0729-1420094D9D5D}"/>
                </a:ext>
              </a:extLst>
            </p:cNvPr>
            <p:cNvSpPr txBox="1"/>
            <p:nvPr/>
          </p:nvSpPr>
          <p:spPr>
            <a:xfrm>
              <a:off x="2583056" y="3828108"/>
              <a:ext cx="835241" cy="199602"/>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In Development</a:t>
              </a:r>
            </a:p>
          </p:txBody>
        </p:sp>
      </p:grpSp>
      <p:grpSp>
        <p:nvGrpSpPr>
          <p:cNvPr id="3072" name="Group 3071">
            <a:extLst>
              <a:ext uri="{FF2B5EF4-FFF2-40B4-BE49-F238E27FC236}">
                <a16:creationId xmlns:a16="http://schemas.microsoft.com/office/drawing/2014/main" id="{F692994E-FC32-60EB-83BC-56D76BDDD1BC}"/>
              </a:ext>
            </a:extLst>
          </p:cNvPr>
          <p:cNvGrpSpPr/>
          <p:nvPr/>
        </p:nvGrpSpPr>
        <p:grpSpPr>
          <a:xfrm>
            <a:off x="4000702" y="1011786"/>
            <a:ext cx="2341568" cy="1403513"/>
            <a:chOff x="6565171" y="946277"/>
            <a:chExt cx="2530956" cy="1517031"/>
          </a:xfrm>
        </p:grpSpPr>
        <p:pic>
          <p:nvPicPr>
            <p:cNvPr id="7" name="Picture 6" descr="A picture containing sky, building, outdoor, property&#10;&#10;Description automatically generated">
              <a:extLst>
                <a:ext uri="{FF2B5EF4-FFF2-40B4-BE49-F238E27FC236}">
                  <a16:creationId xmlns:a16="http://schemas.microsoft.com/office/drawing/2014/main" id="{E4ED5795-FCFC-F50B-5FF9-136EF542A49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95169" y="946277"/>
              <a:ext cx="2500958" cy="1312491"/>
            </a:xfrm>
            <a:prstGeom prst="rect">
              <a:avLst/>
            </a:prstGeom>
            <a:ln>
              <a:solidFill>
                <a:schemeClr val="bg1"/>
              </a:solidFill>
            </a:ln>
          </p:spPr>
        </p:pic>
        <p:sp>
          <p:nvSpPr>
            <p:cNvPr id="20" name="Rectangle: Rounded Corners 19">
              <a:extLst>
                <a:ext uri="{FF2B5EF4-FFF2-40B4-BE49-F238E27FC236}">
                  <a16:creationId xmlns:a16="http://schemas.microsoft.com/office/drawing/2014/main" id="{04A3ACDC-CC6C-5285-CB30-6F48D9B4954F}"/>
                </a:ext>
              </a:extLst>
            </p:cNvPr>
            <p:cNvSpPr/>
            <p:nvPr/>
          </p:nvSpPr>
          <p:spPr>
            <a:xfrm>
              <a:off x="6615408" y="1930280"/>
              <a:ext cx="2462502" cy="288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9" name="TextBox 8">
              <a:extLst>
                <a:ext uri="{FF2B5EF4-FFF2-40B4-BE49-F238E27FC236}">
                  <a16:creationId xmlns:a16="http://schemas.microsoft.com/office/drawing/2014/main" id="{543018C1-4635-5FA4-B5B8-8D6C57704287}"/>
                </a:ext>
              </a:extLst>
            </p:cNvPr>
            <p:cNvSpPr txBox="1"/>
            <p:nvPr/>
          </p:nvSpPr>
          <p:spPr>
            <a:xfrm>
              <a:off x="6627638" y="1932198"/>
              <a:ext cx="2462502" cy="316037"/>
            </a:xfrm>
            <a:prstGeom prst="rect">
              <a:avLst/>
            </a:prstGeom>
            <a:noFill/>
          </p:spPr>
          <p:txBody>
            <a:bodyPr wrap="square" rtlCol="0">
              <a:spAutoFit/>
            </a:bodyPr>
            <a:lstStyle/>
            <a:p>
              <a:pPr algn="ctr" defTabSz="914241">
                <a:defRPr/>
              </a:pPr>
              <a:r>
                <a:rPr lang="en-US" sz="700" b="1" dirty="0">
                  <a:solidFill>
                    <a:srgbClr val="BED730"/>
                  </a:solidFill>
                  <a:latin typeface="Trebuchet MS"/>
                </a:rPr>
                <a:t>Noida 02 </a:t>
              </a:r>
            </a:p>
            <a:p>
              <a:pPr algn="ctr" defTabSz="914241">
                <a:defRPr/>
              </a:pPr>
              <a:r>
                <a:rPr lang="en-US" sz="600" dirty="0">
                  <a:solidFill>
                    <a:prstClr val="white"/>
                  </a:solidFill>
                  <a:latin typeface="Trebuchet MS"/>
                </a:rPr>
                <a:t>IT Power: 130+ MW</a:t>
              </a:r>
              <a:endParaRPr lang="en-IN" sz="600" dirty="0">
                <a:solidFill>
                  <a:prstClr val="white"/>
                </a:solidFill>
                <a:latin typeface="Trebuchet MS"/>
              </a:endParaRPr>
            </a:p>
          </p:txBody>
        </p:sp>
        <p:sp>
          <p:nvSpPr>
            <p:cNvPr id="15" name="TextBox 14">
              <a:extLst>
                <a:ext uri="{FF2B5EF4-FFF2-40B4-BE49-F238E27FC236}">
                  <a16:creationId xmlns:a16="http://schemas.microsoft.com/office/drawing/2014/main" id="{A6496E72-F8E9-D31B-B66A-DB91A080F4B6}"/>
                </a:ext>
              </a:extLst>
            </p:cNvPr>
            <p:cNvSpPr txBox="1"/>
            <p:nvPr/>
          </p:nvSpPr>
          <p:spPr>
            <a:xfrm>
              <a:off x="6565171" y="2326992"/>
              <a:ext cx="72000" cy="7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27" name="TextBox 26">
              <a:extLst>
                <a:ext uri="{FF2B5EF4-FFF2-40B4-BE49-F238E27FC236}">
                  <a16:creationId xmlns:a16="http://schemas.microsoft.com/office/drawing/2014/main" id="{5C067B86-80C3-ACC5-653B-E3CDCCBBFCAE}"/>
                </a:ext>
              </a:extLst>
            </p:cNvPr>
            <p:cNvSpPr txBox="1"/>
            <p:nvPr/>
          </p:nvSpPr>
          <p:spPr>
            <a:xfrm>
              <a:off x="6600262" y="2263706"/>
              <a:ext cx="1023662" cy="199602"/>
            </a:xfrm>
            <a:prstGeom prst="rect">
              <a:avLst/>
            </a:prstGeom>
            <a:noFill/>
          </p:spPr>
          <p:txBody>
            <a:bodyPr wrap="square" rtlCol="0">
              <a:spAutoFit/>
            </a:bodyPr>
            <a:lstStyle/>
            <a:p>
              <a:pPr defTabSz="914241">
                <a:defRPr/>
              </a:pPr>
              <a:r>
                <a:rPr lang="en-US" sz="600" dirty="0">
                  <a:solidFill>
                    <a:prstClr val="white">
                      <a:lumMod val="85000"/>
                    </a:prstClr>
                  </a:solidFill>
                  <a:latin typeface="Trebuchet MS"/>
                </a:rPr>
                <a:t> 1 Tower Operational</a:t>
              </a:r>
              <a:endParaRPr lang="en-IN" sz="600" dirty="0">
                <a:solidFill>
                  <a:prstClr val="white">
                    <a:lumMod val="85000"/>
                  </a:prstClr>
                </a:solidFill>
                <a:latin typeface="Trebuchet MS"/>
              </a:endParaRPr>
            </a:p>
          </p:txBody>
        </p:sp>
        <p:sp>
          <p:nvSpPr>
            <p:cNvPr id="32" name="TextBox 31">
              <a:extLst>
                <a:ext uri="{FF2B5EF4-FFF2-40B4-BE49-F238E27FC236}">
                  <a16:creationId xmlns:a16="http://schemas.microsoft.com/office/drawing/2014/main" id="{D8F43257-FAFB-474C-04F0-9647810AA09E}"/>
                </a:ext>
              </a:extLst>
            </p:cNvPr>
            <p:cNvSpPr txBox="1"/>
            <p:nvPr/>
          </p:nvSpPr>
          <p:spPr>
            <a:xfrm>
              <a:off x="7555243" y="2292193"/>
              <a:ext cx="72000" cy="7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33" name="TextBox 32">
              <a:extLst>
                <a:ext uri="{FF2B5EF4-FFF2-40B4-BE49-F238E27FC236}">
                  <a16:creationId xmlns:a16="http://schemas.microsoft.com/office/drawing/2014/main" id="{A6231769-286C-7AF4-C92D-51BE586E95A3}"/>
                </a:ext>
              </a:extLst>
            </p:cNvPr>
            <p:cNvSpPr txBox="1"/>
            <p:nvPr/>
          </p:nvSpPr>
          <p:spPr>
            <a:xfrm>
              <a:off x="7584019" y="2263706"/>
              <a:ext cx="1084330" cy="199602"/>
            </a:xfrm>
            <a:prstGeom prst="rect">
              <a:avLst/>
            </a:prstGeom>
            <a:noFill/>
          </p:spPr>
          <p:txBody>
            <a:bodyPr wrap="square" rtlCol="0">
              <a:spAutoFit/>
            </a:bodyPr>
            <a:lstStyle/>
            <a:p>
              <a:pPr defTabSz="914153">
                <a:defRPr/>
              </a:pPr>
              <a:r>
                <a:rPr lang="en-US" sz="600" dirty="0">
                  <a:solidFill>
                    <a:prstClr val="white">
                      <a:lumMod val="85000"/>
                    </a:prstClr>
                  </a:solidFill>
                  <a:latin typeface="Trebuchet MS"/>
                </a:rPr>
                <a:t>2 Towers in Planning</a:t>
              </a:r>
            </a:p>
          </p:txBody>
        </p:sp>
      </p:grpSp>
      <p:grpSp>
        <p:nvGrpSpPr>
          <p:cNvPr id="38" name="Group 37">
            <a:extLst>
              <a:ext uri="{FF2B5EF4-FFF2-40B4-BE49-F238E27FC236}">
                <a16:creationId xmlns:a16="http://schemas.microsoft.com/office/drawing/2014/main" id="{287C92C2-1738-5540-FAA5-8DC87E7815A9}"/>
              </a:ext>
            </a:extLst>
          </p:cNvPr>
          <p:cNvGrpSpPr/>
          <p:nvPr/>
        </p:nvGrpSpPr>
        <p:grpSpPr>
          <a:xfrm>
            <a:off x="6500400" y="996391"/>
            <a:ext cx="2319750" cy="1413419"/>
            <a:chOff x="6589114" y="996391"/>
            <a:chExt cx="2319750" cy="1413419"/>
          </a:xfrm>
        </p:grpSpPr>
        <p:pic>
          <p:nvPicPr>
            <p:cNvPr id="19" name="Picture 18" descr="A picture containing tower, building, sky, cloud&#10;&#10;Description automatically generated">
              <a:extLst>
                <a:ext uri="{FF2B5EF4-FFF2-40B4-BE49-F238E27FC236}">
                  <a16:creationId xmlns:a16="http://schemas.microsoft.com/office/drawing/2014/main" id="{7F6C634C-BF59-D091-AD99-DC332AA0265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91079" y="996391"/>
              <a:ext cx="2317785" cy="1222493"/>
            </a:xfrm>
            <a:prstGeom prst="rect">
              <a:avLst/>
            </a:prstGeom>
            <a:ln>
              <a:solidFill>
                <a:schemeClr val="bg1"/>
              </a:solidFill>
            </a:ln>
          </p:spPr>
        </p:pic>
        <p:sp>
          <p:nvSpPr>
            <p:cNvPr id="22" name="Rectangle: Rounded Corners 21">
              <a:extLst>
                <a:ext uri="{FF2B5EF4-FFF2-40B4-BE49-F238E27FC236}">
                  <a16:creationId xmlns:a16="http://schemas.microsoft.com/office/drawing/2014/main" id="{94E16A44-958B-E138-950D-47161E9831AB}"/>
                </a:ext>
              </a:extLst>
            </p:cNvPr>
            <p:cNvSpPr/>
            <p:nvPr/>
          </p:nvSpPr>
          <p:spPr>
            <a:xfrm>
              <a:off x="6628148" y="1899400"/>
              <a:ext cx="2276745" cy="293541"/>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17" name="TextBox 16">
              <a:extLst>
                <a:ext uri="{FF2B5EF4-FFF2-40B4-BE49-F238E27FC236}">
                  <a16:creationId xmlns:a16="http://schemas.microsoft.com/office/drawing/2014/main" id="{BF6ACD27-133D-4625-209E-A56F48A6B4A9}"/>
                </a:ext>
              </a:extLst>
            </p:cNvPr>
            <p:cNvSpPr txBox="1"/>
            <p:nvPr/>
          </p:nvSpPr>
          <p:spPr>
            <a:xfrm>
              <a:off x="6589114" y="1909369"/>
              <a:ext cx="2311383" cy="292388"/>
            </a:xfrm>
            <a:prstGeom prst="rect">
              <a:avLst/>
            </a:prstGeom>
            <a:noFill/>
          </p:spPr>
          <p:txBody>
            <a:bodyPr wrap="square" rtlCol="0">
              <a:spAutoFit/>
            </a:bodyPr>
            <a:lstStyle/>
            <a:p>
              <a:pPr algn="ctr" defTabSz="914241">
                <a:defRPr/>
              </a:pPr>
              <a:r>
                <a:rPr lang="en-IN" sz="700" b="1" dirty="0">
                  <a:solidFill>
                    <a:srgbClr val="BED730"/>
                  </a:solidFill>
                  <a:latin typeface="Trebuchet MS"/>
                </a:rPr>
                <a:t>Chennai 02, Siruseri </a:t>
              </a:r>
            </a:p>
            <a:p>
              <a:pPr algn="ctr" defTabSz="914241">
                <a:defRPr/>
              </a:pPr>
              <a:r>
                <a:rPr lang="en-US" sz="600" dirty="0">
                  <a:solidFill>
                    <a:prstClr val="white"/>
                  </a:solidFill>
                  <a:latin typeface="Trebuchet MS"/>
                </a:rPr>
                <a:t>IT Power: 130+ MW</a:t>
              </a:r>
              <a:endParaRPr lang="en-IN" sz="600" dirty="0">
                <a:solidFill>
                  <a:prstClr val="black"/>
                </a:solidFill>
                <a:latin typeface="Trebuchet MS"/>
              </a:endParaRPr>
            </a:p>
          </p:txBody>
        </p:sp>
        <p:sp>
          <p:nvSpPr>
            <p:cNvPr id="44" name="TextBox 43">
              <a:extLst>
                <a:ext uri="{FF2B5EF4-FFF2-40B4-BE49-F238E27FC236}">
                  <a16:creationId xmlns:a16="http://schemas.microsoft.com/office/drawing/2014/main" id="{1A4E8645-8AD8-2DEA-FBC0-E985A73A6723}"/>
                </a:ext>
              </a:extLst>
            </p:cNvPr>
            <p:cNvSpPr txBox="1"/>
            <p:nvPr/>
          </p:nvSpPr>
          <p:spPr>
            <a:xfrm>
              <a:off x="6628148" y="2277262"/>
              <a:ext cx="66612" cy="66612"/>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54" name="TextBox 53">
              <a:extLst>
                <a:ext uri="{FF2B5EF4-FFF2-40B4-BE49-F238E27FC236}">
                  <a16:creationId xmlns:a16="http://schemas.microsoft.com/office/drawing/2014/main" id="{57B8D12E-E42A-38BF-7D38-9E491732C164}"/>
                </a:ext>
              </a:extLst>
            </p:cNvPr>
            <p:cNvSpPr txBox="1"/>
            <p:nvPr/>
          </p:nvSpPr>
          <p:spPr>
            <a:xfrm>
              <a:off x="6658571" y="2225144"/>
              <a:ext cx="929894" cy="184666"/>
            </a:xfrm>
            <a:prstGeom prst="rect">
              <a:avLst/>
            </a:prstGeom>
            <a:noFill/>
          </p:spPr>
          <p:txBody>
            <a:bodyPr wrap="square" rtlCol="0">
              <a:spAutoFit/>
            </a:bodyPr>
            <a:lstStyle/>
            <a:p>
              <a:pPr defTabSz="914241">
                <a:defRPr/>
              </a:pPr>
              <a:r>
                <a:rPr lang="en-US" sz="600" dirty="0">
                  <a:solidFill>
                    <a:prstClr val="white">
                      <a:lumMod val="85000"/>
                    </a:prstClr>
                  </a:solidFill>
                  <a:latin typeface="Trebuchet MS"/>
                </a:rPr>
                <a:t>1 Tower Operational</a:t>
              </a:r>
              <a:endParaRPr lang="en-IN" sz="600" dirty="0">
                <a:solidFill>
                  <a:prstClr val="white">
                    <a:lumMod val="85000"/>
                  </a:prstClr>
                </a:solidFill>
                <a:latin typeface="Trebuchet MS"/>
              </a:endParaRPr>
            </a:p>
          </p:txBody>
        </p:sp>
        <p:sp>
          <p:nvSpPr>
            <p:cNvPr id="56" name="TextBox 55">
              <a:extLst>
                <a:ext uri="{FF2B5EF4-FFF2-40B4-BE49-F238E27FC236}">
                  <a16:creationId xmlns:a16="http://schemas.microsoft.com/office/drawing/2014/main" id="{BB1DB610-3F64-F6BA-8F7E-EF9E9499D0D1}"/>
                </a:ext>
              </a:extLst>
            </p:cNvPr>
            <p:cNvSpPr txBox="1">
              <a:spLocks noChangeAspect="1"/>
            </p:cNvSpPr>
            <p:nvPr/>
          </p:nvSpPr>
          <p:spPr>
            <a:xfrm>
              <a:off x="7563085" y="2277262"/>
              <a:ext cx="66611" cy="66612"/>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57" name="TextBox 56">
              <a:extLst>
                <a:ext uri="{FF2B5EF4-FFF2-40B4-BE49-F238E27FC236}">
                  <a16:creationId xmlns:a16="http://schemas.microsoft.com/office/drawing/2014/main" id="{77D37CCD-C1EC-EC99-E702-AC23D9C119F8}"/>
                </a:ext>
              </a:extLst>
            </p:cNvPr>
            <p:cNvSpPr txBox="1"/>
            <p:nvPr/>
          </p:nvSpPr>
          <p:spPr>
            <a:xfrm>
              <a:off x="7588468" y="2225142"/>
              <a:ext cx="979965" cy="184666"/>
            </a:xfrm>
            <a:prstGeom prst="rect">
              <a:avLst/>
            </a:prstGeom>
            <a:noFill/>
          </p:spPr>
          <p:txBody>
            <a:bodyPr wrap="square" rtlCol="0">
              <a:spAutoFit/>
            </a:bodyPr>
            <a:lstStyle/>
            <a:p>
              <a:pPr defTabSz="914153">
                <a:defRPr/>
              </a:pPr>
              <a:r>
                <a:rPr lang="en-US" sz="600" dirty="0">
                  <a:solidFill>
                    <a:prstClr val="white">
                      <a:lumMod val="85000"/>
                    </a:prstClr>
                  </a:solidFill>
                  <a:latin typeface="Trebuchet MS"/>
                </a:rPr>
                <a:t>2 Towers in Planning</a:t>
              </a:r>
            </a:p>
          </p:txBody>
        </p:sp>
      </p:grpSp>
      <p:grpSp>
        <p:nvGrpSpPr>
          <p:cNvPr id="3076" name="Group 3075">
            <a:extLst>
              <a:ext uri="{FF2B5EF4-FFF2-40B4-BE49-F238E27FC236}">
                <a16:creationId xmlns:a16="http://schemas.microsoft.com/office/drawing/2014/main" id="{73782332-696E-52AB-7E8E-A6AE24073DAF}"/>
              </a:ext>
            </a:extLst>
          </p:cNvPr>
          <p:cNvGrpSpPr/>
          <p:nvPr/>
        </p:nvGrpSpPr>
        <p:grpSpPr>
          <a:xfrm>
            <a:off x="4692909" y="2751510"/>
            <a:ext cx="1958624" cy="1335637"/>
            <a:chOff x="4794740" y="2584045"/>
            <a:chExt cx="2117040" cy="1443665"/>
          </a:xfrm>
        </p:grpSpPr>
        <p:pic>
          <p:nvPicPr>
            <p:cNvPr id="11" name="Picture 10" descr="A picture containing scale model, urban design, tree, building&#10;&#10;Description automatically generated">
              <a:extLst>
                <a:ext uri="{FF2B5EF4-FFF2-40B4-BE49-F238E27FC236}">
                  <a16:creationId xmlns:a16="http://schemas.microsoft.com/office/drawing/2014/main" id="{494FBA20-B844-F2A0-5A33-B0EFEB965BF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99061" y="2584045"/>
              <a:ext cx="2112719" cy="1224000"/>
            </a:xfrm>
            <a:prstGeom prst="rect">
              <a:avLst/>
            </a:prstGeom>
            <a:ln>
              <a:solidFill>
                <a:schemeClr val="bg1"/>
              </a:solidFill>
            </a:ln>
          </p:spPr>
        </p:pic>
        <p:sp>
          <p:nvSpPr>
            <p:cNvPr id="25" name="Rectangle: Rounded Corners 24">
              <a:extLst>
                <a:ext uri="{FF2B5EF4-FFF2-40B4-BE49-F238E27FC236}">
                  <a16:creationId xmlns:a16="http://schemas.microsoft.com/office/drawing/2014/main" id="{98A59D3F-3FFE-6E60-4685-E0EBB37F0D8C}"/>
                </a:ext>
              </a:extLst>
            </p:cNvPr>
            <p:cNvSpPr/>
            <p:nvPr/>
          </p:nvSpPr>
          <p:spPr>
            <a:xfrm>
              <a:off x="4794740" y="3514151"/>
              <a:ext cx="2112719" cy="293894"/>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35" name="TextBox 34">
              <a:extLst>
                <a:ext uri="{FF2B5EF4-FFF2-40B4-BE49-F238E27FC236}">
                  <a16:creationId xmlns:a16="http://schemas.microsoft.com/office/drawing/2014/main" id="{83C8B99D-1ECC-9A14-65F0-6E45AF41E4D5}"/>
                </a:ext>
              </a:extLst>
            </p:cNvPr>
            <p:cNvSpPr txBox="1">
              <a:spLocks noChangeAspect="1"/>
            </p:cNvSpPr>
            <p:nvPr/>
          </p:nvSpPr>
          <p:spPr>
            <a:xfrm>
              <a:off x="4817434" y="3884441"/>
              <a:ext cx="72000" cy="7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36" name="TextBox 35">
              <a:extLst>
                <a:ext uri="{FF2B5EF4-FFF2-40B4-BE49-F238E27FC236}">
                  <a16:creationId xmlns:a16="http://schemas.microsoft.com/office/drawing/2014/main" id="{2BDF38D3-ECF2-F91D-C154-EE64CAFD4ABE}"/>
                </a:ext>
              </a:extLst>
            </p:cNvPr>
            <p:cNvSpPr txBox="1"/>
            <p:nvPr/>
          </p:nvSpPr>
          <p:spPr>
            <a:xfrm>
              <a:off x="4850296" y="3828108"/>
              <a:ext cx="666891" cy="199602"/>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Planning</a:t>
              </a:r>
            </a:p>
          </p:txBody>
        </p:sp>
        <p:sp>
          <p:nvSpPr>
            <p:cNvPr id="12" name="TextBox 11">
              <a:extLst>
                <a:ext uri="{FF2B5EF4-FFF2-40B4-BE49-F238E27FC236}">
                  <a16:creationId xmlns:a16="http://schemas.microsoft.com/office/drawing/2014/main" id="{5071319E-44BC-5DBF-092E-B6270771C92D}"/>
                </a:ext>
              </a:extLst>
            </p:cNvPr>
            <p:cNvSpPr txBox="1"/>
            <p:nvPr/>
          </p:nvSpPr>
          <p:spPr>
            <a:xfrm>
              <a:off x="4859583" y="3514161"/>
              <a:ext cx="2047875" cy="316037"/>
            </a:xfrm>
            <a:prstGeom prst="rect">
              <a:avLst/>
            </a:prstGeom>
            <a:noFill/>
          </p:spPr>
          <p:txBody>
            <a:bodyPr wrap="square" rtlCol="0">
              <a:spAutoFit/>
            </a:bodyPr>
            <a:lstStyle/>
            <a:p>
              <a:pPr algn="ctr" defTabSz="914241">
                <a:defRPr/>
              </a:pPr>
              <a:r>
                <a:rPr lang="en-US" sz="700" b="1" dirty="0">
                  <a:solidFill>
                    <a:srgbClr val="BED730"/>
                  </a:solidFill>
                  <a:latin typeface="Trebuchet MS"/>
                </a:rPr>
                <a:t>Hyderabad 02, Fab City </a:t>
              </a:r>
            </a:p>
            <a:p>
              <a:pPr algn="ctr" defTabSz="914241">
                <a:defRPr/>
              </a:pPr>
              <a:r>
                <a:rPr lang="en-US" sz="600" dirty="0">
                  <a:solidFill>
                    <a:prstClr val="white"/>
                  </a:solidFill>
                  <a:latin typeface="Trebuchet MS"/>
                </a:rPr>
                <a:t>IT Power: 250+ MW </a:t>
              </a:r>
              <a:endParaRPr lang="en-IN" sz="600" dirty="0">
                <a:solidFill>
                  <a:prstClr val="black"/>
                </a:solidFill>
                <a:latin typeface="Trebuchet MS"/>
              </a:endParaRPr>
            </a:p>
          </p:txBody>
        </p:sp>
      </p:grpSp>
      <p:grpSp>
        <p:nvGrpSpPr>
          <p:cNvPr id="63" name="Group 62">
            <a:extLst>
              <a:ext uri="{FF2B5EF4-FFF2-40B4-BE49-F238E27FC236}">
                <a16:creationId xmlns:a16="http://schemas.microsoft.com/office/drawing/2014/main" id="{788DF4CE-A217-B70D-794F-FBDD536A6CEC}"/>
              </a:ext>
            </a:extLst>
          </p:cNvPr>
          <p:cNvGrpSpPr/>
          <p:nvPr/>
        </p:nvGrpSpPr>
        <p:grpSpPr>
          <a:xfrm>
            <a:off x="6740055" y="2750322"/>
            <a:ext cx="2082495" cy="1331577"/>
            <a:chOff x="4061438" y="995789"/>
            <a:chExt cx="2277750" cy="1437399"/>
          </a:xfrm>
        </p:grpSpPr>
        <p:sp>
          <p:nvSpPr>
            <p:cNvPr id="46" name="TextBox 45">
              <a:extLst>
                <a:ext uri="{FF2B5EF4-FFF2-40B4-BE49-F238E27FC236}">
                  <a16:creationId xmlns:a16="http://schemas.microsoft.com/office/drawing/2014/main" id="{DEB1E490-A3C9-EE48-696D-0CFC601535C8}"/>
                </a:ext>
              </a:extLst>
            </p:cNvPr>
            <p:cNvSpPr txBox="1"/>
            <p:nvPr/>
          </p:nvSpPr>
          <p:spPr>
            <a:xfrm>
              <a:off x="4094992" y="2304855"/>
              <a:ext cx="72000" cy="7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47" name="TextBox 46">
              <a:extLst>
                <a:ext uri="{FF2B5EF4-FFF2-40B4-BE49-F238E27FC236}">
                  <a16:creationId xmlns:a16="http://schemas.microsoft.com/office/drawing/2014/main" id="{602C9FBB-35F2-0445-7F78-CF7ABCE038A7}"/>
                </a:ext>
              </a:extLst>
            </p:cNvPr>
            <p:cNvSpPr txBox="1"/>
            <p:nvPr/>
          </p:nvSpPr>
          <p:spPr>
            <a:xfrm>
              <a:off x="4129345" y="2248522"/>
              <a:ext cx="790575" cy="184666"/>
            </a:xfrm>
            <a:prstGeom prst="rect">
              <a:avLst/>
            </a:prstGeom>
            <a:noFill/>
          </p:spPr>
          <p:txBody>
            <a:bodyPr wrap="square" rtlCol="0">
              <a:spAutoFit/>
            </a:bodyPr>
            <a:lstStyle/>
            <a:p>
              <a:pPr defTabSz="914241">
                <a:defRPr/>
              </a:pPr>
              <a:r>
                <a:rPr lang="en-US" sz="600" dirty="0">
                  <a:solidFill>
                    <a:prstClr val="white">
                      <a:lumMod val="85000"/>
                    </a:prstClr>
                  </a:solidFill>
                  <a:latin typeface="Trebuchet MS"/>
                </a:rPr>
                <a:t> Operational</a:t>
              </a:r>
              <a:endParaRPr lang="en-IN" sz="600" dirty="0">
                <a:solidFill>
                  <a:prstClr val="white">
                    <a:lumMod val="85000"/>
                  </a:prstClr>
                </a:solidFill>
                <a:latin typeface="Trebuchet MS"/>
              </a:endParaRPr>
            </a:p>
          </p:txBody>
        </p:sp>
        <p:pic>
          <p:nvPicPr>
            <p:cNvPr id="3074" name="Picture 2">
              <a:extLst>
                <a:ext uri="{FF2B5EF4-FFF2-40B4-BE49-F238E27FC236}">
                  <a16:creationId xmlns:a16="http://schemas.microsoft.com/office/drawing/2014/main" id="{23EEB5BE-A520-73C7-010B-28E1C266F732}"/>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061438" y="995789"/>
              <a:ext cx="2277750" cy="1222491"/>
            </a:xfrm>
            <a:prstGeom prst="rect">
              <a:avLst/>
            </a:prstGeom>
            <a:ln>
              <a:solidFill>
                <a:schemeClr val="bg1"/>
              </a:solidFill>
            </a:ln>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FC05ED05-EB3B-2067-07EE-101F15E61EF2}"/>
                </a:ext>
              </a:extLst>
            </p:cNvPr>
            <p:cNvSpPr/>
            <p:nvPr/>
          </p:nvSpPr>
          <p:spPr>
            <a:xfrm>
              <a:off x="4061438" y="1930280"/>
              <a:ext cx="2277750" cy="288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sz="1600">
                <a:solidFill>
                  <a:prstClr val="white"/>
                </a:solidFill>
                <a:latin typeface="Trebuchet MS"/>
              </a:endParaRPr>
            </a:p>
          </p:txBody>
        </p:sp>
        <p:sp>
          <p:nvSpPr>
            <p:cNvPr id="26" name="TextBox 25">
              <a:extLst>
                <a:ext uri="{FF2B5EF4-FFF2-40B4-BE49-F238E27FC236}">
                  <a16:creationId xmlns:a16="http://schemas.microsoft.com/office/drawing/2014/main" id="{3020B474-07D8-F137-5600-D87800176B80}"/>
                </a:ext>
              </a:extLst>
            </p:cNvPr>
            <p:cNvSpPr txBox="1"/>
            <p:nvPr/>
          </p:nvSpPr>
          <p:spPr>
            <a:xfrm>
              <a:off x="4120342" y="1925892"/>
              <a:ext cx="2159942" cy="292388"/>
            </a:xfrm>
            <a:prstGeom prst="rect">
              <a:avLst/>
            </a:prstGeom>
            <a:noFill/>
          </p:spPr>
          <p:txBody>
            <a:bodyPr wrap="square" rtlCol="0">
              <a:spAutoFit/>
            </a:bodyPr>
            <a:lstStyle/>
            <a:p>
              <a:pPr algn="ctr" defTabSz="914241">
                <a:defRPr/>
              </a:pPr>
              <a:r>
                <a:rPr lang="en-US" sz="700" b="1" dirty="0">
                  <a:solidFill>
                    <a:srgbClr val="BED730"/>
                  </a:solidFill>
                  <a:latin typeface="Trebuchet MS"/>
                </a:rPr>
                <a:t>Kolkata 01, DLF IT Park New Town  </a:t>
              </a:r>
            </a:p>
            <a:p>
              <a:pPr algn="ctr" defTabSz="914241">
                <a:defRPr/>
              </a:pPr>
              <a:r>
                <a:rPr lang="en-US" sz="600" dirty="0">
                  <a:solidFill>
                    <a:prstClr val="white"/>
                  </a:solidFill>
                  <a:latin typeface="Trebuchet MS"/>
                </a:rPr>
                <a:t>IT Power: 2.2+  MW </a:t>
              </a:r>
              <a:endParaRPr lang="en-IN" sz="600" dirty="0">
                <a:solidFill>
                  <a:prstClr val="black"/>
                </a:solidFill>
                <a:latin typeface="Trebuchet MS"/>
              </a:endParaRPr>
            </a:p>
          </p:txBody>
        </p:sp>
      </p:grpSp>
      <p:sp>
        <p:nvSpPr>
          <p:cNvPr id="60" name="Rectangle: Rounded Corners 55">
            <a:extLst>
              <a:ext uri="{FF2B5EF4-FFF2-40B4-BE49-F238E27FC236}">
                <a16:creationId xmlns:a16="http://schemas.microsoft.com/office/drawing/2014/main" id="{242DF75B-F7CE-5CB0-790B-14A1546D97EF}"/>
              </a:ext>
            </a:extLst>
          </p:cNvPr>
          <p:cNvSpPr/>
          <p:nvPr/>
        </p:nvSpPr>
        <p:spPr>
          <a:xfrm>
            <a:off x="0" y="4372338"/>
            <a:ext cx="9144000" cy="360000"/>
          </a:xfrm>
          <a:prstGeom prst="roundRect">
            <a:avLst>
              <a:gd name="adj" fmla="val 0"/>
            </a:avLst>
          </a:prstGeom>
          <a:solidFill>
            <a:srgbClr val="BED730"/>
          </a:solidFill>
          <a:ln w="12700" cap="flat" cmpd="sng" algn="ctr">
            <a:noFill/>
            <a:prstDash val="solid"/>
            <a:miter lim="800000"/>
          </a:ln>
          <a:effectLst/>
        </p:spPr>
        <p:txBody>
          <a:bodyPr rtlCol="0" anchor="ctr"/>
          <a:lstStyle/>
          <a:p>
            <a:pPr algn="ctr" defTabSz="457178">
              <a:defRPr/>
            </a:pPr>
            <a:r>
              <a:rPr lang="en-US" sz="1200" b="1" i="1" dirty="0">
                <a:solidFill>
                  <a:prstClr val="black"/>
                </a:solidFill>
                <a:latin typeface="Trebuchet MS"/>
              </a:rPr>
              <a:t>14 DCs - 227+ MW IT power | 407+ MW by 2025 | Campuses scalable to 970+ MW with BTS | 231 MW Green Power</a:t>
            </a:r>
          </a:p>
        </p:txBody>
      </p:sp>
      <p:grpSp>
        <p:nvGrpSpPr>
          <p:cNvPr id="29" name="Group 28">
            <a:extLst>
              <a:ext uri="{FF2B5EF4-FFF2-40B4-BE49-F238E27FC236}">
                <a16:creationId xmlns:a16="http://schemas.microsoft.com/office/drawing/2014/main" id="{43CC87B4-2E0C-07D1-E2A4-BA165942C00E}"/>
              </a:ext>
            </a:extLst>
          </p:cNvPr>
          <p:cNvGrpSpPr/>
          <p:nvPr/>
        </p:nvGrpSpPr>
        <p:grpSpPr>
          <a:xfrm>
            <a:off x="2429699" y="2743080"/>
            <a:ext cx="2174689" cy="1338929"/>
            <a:chOff x="7636590" y="-143695"/>
            <a:chExt cx="2213481" cy="1447169"/>
          </a:xfrm>
        </p:grpSpPr>
        <p:pic>
          <p:nvPicPr>
            <p:cNvPr id="5" name="Picture 4">
              <a:extLst>
                <a:ext uri="{FF2B5EF4-FFF2-40B4-BE49-F238E27FC236}">
                  <a16:creationId xmlns:a16="http://schemas.microsoft.com/office/drawing/2014/main" id="{F4E6B03B-6008-D9C7-1A37-88BA18F4BC3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p:blipFill>
          <p:spPr bwMode="auto">
            <a:xfrm>
              <a:off x="7636590" y="-143695"/>
              <a:ext cx="2213481" cy="1233816"/>
            </a:xfrm>
            <a:prstGeom prst="rect">
              <a:avLst/>
            </a:prstGeom>
            <a:ln>
              <a:solidFill>
                <a:schemeClr val="bg1"/>
              </a:solidFill>
            </a:ln>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C9BBA384-3FF2-515A-E5F5-C465BFCC82C8}"/>
                </a:ext>
              </a:extLst>
            </p:cNvPr>
            <p:cNvGrpSpPr/>
            <p:nvPr/>
          </p:nvGrpSpPr>
          <p:grpSpPr>
            <a:xfrm>
              <a:off x="7692107" y="1118808"/>
              <a:ext cx="1159105" cy="184666"/>
              <a:chOff x="56667" y="4417574"/>
              <a:chExt cx="628018" cy="203646"/>
            </a:xfrm>
          </p:grpSpPr>
          <p:sp>
            <p:nvSpPr>
              <p:cNvPr id="21" name="TextBox 20">
                <a:extLst>
                  <a:ext uri="{FF2B5EF4-FFF2-40B4-BE49-F238E27FC236}">
                    <a16:creationId xmlns:a16="http://schemas.microsoft.com/office/drawing/2014/main" id="{4C46F18B-6DF3-4522-F8D2-9B8D6D079EF1}"/>
                  </a:ext>
                </a:extLst>
              </p:cNvPr>
              <p:cNvSpPr txBox="1"/>
              <p:nvPr/>
            </p:nvSpPr>
            <p:spPr>
              <a:xfrm>
                <a:off x="56667" y="4479866"/>
                <a:ext cx="39011" cy="79399"/>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28" name="TextBox 27">
                <a:extLst>
                  <a:ext uri="{FF2B5EF4-FFF2-40B4-BE49-F238E27FC236}">
                    <a16:creationId xmlns:a16="http://schemas.microsoft.com/office/drawing/2014/main" id="{12417323-EA35-9B76-6D10-83A06CF80376}"/>
                  </a:ext>
                </a:extLst>
              </p:cNvPr>
              <p:cNvSpPr txBox="1"/>
              <p:nvPr/>
            </p:nvSpPr>
            <p:spPr>
              <a:xfrm>
                <a:off x="62620" y="4417574"/>
                <a:ext cx="622065" cy="203646"/>
              </a:xfrm>
              <a:prstGeom prst="rect">
                <a:avLst/>
              </a:prstGeom>
              <a:noFill/>
            </p:spPr>
            <p:txBody>
              <a:bodyPr wrap="square" rtlCol="0">
                <a:spAutoFit/>
              </a:bodyPr>
              <a:lstStyle/>
              <a:p>
                <a:pPr defTabSz="914241">
                  <a:defRPr/>
                </a:pPr>
                <a:r>
                  <a:rPr lang="en-US" sz="600" dirty="0">
                    <a:solidFill>
                      <a:prstClr val="white">
                        <a:lumMod val="85000"/>
                      </a:prstClr>
                    </a:solidFill>
                    <a:latin typeface="Trebuchet MS"/>
                  </a:rPr>
                  <a:t> Operational</a:t>
                </a:r>
                <a:endParaRPr lang="en-IN" sz="600" dirty="0">
                  <a:solidFill>
                    <a:prstClr val="white">
                      <a:lumMod val="85000"/>
                    </a:prstClr>
                  </a:solidFill>
                  <a:latin typeface="Trebuchet MS"/>
                </a:endParaRPr>
              </a:p>
            </p:txBody>
          </p:sp>
        </p:grpSp>
      </p:grpSp>
      <p:grpSp>
        <p:nvGrpSpPr>
          <p:cNvPr id="45" name="Group 44">
            <a:extLst>
              <a:ext uri="{FF2B5EF4-FFF2-40B4-BE49-F238E27FC236}">
                <a16:creationId xmlns:a16="http://schemas.microsoft.com/office/drawing/2014/main" id="{10C77812-0CC3-CA6D-B8D3-9D0C7FDC9D26}"/>
              </a:ext>
            </a:extLst>
          </p:cNvPr>
          <p:cNvGrpSpPr/>
          <p:nvPr/>
        </p:nvGrpSpPr>
        <p:grpSpPr>
          <a:xfrm>
            <a:off x="2352710" y="3588776"/>
            <a:ext cx="2242559" cy="312273"/>
            <a:chOff x="4125978" y="1954442"/>
            <a:chExt cx="2258554" cy="300900"/>
          </a:xfrm>
        </p:grpSpPr>
        <p:sp>
          <p:nvSpPr>
            <p:cNvPr id="34" name="Rectangle: Rounded Corners 33">
              <a:extLst>
                <a:ext uri="{FF2B5EF4-FFF2-40B4-BE49-F238E27FC236}">
                  <a16:creationId xmlns:a16="http://schemas.microsoft.com/office/drawing/2014/main" id="{4E7FDBED-FA7E-2F54-7994-7EC43E571329}"/>
                </a:ext>
              </a:extLst>
            </p:cNvPr>
            <p:cNvSpPr/>
            <p:nvPr/>
          </p:nvSpPr>
          <p:spPr>
            <a:xfrm>
              <a:off x="4141309" y="1954442"/>
              <a:ext cx="2196000" cy="293894"/>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37" name="TextBox 36">
              <a:extLst>
                <a:ext uri="{FF2B5EF4-FFF2-40B4-BE49-F238E27FC236}">
                  <a16:creationId xmlns:a16="http://schemas.microsoft.com/office/drawing/2014/main" id="{52CC92C2-B8AA-CE00-3848-3BA564257F94}"/>
                </a:ext>
              </a:extLst>
            </p:cNvPr>
            <p:cNvSpPr txBox="1"/>
            <p:nvPr/>
          </p:nvSpPr>
          <p:spPr>
            <a:xfrm>
              <a:off x="4125978" y="1962954"/>
              <a:ext cx="2258554" cy="292388"/>
            </a:xfrm>
            <a:prstGeom prst="rect">
              <a:avLst/>
            </a:prstGeom>
            <a:noFill/>
          </p:spPr>
          <p:txBody>
            <a:bodyPr wrap="square" rtlCol="0">
              <a:spAutoFit/>
            </a:bodyPr>
            <a:lstStyle/>
            <a:p>
              <a:pPr algn="ctr" defTabSz="914241">
                <a:defRPr/>
              </a:pPr>
              <a:r>
                <a:rPr lang="en-US" sz="700" b="1" dirty="0">
                  <a:solidFill>
                    <a:srgbClr val="BED730"/>
                  </a:solidFill>
                  <a:latin typeface="Trebuchet MS"/>
                </a:rPr>
                <a:t>Hyderabad 01, Financial Dist.</a:t>
              </a:r>
              <a:r>
                <a:rPr lang="en-US" sz="600" b="1" dirty="0">
                  <a:solidFill>
                    <a:srgbClr val="BED730"/>
                  </a:solidFill>
                  <a:latin typeface="Trebuchet MS"/>
                </a:rPr>
                <a:t> </a:t>
              </a:r>
            </a:p>
            <a:p>
              <a:pPr algn="ctr" defTabSz="914241">
                <a:defRPr/>
              </a:pPr>
              <a:r>
                <a:rPr lang="en-US" sz="600" dirty="0">
                  <a:solidFill>
                    <a:prstClr val="white"/>
                  </a:solidFill>
                  <a:latin typeface="Trebuchet MS"/>
                </a:rPr>
                <a:t>IT Power: 14.4+ MW</a:t>
              </a:r>
              <a:endParaRPr lang="en-IN" sz="600" dirty="0">
                <a:solidFill>
                  <a:prstClr val="black"/>
                </a:solidFill>
                <a:latin typeface="Trebuchet MS"/>
              </a:endParaRPr>
            </a:p>
          </p:txBody>
        </p:sp>
      </p:grpSp>
      <p:pic>
        <p:nvPicPr>
          <p:cNvPr id="39" name="Picture 38" descr="Logos &amp; Brand Guidelines | NVIDIA">
            <a:extLst>
              <a:ext uri="{FF2B5EF4-FFF2-40B4-BE49-F238E27FC236}">
                <a16:creationId xmlns:a16="http://schemas.microsoft.com/office/drawing/2014/main" id="{611B87B7-3D39-560F-ACEF-1C2D26210D06}"/>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55208" y="233137"/>
            <a:ext cx="697220" cy="390443"/>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EF52A1F7-E41F-3D24-79F7-8547D057F899}"/>
              </a:ext>
            </a:extLst>
          </p:cNvPr>
          <p:cNvSpPr txBox="1"/>
          <p:nvPr/>
        </p:nvSpPr>
        <p:spPr>
          <a:xfrm>
            <a:off x="8052428" y="243692"/>
            <a:ext cx="1076816" cy="369332"/>
          </a:xfrm>
          <a:prstGeom prst="rect">
            <a:avLst/>
          </a:prstGeom>
          <a:noFill/>
        </p:spPr>
        <p:txBody>
          <a:bodyPr wrap="square" rtlCol="0">
            <a:spAutoFit/>
          </a:bodyPr>
          <a:lstStyle/>
          <a:p>
            <a:pPr marL="0" marR="0" lvl="0" indent="0" algn="l"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India’s 1</a:t>
            </a:r>
            <a:r>
              <a:rPr kumimoji="0" lang="en-US" sz="600" b="0" i="0" u="none" strike="noStrike" kern="1200" cap="none" spc="0" normalizeH="0" baseline="30000" noProof="0">
                <a:ln>
                  <a:noFill/>
                </a:ln>
                <a:solidFill>
                  <a:prstClr val="white"/>
                </a:solidFill>
                <a:effectLst/>
                <a:uLnTx/>
                <a:uFillTx/>
                <a:latin typeface="Trebuchet MS"/>
                <a:ea typeface="+mn-ea"/>
                <a:cs typeface="+mn-cs"/>
              </a:rPr>
              <a:t>st</a:t>
            </a:r>
            <a:r>
              <a:rPr kumimoji="0" lang="en-US" sz="600" b="0" i="0" u="none" strike="noStrike" kern="1200" cap="none" spc="0" normalizeH="0" baseline="0" noProof="0">
                <a:ln>
                  <a:noFill/>
                </a:ln>
                <a:solidFill>
                  <a:prstClr val="white"/>
                </a:solidFill>
                <a:effectLst/>
                <a:uLnTx/>
                <a:uFillTx/>
                <a:latin typeface="Trebuchet MS"/>
                <a:ea typeface="+mn-ea"/>
                <a:cs typeface="+mn-cs"/>
              </a:rPr>
              <a:t> Nvidia DGX Ready Liquid Cooled DCs</a:t>
            </a:r>
          </a:p>
          <a:p>
            <a:pPr marL="0" marR="0" lvl="0" indent="0" algn="l"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August 2024</a:t>
            </a:r>
            <a:endParaRPr kumimoji="0" lang="en-IN" sz="600" b="0" i="0" u="none" strike="noStrike" kern="1200" cap="none" spc="0" normalizeH="0" baseline="0" noProof="0">
              <a:ln>
                <a:noFill/>
              </a:ln>
              <a:solidFill>
                <a:prstClr val="white"/>
              </a:solidFill>
              <a:effectLst/>
              <a:uLnTx/>
              <a:uFillTx/>
              <a:latin typeface="Trebuchet MS"/>
              <a:ea typeface="+mn-ea"/>
              <a:cs typeface="+mn-cs"/>
            </a:endParaRPr>
          </a:p>
        </p:txBody>
      </p:sp>
      <p:sp>
        <p:nvSpPr>
          <p:cNvPr id="43" name="TextBox 42">
            <a:extLst>
              <a:ext uri="{FF2B5EF4-FFF2-40B4-BE49-F238E27FC236}">
                <a16:creationId xmlns:a16="http://schemas.microsoft.com/office/drawing/2014/main" id="{7B8FFFCC-E0F2-B9E8-BF69-D3000C58130C}"/>
              </a:ext>
            </a:extLst>
          </p:cNvPr>
          <p:cNvSpPr txBox="1"/>
          <p:nvPr/>
        </p:nvSpPr>
        <p:spPr>
          <a:xfrm>
            <a:off x="6319737" y="243692"/>
            <a:ext cx="1035471" cy="369332"/>
          </a:xfrm>
          <a:prstGeom prst="rect">
            <a:avLst/>
          </a:prstGeom>
          <a:noFill/>
        </p:spPr>
        <p:txBody>
          <a:bodyPr wrap="square" rtlCol="0">
            <a:spAutoFit/>
          </a:bodyPr>
          <a:lstStyle/>
          <a:p>
            <a:pPr marL="0" marR="0" lvl="0" indent="0" algn="r"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India’s 1</a:t>
            </a:r>
            <a:r>
              <a:rPr kumimoji="0" lang="en-US" sz="600" b="0" i="0" u="none" strike="noStrike" kern="1200" cap="none" spc="0" normalizeH="0" baseline="30000" noProof="0" dirty="0">
                <a:ln>
                  <a:noFill/>
                </a:ln>
                <a:solidFill>
                  <a:prstClr val="white"/>
                </a:solidFill>
                <a:effectLst/>
                <a:uLnTx/>
                <a:uFillTx/>
                <a:latin typeface="Trebuchet MS"/>
                <a:ea typeface="+mn-ea"/>
                <a:cs typeface="+mn-cs"/>
              </a:rPr>
              <a:t>st</a:t>
            </a:r>
            <a:r>
              <a:rPr kumimoji="0" lang="en-US" sz="600" b="0" i="0" u="none" strike="noStrike" kern="1200" cap="none" spc="0" normalizeH="0" baseline="0" noProof="0" dirty="0">
                <a:ln>
                  <a:noFill/>
                </a:ln>
                <a:solidFill>
                  <a:prstClr val="white"/>
                </a:solidFill>
                <a:effectLst/>
                <a:uLnTx/>
                <a:uFillTx/>
                <a:latin typeface="Trebuchet MS"/>
                <a:ea typeface="+mn-ea"/>
                <a:cs typeface="+mn-cs"/>
              </a:rPr>
              <a:t> Nvidia DGX Ready Air-Cooled DCs</a:t>
            </a:r>
          </a:p>
          <a:p>
            <a:pPr marL="0" marR="0" lvl="0" indent="0" algn="r"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March 2022</a:t>
            </a:r>
            <a:endParaRPr kumimoji="0" lang="en-IN" sz="600" b="0" i="0" u="none" strike="noStrike" kern="1200" cap="none" spc="0" normalizeH="0" baseline="0" noProof="0" dirty="0">
              <a:ln>
                <a:noFill/>
              </a:ln>
              <a:solidFill>
                <a:srgbClr val="C00000"/>
              </a:solidFill>
              <a:effectLst/>
              <a:uLnTx/>
              <a:uFillTx/>
              <a:latin typeface="Trebuchet MS"/>
              <a:ea typeface="+mn-ea"/>
              <a:cs typeface="+mn-cs"/>
            </a:endParaRPr>
          </a:p>
        </p:txBody>
      </p:sp>
    </p:spTree>
    <p:extLst>
      <p:ext uri="{BB962C8B-B14F-4D97-AF65-F5344CB8AC3E}">
        <p14:creationId xmlns:p14="http://schemas.microsoft.com/office/powerpoint/2010/main" val="282528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9B1DE-EC1E-1E73-B709-EED11278C0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9840" y="371928"/>
            <a:ext cx="5218931" cy="49119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A01878-E859-747A-D768-BFE9234804D9}"/>
              </a:ext>
            </a:extLst>
          </p:cNvPr>
          <p:cNvSpPr txBox="1"/>
          <p:nvPr/>
        </p:nvSpPr>
        <p:spPr>
          <a:xfrm>
            <a:off x="323849" y="1897998"/>
            <a:ext cx="4068763" cy="1938992"/>
          </a:xfrm>
          <a:prstGeom prst="rect">
            <a:avLst/>
          </a:prstGeom>
          <a:noFill/>
        </p:spPr>
        <p:txBody>
          <a:bodyPr wrap="square" rtlCol="0">
            <a:spAutoFit/>
          </a:bodyPr>
          <a:lstStyle/>
          <a:p>
            <a:pPr>
              <a:defRPr/>
            </a:pPr>
            <a:r>
              <a:rPr kumimoji="0" lang="en-IN" sz="2400" b="1" i="0" u="none" strike="noStrike" kern="1200" cap="none" spc="0" normalizeH="0" baseline="0" noProof="0" dirty="0">
                <a:ln>
                  <a:noFill/>
                </a:ln>
                <a:solidFill>
                  <a:prstClr val="white"/>
                </a:solidFill>
                <a:effectLst/>
                <a:uLnTx/>
                <a:uFillTx/>
                <a:latin typeface="Trebuchet MS"/>
                <a:ea typeface="+mn-ea"/>
                <a:cs typeface="+mn-cs"/>
              </a:rPr>
              <a:t>LARGEST AI-READY, IGBC PLATINUM RATED GREEN DATA CENTER CAMPUS IN SOUTH INDIA</a:t>
            </a:r>
            <a:br>
              <a:rPr kumimoji="0" lang="en-IN" sz="2400" b="1" i="0" u="none" strike="noStrike" kern="1200" cap="none" spc="0" normalizeH="0" baseline="0" noProof="0" dirty="0">
                <a:ln>
                  <a:noFill/>
                </a:ln>
                <a:solidFill>
                  <a:prstClr val="white"/>
                </a:solidFill>
                <a:effectLst/>
                <a:uLnTx/>
                <a:uFillTx/>
                <a:latin typeface="Trebuchet MS"/>
                <a:ea typeface="+mn-ea"/>
                <a:cs typeface="+mn-cs"/>
              </a:rPr>
            </a:br>
            <a:r>
              <a:rPr kumimoji="0" lang="en-IN" sz="2400" b="1" i="0" u="none" strike="noStrike" kern="1200" cap="none" spc="0" normalizeH="0" baseline="0" noProof="0" dirty="0">
                <a:ln>
                  <a:noFill/>
                </a:ln>
                <a:solidFill>
                  <a:srgbClr val="BED730"/>
                </a:solidFill>
                <a:effectLst/>
                <a:uLnTx/>
                <a:uFillTx/>
                <a:latin typeface="Trebuchet MS"/>
                <a:ea typeface="+mn-ea"/>
                <a:cs typeface="+mn-cs"/>
              </a:rPr>
              <a:t>CHENNAI 02</a:t>
            </a:r>
          </a:p>
        </p:txBody>
      </p:sp>
    </p:spTree>
    <p:extLst>
      <p:ext uri="{BB962C8B-B14F-4D97-AF65-F5344CB8AC3E}">
        <p14:creationId xmlns:p14="http://schemas.microsoft.com/office/powerpoint/2010/main" val="67234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FFB75-9DEF-C916-3E39-228BC2308202}"/>
            </a:ext>
          </a:extLst>
        </p:cNvPr>
        <p:cNvGrpSpPr/>
        <p:nvPr/>
      </p:nvGrpSpPr>
      <p:grpSpPr>
        <a:xfrm>
          <a:off x="0" y="0"/>
          <a:ext cx="0" cy="0"/>
          <a:chOff x="0" y="0"/>
          <a:chExt cx="0" cy="0"/>
        </a:xfrm>
      </p:grpSpPr>
      <p:grpSp>
        <p:nvGrpSpPr>
          <p:cNvPr id="163" name="Group 162">
            <a:extLst>
              <a:ext uri="{FF2B5EF4-FFF2-40B4-BE49-F238E27FC236}">
                <a16:creationId xmlns:a16="http://schemas.microsoft.com/office/drawing/2014/main" id="{66EC0D4B-D160-0D55-447D-9AF5CEF97E22}"/>
              </a:ext>
            </a:extLst>
          </p:cNvPr>
          <p:cNvGrpSpPr/>
          <p:nvPr/>
        </p:nvGrpSpPr>
        <p:grpSpPr>
          <a:xfrm>
            <a:off x="2347317" y="992354"/>
            <a:ext cx="4449462" cy="2492966"/>
            <a:chOff x="2347317" y="992354"/>
            <a:chExt cx="4449462" cy="2492966"/>
          </a:xfrm>
        </p:grpSpPr>
        <p:pic>
          <p:nvPicPr>
            <p:cNvPr id="33" name="Picture 32" descr="A building with a glass wall&#10;&#10;Description automatically generated with medium confidence">
              <a:extLst>
                <a:ext uri="{FF2B5EF4-FFF2-40B4-BE49-F238E27FC236}">
                  <a16:creationId xmlns:a16="http://schemas.microsoft.com/office/drawing/2014/main" id="{FCF49187-3151-95AD-1ED5-FDE159B63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6078" y="992354"/>
              <a:ext cx="4431941" cy="2492966"/>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22114246-562D-97C9-E1FC-1028ECA17C7F}"/>
                </a:ext>
              </a:extLst>
            </p:cNvPr>
            <p:cNvSpPr/>
            <p:nvPr/>
          </p:nvSpPr>
          <p:spPr>
            <a:xfrm>
              <a:off x="2347317" y="992354"/>
              <a:ext cx="4449462" cy="2492966"/>
            </a:xfrm>
            <a:prstGeom prst="rect">
              <a:avLst/>
            </a:prstGeom>
            <a:solidFill>
              <a:srgbClr val="00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grpSp>
      <p:sp>
        <p:nvSpPr>
          <p:cNvPr id="2" name="Title 1">
            <a:extLst>
              <a:ext uri="{FF2B5EF4-FFF2-40B4-BE49-F238E27FC236}">
                <a16:creationId xmlns:a16="http://schemas.microsoft.com/office/drawing/2014/main" id="{1BB07888-6FBC-735D-B9D6-110B03D6FAA6}"/>
              </a:ext>
            </a:extLst>
          </p:cNvPr>
          <p:cNvSpPr>
            <a:spLocks noGrp="1"/>
          </p:cNvSpPr>
          <p:nvPr>
            <p:ph type="title"/>
          </p:nvPr>
        </p:nvSpPr>
        <p:spPr>
          <a:xfrm>
            <a:off x="324000" y="211574"/>
            <a:ext cx="8496150" cy="415490"/>
          </a:xfrm>
        </p:spPr>
        <p:txBody>
          <a:bodyPr/>
          <a:lstStyle/>
          <a:p>
            <a:r>
              <a:rPr lang="it-IT" dirty="0"/>
              <a:t>Overview: Chennai 02 Data Center Campus, SIRUSERI</a:t>
            </a:r>
          </a:p>
        </p:txBody>
      </p:sp>
      <p:sp>
        <p:nvSpPr>
          <p:cNvPr id="42" name="Rectangle 41">
            <a:extLst>
              <a:ext uri="{FF2B5EF4-FFF2-40B4-BE49-F238E27FC236}">
                <a16:creationId xmlns:a16="http://schemas.microsoft.com/office/drawing/2014/main" id="{32C69358-BAAE-5C48-53C6-33E38AFEAA42}"/>
              </a:ext>
            </a:extLst>
          </p:cNvPr>
          <p:cNvSpPr/>
          <p:nvPr/>
        </p:nvSpPr>
        <p:spPr>
          <a:xfrm>
            <a:off x="2347318" y="3495176"/>
            <a:ext cx="4449462" cy="287115"/>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200" b="0" i="1" u="none" strike="noStrike" kern="1200" cap="none" spc="0" normalizeH="0" baseline="0" noProof="0">
                <a:ln>
                  <a:noFill/>
                </a:ln>
                <a:solidFill>
                  <a:prstClr val="black"/>
                </a:solidFill>
                <a:effectLst/>
                <a:uLnTx/>
                <a:uFillTx/>
                <a:latin typeface="Trebuchet MS"/>
                <a:ea typeface="+mn-ea"/>
                <a:cs typeface="+mn-cs"/>
              </a:rPr>
              <a:t>Scalable, resilient, hyperconnected, secure and green</a:t>
            </a:r>
            <a:endParaRPr kumimoji="0" lang="en-US" sz="1200" b="0" i="1" u="none" strike="noStrike" kern="1200" cap="none" spc="0" normalizeH="0" baseline="0" noProof="0">
              <a:ln>
                <a:noFill/>
              </a:ln>
              <a:solidFill>
                <a:prstClr val="black"/>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97E045A6-1A26-3FE5-10B4-4D9F38B5DD56}"/>
              </a:ext>
            </a:extLst>
          </p:cNvPr>
          <p:cNvSpPr txBox="1"/>
          <p:nvPr/>
        </p:nvSpPr>
        <p:spPr>
          <a:xfrm>
            <a:off x="340475" y="1230104"/>
            <a:ext cx="1728000" cy="720000"/>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a:ea typeface="+mn-ea"/>
                <a:cs typeface="+mn-cs"/>
              </a:rPr>
              <a:t>Hyperscale &amp;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a:ea typeface="+mn-ea"/>
                <a:cs typeface="+mn-cs"/>
              </a:rPr>
              <a:t>AI-Ready Infrastructure</a:t>
            </a:r>
            <a:endParaRPr kumimoji="0" lang="en-SG"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5" name="TextBox 4">
            <a:extLst>
              <a:ext uri="{FF2B5EF4-FFF2-40B4-BE49-F238E27FC236}">
                <a16:creationId xmlns:a16="http://schemas.microsoft.com/office/drawing/2014/main" id="{06AA465B-8BC2-21B0-8AC3-5BB1180701D0}"/>
              </a:ext>
            </a:extLst>
          </p:cNvPr>
          <p:cNvSpPr txBox="1"/>
          <p:nvPr/>
        </p:nvSpPr>
        <p:spPr>
          <a:xfrm>
            <a:off x="340475" y="2971560"/>
            <a:ext cx="1728000" cy="720000"/>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130+ MW IT capacity in 3 Data Center Towers</a:t>
            </a:r>
          </a:p>
        </p:txBody>
      </p:sp>
      <p:sp>
        <p:nvSpPr>
          <p:cNvPr id="8" name="TextBox 7">
            <a:extLst>
              <a:ext uri="{FF2B5EF4-FFF2-40B4-BE49-F238E27FC236}">
                <a16:creationId xmlns:a16="http://schemas.microsoft.com/office/drawing/2014/main" id="{CB62DE9F-0C0E-2A89-CC8D-990B8829A384}"/>
              </a:ext>
            </a:extLst>
          </p:cNvPr>
          <p:cNvSpPr txBox="1"/>
          <p:nvPr/>
        </p:nvSpPr>
        <p:spPr>
          <a:xfrm>
            <a:off x="340475" y="3844744"/>
            <a:ext cx="1728000" cy="715089"/>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a:ea typeface="+mn-ea"/>
                <a:cs typeface="+mn-cs"/>
              </a:rPr>
              <a:t>Option of 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BED730"/>
                </a:solidFill>
                <a:effectLst/>
                <a:uLnTx/>
                <a:uFillTx/>
                <a:latin typeface="Trebuchet MS"/>
                <a:ea typeface="+mn-ea"/>
                <a:cs typeface="+mn-cs"/>
              </a:rPr>
              <a:t>Built To Suit Towers for 86+ MW</a:t>
            </a:r>
          </a:p>
        </p:txBody>
      </p:sp>
      <p:sp>
        <p:nvSpPr>
          <p:cNvPr id="34" name="TextBox 33">
            <a:extLst>
              <a:ext uri="{FF2B5EF4-FFF2-40B4-BE49-F238E27FC236}">
                <a16:creationId xmlns:a16="http://schemas.microsoft.com/office/drawing/2014/main" id="{C3EF395F-8DC1-7792-578B-816543DC90D9}"/>
              </a:ext>
            </a:extLst>
          </p:cNvPr>
          <p:cNvSpPr txBox="1"/>
          <p:nvPr/>
        </p:nvSpPr>
        <p:spPr>
          <a:xfrm>
            <a:off x="7075524" y="3634587"/>
            <a:ext cx="1728000" cy="919401"/>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K8-rated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perimeter wall with 10 level secure access control</a:t>
            </a:r>
          </a:p>
        </p:txBody>
      </p:sp>
      <p:sp>
        <p:nvSpPr>
          <p:cNvPr id="35" name="TextBox 34">
            <a:extLst>
              <a:ext uri="{FF2B5EF4-FFF2-40B4-BE49-F238E27FC236}">
                <a16:creationId xmlns:a16="http://schemas.microsoft.com/office/drawing/2014/main" id="{9F174FC1-7548-ACBE-BE14-6FF7B5F0A6EA}"/>
              </a:ext>
            </a:extLst>
          </p:cNvPr>
          <p:cNvSpPr txBox="1"/>
          <p:nvPr/>
        </p:nvSpPr>
        <p:spPr>
          <a:xfrm>
            <a:off x="2638168" y="4017249"/>
            <a:ext cx="2214871" cy="715089"/>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Integrated Transpacific CLS designed for 4 cables with over 2 Petabyte capacity</a:t>
            </a:r>
          </a:p>
        </p:txBody>
      </p:sp>
      <p:sp>
        <p:nvSpPr>
          <p:cNvPr id="36" name="TextBox 35">
            <a:extLst>
              <a:ext uri="{FF2B5EF4-FFF2-40B4-BE49-F238E27FC236}">
                <a16:creationId xmlns:a16="http://schemas.microsoft.com/office/drawing/2014/main" id="{B2F9CC7E-14CA-91A9-BDCC-A20AAB3C4152}"/>
              </a:ext>
            </a:extLst>
          </p:cNvPr>
          <p:cNvSpPr txBox="1"/>
          <p:nvPr/>
        </p:nvSpPr>
        <p:spPr>
          <a:xfrm>
            <a:off x="5028255" y="4017249"/>
            <a:ext cx="1584000" cy="715089"/>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4 dedicated </a:t>
            </a:r>
            <a:r>
              <a:rPr kumimoji="0" lang="en-SG" sz="1200" b="0" i="0" u="none" strike="noStrike" kern="1200" cap="none" spc="0" normalizeH="0" baseline="0" noProof="0" dirty="0" err="1">
                <a:ln>
                  <a:noFill/>
                </a:ln>
                <a:solidFill>
                  <a:srgbClr val="BED730"/>
                </a:solidFill>
                <a:effectLst/>
                <a:uLnTx/>
                <a:uFillTx/>
                <a:latin typeface="Trebuchet MS" panose="020B0703020202090204" pitchFamily="34" charset="0"/>
                <a:ea typeface="+mn-ea"/>
                <a:cs typeface="+mn-cs"/>
              </a:rPr>
              <a:t>fiber</a:t>
            </a:r>
            <a:r>
              <a:rPr kumimoji="0" lang="en-SG"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 entry paths with multiple telcos</a:t>
            </a:r>
          </a:p>
        </p:txBody>
      </p:sp>
      <p:sp>
        <p:nvSpPr>
          <p:cNvPr id="38" name="TextBox 37">
            <a:extLst>
              <a:ext uri="{FF2B5EF4-FFF2-40B4-BE49-F238E27FC236}">
                <a16:creationId xmlns:a16="http://schemas.microsoft.com/office/drawing/2014/main" id="{09772059-D089-1190-8B55-960EE440C05B}"/>
              </a:ext>
            </a:extLst>
          </p:cNvPr>
          <p:cNvSpPr txBox="1"/>
          <p:nvPr/>
        </p:nvSpPr>
        <p:spPr>
          <a:xfrm>
            <a:off x="7075524" y="2537671"/>
            <a:ext cx="1728000" cy="715089"/>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Dedicated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on-site 230 kV </a:t>
            </a:r>
            <a:br>
              <a:rPr kumimoji="0" lang="en-US"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br>
            <a:r>
              <a:rPr kumimoji="0" lang="en-US"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GIS substation (N+1)</a:t>
            </a:r>
            <a:endParaRPr kumimoji="0" lang="en-IN" sz="12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sp>
        <p:nvSpPr>
          <p:cNvPr id="39" name="TextBox 38">
            <a:extLst>
              <a:ext uri="{FF2B5EF4-FFF2-40B4-BE49-F238E27FC236}">
                <a16:creationId xmlns:a16="http://schemas.microsoft.com/office/drawing/2014/main" id="{BB3DEEEA-9819-3749-8293-65CD5FAA2FE8}"/>
              </a:ext>
            </a:extLst>
          </p:cNvPr>
          <p:cNvSpPr txBox="1"/>
          <p:nvPr/>
        </p:nvSpPr>
        <p:spPr>
          <a:xfrm>
            <a:off x="7075524" y="1236442"/>
            <a:ext cx="1728000" cy="919401"/>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IGBC Platinum Certified. </a:t>
            </a:r>
            <a:br>
              <a:rPr kumimoji="0" lang="en-US"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br>
            <a:r>
              <a:rPr kumimoji="0" lang="en-US"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ESG best practices, </a:t>
            </a:r>
            <a:r>
              <a:rPr lang="en-US" sz="1200" dirty="0">
                <a:solidFill>
                  <a:srgbClr val="BED730"/>
                </a:solidFill>
                <a:latin typeface="Trebuchet MS" panose="020B0703020202090204" pitchFamily="34" charset="0"/>
              </a:rPr>
              <a:t>70</a:t>
            </a:r>
            <a:r>
              <a:rPr kumimoji="0" lang="en-US"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 RE eventually</a:t>
            </a:r>
            <a:endParaRPr kumimoji="0" lang="en-IN"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endParaRPr>
          </a:p>
        </p:txBody>
      </p:sp>
      <p:sp>
        <p:nvSpPr>
          <p:cNvPr id="40" name="TextBox 39">
            <a:extLst>
              <a:ext uri="{FF2B5EF4-FFF2-40B4-BE49-F238E27FC236}">
                <a16:creationId xmlns:a16="http://schemas.microsoft.com/office/drawing/2014/main" id="{727D0E30-1B76-F282-9020-41EA1040C88E}"/>
              </a:ext>
            </a:extLst>
          </p:cNvPr>
          <p:cNvSpPr txBox="1"/>
          <p:nvPr/>
        </p:nvSpPr>
        <p:spPr>
          <a:xfrm>
            <a:off x="340475" y="2100832"/>
            <a:ext cx="1728000" cy="720000"/>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Vertical &amp; Horizontal expansion</a:t>
            </a:r>
          </a:p>
        </p:txBody>
      </p:sp>
      <p:sp>
        <p:nvSpPr>
          <p:cNvPr id="107" name="TextBox 106">
            <a:extLst>
              <a:ext uri="{FF2B5EF4-FFF2-40B4-BE49-F238E27FC236}">
                <a16:creationId xmlns:a16="http://schemas.microsoft.com/office/drawing/2014/main" id="{F952F1F9-3132-F09B-F2EE-3607124EE9E6}"/>
              </a:ext>
            </a:extLst>
          </p:cNvPr>
          <p:cNvSpPr txBox="1"/>
          <p:nvPr/>
        </p:nvSpPr>
        <p:spPr>
          <a:xfrm>
            <a:off x="2638168" y="1002210"/>
            <a:ext cx="114977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a:ea typeface="+mn-ea"/>
                <a:cs typeface="+mn-cs"/>
              </a:rPr>
              <a:t>A</a:t>
            </a:r>
          </a:p>
        </p:txBody>
      </p:sp>
      <p:sp>
        <p:nvSpPr>
          <p:cNvPr id="108" name="TextBox 107">
            <a:extLst>
              <a:ext uri="{FF2B5EF4-FFF2-40B4-BE49-F238E27FC236}">
                <a16:creationId xmlns:a16="http://schemas.microsoft.com/office/drawing/2014/main" id="{EBC2D607-D079-2815-F175-32DF651EF95A}"/>
              </a:ext>
            </a:extLst>
          </p:cNvPr>
          <p:cNvSpPr txBox="1"/>
          <p:nvPr/>
        </p:nvSpPr>
        <p:spPr>
          <a:xfrm>
            <a:off x="4052560" y="1002210"/>
            <a:ext cx="97569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B</a:t>
            </a:r>
          </a:p>
        </p:txBody>
      </p:sp>
      <p:sp>
        <p:nvSpPr>
          <p:cNvPr id="111" name="TextBox 110">
            <a:extLst>
              <a:ext uri="{FF2B5EF4-FFF2-40B4-BE49-F238E27FC236}">
                <a16:creationId xmlns:a16="http://schemas.microsoft.com/office/drawing/2014/main" id="{AB4060EE-1946-C195-DD84-F234C68D37D7}"/>
              </a:ext>
            </a:extLst>
          </p:cNvPr>
          <p:cNvSpPr txBox="1"/>
          <p:nvPr/>
        </p:nvSpPr>
        <p:spPr>
          <a:xfrm>
            <a:off x="5287556" y="1002210"/>
            <a:ext cx="97569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C</a:t>
            </a:r>
          </a:p>
        </p:txBody>
      </p:sp>
      <p:pic>
        <p:nvPicPr>
          <p:cNvPr id="127" name="Picture 126">
            <a:extLst>
              <a:ext uri="{FF2B5EF4-FFF2-40B4-BE49-F238E27FC236}">
                <a16:creationId xmlns:a16="http://schemas.microsoft.com/office/drawing/2014/main" id="{EF19687F-849E-C582-9439-2D38AC55FEA8}"/>
              </a:ext>
            </a:extLst>
          </p:cNvPr>
          <p:cNvPicPr>
            <a:picLocks noChangeAspect="1"/>
          </p:cNvPicPr>
          <p:nvPr/>
        </p:nvPicPr>
        <p:blipFill>
          <a:blip r:embed="rId4">
            <a:lum bright="100000" contrast="100000"/>
            <a:alphaModFix amt="85000"/>
          </a:blip>
          <a:stretch>
            <a:fillRect/>
          </a:stretch>
        </p:blipFill>
        <p:spPr>
          <a:xfrm>
            <a:off x="4100106" y="3164219"/>
            <a:ext cx="244360" cy="191998"/>
          </a:xfrm>
          <a:prstGeom prst="rect">
            <a:avLst/>
          </a:prstGeom>
        </p:spPr>
      </p:pic>
      <p:pic>
        <p:nvPicPr>
          <p:cNvPr id="128" name="Picture 127">
            <a:extLst>
              <a:ext uri="{FF2B5EF4-FFF2-40B4-BE49-F238E27FC236}">
                <a16:creationId xmlns:a16="http://schemas.microsoft.com/office/drawing/2014/main" id="{9FB7DCD3-05ED-0874-02E2-F88E7F8ABE4C}"/>
              </a:ext>
            </a:extLst>
          </p:cNvPr>
          <p:cNvPicPr>
            <a:picLocks noChangeAspect="1"/>
          </p:cNvPicPr>
          <p:nvPr/>
        </p:nvPicPr>
        <p:blipFill>
          <a:blip r:embed="rId4">
            <a:lum bright="100000" contrast="100000"/>
            <a:alphaModFix amt="85000"/>
          </a:blip>
          <a:stretch>
            <a:fillRect/>
          </a:stretch>
        </p:blipFill>
        <p:spPr>
          <a:xfrm>
            <a:off x="4424541" y="3161067"/>
            <a:ext cx="244360" cy="191998"/>
          </a:xfrm>
          <a:prstGeom prst="rect">
            <a:avLst/>
          </a:prstGeom>
        </p:spPr>
      </p:pic>
      <p:pic>
        <p:nvPicPr>
          <p:cNvPr id="129" name="Picture 128">
            <a:extLst>
              <a:ext uri="{FF2B5EF4-FFF2-40B4-BE49-F238E27FC236}">
                <a16:creationId xmlns:a16="http://schemas.microsoft.com/office/drawing/2014/main" id="{F6C918F1-DE9A-60D9-77DD-F2B6DA761EBF}"/>
              </a:ext>
            </a:extLst>
          </p:cNvPr>
          <p:cNvPicPr>
            <a:picLocks noChangeAspect="1"/>
          </p:cNvPicPr>
          <p:nvPr/>
        </p:nvPicPr>
        <p:blipFill>
          <a:blip r:embed="rId4">
            <a:lum bright="100000" contrast="100000"/>
            <a:alphaModFix amt="85000"/>
          </a:blip>
          <a:stretch>
            <a:fillRect/>
          </a:stretch>
        </p:blipFill>
        <p:spPr>
          <a:xfrm>
            <a:off x="4748976" y="3164219"/>
            <a:ext cx="244360" cy="191998"/>
          </a:xfrm>
          <a:prstGeom prst="rect">
            <a:avLst/>
          </a:prstGeom>
        </p:spPr>
      </p:pic>
      <p:pic>
        <p:nvPicPr>
          <p:cNvPr id="130" name="Picture 129">
            <a:extLst>
              <a:ext uri="{FF2B5EF4-FFF2-40B4-BE49-F238E27FC236}">
                <a16:creationId xmlns:a16="http://schemas.microsoft.com/office/drawing/2014/main" id="{22764C8A-48C7-8558-45BD-BF301CC07E05}"/>
              </a:ext>
            </a:extLst>
          </p:cNvPr>
          <p:cNvPicPr>
            <a:picLocks noChangeAspect="1"/>
          </p:cNvPicPr>
          <p:nvPr/>
        </p:nvPicPr>
        <p:blipFill>
          <a:blip r:embed="rId4">
            <a:lum bright="100000" contrast="100000"/>
            <a:alphaModFix amt="85000"/>
          </a:blip>
          <a:stretch>
            <a:fillRect/>
          </a:stretch>
        </p:blipFill>
        <p:spPr>
          <a:xfrm>
            <a:off x="4100106" y="2877840"/>
            <a:ext cx="244360" cy="191998"/>
          </a:xfrm>
          <a:prstGeom prst="rect">
            <a:avLst/>
          </a:prstGeom>
        </p:spPr>
      </p:pic>
      <p:pic>
        <p:nvPicPr>
          <p:cNvPr id="131" name="Picture 130">
            <a:extLst>
              <a:ext uri="{FF2B5EF4-FFF2-40B4-BE49-F238E27FC236}">
                <a16:creationId xmlns:a16="http://schemas.microsoft.com/office/drawing/2014/main" id="{E0B0865A-86B1-4663-3A78-90D1F0DF3501}"/>
              </a:ext>
            </a:extLst>
          </p:cNvPr>
          <p:cNvPicPr>
            <a:picLocks noChangeAspect="1"/>
          </p:cNvPicPr>
          <p:nvPr/>
        </p:nvPicPr>
        <p:blipFill>
          <a:blip r:embed="rId4">
            <a:lum bright="100000" contrast="100000"/>
            <a:alphaModFix amt="85000"/>
          </a:blip>
          <a:stretch>
            <a:fillRect/>
          </a:stretch>
        </p:blipFill>
        <p:spPr>
          <a:xfrm>
            <a:off x="4424541" y="2874688"/>
            <a:ext cx="244360" cy="191998"/>
          </a:xfrm>
          <a:prstGeom prst="rect">
            <a:avLst/>
          </a:prstGeom>
        </p:spPr>
      </p:pic>
      <p:pic>
        <p:nvPicPr>
          <p:cNvPr id="132" name="Picture 131">
            <a:extLst>
              <a:ext uri="{FF2B5EF4-FFF2-40B4-BE49-F238E27FC236}">
                <a16:creationId xmlns:a16="http://schemas.microsoft.com/office/drawing/2014/main" id="{0BDE411F-51C3-38FB-859F-87565FC0D2E1}"/>
              </a:ext>
            </a:extLst>
          </p:cNvPr>
          <p:cNvPicPr>
            <a:picLocks noChangeAspect="1"/>
          </p:cNvPicPr>
          <p:nvPr/>
        </p:nvPicPr>
        <p:blipFill>
          <a:blip r:embed="rId4">
            <a:lum bright="100000" contrast="100000"/>
            <a:alphaModFix amt="85000"/>
          </a:blip>
          <a:stretch>
            <a:fillRect/>
          </a:stretch>
        </p:blipFill>
        <p:spPr>
          <a:xfrm>
            <a:off x="4748976" y="2877840"/>
            <a:ext cx="244360" cy="191998"/>
          </a:xfrm>
          <a:prstGeom prst="rect">
            <a:avLst/>
          </a:prstGeom>
        </p:spPr>
      </p:pic>
      <p:pic>
        <p:nvPicPr>
          <p:cNvPr id="133" name="Picture 132">
            <a:extLst>
              <a:ext uri="{FF2B5EF4-FFF2-40B4-BE49-F238E27FC236}">
                <a16:creationId xmlns:a16="http://schemas.microsoft.com/office/drawing/2014/main" id="{9C450988-2D0A-820C-8B33-8E87C6A9E824}"/>
              </a:ext>
            </a:extLst>
          </p:cNvPr>
          <p:cNvPicPr>
            <a:picLocks noChangeAspect="1"/>
          </p:cNvPicPr>
          <p:nvPr/>
        </p:nvPicPr>
        <p:blipFill>
          <a:blip r:embed="rId4">
            <a:lum bright="100000" contrast="100000"/>
            <a:alphaModFix amt="85000"/>
          </a:blip>
          <a:stretch>
            <a:fillRect/>
          </a:stretch>
        </p:blipFill>
        <p:spPr>
          <a:xfrm>
            <a:off x="4100106" y="2591461"/>
            <a:ext cx="244360" cy="191998"/>
          </a:xfrm>
          <a:prstGeom prst="rect">
            <a:avLst/>
          </a:prstGeom>
        </p:spPr>
      </p:pic>
      <p:pic>
        <p:nvPicPr>
          <p:cNvPr id="134" name="Picture 133">
            <a:extLst>
              <a:ext uri="{FF2B5EF4-FFF2-40B4-BE49-F238E27FC236}">
                <a16:creationId xmlns:a16="http://schemas.microsoft.com/office/drawing/2014/main" id="{6B8BF70E-05A2-CCA6-77F4-D97061FF4C8D}"/>
              </a:ext>
            </a:extLst>
          </p:cNvPr>
          <p:cNvPicPr>
            <a:picLocks noChangeAspect="1"/>
          </p:cNvPicPr>
          <p:nvPr/>
        </p:nvPicPr>
        <p:blipFill>
          <a:blip r:embed="rId4">
            <a:lum bright="100000" contrast="100000"/>
            <a:alphaModFix amt="85000"/>
          </a:blip>
          <a:stretch>
            <a:fillRect/>
          </a:stretch>
        </p:blipFill>
        <p:spPr>
          <a:xfrm>
            <a:off x="4424541" y="2588309"/>
            <a:ext cx="244360" cy="191998"/>
          </a:xfrm>
          <a:prstGeom prst="rect">
            <a:avLst/>
          </a:prstGeom>
        </p:spPr>
      </p:pic>
      <p:pic>
        <p:nvPicPr>
          <p:cNvPr id="135" name="Picture 134">
            <a:extLst>
              <a:ext uri="{FF2B5EF4-FFF2-40B4-BE49-F238E27FC236}">
                <a16:creationId xmlns:a16="http://schemas.microsoft.com/office/drawing/2014/main" id="{E89E8E19-C09E-4875-EEA1-60EFADD9263C}"/>
              </a:ext>
            </a:extLst>
          </p:cNvPr>
          <p:cNvPicPr>
            <a:picLocks noChangeAspect="1"/>
          </p:cNvPicPr>
          <p:nvPr/>
        </p:nvPicPr>
        <p:blipFill>
          <a:blip r:embed="rId4">
            <a:lum bright="100000" contrast="100000"/>
            <a:alphaModFix amt="85000"/>
          </a:blip>
          <a:stretch>
            <a:fillRect/>
          </a:stretch>
        </p:blipFill>
        <p:spPr>
          <a:xfrm>
            <a:off x="4748976" y="2591461"/>
            <a:ext cx="244360" cy="191998"/>
          </a:xfrm>
          <a:prstGeom prst="rect">
            <a:avLst/>
          </a:prstGeom>
        </p:spPr>
      </p:pic>
      <p:pic>
        <p:nvPicPr>
          <p:cNvPr id="136" name="Picture 135">
            <a:extLst>
              <a:ext uri="{FF2B5EF4-FFF2-40B4-BE49-F238E27FC236}">
                <a16:creationId xmlns:a16="http://schemas.microsoft.com/office/drawing/2014/main" id="{9ECA1A29-484D-AAD2-3F1B-424E400F356B}"/>
              </a:ext>
            </a:extLst>
          </p:cNvPr>
          <p:cNvPicPr>
            <a:picLocks noChangeAspect="1"/>
          </p:cNvPicPr>
          <p:nvPr/>
        </p:nvPicPr>
        <p:blipFill>
          <a:blip r:embed="rId4">
            <a:lum bright="100000" contrast="100000"/>
            <a:alphaModFix amt="85000"/>
          </a:blip>
          <a:stretch>
            <a:fillRect/>
          </a:stretch>
        </p:blipFill>
        <p:spPr>
          <a:xfrm>
            <a:off x="4100106" y="2305082"/>
            <a:ext cx="244360" cy="191998"/>
          </a:xfrm>
          <a:prstGeom prst="rect">
            <a:avLst/>
          </a:prstGeom>
        </p:spPr>
      </p:pic>
      <p:pic>
        <p:nvPicPr>
          <p:cNvPr id="137" name="Picture 136">
            <a:extLst>
              <a:ext uri="{FF2B5EF4-FFF2-40B4-BE49-F238E27FC236}">
                <a16:creationId xmlns:a16="http://schemas.microsoft.com/office/drawing/2014/main" id="{8150F7EC-B197-E142-7F22-7CA016964566}"/>
              </a:ext>
            </a:extLst>
          </p:cNvPr>
          <p:cNvPicPr>
            <a:picLocks noChangeAspect="1"/>
          </p:cNvPicPr>
          <p:nvPr/>
        </p:nvPicPr>
        <p:blipFill>
          <a:blip r:embed="rId4">
            <a:lum bright="100000" contrast="100000"/>
            <a:alphaModFix amt="85000"/>
          </a:blip>
          <a:stretch>
            <a:fillRect/>
          </a:stretch>
        </p:blipFill>
        <p:spPr>
          <a:xfrm>
            <a:off x="4424541" y="2301930"/>
            <a:ext cx="244360" cy="191998"/>
          </a:xfrm>
          <a:prstGeom prst="rect">
            <a:avLst/>
          </a:prstGeom>
        </p:spPr>
      </p:pic>
      <p:pic>
        <p:nvPicPr>
          <p:cNvPr id="138" name="Picture 137">
            <a:extLst>
              <a:ext uri="{FF2B5EF4-FFF2-40B4-BE49-F238E27FC236}">
                <a16:creationId xmlns:a16="http://schemas.microsoft.com/office/drawing/2014/main" id="{3DB3FF10-829A-9B31-DD95-901FF6A78164}"/>
              </a:ext>
            </a:extLst>
          </p:cNvPr>
          <p:cNvPicPr>
            <a:picLocks noChangeAspect="1"/>
          </p:cNvPicPr>
          <p:nvPr/>
        </p:nvPicPr>
        <p:blipFill>
          <a:blip r:embed="rId4">
            <a:lum bright="100000" contrast="100000"/>
            <a:alphaModFix amt="85000"/>
          </a:blip>
          <a:stretch>
            <a:fillRect/>
          </a:stretch>
        </p:blipFill>
        <p:spPr>
          <a:xfrm>
            <a:off x="4748976" y="2305082"/>
            <a:ext cx="244360" cy="191998"/>
          </a:xfrm>
          <a:prstGeom prst="rect">
            <a:avLst/>
          </a:prstGeom>
        </p:spPr>
      </p:pic>
      <p:pic>
        <p:nvPicPr>
          <p:cNvPr id="139" name="Picture 138">
            <a:extLst>
              <a:ext uri="{FF2B5EF4-FFF2-40B4-BE49-F238E27FC236}">
                <a16:creationId xmlns:a16="http://schemas.microsoft.com/office/drawing/2014/main" id="{D70A0C6D-8DA4-BC8D-A9D7-38AF420CED03}"/>
              </a:ext>
            </a:extLst>
          </p:cNvPr>
          <p:cNvPicPr>
            <a:picLocks noChangeAspect="1"/>
          </p:cNvPicPr>
          <p:nvPr/>
        </p:nvPicPr>
        <p:blipFill>
          <a:blip r:embed="rId4">
            <a:lum bright="100000" contrast="100000"/>
            <a:alphaModFix amt="85000"/>
          </a:blip>
          <a:stretch>
            <a:fillRect/>
          </a:stretch>
        </p:blipFill>
        <p:spPr>
          <a:xfrm>
            <a:off x="4100106" y="2018703"/>
            <a:ext cx="244360" cy="191998"/>
          </a:xfrm>
          <a:prstGeom prst="rect">
            <a:avLst/>
          </a:prstGeom>
        </p:spPr>
      </p:pic>
      <p:pic>
        <p:nvPicPr>
          <p:cNvPr id="140" name="Picture 139">
            <a:extLst>
              <a:ext uri="{FF2B5EF4-FFF2-40B4-BE49-F238E27FC236}">
                <a16:creationId xmlns:a16="http://schemas.microsoft.com/office/drawing/2014/main" id="{ACB34D32-6FDF-0011-052E-EE4BDA7CD13D}"/>
              </a:ext>
            </a:extLst>
          </p:cNvPr>
          <p:cNvPicPr>
            <a:picLocks noChangeAspect="1"/>
          </p:cNvPicPr>
          <p:nvPr/>
        </p:nvPicPr>
        <p:blipFill>
          <a:blip r:embed="rId4">
            <a:lum bright="100000" contrast="100000"/>
            <a:alphaModFix amt="85000"/>
          </a:blip>
          <a:stretch>
            <a:fillRect/>
          </a:stretch>
        </p:blipFill>
        <p:spPr>
          <a:xfrm>
            <a:off x="4424541" y="2015551"/>
            <a:ext cx="244360" cy="191998"/>
          </a:xfrm>
          <a:prstGeom prst="rect">
            <a:avLst/>
          </a:prstGeom>
        </p:spPr>
      </p:pic>
      <p:pic>
        <p:nvPicPr>
          <p:cNvPr id="141" name="Picture 140">
            <a:extLst>
              <a:ext uri="{FF2B5EF4-FFF2-40B4-BE49-F238E27FC236}">
                <a16:creationId xmlns:a16="http://schemas.microsoft.com/office/drawing/2014/main" id="{6CAB979C-A7DE-015D-5ACF-C5C617F1159B}"/>
              </a:ext>
            </a:extLst>
          </p:cNvPr>
          <p:cNvPicPr>
            <a:picLocks noChangeAspect="1"/>
          </p:cNvPicPr>
          <p:nvPr/>
        </p:nvPicPr>
        <p:blipFill>
          <a:blip r:embed="rId4">
            <a:lum bright="100000" contrast="100000"/>
            <a:alphaModFix amt="85000"/>
          </a:blip>
          <a:stretch>
            <a:fillRect/>
          </a:stretch>
        </p:blipFill>
        <p:spPr>
          <a:xfrm>
            <a:off x="4748976" y="2018703"/>
            <a:ext cx="244360" cy="191998"/>
          </a:xfrm>
          <a:prstGeom prst="rect">
            <a:avLst/>
          </a:prstGeom>
        </p:spPr>
      </p:pic>
      <p:pic>
        <p:nvPicPr>
          <p:cNvPr id="142" name="Picture 141">
            <a:extLst>
              <a:ext uri="{FF2B5EF4-FFF2-40B4-BE49-F238E27FC236}">
                <a16:creationId xmlns:a16="http://schemas.microsoft.com/office/drawing/2014/main" id="{FF7EFD01-EB0B-F7D3-B674-104AFD6E7B9A}"/>
              </a:ext>
            </a:extLst>
          </p:cNvPr>
          <p:cNvPicPr>
            <a:picLocks noChangeAspect="1"/>
          </p:cNvPicPr>
          <p:nvPr/>
        </p:nvPicPr>
        <p:blipFill>
          <a:blip r:embed="rId4">
            <a:lum bright="100000" contrast="100000"/>
            <a:alphaModFix amt="85000"/>
          </a:blip>
          <a:stretch>
            <a:fillRect/>
          </a:stretch>
        </p:blipFill>
        <p:spPr>
          <a:xfrm>
            <a:off x="4100106" y="1732324"/>
            <a:ext cx="244360" cy="191998"/>
          </a:xfrm>
          <a:prstGeom prst="rect">
            <a:avLst/>
          </a:prstGeom>
        </p:spPr>
      </p:pic>
      <p:pic>
        <p:nvPicPr>
          <p:cNvPr id="143" name="Picture 142">
            <a:extLst>
              <a:ext uri="{FF2B5EF4-FFF2-40B4-BE49-F238E27FC236}">
                <a16:creationId xmlns:a16="http://schemas.microsoft.com/office/drawing/2014/main" id="{588BCCD2-D537-A119-E354-899BDCB87DF1}"/>
              </a:ext>
            </a:extLst>
          </p:cNvPr>
          <p:cNvPicPr>
            <a:picLocks noChangeAspect="1"/>
          </p:cNvPicPr>
          <p:nvPr/>
        </p:nvPicPr>
        <p:blipFill>
          <a:blip r:embed="rId4">
            <a:lum bright="100000" contrast="100000"/>
            <a:alphaModFix amt="85000"/>
          </a:blip>
          <a:stretch>
            <a:fillRect/>
          </a:stretch>
        </p:blipFill>
        <p:spPr>
          <a:xfrm>
            <a:off x="4424541" y="1729172"/>
            <a:ext cx="244360" cy="191998"/>
          </a:xfrm>
          <a:prstGeom prst="rect">
            <a:avLst/>
          </a:prstGeom>
        </p:spPr>
      </p:pic>
      <p:pic>
        <p:nvPicPr>
          <p:cNvPr id="144" name="Picture 143">
            <a:extLst>
              <a:ext uri="{FF2B5EF4-FFF2-40B4-BE49-F238E27FC236}">
                <a16:creationId xmlns:a16="http://schemas.microsoft.com/office/drawing/2014/main" id="{22BBD710-3336-9DCA-8125-BC5C011CE0CE}"/>
              </a:ext>
            </a:extLst>
          </p:cNvPr>
          <p:cNvPicPr>
            <a:picLocks noChangeAspect="1"/>
          </p:cNvPicPr>
          <p:nvPr/>
        </p:nvPicPr>
        <p:blipFill>
          <a:blip r:embed="rId4">
            <a:lum bright="100000" contrast="100000"/>
            <a:alphaModFix amt="85000"/>
          </a:blip>
          <a:stretch>
            <a:fillRect/>
          </a:stretch>
        </p:blipFill>
        <p:spPr>
          <a:xfrm>
            <a:off x="4748976" y="1732324"/>
            <a:ext cx="244360" cy="191998"/>
          </a:xfrm>
          <a:prstGeom prst="rect">
            <a:avLst/>
          </a:prstGeom>
        </p:spPr>
      </p:pic>
      <p:grpSp>
        <p:nvGrpSpPr>
          <p:cNvPr id="164" name="Group 163">
            <a:extLst>
              <a:ext uri="{FF2B5EF4-FFF2-40B4-BE49-F238E27FC236}">
                <a16:creationId xmlns:a16="http://schemas.microsoft.com/office/drawing/2014/main" id="{F6C4707E-E118-E9FE-440E-10CA67B20C5A}"/>
              </a:ext>
            </a:extLst>
          </p:cNvPr>
          <p:cNvGrpSpPr/>
          <p:nvPr/>
        </p:nvGrpSpPr>
        <p:grpSpPr>
          <a:xfrm>
            <a:off x="2894714" y="3161067"/>
            <a:ext cx="893230" cy="195150"/>
            <a:chOff x="2894714" y="3161067"/>
            <a:chExt cx="893230" cy="195150"/>
          </a:xfrm>
        </p:grpSpPr>
        <p:pic>
          <p:nvPicPr>
            <p:cNvPr id="145" name="Picture 144">
              <a:extLst>
                <a:ext uri="{FF2B5EF4-FFF2-40B4-BE49-F238E27FC236}">
                  <a16:creationId xmlns:a16="http://schemas.microsoft.com/office/drawing/2014/main" id="{800498C6-E864-C770-DFCE-A4FE85CA932C}"/>
                </a:ext>
              </a:extLst>
            </p:cNvPr>
            <p:cNvPicPr>
              <a:picLocks noChangeAspect="1"/>
            </p:cNvPicPr>
            <p:nvPr/>
          </p:nvPicPr>
          <p:blipFill>
            <a:blip r:embed="rId4">
              <a:lum bright="100000" contrast="100000"/>
              <a:alphaModFix amt="85000"/>
            </a:blip>
            <a:stretch>
              <a:fillRect/>
            </a:stretch>
          </p:blipFill>
          <p:spPr>
            <a:xfrm>
              <a:off x="2894714" y="3164219"/>
              <a:ext cx="244360" cy="191998"/>
            </a:xfrm>
            <a:prstGeom prst="rect">
              <a:avLst/>
            </a:prstGeom>
          </p:spPr>
        </p:pic>
        <p:pic>
          <p:nvPicPr>
            <p:cNvPr id="146" name="Picture 145">
              <a:extLst>
                <a:ext uri="{FF2B5EF4-FFF2-40B4-BE49-F238E27FC236}">
                  <a16:creationId xmlns:a16="http://schemas.microsoft.com/office/drawing/2014/main" id="{02A01942-D396-8A80-8A2D-33DC8400A17D}"/>
                </a:ext>
              </a:extLst>
            </p:cNvPr>
            <p:cNvPicPr>
              <a:picLocks noChangeAspect="1"/>
            </p:cNvPicPr>
            <p:nvPr/>
          </p:nvPicPr>
          <p:blipFill>
            <a:blip r:embed="rId4">
              <a:lum bright="100000" contrast="100000"/>
              <a:alphaModFix amt="85000"/>
            </a:blip>
            <a:stretch>
              <a:fillRect/>
            </a:stretch>
          </p:blipFill>
          <p:spPr>
            <a:xfrm>
              <a:off x="3219149" y="3161067"/>
              <a:ext cx="244360" cy="191998"/>
            </a:xfrm>
            <a:prstGeom prst="rect">
              <a:avLst/>
            </a:prstGeom>
          </p:spPr>
        </p:pic>
        <p:pic>
          <p:nvPicPr>
            <p:cNvPr id="147" name="Picture 146">
              <a:extLst>
                <a:ext uri="{FF2B5EF4-FFF2-40B4-BE49-F238E27FC236}">
                  <a16:creationId xmlns:a16="http://schemas.microsoft.com/office/drawing/2014/main" id="{4136C876-23F0-E11A-B6C0-0ADC661E7271}"/>
                </a:ext>
              </a:extLst>
            </p:cNvPr>
            <p:cNvPicPr>
              <a:picLocks noChangeAspect="1"/>
            </p:cNvPicPr>
            <p:nvPr/>
          </p:nvPicPr>
          <p:blipFill>
            <a:blip r:embed="rId4">
              <a:lum bright="100000" contrast="100000"/>
              <a:alphaModFix amt="85000"/>
            </a:blip>
            <a:stretch>
              <a:fillRect/>
            </a:stretch>
          </p:blipFill>
          <p:spPr>
            <a:xfrm>
              <a:off x="3543584" y="3164219"/>
              <a:ext cx="244360" cy="191998"/>
            </a:xfrm>
            <a:prstGeom prst="rect">
              <a:avLst/>
            </a:prstGeom>
          </p:spPr>
        </p:pic>
      </p:grpSp>
      <p:grpSp>
        <p:nvGrpSpPr>
          <p:cNvPr id="165" name="Group 164">
            <a:extLst>
              <a:ext uri="{FF2B5EF4-FFF2-40B4-BE49-F238E27FC236}">
                <a16:creationId xmlns:a16="http://schemas.microsoft.com/office/drawing/2014/main" id="{3CF4D13F-1179-AF96-B409-F028683127CA}"/>
              </a:ext>
            </a:extLst>
          </p:cNvPr>
          <p:cNvGrpSpPr/>
          <p:nvPr/>
        </p:nvGrpSpPr>
        <p:grpSpPr>
          <a:xfrm>
            <a:off x="2894714" y="2874688"/>
            <a:ext cx="893230" cy="195150"/>
            <a:chOff x="2894714" y="2874688"/>
            <a:chExt cx="893230" cy="195150"/>
          </a:xfrm>
        </p:grpSpPr>
        <p:pic>
          <p:nvPicPr>
            <p:cNvPr id="148" name="Picture 147">
              <a:extLst>
                <a:ext uri="{FF2B5EF4-FFF2-40B4-BE49-F238E27FC236}">
                  <a16:creationId xmlns:a16="http://schemas.microsoft.com/office/drawing/2014/main" id="{D7D4F92C-EFA9-DB61-95E7-A9F8F6F65B05}"/>
                </a:ext>
              </a:extLst>
            </p:cNvPr>
            <p:cNvPicPr>
              <a:picLocks noChangeAspect="1"/>
            </p:cNvPicPr>
            <p:nvPr/>
          </p:nvPicPr>
          <p:blipFill>
            <a:blip r:embed="rId4">
              <a:lum bright="100000" contrast="100000"/>
              <a:alphaModFix amt="85000"/>
            </a:blip>
            <a:stretch>
              <a:fillRect/>
            </a:stretch>
          </p:blipFill>
          <p:spPr>
            <a:xfrm>
              <a:off x="2894714" y="2877840"/>
              <a:ext cx="244360" cy="191998"/>
            </a:xfrm>
            <a:prstGeom prst="rect">
              <a:avLst/>
            </a:prstGeom>
          </p:spPr>
        </p:pic>
        <p:pic>
          <p:nvPicPr>
            <p:cNvPr id="149" name="Picture 148">
              <a:extLst>
                <a:ext uri="{FF2B5EF4-FFF2-40B4-BE49-F238E27FC236}">
                  <a16:creationId xmlns:a16="http://schemas.microsoft.com/office/drawing/2014/main" id="{1C69A005-37F6-4A9C-6712-4DAC17918E91}"/>
                </a:ext>
              </a:extLst>
            </p:cNvPr>
            <p:cNvPicPr>
              <a:picLocks noChangeAspect="1"/>
            </p:cNvPicPr>
            <p:nvPr/>
          </p:nvPicPr>
          <p:blipFill>
            <a:blip r:embed="rId4">
              <a:lum bright="100000" contrast="100000"/>
              <a:alphaModFix amt="85000"/>
            </a:blip>
            <a:stretch>
              <a:fillRect/>
            </a:stretch>
          </p:blipFill>
          <p:spPr>
            <a:xfrm>
              <a:off x="3219149" y="2874688"/>
              <a:ext cx="244360" cy="191998"/>
            </a:xfrm>
            <a:prstGeom prst="rect">
              <a:avLst/>
            </a:prstGeom>
          </p:spPr>
        </p:pic>
        <p:pic>
          <p:nvPicPr>
            <p:cNvPr id="150" name="Picture 149">
              <a:extLst>
                <a:ext uri="{FF2B5EF4-FFF2-40B4-BE49-F238E27FC236}">
                  <a16:creationId xmlns:a16="http://schemas.microsoft.com/office/drawing/2014/main" id="{4D98875B-9B2A-83A4-0CD9-C3927DCA548D}"/>
                </a:ext>
              </a:extLst>
            </p:cNvPr>
            <p:cNvPicPr>
              <a:picLocks noChangeAspect="1"/>
            </p:cNvPicPr>
            <p:nvPr/>
          </p:nvPicPr>
          <p:blipFill>
            <a:blip r:embed="rId4">
              <a:lum bright="100000" contrast="100000"/>
              <a:alphaModFix amt="85000"/>
            </a:blip>
            <a:stretch>
              <a:fillRect/>
            </a:stretch>
          </p:blipFill>
          <p:spPr>
            <a:xfrm>
              <a:off x="3543584" y="2877840"/>
              <a:ext cx="244360" cy="191998"/>
            </a:xfrm>
            <a:prstGeom prst="rect">
              <a:avLst/>
            </a:prstGeom>
          </p:spPr>
        </p:pic>
      </p:grpSp>
      <p:grpSp>
        <p:nvGrpSpPr>
          <p:cNvPr id="166" name="Group 165">
            <a:extLst>
              <a:ext uri="{FF2B5EF4-FFF2-40B4-BE49-F238E27FC236}">
                <a16:creationId xmlns:a16="http://schemas.microsoft.com/office/drawing/2014/main" id="{23DF2479-CBFE-4117-F07D-0FE75554270C}"/>
              </a:ext>
            </a:extLst>
          </p:cNvPr>
          <p:cNvGrpSpPr/>
          <p:nvPr/>
        </p:nvGrpSpPr>
        <p:grpSpPr>
          <a:xfrm>
            <a:off x="2894714" y="2588309"/>
            <a:ext cx="893230" cy="195150"/>
            <a:chOff x="2894714" y="2588309"/>
            <a:chExt cx="893230" cy="195150"/>
          </a:xfrm>
        </p:grpSpPr>
        <p:pic>
          <p:nvPicPr>
            <p:cNvPr id="151" name="Picture 150">
              <a:extLst>
                <a:ext uri="{FF2B5EF4-FFF2-40B4-BE49-F238E27FC236}">
                  <a16:creationId xmlns:a16="http://schemas.microsoft.com/office/drawing/2014/main" id="{3FB9E3BD-C532-2142-A4DE-17EE197F3EB7}"/>
                </a:ext>
              </a:extLst>
            </p:cNvPr>
            <p:cNvPicPr>
              <a:picLocks noChangeAspect="1"/>
            </p:cNvPicPr>
            <p:nvPr/>
          </p:nvPicPr>
          <p:blipFill>
            <a:blip r:embed="rId4">
              <a:lum bright="100000" contrast="100000"/>
              <a:alphaModFix amt="85000"/>
            </a:blip>
            <a:stretch>
              <a:fillRect/>
            </a:stretch>
          </p:blipFill>
          <p:spPr>
            <a:xfrm>
              <a:off x="2894714" y="2591461"/>
              <a:ext cx="244360" cy="191998"/>
            </a:xfrm>
            <a:prstGeom prst="rect">
              <a:avLst/>
            </a:prstGeom>
          </p:spPr>
        </p:pic>
        <p:pic>
          <p:nvPicPr>
            <p:cNvPr id="152" name="Picture 151">
              <a:extLst>
                <a:ext uri="{FF2B5EF4-FFF2-40B4-BE49-F238E27FC236}">
                  <a16:creationId xmlns:a16="http://schemas.microsoft.com/office/drawing/2014/main" id="{A727CB69-2D8A-FE46-3B64-3E566E2F7A94}"/>
                </a:ext>
              </a:extLst>
            </p:cNvPr>
            <p:cNvPicPr>
              <a:picLocks noChangeAspect="1"/>
            </p:cNvPicPr>
            <p:nvPr/>
          </p:nvPicPr>
          <p:blipFill>
            <a:blip r:embed="rId4">
              <a:lum bright="100000" contrast="100000"/>
              <a:alphaModFix amt="85000"/>
            </a:blip>
            <a:stretch>
              <a:fillRect/>
            </a:stretch>
          </p:blipFill>
          <p:spPr>
            <a:xfrm>
              <a:off x="3219149" y="2588309"/>
              <a:ext cx="244360" cy="191998"/>
            </a:xfrm>
            <a:prstGeom prst="rect">
              <a:avLst/>
            </a:prstGeom>
          </p:spPr>
        </p:pic>
        <p:pic>
          <p:nvPicPr>
            <p:cNvPr id="153" name="Picture 152">
              <a:extLst>
                <a:ext uri="{FF2B5EF4-FFF2-40B4-BE49-F238E27FC236}">
                  <a16:creationId xmlns:a16="http://schemas.microsoft.com/office/drawing/2014/main" id="{613E0264-028E-6F3E-A41F-39B6D6072948}"/>
                </a:ext>
              </a:extLst>
            </p:cNvPr>
            <p:cNvPicPr>
              <a:picLocks noChangeAspect="1"/>
            </p:cNvPicPr>
            <p:nvPr/>
          </p:nvPicPr>
          <p:blipFill>
            <a:blip r:embed="rId4">
              <a:lum bright="100000" contrast="100000"/>
              <a:alphaModFix amt="85000"/>
            </a:blip>
            <a:stretch>
              <a:fillRect/>
            </a:stretch>
          </p:blipFill>
          <p:spPr>
            <a:xfrm>
              <a:off x="3543584" y="2591461"/>
              <a:ext cx="244360" cy="191998"/>
            </a:xfrm>
            <a:prstGeom prst="rect">
              <a:avLst/>
            </a:prstGeom>
          </p:spPr>
        </p:pic>
      </p:grpSp>
      <p:grpSp>
        <p:nvGrpSpPr>
          <p:cNvPr id="167" name="Group 166">
            <a:extLst>
              <a:ext uri="{FF2B5EF4-FFF2-40B4-BE49-F238E27FC236}">
                <a16:creationId xmlns:a16="http://schemas.microsoft.com/office/drawing/2014/main" id="{022B1208-3E6A-8953-DC5D-23436803D47F}"/>
              </a:ext>
            </a:extLst>
          </p:cNvPr>
          <p:cNvGrpSpPr/>
          <p:nvPr/>
        </p:nvGrpSpPr>
        <p:grpSpPr>
          <a:xfrm>
            <a:off x="2894714" y="2301930"/>
            <a:ext cx="893230" cy="195150"/>
            <a:chOff x="2894714" y="2301930"/>
            <a:chExt cx="893230" cy="195150"/>
          </a:xfrm>
        </p:grpSpPr>
        <p:pic>
          <p:nvPicPr>
            <p:cNvPr id="154" name="Picture 153">
              <a:extLst>
                <a:ext uri="{FF2B5EF4-FFF2-40B4-BE49-F238E27FC236}">
                  <a16:creationId xmlns:a16="http://schemas.microsoft.com/office/drawing/2014/main" id="{CEF6875D-05AB-7691-DFB1-1B1CA940F1FB}"/>
                </a:ext>
              </a:extLst>
            </p:cNvPr>
            <p:cNvPicPr>
              <a:picLocks noChangeAspect="1"/>
            </p:cNvPicPr>
            <p:nvPr/>
          </p:nvPicPr>
          <p:blipFill>
            <a:blip r:embed="rId4">
              <a:lum bright="100000" contrast="100000"/>
              <a:alphaModFix amt="85000"/>
            </a:blip>
            <a:stretch>
              <a:fillRect/>
            </a:stretch>
          </p:blipFill>
          <p:spPr>
            <a:xfrm>
              <a:off x="2894714" y="2305082"/>
              <a:ext cx="244360" cy="191998"/>
            </a:xfrm>
            <a:prstGeom prst="rect">
              <a:avLst/>
            </a:prstGeom>
          </p:spPr>
        </p:pic>
        <p:pic>
          <p:nvPicPr>
            <p:cNvPr id="155" name="Picture 154">
              <a:extLst>
                <a:ext uri="{FF2B5EF4-FFF2-40B4-BE49-F238E27FC236}">
                  <a16:creationId xmlns:a16="http://schemas.microsoft.com/office/drawing/2014/main" id="{E6A45374-3415-124D-DD67-FC864D776087}"/>
                </a:ext>
              </a:extLst>
            </p:cNvPr>
            <p:cNvPicPr>
              <a:picLocks noChangeAspect="1"/>
            </p:cNvPicPr>
            <p:nvPr/>
          </p:nvPicPr>
          <p:blipFill>
            <a:blip r:embed="rId4">
              <a:lum bright="100000" contrast="100000"/>
              <a:alphaModFix amt="85000"/>
            </a:blip>
            <a:stretch>
              <a:fillRect/>
            </a:stretch>
          </p:blipFill>
          <p:spPr>
            <a:xfrm>
              <a:off x="3219149" y="2301930"/>
              <a:ext cx="244360" cy="191998"/>
            </a:xfrm>
            <a:prstGeom prst="rect">
              <a:avLst/>
            </a:prstGeom>
          </p:spPr>
        </p:pic>
        <p:pic>
          <p:nvPicPr>
            <p:cNvPr id="156" name="Picture 155">
              <a:extLst>
                <a:ext uri="{FF2B5EF4-FFF2-40B4-BE49-F238E27FC236}">
                  <a16:creationId xmlns:a16="http://schemas.microsoft.com/office/drawing/2014/main" id="{75F9B9A7-B254-F0C0-2899-0CBF0BEB2B20}"/>
                </a:ext>
              </a:extLst>
            </p:cNvPr>
            <p:cNvPicPr>
              <a:picLocks noChangeAspect="1"/>
            </p:cNvPicPr>
            <p:nvPr/>
          </p:nvPicPr>
          <p:blipFill>
            <a:blip r:embed="rId4">
              <a:lum bright="100000" contrast="100000"/>
              <a:alphaModFix amt="85000"/>
            </a:blip>
            <a:stretch>
              <a:fillRect/>
            </a:stretch>
          </p:blipFill>
          <p:spPr>
            <a:xfrm>
              <a:off x="3543584" y="2305082"/>
              <a:ext cx="244360" cy="191998"/>
            </a:xfrm>
            <a:prstGeom prst="rect">
              <a:avLst/>
            </a:prstGeom>
          </p:spPr>
        </p:pic>
      </p:grpSp>
      <p:grpSp>
        <p:nvGrpSpPr>
          <p:cNvPr id="168" name="Group 167">
            <a:extLst>
              <a:ext uri="{FF2B5EF4-FFF2-40B4-BE49-F238E27FC236}">
                <a16:creationId xmlns:a16="http://schemas.microsoft.com/office/drawing/2014/main" id="{784C3625-E7F2-3DF4-7D42-B14649DB06F7}"/>
              </a:ext>
            </a:extLst>
          </p:cNvPr>
          <p:cNvGrpSpPr/>
          <p:nvPr/>
        </p:nvGrpSpPr>
        <p:grpSpPr>
          <a:xfrm>
            <a:off x="2894714" y="2015551"/>
            <a:ext cx="893230" cy="195150"/>
            <a:chOff x="2894714" y="2015551"/>
            <a:chExt cx="893230" cy="195150"/>
          </a:xfrm>
        </p:grpSpPr>
        <p:pic>
          <p:nvPicPr>
            <p:cNvPr id="157" name="Picture 156">
              <a:extLst>
                <a:ext uri="{FF2B5EF4-FFF2-40B4-BE49-F238E27FC236}">
                  <a16:creationId xmlns:a16="http://schemas.microsoft.com/office/drawing/2014/main" id="{D4ECF0E7-7CEA-49C5-4051-B7AC0309F63A}"/>
                </a:ext>
              </a:extLst>
            </p:cNvPr>
            <p:cNvPicPr>
              <a:picLocks noChangeAspect="1"/>
            </p:cNvPicPr>
            <p:nvPr/>
          </p:nvPicPr>
          <p:blipFill>
            <a:blip r:embed="rId4">
              <a:lum bright="100000" contrast="100000"/>
              <a:alphaModFix amt="85000"/>
            </a:blip>
            <a:stretch>
              <a:fillRect/>
            </a:stretch>
          </p:blipFill>
          <p:spPr>
            <a:xfrm>
              <a:off x="2894714" y="2018703"/>
              <a:ext cx="244360" cy="191998"/>
            </a:xfrm>
            <a:prstGeom prst="rect">
              <a:avLst/>
            </a:prstGeom>
          </p:spPr>
        </p:pic>
        <p:pic>
          <p:nvPicPr>
            <p:cNvPr id="158" name="Picture 157">
              <a:extLst>
                <a:ext uri="{FF2B5EF4-FFF2-40B4-BE49-F238E27FC236}">
                  <a16:creationId xmlns:a16="http://schemas.microsoft.com/office/drawing/2014/main" id="{A89DD043-699E-567D-2482-0FCC7320CDE4}"/>
                </a:ext>
              </a:extLst>
            </p:cNvPr>
            <p:cNvPicPr>
              <a:picLocks noChangeAspect="1"/>
            </p:cNvPicPr>
            <p:nvPr/>
          </p:nvPicPr>
          <p:blipFill>
            <a:blip r:embed="rId4">
              <a:lum bright="100000" contrast="100000"/>
              <a:alphaModFix amt="85000"/>
            </a:blip>
            <a:stretch>
              <a:fillRect/>
            </a:stretch>
          </p:blipFill>
          <p:spPr>
            <a:xfrm>
              <a:off x="3219149" y="2015551"/>
              <a:ext cx="244360" cy="191998"/>
            </a:xfrm>
            <a:prstGeom prst="rect">
              <a:avLst/>
            </a:prstGeom>
          </p:spPr>
        </p:pic>
        <p:pic>
          <p:nvPicPr>
            <p:cNvPr id="159" name="Picture 158">
              <a:extLst>
                <a:ext uri="{FF2B5EF4-FFF2-40B4-BE49-F238E27FC236}">
                  <a16:creationId xmlns:a16="http://schemas.microsoft.com/office/drawing/2014/main" id="{4DF5C95A-4FEB-4A23-CB08-F2CC611D0B0A}"/>
                </a:ext>
              </a:extLst>
            </p:cNvPr>
            <p:cNvPicPr>
              <a:picLocks noChangeAspect="1"/>
            </p:cNvPicPr>
            <p:nvPr/>
          </p:nvPicPr>
          <p:blipFill>
            <a:blip r:embed="rId4">
              <a:lum bright="100000" contrast="100000"/>
              <a:alphaModFix amt="85000"/>
            </a:blip>
            <a:stretch>
              <a:fillRect/>
            </a:stretch>
          </p:blipFill>
          <p:spPr>
            <a:xfrm>
              <a:off x="3543584" y="2018703"/>
              <a:ext cx="244360" cy="191998"/>
            </a:xfrm>
            <a:prstGeom prst="rect">
              <a:avLst/>
            </a:prstGeom>
          </p:spPr>
        </p:pic>
      </p:grpSp>
      <p:grpSp>
        <p:nvGrpSpPr>
          <p:cNvPr id="169" name="Group 168">
            <a:extLst>
              <a:ext uri="{FF2B5EF4-FFF2-40B4-BE49-F238E27FC236}">
                <a16:creationId xmlns:a16="http://schemas.microsoft.com/office/drawing/2014/main" id="{06460566-8782-0BF4-1F7C-7DDBF7CA98E2}"/>
              </a:ext>
            </a:extLst>
          </p:cNvPr>
          <p:cNvGrpSpPr/>
          <p:nvPr/>
        </p:nvGrpSpPr>
        <p:grpSpPr>
          <a:xfrm>
            <a:off x="2894714" y="1729172"/>
            <a:ext cx="893230" cy="195150"/>
            <a:chOff x="2894714" y="1729172"/>
            <a:chExt cx="893230" cy="195150"/>
          </a:xfrm>
        </p:grpSpPr>
        <p:pic>
          <p:nvPicPr>
            <p:cNvPr id="160" name="Picture 159">
              <a:extLst>
                <a:ext uri="{FF2B5EF4-FFF2-40B4-BE49-F238E27FC236}">
                  <a16:creationId xmlns:a16="http://schemas.microsoft.com/office/drawing/2014/main" id="{DFE207C9-170F-31C8-A704-198ECCEC56AA}"/>
                </a:ext>
              </a:extLst>
            </p:cNvPr>
            <p:cNvPicPr>
              <a:picLocks noChangeAspect="1"/>
            </p:cNvPicPr>
            <p:nvPr/>
          </p:nvPicPr>
          <p:blipFill>
            <a:blip r:embed="rId4">
              <a:lum bright="100000" contrast="100000"/>
              <a:alphaModFix amt="85000"/>
            </a:blip>
            <a:stretch>
              <a:fillRect/>
            </a:stretch>
          </p:blipFill>
          <p:spPr>
            <a:xfrm>
              <a:off x="2894714" y="1732324"/>
              <a:ext cx="244360" cy="191998"/>
            </a:xfrm>
            <a:prstGeom prst="rect">
              <a:avLst/>
            </a:prstGeom>
          </p:spPr>
        </p:pic>
        <p:pic>
          <p:nvPicPr>
            <p:cNvPr id="161" name="Picture 160">
              <a:extLst>
                <a:ext uri="{FF2B5EF4-FFF2-40B4-BE49-F238E27FC236}">
                  <a16:creationId xmlns:a16="http://schemas.microsoft.com/office/drawing/2014/main" id="{6507D97E-0F66-B425-73F2-954AD73A0F50}"/>
                </a:ext>
              </a:extLst>
            </p:cNvPr>
            <p:cNvPicPr>
              <a:picLocks noChangeAspect="1"/>
            </p:cNvPicPr>
            <p:nvPr/>
          </p:nvPicPr>
          <p:blipFill>
            <a:blip r:embed="rId4">
              <a:lum bright="100000" contrast="100000"/>
              <a:alphaModFix amt="85000"/>
            </a:blip>
            <a:stretch>
              <a:fillRect/>
            </a:stretch>
          </p:blipFill>
          <p:spPr>
            <a:xfrm>
              <a:off x="3219149" y="1729172"/>
              <a:ext cx="244360" cy="191998"/>
            </a:xfrm>
            <a:prstGeom prst="rect">
              <a:avLst/>
            </a:prstGeom>
          </p:spPr>
        </p:pic>
        <p:pic>
          <p:nvPicPr>
            <p:cNvPr id="162" name="Picture 161">
              <a:extLst>
                <a:ext uri="{FF2B5EF4-FFF2-40B4-BE49-F238E27FC236}">
                  <a16:creationId xmlns:a16="http://schemas.microsoft.com/office/drawing/2014/main" id="{10CE6435-5E12-C353-1148-306FF6674D22}"/>
                </a:ext>
              </a:extLst>
            </p:cNvPr>
            <p:cNvPicPr>
              <a:picLocks noChangeAspect="1"/>
            </p:cNvPicPr>
            <p:nvPr/>
          </p:nvPicPr>
          <p:blipFill>
            <a:blip r:embed="rId4">
              <a:lum bright="100000" contrast="100000"/>
              <a:alphaModFix amt="85000"/>
            </a:blip>
            <a:stretch>
              <a:fillRect/>
            </a:stretch>
          </p:blipFill>
          <p:spPr>
            <a:xfrm>
              <a:off x="3543584" y="1732324"/>
              <a:ext cx="244360" cy="191998"/>
            </a:xfrm>
            <a:prstGeom prst="rect">
              <a:avLst/>
            </a:prstGeom>
          </p:spPr>
        </p:pic>
      </p:grpSp>
      <p:grpSp>
        <p:nvGrpSpPr>
          <p:cNvPr id="170" name="Group 169">
            <a:extLst>
              <a:ext uri="{FF2B5EF4-FFF2-40B4-BE49-F238E27FC236}">
                <a16:creationId xmlns:a16="http://schemas.microsoft.com/office/drawing/2014/main" id="{2A6D5B77-C704-5223-AA0C-A383D2572A31}"/>
              </a:ext>
            </a:extLst>
          </p:cNvPr>
          <p:cNvGrpSpPr/>
          <p:nvPr/>
        </p:nvGrpSpPr>
        <p:grpSpPr>
          <a:xfrm>
            <a:off x="5281845" y="3161067"/>
            <a:ext cx="893230" cy="195150"/>
            <a:chOff x="2894714" y="3161067"/>
            <a:chExt cx="893230" cy="195150"/>
          </a:xfrm>
        </p:grpSpPr>
        <p:pic>
          <p:nvPicPr>
            <p:cNvPr id="171" name="Picture 170">
              <a:extLst>
                <a:ext uri="{FF2B5EF4-FFF2-40B4-BE49-F238E27FC236}">
                  <a16:creationId xmlns:a16="http://schemas.microsoft.com/office/drawing/2014/main" id="{65A537EE-3589-34C7-5112-C70C3B548A66}"/>
                </a:ext>
              </a:extLst>
            </p:cNvPr>
            <p:cNvPicPr>
              <a:picLocks noChangeAspect="1"/>
            </p:cNvPicPr>
            <p:nvPr/>
          </p:nvPicPr>
          <p:blipFill>
            <a:blip r:embed="rId4">
              <a:lum bright="100000" contrast="100000"/>
              <a:alphaModFix amt="85000"/>
            </a:blip>
            <a:stretch>
              <a:fillRect/>
            </a:stretch>
          </p:blipFill>
          <p:spPr>
            <a:xfrm>
              <a:off x="2894714" y="3164219"/>
              <a:ext cx="244360" cy="191998"/>
            </a:xfrm>
            <a:prstGeom prst="rect">
              <a:avLst/>
            </a:prstGeom>
          </p:spPr>
        </p:pic>
        <p:pic>
          <p:nvPicPr>
            <p:cNvPr id="172" name="Picture 171">
              <a:extLst>
                <a:ext uri="{FF2B5EF4-FFF2-40B4-BE49-F238E27FC236}">
                  <a16:creationId xmlns:a16="http://schemas.microsoft.com/office/drawing/2014/main" id="{1922D251-1ED6-1ADC-486B-2BF5EA08CE52}"/>
                </a:ext>
              </a:extLst>
            </p:cNvPr>
            <p:cNvPicPr>
              <a:picLocks noChangeAspect="1"/>
            </p:cNvPicPr>
            <p:nvPr/>
          </p:nvPicPr>
          <p:blipFill>
            <a:blip r:embed="rId4">
              <a:lum bright="100000" contrast="100000"/>
              <a:alphaModFix amt="85000"/>
            </a:blip>
            <a:stretch>
              <a:fillRect/>
            </a:stretch>
          </p:blipFill>
          <p:spPr>
            <a:xfrm>
              <a:off x="3219149" y="3161067"/>
              <a:ext cx="244360" cy="191998"/>
            </a:xfrm>
            <a:prstGeom prst="rect">
              <a:avLst/>
            </a:prstGeom>
          </p:spPr>
        </p:pic>
        <p:pic>
          <p:nvPicPr>
            <p:cNvPr id="173" name="Picture 172">
              <a:extLst>
                <a:ext uri="{FF2B5EF4-FFF2-40B4-BE49-F238E27FC236}">
                  <a16:creationId xmlns:a16="http://schemas.microsoft.com/office/drawing/2014/main" id="{65B1A489-C115-C93F-015F-90EFA461901D}"/>
                </a:ext>
              </a:extLst>
            </p:cNvPr>
            <p:cNvPicPr>
              <a:picLocks noChangeAspect="1"/>
            </p:cNvPicPr>
            <p:nvPr/>
          </p:nvPicPr>
          <p:blipFill>
            <a:blip r:embed="rId4">
              <a:lum bright="100000" contrast="100000"/>
              <a:alphaModFix amt="85000"/>
            </a:blip>
            <a:stretch>
              <a:fillRect/>
            </a:stretch>
          </p:blipFill>
          <p:spPr>
            <a:xfrm>
              <a:off x="3543584" y="3164219"/>
              <a:ext cx="244360" cy="191998"/>
            </a:xfrm>
            <a:prstGeom prst="rect">
              <a:avLst/>
            </a:prstGeom>
          </p:spPr>
        </p:pic>
      </p:grpSp>
      <p:grpSp>
        <p:nvGrpSpPr>
          <p:cNvPr id="174" name="Group 173">
            <a:extLst>
              <a:ext uri="{FF2B5EF4-FFF2-40B4-BE49-F238E27FC236}">
                <a16:creationId xmlns:a16="http://schemas.microsoft.com/office/drawing/2014/main" id="{A1C8E4EA-5993-31D5-714C-5B903EEA839C}"/>
              </a:ext>
            </a:extLst>
          </p:cNvPr>
          <p:cNvGrpSpPr/>
          <p:nvPr/>
        </p:nvGrpSpPr>
        <p:grpSpPr>
          <a:xfrm>
            <a:off x="5281845" y="2874688"/>
            <a:ext cx="893230" cy="195150"/>
            <a:chOff x="2894714" y="2874688"/>
            <a:chExt cx="893230" cy="195150"/>
          </a:xfrm>
        </p:grpSpPr>
        <p:pic>
          <p:nvPicPr>
            <p:cNvPr id="175" name="Picture 174">
              <a:extLst>
                <a:ext uri="{FF2B5EF4-FFF2-40B4-BE49-F238E27FC236}">
                  <a16:creationId xmlns:a16="http://schemas.microsoft.com/office/drawing/2014/main" id="{2F2154F2-008A-0775-5F31-6062BE3D9D3F}"/>
                </a:ext>
              </a:extLst>
            </p:cNvPr>
            <p:cNvPicPr>
              <a:picLocks noChangeAspect="1"/>
            </p:cNvPicPr>
            <p:nvPr/>
          </p:nvPicPr>
          <p:blipFill>
            <a:blip r:embed="rId4">
              <a:lum bright="100000" contrast="100000"/>
              <a:alphaModFix amt="85000"/>
            </a:blip>
            <a:stretch>
              <a:fillRect/>
            </a:stretch>
          </p:blipFill>
          <p:spPr>
            <a:xfrm>
              <a:off x="2894714" y="2877840"/>
              <a:ext cx="244360" cy="191998"/>
            </a:xfrm>
            <a:prstGeom prst="rect">
              <a:avLst/>
            </a:prstGeom>
          </p:spPr>
        </p:pic>
        <p:pic>
          <p:nvPicPr>
            <p:cNvPr id="176" name="Picture 175">
              <a:extLst>
                <a:ext uri="{FF2B5EF4-FFF2-40B4-BE49-F238E27FC236}">
                  <a16:creationId xmlns:a16="http://schemas.microsoft.com/office/drawing/2014/main" id="{C1272FAC-36B3-E9CD-D491-340640AC3403}"/>
                </a:ext>
              </a:extLst>
            </p:cNvPr>
            <p:cNvPicPr>
              <a:picLocks noChangeAspect="1"/>
            </p:cNvPicPr>
            <p:nvPr/>
          </p:nvPicPr>
          <p:blipFill>
            <a:blip r:embed="rId4">
              <a:lum bright="100000" contrast="100000"/>
              <a:alphaModFix amt="85000"/>
            </a:blip>
            <a:stretch>
              <a:fillRect/>
            </a:stretch>
          </p:blipFill>
          <p:spPr>
            <a:xfrm>
              <a:off x="3219149" y="2874688"/>
              <a:ext cx="244360" cy="191998"/>
            </a:xfrm>
            <a:prstGeom prst="rect">
              <a:avLst/>
            </a:prstGeom>
          </p:spPr>
        </p:pic>
        <p:pic>
          <p:nvPicPr>
            <p:cNvPr id="177" name="Picture 176">
              <a:extLst>
                <a:ext uri="{FF2B5EF4-FFF2-40B4-BE49-F238E27FC236}">
                  <a16:creationId xmlns:a16="http://schemas.microsoft.com/office/drawing/2014/main" id="{60ACC33C-78D1-6ECA-D8D7-0AE540B04DF6}"/>
                </a:ext>
              </a:extLst>
            </p:cNvPr>
            <p:cNvPicPr>
              <a:picLocks noChangeAspect="1"/>
            </p:cNvPicPr>
            <p:nvPr/>
          </p:nvPicPr>
          <p:blipFill>
            <a:blip r:embed="rId4">
              <a:lum bright="100000" contrast="100000"/>
              <a:alphaModFix amt="85000"/>
            </a:blip>
            <a:stretch>
              <a:fillRect/>
            </a:stretch>
          </p:blipFill>
          <p:spPr>
            <a:xfrm>
              <a:off x="3543584" y="2877840"/>
              <a:ext cx="244360" cy="191998"/>
            </a:xfrm>
            <a:prstGeom prst="rect">
              <a:avLst/>
            </a:prstGeom>
          </p:spPr>
        </p:pic>
      </p:grpSp>
      <p:grpSp>
        <p:nvGrpSpPr>
          <p:cNvPr id="178" name="Group 177">
            <a:extLst>
              <a:ext uri="{FF2B5EF4-FFF2-40B4-BE49-F238E27FC236}">
                <a16:creationId xmlns:a16="http://schemas.microsoft.com/office/drawing/2014/main" id="{2F82A240-5BA7-38BD-EE9A-319CEB3ACA82}"/>
              </a:ext>
            </a:extLst>
          </p:cNvPr>
          <p:cNvGrpSpPr/>
          <p:nvPr/>
        </p:nvGrpSpPr>
        <p:grpSpPr>
          <a:xfrm>
            <a:off x="5281845" y="2588309"/>
            <a:ext cx="893230" cy="195150"/>
            <a:chOff x="2894714" y="2588309"/>
            <a:chExt cx="893230" cy="195150"/>
          </a:xfrm>
        </p:grpSpPr>
        <p:pic>
          <p:nvPicPr>
            <p:cNvPr id="179" name="Picture 178">
              <a:extLst>
                <a:ext uri="{FF2B5EF4-FFF2-40B4-BE49-F238E27FC236}">
                  <a16:creationId xmlns:a16="http://schemas.microsoft.com/office/drawing/2014/main" id="{02366859-EBAE-0779-BB75-F251ADB719BC}"/>
                </a:ext>
              </a:extLst>
            </p:cNvPr>
            <p:cNvPicPr>
              <a:picLocks noChangeAspect="1"/>
            </p:cNvPicPr>
            <p:nvPr/>
          </p:nvPicPr>
          <p:blipFill>
            <a:blip r:embed="rId4">
              <a:lum bright="100000" contrast="100000"/>
              <a:alphaModFix amt="85000"/>
            </a:blip>
            <a:stretch>
              <a:fillRect/>
            </a:stretch>
          </p:blipFill>
          <p:spPr>
            <a:xfrm>
              <a:off x="2894714" y="2591461"/>
              <a:ext cx="244360" cy="191998"/>
            </a:xfrm>
            <a:prstGeom prst="rect">
              <a:avLst/>
            </a:prstGeom>
          </p:spPr>
        </p:pic>
        <p:pic>
          <p:nvPicPr>
            <p:cNvPr id="180" name="Picture 179">
              <a:extLst>
                <a:ext uri="{FF2B5EF4-FFF2-40B4-BE49-F238E27FC236}">
                  <a16:creationId xmlns:a16="http://schemas.microsoft.com/office/drawing/2014/main" id="{D51955F1-DB79-5E9B-4B1D-5D0E2A6065B4}"/>
                </a:ext>
              </a:extLst>
            </p:cNvPr>
            <p:cNvPicPr>
              <a:picLocks noChangeAspect="1"/>
            </p:cNvPicPr>
            <p:nvPr/>
          </p:nvPicPr>
          <p:blipFill>
            <a:blip r:embed="rId4">
              <a:lum bright="100000" contrast="100000"/>
              <a:alphaModFix amt="85000"/>
            </a:blip>
            <a:stretch>
              <a:fillRect/>
            </a:stretch>
          </p:blipFill>
          <p:spPr>
            <a:xfrm>
              <a:off x="3219149" y="2588309"/>
              <a:ext cx="244360" cy="191998"/>
            </a:xfrm>
            <a:prstGeom prst="rect">
              <a:avLst/>
            </a:prstGeom>
          </p:spPr>
        </p:pic>
        <p:pic>
          <p:nvPicPr>
            <p:cNvPr id="181" name="Picture 180">
              <a:extLst>
                <a:ext uri="{FF2B5EF4-FFF2-40B4-BE49-F238E27FC236}">
                  <a16:creationId xmlns:a16="http://schemas.microsoft.com/office/drawing/2014/main" id="{8A1BE3D9-F4C2-0D53-2C2B-3E1872B8C32D}"/>
                </a:ext>
              </a:extLst>
            </p:cNvPr>
            <p:cNvPicPr>
              <a:picLocks noChangeAspect="1"/>
            </p:cNvPicPr>
            <p:nvPr/>
          </p:nvPicPr>
          <p:blipFill>
            <a:blip r:embed="rId4">
              <a:lum bright="100000" contrast="100000"/>
              <a:alphaModFix amt="85000"/>
            </a:blip>
            <a:stretch>
              <a:fillRect/>
            </a:stretch>
          </p:blipFill>
          <p:spPr>
            <a:xfrm>
              <a:off x="3543584" y="2591461"/>
              <a:ext cx="244360" cy="191998"/>
            </a:xfrm>
            <a:prstGeom prst="rect">
              <a:avLst/>
            </a:prstGeom>
          </p:spPr>
        </p:pic>
      </p:grpSp>
      <p:grpSp>
        <p:nvGrpSpPr>
          <p:cNvPr id="182" name="Group 181">
            <a:extLst>
              <a:ext uri="{FF2B5EF4-FFF2-40B4-BE49-F238E27FC236}">
                <a16:creationId xmlns:a16="http://schemas.microsoft.com/office/drawing/2014/main" id="{A3A08743-4F47-7769-BE77-1F2BBC3E7C92}"/>
              </a:ext>
            </a:extLst>
          </p:cNvPr>
          <p:cNvGrpSpPr/>
          <p:nvPr/>
        </p:nvGrpSpPr>
        <p:grpSpPr>
          <a:xfrm>
            <a:off x="5281845" y="2301930"/>
            <a:ext cx="893230" cy="195150"/>
            <a:chOff x="2894714" y="2301930"/>
            <a:chExt cx="893230" cy="195150"/>
          </a:xfrm>
        </p:grpSpPr>
        <p:pic>
          <p:nvPicPr>
            <p:cNvPr id="183" name="Picture 182">
              <a:extLst>
                <a:ext uri="{FF2B5EF4-FFF2-40B4-BE49-F238E27FC236}">
                  <a16:creationId xmlns:a16="http://schemas.microsoft.com/office/drawing/2014/main" id="{1B4964CA-1405-AE4D-0D9B-19EF62FBE4E0}"/>
                </a:ext>
              </a:extLst>
            </p:cNvPr>
            <p:cNvPicPr>
              <a:picLocks noChangeAspect="1"/>
            </p:cNvPicPr>
            <p:nvPr/>
          </p:nvPicPr>
          <p:blipFill>
            <a:blip r:embed="rId4">
              <a:lum bright="100000" contrast="100000"/>
              <a:alphaModFix amt="85000"/>
            </a:blip>
            <a:stretch>
              <a:fillRect/>
            </a:stretch>
          </p:blipFill>
          <p:spPr>
            <a:xfrm>
              <a:off x="2894714" y="2305082"/>
              <a:ext cx="244360" cy="191998"/>
            </a:xfrm>
            <a:prstGeom prst="rect">
              <a:avLst/>
            </a:prstGeom>
          </p:spPr>
        </p:pic>
        <p:pic>
          <p:nvPicPr>
            <p:cNvPr id="184" name="Picture 183">
              <a:extLst>
                <a:ext uri="{FF2B5EF4-FFF2-40B4-BE49-F238E27FC236}">
                  <a16:creationId xmlns:a16="http://schemas.microsoft.com/office/drawing/2014/main" id="{E5CC921F-44A2-08C7-E077-36FD1380E8E8}"/>
                </a:ext>
              </a:extLst>
            </p:cNvPr>
            <p:cNvPicPr>
              <a:picLocks noChangeAspect="1"/>
            </p:cNvPicPr>
            <p:nvPr/>
          </p:nvPicPr>
          <p:blipFill>
            <a:blip r:embed="rId4">
              <a:lum bright="100000" contrast="100000"/>
              <a:alphaModFix amt="85000"/>
            </a:blip>
            <a:stretch>
              <a:fillRect/>
            </a:stretch>
          </p:blipFill>
          <p:spPr>
            <a:xfrm>
              <a:off x="3219149" y="2301930"/>
              <a:ext cx="244360" cy="191998"/>
            </a:xfrm>
            <a:prstGeom prst="rect">
              <a:avLst/>
            </a:prstGeom>
          </p:spPr>
        </p:pic>
        <p:pic>
          <p:nvPicPr>
            <p:cNvPr id="185" name="Picture 184">
              <a:extLst>
                <a:ext uri="{FF2B5EF4-FFF2-40B4-BE49-F238E27FC236}">
                  <a16:creationId xmlns:a16="http://schemas.microsoft.com/office/drawing/2014/main" id="{41D33890-8323-D59C-FC3F-133AB1553440}"/>
                </a:ext>
              </a:extLst>
            </p:cNvPr>
            <p:cNvPicPr>
              <a:picLocks noChangeAspect="1"/>
            </p:cNvPicPr>
            <p:nvPr/>
          </p:nvPicPr>
          <p:blipFill>
            <a:blip r:embed="rId4">
              <a:lum bright="100000" contrast="100000"/>
              <a:alphaModFix amt="85000"/>
            </a:blip>
            <a:stretch>
              <a:fillRect/>
            </a:stretch>
          </p:blipFill>
          <p:spPr>
            <a:xfrm>
              <a:off x="3543584" y="2305082"/>
              <a:ext cx="244360" cy="191998"/>
            </a:xfrm>
            <a:prstGeom prst="rect">
              <a:avLst/>
            </a:prstGeom>
          </p:spPr>
        </p:pic>
      </p:grpSp>
      <p:grpSp>
        <p:nvGrpSpPr>
          <p:cNvPr id="186" name="Group 185">
            <a:extLst>
              <a:ext uri="{FF2B5EF4-FFF2-40B4-BE49-F238E27FC236}">
                <a16:creationId xmlns:a16="http://schemas.microsoft.com/office/drawing/2014/main" id="{CFD42FFE-52F0-526A-FABC-DB54AD1B7216}"/>
              </a:ext>
            </a:extLst>
          </p:cNvPr>
          <p:cNvGrpSpPr/>
          <p:nvPr/>
        </p:nvGrpSpPr>
        <p:grpSpPr>
          <a:xfrm>
            <a:off x="5281845" y="2015551"/>
            <a:ext cx="893230" cy="195150"/>
            <a:chOff x="2894714" y="2015551"/>
            <a:chExt cx="893230" cy="195150"/>
          </a:xfrm>
        </p:grpSpPr>
        <p:pic>
          <p:nvPicPr>
            <p:cNvPr id="187" name="Picture 186">
              <a:extLst>
                <a:ext uri="{FF2B5EF4-FFF2-40B4-BE49-F238E27FC236}">
                  <a16:creationId xmlns:a16="http://schemas.microsoft.com/office/drawing/2014/main" id="{DCFD7C2A-7F20-74F3-B029-86FD06F96A08}"/>
                </a:ext>
              </a:extLst>
            </p:cNvPr>
            <p:cNvPicPr>
              <a:picLocks noChangeAspect="1"/>
            </p:cNvPicPr>
            <p:nvPr/>
          </p:nvPicPr>
          <p:blipFill>
            <a:blip r:embed="rId4">
              <a:lum bright="100000" contrast="100000"/>
              <a:alphaModFix amt="85000"/>
            </a:blip>
            <a:stretch>
              <a:fillRect/>
            </a:stretch>
          </p:blipFill>
          <p:spPr>
            <a:xfrm>
              <a:off x="2894714" y="2018703"/>
              <a:ext cx="244360" cy="191998"/>
            </a:xfrm>
            <a:prstGeom prst="rect">
              <a:avLst/>
            </a:prstGeom>
          </p:spPr>
        </p:pic>
        <p:pic>
          <p:nvPicPr>
            <p:cNvPr id="188" name="Picture 187">
              <a:extLst>
                <a:ext uri="{FF2B5EF4-FFF2-40B4-BE49-F238E27FC236}">
                  <a16:creationId xmlns:a16="http://schemas.microsoft.com/office/drawing/2014/main" id="{710801B2-D5FC-F05B-1474-170F4778D9EF}"/>
                </a:ext>
              </a:extLst>
            </p:cNvPr>
            <p:cNvPicPr>
              <a:picLocks noChangeAspect="1"/>
            </p:cNvPicPr>
            <p:nvPr/>
          </p:nvPicPr>
          <p:blipFill>
            <a:blip r:embed="rId4">
              <a:lum bright="100000" contrast="100000"/>
              <a:alphaModFix amt="85000"/>
            </a:blip>
            <a:stretch>
              <a:fillRect/>
            </a:stretch>
          </p:blipFill>
          <p:spPr>
            <a:xfrm>
              <a:off x="3219149" y="2015551"/>
              <a:ext cx="244360" cy="191998"/>
            </a:xfrm>
            <a:prstGeom prst="rect">
              <a:avLst/>
            </a:prstGeom>
          </p:spPr>
        </p:pic>
        <p:pic>
          <p:nvPicPr>
            <p:cNvPr id="189" name="Picture 188">
              <a:extLst>
                <a:ext uri="{FF2B5EF4-FFF2-40B4-BE49-F238E27FC236}">
                  <a16:creationId xmlns:a16="http://schemas.microsoft.com/office/drawing/2014/main" id="{3293362C-53E8-202A-2804-E1D44F425A92}"/>
                </a:ext>
              </a:extLst>
            </p:cNvPr>
            <p:cNvPicPr>
              <a:picLocks noChangeAspect="1"/>
            </p:cNvPicPr>
            <p:nvPr/>
          </p:nvPicPr>
          <p:blipFill>
            <a:blip r:embed="rId4">
              <a:lum bright="100000" contrast="100000"/>
              <a:alphaModFix amt="85000"/>
            </a:blip>
            <a:stretch>
              <a:fillRect/>
            </a:stretch>
          </p:blipFill>
          <p:spPr>
            <a:xfrm>
              <a:off x="3543584" y="2018703"/>
              <a:ext cx="244360" cy="191998"/>
            </a:xfrm>
            <a:prstGeom prst="rect">
              <a:avLst/>
            </a:prstGeom>
          </p:spPr>
        </p:pic>
      </p:grpSp>
      <p:grpSp>
        <p:nvGrpSpPr>
          <p:cNvPr id="190" name="Group 189">
            <a:extLst>
              <a:ext uri="{FF2B5EF4-FFF2-40B4-BE49-F238E27FC236}">
                <a16:creationId xmlns:a16="http://schemas.microsoft.com/office/drawing/2014/main" id="{9073F33A-3141-45A1-22D9-50924CDA9AD4}"/>
              </a:ext>
            </a:extLst>
          </p:cNvPr>
          <p:cNvGrpSpPr/>
          <p:nvPr/>
        </p:nvGrpSpPr>
        <p:grpSpPr>
          <a:xfrm>
            <a:off x="5281845" y="1729172"/>
            <a:ext cx="893230" cy="195150"/>
            <a:chOff x="2894714" y="1729172"/>
            <a:chExt cx="893230" cy="195150"/>
          </a:xfrm>
        </p:grpSpPr>
        <p:pic>
          <p:nvPicPr>
            <p:cNvPr id="191" name="Picture 190">
              <a:extLst>
                <a:ext uri="{FF2B5EF4-FFF2-40B4-BE49-F238E27FC236}">
                  <a16:creationId xmlns:a16="http://schemas.microsoft.com/office/drawing/2014/main" id="{2814D912-FA63-A203-D90B-DEB8DB101405}"/>
                </a:ext>
              </a:extLst>
            </p:cNvPr>
            <p:cNvPicPr>
              <a:picLocks noChangeAspect="1"/>
            </p:cNvPicPr>
            <p:nvPr/>
          </p:nvPicPr>
          <p:blipFill>
            <a:blip r:embed="rId4">
              <a:lum bright="100000" contrast="100000"/>
              <a:alphaModFix amt="85000"/>
            </a:blip>
            <a:stretch>
              <a:fillRect/>
            </a:stretch>
          </p:blipFill>
          <p:spPr>
            <a:xfrm>
              <a:off x="2894714" y="1732324"/>
              <a:ext cx="244360" cy="191998"/>
            </a:xfrm>
            <a:prstGeom prst="rect">
              <a:avLst/>
            </a:prstGeom>
          </p:spPr>
        </p:pic>
        <p:pic>
          <p:nvPicPr>
            <p:cNvPr id="192" name="Picture 191">
              <a:extLst>
                <a:ext uri="{FF2B5EF4-FFF2-40B4-BE49-F238E27FC236}">
                  <a16:creationId xmlns:a16="http://schemas.microsoft.com/office/drawing/2014/main" id="{A97128E2-9346-B017-2B4D-7D4F118349C4}"/>
                </a:ext>
              </a:extLst>
            </p:cNvPr>
            <p:cNvPicPr>
              <a:picLocks noChangeAspect="1"/>
            </p:cNvPicPr>
            <p:nvPr/>
          </p:nvPicPr>
          <p:blipFill>
            <a:blip r:embed="rId4">
              <a:lum bright="100000" contrast="100000"/>
              <a:alphaModFix amt="85000"/>
            </a:blip>
            <a:stretch>
              <a:fillRect/>
            </a:stretch>
          </p:blipFill>
          <p:spPr>
            <a:xfrm>
              <a:off x="3219149" y="1729172"/>
              <a:ext cx="244360" cy="191998"/>
            </a:xfrm>
            <a:prstGeom prst="rect">
              <a:avLst/>
            </a:prstGeom>
          </p:spPr>
        </p:pic>
        <p:pic>
          <p:nvPicPr>
            <p:cNvPr id="193" name="Picture 192">
              <a:extLst>
                <a:ext uri="{FF2B5EF4-FFF2-40B4-BE49-F238E27FC236}">
                  <a16:creationId xmlns:a16="http://schemas.microsoft.com/office/drawing/2014/main" id="{271E349F-CDF0-A2A9-CAB6-322434DD9976}"/>
                </a:ext>
              </a:extLst>
            </p:cNvPr>
            <p:cNvPicPr>
              <a:picLocks noChangeAspect="1"/>
            </p:cNvPicPr>
            <p:nvPr/>
          </p:nvPicPr>
          <p:blipFill>
            <a:blip r:embed="rId4">
              <a:lum bright="100000" contrast="100000"/>
              <a:alphaModFix amt="85000"/>
            </a:blip>
            <a:stretch>
              <a:fillRect/>
            </a:stretch>
          </p:blipFill>
          <p:spPr>
            <a:xfrm>
              <a:off x="3543584" y="1732324"/>
              <a:ext cx="244360" cy="191998"/>
            </a:xfrm>
            <a:prstGeom prst="rect">
              <a:avLst/>
            </a:prstGeom>
          </p:spPr>
        </p:pic>
      </p:grpSp>
      <p:sp>
        <p:nvSpPr>
          <p:cNvPr id="6" name="TextBox 5">
            <a:extLst>
              <a:ext uri="{FF2B5EF4-FFF2-40B4-BE49-F238E27FC236}">
                <a16:creationId xmlns:a16="http://schemas.microsoft.com/office/drawing/2014/main" id="{E9311096-BE13-6188-5BE8-046A7EE3DF5B}"/>
              </a:ext>
            </a:extLst>
          </p:cNvPr>
          <p:cNvSpPr txBox="1"/>
          <p:nvPr/>
        </p:nvSpPr>
        <p:spPr>
          <a:xfrm>
            <a:off x="259986" y="535132"/>
            <a:ext cx="6631467"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white"/>
                </a:solidFill>
                <a:effectLst/>
                <a:uLnTx/>
                <a:uFillTx/>
                <a:latin typeface="Trebuchet MS"/>
                <a:ea typeface="+mn-ea"/>
                <a:cs typeface="+mn-cs"/>
              </a:rPr>
              <a:t>LARGEST AI-READY, IGBC PLATINUM RATED GREEN DATA CENTER CAMPUS IN SOUTH INDIA</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15078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blinds(horizontal)">
                                      <p:cBhvr>
                                        <p:cTn id="7" dur="500"/>
                                        <p:tgtEl>
                                          <p:spTgt spid="127"/>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blinds(horizontal)">
                                      <p:cBhvr>
                                        <p:cTn id="11" dur="500"/>
                                        <p:tgtEl>
                                          <p:spTgt spid="128"/>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29"/>
                                        </p:tgtEl>
                                        <p:attrNameLst>
                                          <p:attrName>style.visibility</p:attrName>
                                        </p:attrNameLst>
                                      </p:cBhvr>
                                      <p:to>
                                        <p:strVal val="visible"/>
                                      </p:to>
                                    </p:set>
                                    <p:animEffect transition="in" filter="blinds(horizontal)">
                                      <p:cBhvr>
                                        <p:cTn id="15" dur="500"/>
                                        <p:tgtEl>
                                          <p:spTgt spid="129"/>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blinds(horizontal)">
                                      <p:cBhvr>
                                        <p:cTn id="19" dur="500"/>
                                        <p:tgtEl>
                                          <p:spTgt spid="130"/>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blinds(horizontal)">
                                      <p:cBhvr>
                                        <p:cTn id="23" dur="500"/>
                                        <p:tgtEl>
                                          <p:spTgt spid="131"/>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blinds(horizontal)">
                                      <p:cBhvr>
                                        <p:cTn id="27" dur="500"/>
                                        <p:tgtEl>
                                          <p:spTgt spid="132"/>
                                        </p:tgtEl>
                                      </p:cBhvr>
                                    </p:animEffect>
                                  </p:childTnLst>
                                </p:cTn>
                              </p:par>
                            </p:childTnLst>
                          </p:cTn>
                        </p:par>
                        <p:par>
                          <p:cTn id="28" fill="hold">
                            <p:stCondLst>
                              <p:cond delay="3000"/>
                            </p:stCondLst>
                            <p:childTnLst>
                              <p:par>
                                <p:cTn id="29" presetID="3" presetClass="entr" presetSubtype="10" fill="hold" nodeType="afterEffect">
                                  <p:stCondLst>
                                    <p:cond delay="0"/>
                                  </p:stCondLst>
                                  <p:childTnLst>
                                    <p:set>
                                      <p:cBhvr>
                                        <p:cTn id="30" dur="1" fill="hold">
                                          <p:stCondLst>
                                            <p:cond delay="0"/>
                                          </p:stCondLst>
                                        </p:cTn>
                                        <p:tgtEl>
                                          <p:spTgt spid="133"/>
                                        </p:tgtEl>
                                        <p:attrNameLst>
                                          <p:attrName>style.visibility</p:attrName>
                                        </p:attrNameLst>
                                      </p:cBhvr>
                                      <p:to>
                                        <p:strVal val="visible"/>
                                      </p:to>
                                    </p:set>
                                    <p:animEffect transition="in" filter="blinds(horizontal)">
                                      <p:cBhvr>
                                        <p:cTn id="31" dur="500"/>
                                        <p:tgtEl>
                                          <p:spTgt spid="133"/>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134"/>
                                        </p:tgtEl>
                                        <p:attrNameLst>
                                          <p:attrName>style.visibility</p:attrName>
                                        </p:attrNameLst>
                                      </p:cBhvr>
                                      <p:to>
                                        <p:strVal val="visible"/>
                                      </p:to>
                                    </p:set>
                                    <p:animEffect transition="in" filter="blinds(horizontal)">
                                      <p:cBhvr>
                                        <p:cTn id="35" dur="500"/>
                                        <p:tgtEl>
                                          <p:spTgt spid="134"/>
                                        </p:tgtEl>
                                      </p:cBhvr>
                                    </p:animEffect>
                                  </p:childTnLst>
                                </p:cTn>
                              </p:par>
                            </p:childTnLst>
                          </p:cTn>
                        </p:par>
                        <p:par>
                          <p:cTn id="36" fill="hold">
                            <p:stCondLst>
                              <p:cond delay="4000"/>
                            </p:stCondLst>
                            <p:childTnLst>
                              <p:par>
                                <p:cTn id="37" presetID="3" presetClass="entr" presetSubtype="10" fill="hold" nodeType="afterEffect">
                                  <p:stCondLst>
                                    <p:cond delay="0"/>
                                  </p:stCondLst>
                                  <p:childTnLst>
                                    <p:set>
                                      <p:cBhvr>
                                        <p:cTn id="38" dur="1" fill="hold">
                                          <p:stCondLst>
                                            <p:cond delay="0"/>
                                          </p:stCondLst>
                                        </p:cTn>
                                        <p:tgtEl>
                                          <p:spTgt spid="135"/>
                                        </p:tgtEl>
                                        <p:attrNameLst>
                                          <p:attrName>style.visibility</p:attrName>
                                        </p:attrNameLst>
                                      </p:cBhvr>
                                      <p:to>
                                        <p:strVal val="visible"/>
                                      </p:to>
                                    </p:set>
                                    <p:animEffect transition="in" filter="blinds(horizontal)">
                                      <p:cBhvr>
                                        <p:cTn id="39" dur="500"/>
                                        <p:tgtEl>
                                          <p:spTgt spid="135"/>
                                        </p:tgtEl>
                                      </p:cBhvr>
                                    </p:animEffect>
                                  </p:childTnLst>
                                </p:cTn>
                              </p:par>
                            </p:childTnLst>
                          </p:cTn>
                        </p:par>
                        <p:par>
                          <p:cTn id="40" fill="hold">
                            <p:stCondLst>
                              <p:cond delay="4500"/>
                            </p:stCondLst>
                            <p:childTnLst>
                              <p:par>
                                <p:cTn id="41" presetID="3" presetClass="entr" presetSubtype="10" fill="hold" nodeType="afterEffect">
                                  <p:stCondLst>
                                    <p:cond delay="0"/>
                                  </p:stCondLst>
                                  <p:childTnLst>
                                    <p:set>
                                      <p:cBhvr>
                                        <p:cTn id="42" dur="1" fill="hold">
                                          <p:stCondLst>
                                            <p:cond delay="0"/>
                                          </p:stCondLst>
                                        </p:cTn>
                                        <p:tgtEl>
                                          <p:spTgt spid="136"/>
                                        </p:tgtEl>
                                        <p:attrNameLst>
                                          <p:attrName>style.visibility</p:attrName>
                                        </p:attrNameLst>
                                      </p:cBhvr>
                                      <p:to>
                                        <p:strVal val="visible"/>
                                      </p:to>
                                    </p:set>
                                    <p:animEffect transition="in" filter="blinds(horizontal)">
                                      <p:cBhvr>
                                        <p:cTn id="43" dur="500"/>
                                        <p:tgtEl>
                                          <p:spTgt spid="136"/>
                                        </p:tgtEl>
                                      </p:cBhvr>
                                    </p:animEffect>
                                  </p:childTnLst>
                                </p:cTn>
                              </p:par>
                            </p:childTnLst>
                          </p:cTn>
                        </p:par>
                        <p:par>
                          <p:cTn id="44" fill="hold">
                            <p:stCondLst>
                              <p:cond delay="5000"/>
                            </p:stCondLst>
                            <p:childTnLst>
                              <p:par>
                                <p:cTn id="45" presetID="3" presetClass="entr" presetSubtype="10" fill="hold" nodeType="afterEffect">
                                  <p:stCondLst>
                                    <p:cond delay="0"/>
                                  </p:stCondLst>
                                  <p:childTnLst>
                                    <p:set>
                                      <p:cBhvr>
                                        <p:cTn id="46" dur="1" fill="hold">
                                          <p:stCondLst>
                                            <p:cond delay="0"/>
                                          </p:stCondLst>
                                        </p:cTn>
                                        <p:tgtEl>
                                          <p:spTgt spid="137"/>
                                        </p:tgtEl>
                                        <p:attrNameLst>
                                          <p:attrName>style.visibility</p:attrName>
                                        </p:attrNameLst>
                                      </p:cBhvr>
                                      <p:to>
                                        <p:strVal val="visible"/>
                                      </p:to>
                                    </p:set>
                                    <p:animEffect transition="in" filter="blinds(horizontal)">
                                      <p:cBhvr>
                                        <p:cTn id="47" dur="500"/>
                                        <p:tgtEl>
                                          <p:spTgt spid="137"/>
                                        </p:tgtEl>
                                      </p:cBhvr>
                                    </p:animEffect>
                                  </p:childTnLst>
                                </p:cTn>
                              </p:par>
                            </p:childTnLst>
                          </p:cTn>
                        </p:par>
                        <p:par>
                          <p:cTn id="48" fill="hold">
                            <p:stCondLst>
                              <p:cond delay="5500"/>
                            </p:stCondLst>
                            <p:childTnLst>
                              <p:par>
                                <p:cTn id="49" presetID="3" presetClass="entr" presetSubtype="10" fill="hold" nodeType="afterEffect">
                                  <p:stCondLst>
                                    <p:cond delay="0"/>
                                  </p:stCondLst>
                                  <p:childTnLst>
                                    <p:set>
                                      <p:cBhvr>
                                        <p:cTn id="50" dur="1" fill="hold">
                                          <p:stCondLst>
                                            <p:cond delay="0"/>
                                          </p:stCondLst>
                                        </p:cTn>
                                        <p:tgtEl>
                                          <p:spTgt spid="138"/>
                                        </p:tgtEl>
                                        <p:attrNameLst>
                                          <p:attrName>style.visibility</p:attrName>
                                        </p:attrNameLst>
                                      </p:cBhvr>
                                      <p:to>
                                        <p:strVal val="visible"/>
                                      </p:to>
                                    </p:set>
                                    <p:animEffect transition="in" filter="blinds(horizontal)">
                                      <p:cBhvr>
                                        <p:cTn id="51" dur="500"/>
                                        <p:tgtEl>
                                          <p:spTgt spid="138"/>
                                        </p:tgtEl>
                                      </p:cBhvr>
                                    </p:animEffect>
                                  </p:childTnLst>
                                </p:cTn>
                              </p:par>
                            </p:childTnLst>
                          </p:cTn>
                        </p:par>
                        <p:par>
                          <p:cTn id="52" fill="hold">
                            <p:stCondLst>
                              <p:cond delay="6000"/>
                            </p:stCondLst>
                            <p:childTnLst>
                              <p:par>
                                <p:cTn id="53" presetID="3" presetClass="entr" presetSubtype="10" fill="hold" nodeType="afterEffect">
                                  <p:stCondLst>
                                    <p:cond delay="0"/>
                                  </p:stCondLst>
                                  <p:childTnLst>
                                    <p:set>
                                      <p:cBhvr>
                                        <p:cTn id="54" dur="1" fill="hold">
                                          <p:stCondLst>
                                            <p:cond delay="0"/>
                                          </p:stCondLst>
                                        </p:cTn>
                                        <p:tgtEl>
                                          <p:spTgt spid="139"/>
                                        </p:tgtEl>
                                        <p:attrNameLst>
                                          <p:attrName>style.visibility</p:attrName>
                                        </p:attrNameLst>
                                      </p:cBhvr>
                                      <p:to>
                                        <p:strVal val="visible"/>
                                      </p:to>
                                    </p:set>
                                    <p:animEffect transition="in" filter="blinds(horizontal)">
                                      <p:cBhvr>
                                        <p:cTn id="55" dur="500"/>
                                        <p:tgtEl>
                                          <p:spTgt spid="139"/>
                                        </p:tgtEl>
                                      </p:cBhvr>
                                    </p:animEffect>
                                  </p:childTnLst>
                                </p:cTn>
                              </p:par>
                            </p:childTnLst>
                          </p:cTn>
                        </p:par>
                        <p:par>
                          <p:cTn id="56" fill="hold">
                            <p:stCondLst>
                              <p:cond delay="6500"/>
                            </p:stCondLst>
                            <p:childTnLst>
                              <p:par>
                                <p:cTn id="57" presetID="3" presetClass="entr" presetSubtype="10" fill="hold" nodeType="afterEffect">
                                  <p:stCondLst>
                                    <p:cond delay="0"/>
                                  </p:stCondLst>
                                  <p:childTnLst>
                                    <p:set>
                                      <p:cBhvr>
                                        <p:cTn id="58" dur="1" fill="hold">
                                          <p:stCondLst>
                                            <p:cond delay="0"/>
                                          </p:stCondLst>
                                        </p:cTn>
                                        <p:tgtEl>
                                          <p:spTgt spid="140"/>
                                        </p:tgtEl>
                                        <p:attrNameLst>
                                          <p:attrName>style.visibility</p:attrName>
                                        </p:attrNameLst>
                                      </p:cBhvr>
                                      <p:to>
                                        <p:strVal val="visible"/>
                                      </p:to>
                                    </p:set>
                                    <p:animEffect transition="in" filter="blinds(horizontal)">
                                      <p:cBhvr>
                                        <p:cTn id="59" dur="500"/>
                                        <p:tgtEl>
                                          <p:spTgt spid="140"/>
                                        </p:tgtEl>
                                      </p:cBhvr>
                                    </p:animEffect>
                                  </p:childTnLst>
                                </p:cTn>
                              </p:par>
                            </p:childTnLst>
                          </p:cTn>
                        </p:par>
                        <p:par>
                          <p:cTn id="60" fill="hold">
                            <p:stCondLst>
                              <p:cond delay="7000"/>
                            </p:stCondLst>
                            <p:childTnLst>
                              <p:par>
                                <p:cTn id="61" presetID="3" presetClass="entr" presetSubtype="10" fill="hold" nodeType="afterEffect">
                                  <p:stCondLst>
                                    <p:cond delay="0"/>
                                  </p:stCondLst>
                                  <p:childTnLst>
                                    <p:set>
                                      <p:cBhvr>
                                        <p:cTn id="62" dur="1" fill="hold">
                                          <p:stCondLst>
                                            <p:cond delay="0"/>
                                          </p:stCondLst>
                                        </p:cTn>
                                        <p:tgtEl>
                                          <p:spTgt spid="141"/>
                                        </p:tgtEl>
                                        <p:attrNameLst>
                                          <p:attrName>style.visibility</p:attrName>
                                        </p:attrNameLst>
                                      </p:cBhvr>
                                      <p:to>
                                        <p:strVal val="visible"/>
                                      </p:to>
                                    </p:set>
                                    <p:animEffect transition="in" filter="blinds(horizontal)">
                                      <p:cBhvr>
                                        <p:cTn id="63" dur="500"/>
                                        <p:tgtEl>
                                          <p:spTgt spid="141"/>
                                        </p:tgtEl>
                                      </p:cBhvr>
                                    </p:animEffect>
                                  </p:childTnLst>
                                </p:cTn>
                              </p:par>
                            </p:childTnLst>
                          </p:cTn>
                        </p:par>
                        <p:par>
                          <p:cTn id="64" fill="hold">
                            <p:stCondLst>
                              <p:cond delay="7500"/>
                            </p:stCondLst>
                            <p:childTnLst>
                              <p:par>
                                <p:cTn id="65" presetID="3" presetClass="entr" presetSubtype="10" fill="hold" nodeType="afterEffect">
                                  <p:stCondLst>
                                    <p:cond delay="0"/>
                                  </p:stCondLst>
                                  <p:childTnLst>
                                    <p:set>
                                      <p:cBhvr>
                                        <p:cTn id="66" dur="1" fill="hold">
                                          <p:stCondLst>
                                            <p:cond delay="0"/>
                                          </p:stCondLst>
                                        </p:cTn>
                                        <p:tgtEl>
                                          <p:spTgt spid="142"/>
                                        </p:tgtEl>
                                        <p:attrNameLst>
                                          <p:attrName>style.visibility</p:attrName>
                                        </p:attrNameLst>
                                      </p:cBhvr>
                                      <p:to>
                                        <p:strVal val="visible"/>
                                      </p:to>
                                    </p:set>
                                    <p:animEffect transition="in" filter="blinds(horizontal)">
                                      <p:cBhvr>
                                        <p:cTn id="67" dur="500"/>
                                        <p:tgtEl>
                                          <p:spTgt spid="142"/>
                                        </p:tgtEl>
                                      </p:cBhvr>
                                    </p:animEffect>
                                  </p:childTnLst>
                                </p:cTn>
                              </p:par>
                            </p:childTnLst>
                          </p:cTn>
                        </p:par>
                        <p:par>
                          <p:cTn id="68" fill="hold">
                            <p:stCondLst>
                              <p:cond delay="8000"/>
                            </p:stCondLst>
                            <p:childTnLst>
                              <p:par>
                                <p:cTn id="69" presetID="3" presetClass="entr" presetSubtype="10" fill="hold" nodeType="afterEffect">
                                  <p:stCondLst>
                                    <p:cond delay="0"/>
                                  </p:stCondLst>
                                  <p:childTnLst>
                                    <p:set>
                                      <p:cBhvr>
                                        <p:cTn id="70" dur="1" fill="hold">
                                          <p:stCondLst>
                                            <p:cond delay="0"/>
                                          </p:stCondLst>
                                        </p:cTn>
                                        <p:tgtEl>
                                          <p:spTgt spid="143"/>
                                        </p:tgtEl>
                                        <p:attrNameLst>
                                          <p:attrName>style.visibility</p:attrName>
                                        </p:attrNameLst>
                                      </p:cBhvr>
                                      <p:to>
                                        <p:strVal val="visible"/>
                                      </p:to>
                                    </p:set>
                                    <p:animEffect transition="in" filter="blinds(horizontal)">
                                      <p:cBhvr>
                                        <p:cTn id="71" dur="500"/>
                                        <p:tgtEl>
                                          <p:spTgt spid="143"/>
                                        </p:tgtEl>
                                      </p:cBhvr>
                                    </p:animEffect>
                                  </p:childTnLst>
                                </p:cTn>
                              </p:par>
                            </p:childTnLst>
                          </p:cTn>
                        </p:par>
                        <p:par>
                          <p:cTn id="72" fill="hold">
                            <p:stCondLst>
                              <p:cond delay="8500"/>
                            </p:stCondLst>
                            <p:childTnLst>
                              <p:par>
                                <p:cTn id="73" presetID="3" presetClass="entr" presetSubtype="10" fill="hold" nodeType="afterEffect">
                                  <p:stCondLst>
                                    <p:cond delay="0"/>
                                  </p:stCondLst>
                                  <p:childTnLst>
                                    <p:set>
                                      <p:cBhvr>
                                        <p:cTn id="74" dur="1" fill="hold">
                                          <p:stCondLst>
                                            <p:cond delay="0"/>
                                          </p:stCondLst>
                                        </p:cTn>
                                        <p:tgtEl>
                                          <p:spTgt spid="144"/>
                                        </p:tgtEl>
                                        <p:attrNameLst>
                                          <p:attrName>style.visibility</p:attrName>
                                        </p:attrNameLst>
                                      </p:cBhvr>
                                      <p:to>
                                        <p:strVal val="visible"/>
                                      </p:to>
                                    </p:set>
                                    <p:animEffect transition="in" filter="blinds(horizontal)">
                                      <p:cBhvr>
                                        <p:cTn id="75" dur="500"/>
                                        <p:tgtEl>
                                          <p:spTgt spid="144"/>
                                        </p:tgtEl>
                                      </p:cBhvr>
                                    </p:animEffect>
                                  </p:childTnLst>
                                </p:cTn>
                              </p:par>
                            </p:childTnLst>
                          </p:cTn>
                        </p:par>
                        <p:par>
                          <p:cTn id="76" fill="hold">
                            <p:stCondLst>
                              <p:cond delay="9000"/>
                            </p:stCondLst>
                            <p:childTnLst>
                              <p:par>
                                <p:cTn id="77" presetID="3" presetClass="entr" presetSubtype="5" fill="hold" nodeType="afterEffect">
                                  <p:stCondLst>
                                    <p:cond delay="0"/>
                                  </p:stCondLst>
                                  <p:childTnLst>
                                    <p:set>
                                      <p:cBhvr>
                                        <p:cTn id="78" dur="1" fill="hold">
                                          <p:stCondLst>
                                            <p:cond delay="0"/>
                                          </p:stCondLst>
                                        </p:cTn>
                                        <p:tgtEl>
                                          <p:spTgt spid="164"/>
                                        </p:tgtEl>
                                        <p:attrNameLst>
                                          <p:attrName>style.visibility</p:attrName>
                                        </p:attrNameLst>
                                      </p:cBhvr>
                                      <p:to>
                                        <p:strVal val="visible"/>
                                      </p:to>
                                    </p:set>
                                    <p:animEffect transition="in" filter="blinds(vertical)">
                                      <p:cBhvr>
                                        <p:cTn id="79" dur="750"/>
                                        <p:tgtEl>
                                          <p:spTgt spid="164"/>
                                        </p:tgtEl>
                                      </p:cBhvr>
                                    </p:animEffect>
                                  </p:childTnLst>
                                </p:cTn>
                              </p:par>
                            </p:childTnLst>
                          </p:cTn>
                        </p:par>
                        <p:par>
                          <p:cTn id="80" fill="hold">
                            <p:stCondLst>
                              <p:cond delay="9750"/>
                            </p:stCondLst>
                            <p:childTnLst>
                              <p:par>
                                <p:cTn id="81" presetID="3" presetClass="entr" presetSubtype="5" fill="hold" nodeType="afterEffect">
                                  <p:stCondLst>
                                    <p:cond delay="0"/>
                                  </p:stCondLst>
                                  <p:childTnLst>
                                    <p:set>
                                      <p:cBhvr>
                                        <p:cTn id="82" dur="1" fill="hold">
                                          <p:stCondLst>
                                            <p:cond delay="0"/>
                                          </p:stCondLst>
                                        </p:cTn>
                                        <p:tgtEl>
                                          <p:spTgt spid="165"/>
                                        </p:tgtEl>
                                        <p:attrNameLst>
                                          <p:attrName>style.visibility</p:attrName>
                                        </p:attrNameLst>
                                      </p:cBhvr>
                                      <p:to>
                                        <p:strVal val="visible"/>
                                      </p:to>
                                    </p:set>
                                    <p:animEffect transition="in" filter="blinds(vertical)">
                                      <p:cBhvr>
                                        <p:cTn id="83" dur="750"/>
                                        <p:tgtEl>
                                          <p:spTgt spid="165"/>
                                        </p:tgtEl>
                                      </p:cBhvr>
                                    </p:animEffect>
                                  </p:childTnLst>
                                </p:cTn>
                              </p:par>
                            </p:childTnLst>
                          </p:cTn>
                        </p:par>
                        <p:par>
                          <p:cTn id="84" fill="hold">
                            <p:stCondLst>
                              <p:cond delay="10500"/>
                            </p:stCondLst>
                            <p:childTnLst>
                              <p:par>
                                <p:cTn id="85" presetID="3" presetClass="entr" presetSubtype="5" fill="hold" nodeType="afterEffect">
                                  <p:stCondLst>
                                    <p:cond delay="0"/>
                                  </p:stCondLst>
                                  <p:childTnLst>
                                    <p:set>
                                      <p:cBhvr>
                                        <p:cTn id="86" dur="1" fill="hold">
                                          <p:stCondLst>
                                            <p:cond delay="0"/>
                                          </p:stCondLst>
                                        </p:cTn>
                                        <p:tgtEl>
                                          <p:spTgt spid="166"/>
                                        </p:tgtEl>
                                        <p:attrNameLst>
                                          <p:attrName>style.visibility</p:attrName>
                                        </p:attrNameLst>
                                      </p:cBhvr>
                                      <p:to>
                                        <p:strVal val="visible"/>
                                      </p:to>
                                    </p:set>
                                    <p:animEffect transition="in" filter="blinds(vertical)">
                                      <p:cBhvr>
                                        <p:cTn id="87" dur="750"/>
                                        <p:tgtEl>
                                          <p:spTgt spid="166"/>
                                        </p:tgtEl>
                                      </p:cBhvr>
                                    </p:animEffect>
                                  </p:childTnLst>
                                </p:cTn>
                              </p:par>
                            </p:childTnLst>
                          </p:cTn>
                        </p:par>
                        <p:par>
                          <p:cTn id="88" fill="hold">
                            <p:stCondLst>
                              <p:cond delay="11250"/>
                            </p:stCondLst>
                            <p:childTnLst>
                              <p:par>
                                <p:cTn id="89" presetID="3" presetClass="entr" presetSubtype="5" fill="hold" nodeType="afterEffect">
                                  <p:stCondLst>
                                    <p:cond delay="0"/>
                                  </p:stCondLst>
                                  <p:childTnLst>
                                    <p:set>
                                      <p:cBhvr>
                                        <p:cTn id="90" dur="1" fill="hold">
                                          <p:stCondLst>
                                            <p:cond delay="0"/>
                                          </p:stCondLst>
                                        </p:cTn>
                                        <p:tgtEl>
                                          <p:spTgt spid="167"/>
                                        </p:tgtEl>
                                        <p:attrNameLst>
                                          <p:attrName>style.visibility</p:attrName>
                                        </p:attrNameLst>
                                      </p:cBhvr>
                                      <p:to>
                                        <p:strVal val="visible"/>
                                      </p:to>
                                    </p:set>
                                    <p:animEffect transition="in" filter="blinds(vertical)">
                                      <p:cBhvr>
                                        <p:cTn id="91" dur="750"/>
                                        <p:tgtEl>
                                          <p:spTgt spid="167"/>
                                        </p:tgtEl>
                                      </p:cBhvr>
                                    </p:animEffect>
                                  </p:childTnLst>
                                </p:cTn>
                              </p:par>
                            </p:childTnLst>
                          </p:cTn>
                        </p:par>
                        <p:par>
                          <p:cTn id="92" fill="hold">
                            <p:stCondLst>
                              <p:cond delay="12000"/>
                            </p:stCondLst>
                            <p:childTnLst>
                              <p:par>
                                <p:cTn id="93" presetID="3" presetClass="entr" presetSubtype="5" fill="hold" nodeType="afterEffect">
                                  <p:stCondLst>
                                    <p:cond delay="0"/>
                                  </p:stCondLst>
                                  <p:childTnLst>
                                    <p:set>
                                      <p:cBhvr>
                                        <p:cTn id="94" dur="1" fill="hold">
                                          <p:stCondLst>
                                            <p:cond delay="0"/>
                                          </p:stCondLst>
                                        </p:cTn>
                                        <p:tgtEl>
                                          <p:spTgt spid="168"/>
                                        </p:tgtEl>
                                        <p:attrNameLst>
                                          <p:attrName>style.visibility</p:attrName>
                                        </p:attrNameLst>
                                      </p:cBhvr>
                                      <p:to>
                                        <p:strVal val="visible"/>
                                      </p:to>
                                    </p:set>
                                    <p:animEffect transition="in" filter="blinds(vertical)">
                                      <p:cBhvr>
                                        <p:cTn id="95" dur="750"/>
                                        <p:tgtEl>
                                          <p:spTgt spid="168"/>
                                        </p:tgtEl>
                                      </p:cBhvr>
                                    </p:animEffect>
                                  </p:childTnLst>
                                </p:cTn>
                              </p:par>
                            </p:childTnLst>
                          </p:cTn>
                        </p:par>
                        <p:par>
                          <p:cTn id="96" fill="hold">
                            <p:stCondLst>
                              <p:cond delay="12750"/>
                            </p:stCondLst>
                            <p:childTnLst>
                              <p:par>
                                <p:cTn id="97" presetID="3" presetClass="entr" presetSubtype="5" fill="hold" nodeType="afterEffect">
                                  <p:stCondLst>
                                    <p:cond delay="0"/>
                                  </p:stCondLst>
                                  <p:childTnLst>
                                    <p:set>
                                      <p:cBhvr>
                                        <p:cTn id="98" dur="1" fill="hold">
                                          <p:stCondLst>
                                            <p:cond delay="0"/>
                                          </p:stCondLst>
                                        </p:cTn>
                                        <p:tgtEl>
                                          <p:spTgt spid="169"/>
                                        </p:tgtEl>
                                        <p:attrNameLst>
                                          <p:attrName>style.visibility</p:attrName>
                                        </p:attrNameLst>
                                      </p:cBhvr>
                                      <p:to>
                                        <p:strVal val="visible"/>
                                      </p:to>
                                    </p:set>
                                    <p:animEffect transition="in" filter="blinds(vertical)">
                                      <p:cBhvr>
                                        <p:cTn id="99" dur="750"/>
                                        <p:tgtEl>
                                          <p:spTgt spid="169"/>
                                        </p:tgtEl>
                                      </p:cBhvr>
                                    </p:animEffect>
                                  </p:childTnLst>
                                </p:cTn>
                              </p:par>
                            </p:childTnLst>
                          </p:cTn>
                        </p:par>
                        <p:par>
                          <p:cTn id="100" fill="hold">
                            <p:stCondLst>
                              <p:cond delay="13500"/>
                            </p:stCondLst>
                            <p:childTnLst>
                              <p:par>
                                <p:cTn id="101" presetID="3" presetClass="entr" presetSubtype="5" fill="hold" nodeType="afterEffect">
                                  <p:stCondLst>
                                    <p:cond delay="0"/>
                                  </p:stCondLst>
                                  <p:childTnLst>
                                    <p:set>
                                      <p:cBhvr>
                                        <p:cTn id="102" dur="1" fill="hold">
                                          <p:stCondLst>
                                            <p:cond delay="0"/>
                                          </p:stCondLst>
                                        </p:cTn>
                                        <p:tgtEl>
                                          <p:spTgt spid="170"/>
                                        </p:tgtEl>
                                        <p:attrNameLst>
                                          <p:attrName>style.visibility</p:attrName>
                                        </p:attrNameLst>
                                      </p:cBhvr>
                                      <p:to>
                                        <p:strVal val="visible"/>
                                      </p:to>
                                    </p:set>
                                    <p:animEffect transition="in" filter="blinds(vertical)">
                                      <p:cBhvr>
                                        <p:cTn id="103" dur="750"/>
                                        <p:tgtEl>
                                          <p:spTgt spid="170"/>
                                        </p:tgtEl>
                                      </p:cBhvr>
                                    </p:animEffect>
                                  </p:childTnLst>
                                </p:cTn>
                              </p:par>
                            </p:childTnLst>
                          </p:cTn>
                        </p:par>
                        <p:par>
                          <p:cTn id="104" fill="hold">
                            <p:stCondLst>
                              <p:cond delay="14250"/>
                            </p:stCondLst>
                            <p:childTnLst>
                              <p:par>
                                <p:cTn id="105" presetID="3" presetClass="entr" presetSubtype="5" fill="hold" nodeType="afterEffect">
                                  <p:stCondLst>
                                    <p:cond delay="0"/>
                                  </p:stCondLst>
                                  <p:childTnLst>
                                    <p:set>
                                      <p:cBhvr>
                                        <p:cTn id="106" dur="1" fill="hold">
                                          <p:stCondLst>
                                            <p:cond delay="0"/>
                                          </p:stCondLst>
                                        </p:cTn>
                                        <p:tgtEl>
                                          <p:spTgt spid="174"/>
                                        </p:tgtEl>
                                        <p:attrNameLst>
                                          <p:attrName>style.visibility</p:attrName>
                                        </p:attrNameLst>
                                      </p:cBhvr>
                                      <p:to>
                                        <p:strVal val="visible"/>
                                      </p:to>
                                    </p:set>
                                    <p:animEffect transition="in" filter="blinds(vertical)">
                                      <p:cBhvr>
                                        <p:cTn id="107" dur="750"/>
                                        <p:tgtEl>
                                          <p:spTgt spid="174"/>
                                        </p:tgtEl>
                                      </p:cBhvr>
                                    </p:animEffect>
                                  </p:childTnLst>
                                </p:cTn>
                              </p:par>
                            </p:childTnLst>
                          </p:cTn>
                        </p:par>
                        <p:par>
                          <p:cTn id="108" fill="hold">
                            <p:stCondLst>
                              <p:cond delay="15000"/>
                            </p:stCondLst>
                            <p:childTnLst>
                              <p:par>
                                <p:cTn id="109" presetID="3" presetClass="entr" presetSubtype="5" fill="hold" nodeType="afterEffect">
                                  <p:stCondLst>
                                    <p:cond delay="0"/>
                                  </p:stCondLst>
                                  <p:childTnLst>
                                    <p:set>
                                      <p:cBhvr>
                                        <p:cTn id="110" dur="1" fill="hold">
                                          <p:stCondLst>
                                            <p:cond delay="0"/>
                                          </p:stCondLst>
                                        </p:cTn>
                                        <p:tgtEl>
                                          <p:spTgt spid="178"/>
                                        </p:tgtEl>
                                        <p:attrNameLst>
                                          <p:attrName>style.visibility</p:attrName>
                                        </p:attrNameLst>
                                      </p:cBhvr>
                                      <p:to>
                                        <p:strVal val="visible"/>
                                      </p:to>
                                    </p:set>
                                    <p:animEffect transition="in" filter="blinds(vertical)">
                                      <p:cBhvr>
                                        <p:cTn id="111" dur="750"/>
                                        <p:tgtEl>
                                          <p:spTgt spid="178"/>
                                        </p:tgtEl>
                                      </p:cBhvr>
                                    </p:animEffect>
                                  </p:childTnLst>
                                </p:cTn>
                              </p:par>
                            </p:childTnLst>
                          </p:cTn>
                        </p:par>
                        <p:par>
                          <p:cTn id="112" fill="hold">
                            <p:stCondLst>
                              <p:cond delay="15750"/>
                            </p:stCondLst>
                            <p:childTnLst>
                              <p:par>
                                <p:cTn id="113" presetID="3" presetClass="entr" presetSubtype="5" fill="hold" nodeType="afterEffect">
                                  <p:stCondLst>
                                    <p:cond delay="0"/>
                                  </p:stCondLst>
                                  <p:childTnLst>
                                    <p:set>
                                      <p:cBhvr>
                                        <p:cTn id="114" dur="1" fill="hold">
                                          <p:stCondLst>
                                            <p:cond delay="0"/>
                                          </p:stCondLst>
                                        </p:cTn>
                                        <p:tgtEl>
                                          <p:spTgt spid="182"/>
                                        </p:tgtEl>
                                        <p:attrNameLst>
                                          <p:attrName>style.visibility</p:attrName>
                                        </p:attrNameLst>
                                      </p:cBhvr>
                                      <p:to>
                                        <p:strVal val="visible"/>
                                      </p:to>
                                    </p:set>
                                    <p:animEffect transition="in" filter="blinds(vertical)">
                                      <p:cBhvr>
                                        <p:cTn id="115" dur="750"/>
                                        <p:tgtEl>
                                          <p:spTgt spid="182"/>
                                        </p:tgtEl>
                                      </p:cBhvr>
                                    </p:animEffect>
                                  </p:childTnLst>
                                </p:cTn>
                              </p:par>
                            </p:childTnLst>
                          </p:cTn>
                        </p:par>
                        <p:par>
                          <p:cTn id="116" fill="hold">
                            <p:stCondLst>
                              <p:cond delay="16500"/>
                            </p:stCondLst>
                            <p:childTnLst>
                              <p:par>
                                <p:cTn id="117" presetID="3" presetClass="entr" presetSubtype="5" fill="hold" nodeType="afterEffect">
                                  <p:stCondLst>
                                    <p:cond delay="0"/>
                                  </p:stCondLst>
                                  <p:childTnLst>
                                    <p:set>
                                      <p:cBhvr>
                                        <p:cTn id="118" dur="1" fill="hold">
                                          <p:stCondLst>
                                            <p:cond delay="0"/>
                                          </p:stCondLst>
                                        </p:cTn>
                                        <p:tgtEl>
                                          <p:spTgt spid="186"/>
                                        </p:tgtEl>
                                        <p:attrNameLst>
                                          <p:attrName>style.visibility</p:attrName>
                                        </p:attrNameLst>
                                      </p:cBhvr>
                                      <p:to>
                                        <p:strVal val="visible"/>
                                      </p:to>
                                    </p:set>
                                    <p:animEffect transition="in" filter="blinds(vertical)">
                                      <p:cBhvr>
                                        <p:cTn id="119" dur="750"/>
                                        <p:tgtEl>
                                          <p:spTgt spid="186"/>
                                        </p:tgtEl>
                                      </p:cBhvr>
                                    </p:animEffect>
                                  </p:childTnLst>
                                </p:cTn>
                              </p:par>
                            </p:childTnLst>
                          </p:cTn>
                        </p:par>
                        <p:par>
                          <p:cTn id="120" fill="hold">
                            <p:stCondLst>
                              <p:cond delay="17250"/>
                            </p:stCondLst>
                            <p:childTnLst>
                              <p:par>
                                <p:cTn id="121" presetID="3" presetClass="entr" presetSubtype="5" fill="hold" nodeType="afterEffect">
                                  <p:stCondLst>
                                    <p:cond delay="0"/>
                                  </p:stCondLst>
                                  <p:childTnLst>
                                    <p:set>
                                      <p:cBhvr>
                                        <p:cTn id="122" dur="1" fill="hold">
                                          <p:stCondLst>
                                            <p:cond delay="0"/>
                                          </p:stCondLst>
                                        </p:cTn>
                                        <p:tgtEl>
                                          <p:spTgt spid="190"/>
                                        </p:tgtEl>
                                        <p:attrNameLst>
                                          <p:attrName>style.visibility</p:attrName>
                                        </p:attrNameLst>
                                      </p:cBhvr>
                                      <p:to>
                                        <p:strVal val="visible"/>
                                      </p:to>
                                    </p:set>
                                    <p:animEffect transition="in" filter="blinds(vertical)">
                                      <p:cBhvr>
                                        <p:cTn id="123" dur="75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3B37-35EF-D626-A79A-C97933AB750A}"/>
              </a:ext>
            </a:extLst>
          </p:cNvPr>
          <p:cNvSpPr>
            <a:spLocks noGrp="1"/>
          </p:cNvSpPr>
          <p:nvPr>
            <p:ph type="title"/>
          </p:nvPr>
        </p:nvSpPr>
        <p:spPr>
          <a:xfrm>
            <a:off x="324000" y="188492"/>
            <a:ext cx="8496150" cy="461655"/>
          </a:xfrm>
        </p:spPr>
        <p:txBody>
          <a:bodyPr/>
          <a:lstStyle/>
          <a:p>
            <a:r>
              <a:rPr lang="it-IT" dirty="0"/>
              <a:t>FLEXIBLE AND scalable DESIGN</a:t>
            </a:r>
            <a:endParaRPr lang="en-US" dirty="0"/>
          </a:p>
        </p:txBody>
      </p:sp>
      <p:sp>
        <p:nvSpPr>
          <p:cNvPr id="5" name="Rectangle 4">
            <a:extLst>
              <a:ext uri="{FF2B5EF4-FFF2-40B4-BE49-F238E27FC236}">
                <a16:creationId xmlns:a16="http://schemas.microsoft.com/office/drawing/2014/main" id="{661D0B4B-FB8F-AAD5-22CE-A6BB1536F0EF}"/>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25C82BA7-92C9-0C8E-3566-3D125A8B8C77}"/>
              </a:ext>
            </a:extLst>
          </p:cNvPr>
          <p:cNvSpPr txBox="1"/>
          <p:nvPr/>
        </p:nvSpPr>
        <p:spPr>
          <a:xfrm>
            <a:off x="315199" y="4423229"/>
            <a:ext cx="8504951"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Trebuchet MS"/>
                <a:ea typeface="+mn-ea"/>
                <a:cs typeface="+mn-cs"/>
              </a:rPr>
              <a:t>Designed to support high-density workloads, ensuring scalability for future growth and enhanced operational efficiency</a:t>
            </a:r>
          </a:p>
        </p:txBody>
      </p:sp>
      <p:sp>
        <p:nvSpPr>
          <p:cNvPr id="21" name="Rectangle: Rounded Corners 20">
            <a:extLst>
              <a:ext uri="{FF2B5EF4-FFF2-40B4-BE49-F238E27FC236}">
                <a16:creationId xmlns:a16="http://schemas.microsoft.com/office/drawing/2014/main" id="{B83DE95A-1C75-51A9-831C-03A2D3AD31BC}"/>
              </a:ext>
            </a:extLst>
          </p:cNvPr>
          <p:cNvSpPr/>
          <p:nvPr/>
        </p:nvSpPr>
        <p:spPr>
          <a:xfrm>
            <a:off x="5392498" y="3320785"/>
            <a:ext cx="3420000" cy="360000"/>
          </a:xfrm>
          <a:prstGeom prst="roundRect">
            <a:avLst/>
          </a:prstGeom>
          <a:solidFill>
            <a:srgbClr val="0070C0">
              <a:alpha val="50196"/>
            </a:srgbClr>
          </a:solidFill>
          <a:ln w="635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22" name="Rectangle: Rounded Corners 4">
            <a:extLst>
              <a:ext uri="{FF2B5EF4-FFF2-40B4-BE49-F238E27FC236}">
                <a16:creationId xmlns:a16="http://schemas.microsoft.com/office/drawing/2014/main" id="{C84CCD78-BE44-9C5F-F6FB-2F30F2B09B44}"/>
              </a:ext>
            </a:extLst>
          </p:cNvPr>
          <p:cNvSpPr txBox="1"/>
          <p:nvPr/>
        </p:nvSpPr>
        <p:spPr>
          <a:xfrm>
            <a:off x="5482189" y="3299473"/>
            <a:ext cx="3240619" cy="4106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Independent office tower accessible from all towers</a:t>
            </a:r>
          </a:p>
        </p:txBody>
      </p:sp>
      <p:sp>
        <p:nvSpPr>
          <p:cNvPr id="24" name="Rectangle: Rounded Corners 23">
            <a:extLst>
              <a:ext uri="{FF2B5EF4-FFF2-40B4-BE49-F238E27FC236}">
                <a16:creationId xmlns:a16="http://schemas.microsoft.com/office/drawing/2014/main" id="{1231EA6A-F556-01DF-8E58-8C5861F7E4D4}"/>
              </a:ext>
            </a:extLst>
          </p:cNvPr>
          <p:cNvSpPr/>
          <p:nvPr/>
        </p:nvSpPr>
        <p:spPr>
          <a:xfrm>
            <a:off x="5392498" y="3787459"/>
            <a:ext cx="3420000" cy="360000"/>
          </a:xfrm>
          <a:prstGeom prst="roundRect">
            <a:avLst/>
          </a:prstGeom>
          <a:solidFill>
            <a:srgbClr val="00B0F0">
              <a:alpha val="50196"/>
            </a:srgbClr>
          </a:solidFill>
          <a:ln w="635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Rectangle: Rounded Corners 4">
            <a:extLst>
              <a:ext uri="{FF2B5EF4-FFF2-40B4-BE49-F238E27FC236}">
                <a16:creationId xmlns:a16="http://schemas.microsoft.com/office/drawing/2014/main" id="{17CE7648-5648-1007-053F-6F7ABC02AEDE}"/>
              </a:ext>
            </a:extLst>
          </p:cNvPr>
          <p:cNvSpPr txBox="1"/>
          <p:nvPr/>
        </p:nvSpPr>
        <p:spPr>
          <a:xfrm>
            <a:off x="5522500" y="3782341"/>
            <a:ext cx="3159997" cy="3663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a:ln>
                  <a:noFill/>
                </a:ln>
                <a:solidFill>
                  <a:prstClr val="white"/>
                </a:solidFill>
                <a:effectLst/>
                <a:uLnTx/>
                <a:uFillTx/>
                <a:latin typeface="Trebuchet MS"/>
                <a:ea typeface="+mn-ea"/>
                <a:cs typeface="+mn-cs"/>
              </a:rPr>
              <a:t>Potential for both BTS and Colo in shared campus </a:t>
            </a:r>
          </a:p>
        </p:txBody>
      </p:sp>
      <p:sp>
        <p:nvSpPr>
          <p:cNvPr id="27" name="Rectangle: Rounded Corners 26">
            <a:extLst>
              <a:ext uri="{FF2B5EF4-FFF2-40B4-BE49-F238E27FC236}">
                <a16:creationId xmlns:a16="http://schemas.microsoft.com/office/drawing/2014/main" id="{58EDC541-5964-62B9-E868-762ED3E312F8}"/>
              </a:ext>
            </a:extLst>
          </p:cNvPr>
          <p:cNvSpPr/>
          <p:nvPr/>
        </p:nvSpPr>
        <p:spPr>
          <a:xfrm>
            <a:off x="5392498" y="2854113"/>
            <a:ext cx="3420000" cy="360000"/>
          </a:xfrm>
          <a:prstGeom prst="roundRect">
            <a:avLst/>
          </a:prstGeom>
          <a:solidFill>
            <a:srgbClr val="00B0F0">
              <a:alpha val="50196"/>
            </a:srgbClr>
          </a:solidFill>
          <a:ln w="635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28" name="Rectangle: Rounded Corners 4">
            <a:extLst>
              <a:ext uri="{FF2B5EF4-FFF2-40B4-BE49-F238E27FC236}">
                <a16:creationId xmlns:a16="http://schemas.microsoft.com/office/drawing/2014/main" id="{A8C1161B-DE22-E1C9-A5C6-0086E49D09FD}"/>
              </a:ext>
            </a:extLst>
          </p:cNvPr>
          <p:cNvSpPr txBox="1"/>
          <p:nvPr/>
        </p:nvSpPr>
        <p:spPr>
          <a:xfrm>
            <a:off x="5540121" y="2869849"/>
            <a:ext cx="3124754" cy="3324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Convertible floors for high-density expansion</a:t>
            </a:r>
          </a:p>
        </p:txBody>
      </p:sp>
      <p:sp>
        <p:nvSpPr>
          <p:cNvPr id="30" name="Rectangle: Rounded Corners 29">
            <a:extLst>
              <a:ext uri="{FF2B5EF4-FFF2-40B4-BE49-F238E27FC236}">
                <a16:creationId xmlns:a16="http://schemas.microsoft.com/office/drawing/2014/main" id="{12F97085-8026-8070-E18D-8ADF077AC301}"/>
              </a:ext>
            </a:extLst>
          </p:cNvPr>
          <p:cNvSpPr/>
          <p:nvPr/>
        </p:nvSpPr>
        <p:spPr>
          <a:xfrm>
            <a:off x="5392498" y="1920769"/>
            <a:ext cx="3420000" cy="360000"/>
          </a:xfrm>
          <a:prstGeom prst="roundRect">
            <a:avLst/>
          </a:prstGeom>
          <a:solidFill>
            <a:srgbClr val="00B0F0">
              <a:alpha val="50196"/>
            </a:srgbClr>
          </a:solidFill>
          <a:ln w="635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Rectangle: Rounded Corners 4">
            <a:extLst>
              <a:ext uri="{FF2B5EF4-FFF2-40B4-BE49-F238E27FC236}">
                <a16:creationId xmlns:a16="http://schemas.microsoft.com/office/drawing/2014/main" id="{456E7252-F81C-0CA0-5FCE-4B13C9494196}"/>
              </a:ext>
            </a:extLst>
          </p:cNvPr>
          <p:cNvSpPr txBox="1"/>
          <p:nvPr/>
        </p:nvSpPr>
        <p:spPr>
          <a:xfrm>
            <a:off x="5545702" y="1908087"/>
            <a:ext cx="3113593" cy="3795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Dual CHW system for air &amp; liquid cooling</a:t>
            </a:r>
          </a:p>
        </p:txBody>
      </p:sp>
      <p:sp>
        <p:nvSpPr>
          <p:cNvPr id="33" name="Rectangle: Rounded Corners 32">
            <a:extLst>
              <a:ext uri="{FF2B5EF4-FFF2-40B4-BE49-F238E27FC236}">
                <a16:creationId xmlns:a16="http://schemas.microsoft.com/office/drawing/2014/main" id="{631DA00E-87CD-EF94-A8F1-7DDD2E16BD11}"/>
              </a:ext>
            </a:extLst>
          </p:cNvPr>
          <p:cNvSpPr/>
          <p:nvPr/>
        </p:nvSpPr>
        <p:spPr>
          <a:xfrm>
            <a:off x="5392498" y="2387441"/>
            <a:ext cx="3420000" cy="360000"/>
          </a:xfrm>
          <a:prstGeom prst="roundRect">
            <a:avLst/>
          </a:prstGeom>
          <a:solidFill>
            <a:srgbClr val="0070C0">
              <a:alpha val="50196"/>
            </a:srgbClr>
          </a:solidFill>
          <a:ln w="635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Rectangle: Rounded Corners 4">
            <a:extLst>
              <a:ext uri="{FF2B5EF4-FFF2-40B4-BE49-F238E27FC236}">
                <a16:creationId xmlns:a16="http://schemas.microsoft.com/office/drawing/2014/main" id="{ACA0378C-1B77-BD13-D14E-3BDCD648CA60}"/>
              </a:ext>
            </a:extLst>
          </p:cNvPr>
          <p:cNvSpPr txBox="1"/>
          <p:nvPr/>
        </p:nvSpPr>
        <p:spPr>
          <a:xfrm>
            <a:off x="5549185" y="2376498"/>
            <a:ext cx="3106627" cy="3795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Hot aisle or cold aisle options by floor</a:t>
            </a:r>
          </a:p>
        </p:txBody>
      </p:sp>
      <p:sp>
        <p:nvSpPr>
          <p:cNvPr id="36" name="Rectangle: Rounded Corners 35">
            <a:extLst>
              <a:ext uri="{FF2B5EF4-FFF2-40B4-BE49-F238E27FC236}">
                <a16:creationId xmlns:a16="http://schemas.microsoft.com/office/drawing/2014/main" id="{21BB3294-3A07-E159-FEB6-6F1852F544C0}"/>
              </a:ext>
            </a:extLst>
          </p:cNvPr>
          <p:cNvSpPr/>
          <p:nvPr/>
        </p:nvSpPr>
        <p:spPr>
          <a:xfrm>
            <a:off x="5392498" y="1454097"/>
            <a:ext cx="3420000" cy="360000"/>
          </a:xfrm>
          <a:prstGeom prst="roundRect">
            <a:avLst/>
          </a:prstGeom>
          <a:solidFill>
            <a:srgbClr val="0070C0">
              <a:alpha val="50196"/>
            </a:srgbClr>
          </a:solidFill>
          <a:ln w="6350">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Rounded Corners 4">
            <a:extLst>
              <a:ext uri="{FF2B5EF4-FFF2-40B4-BE49-F238E27FC236}">
                <a16:creationId xmlns:a16="http://schemas.microsoft.com/office/drawing/2014/main" id="{656D6548-66B6-545E-66CC-492C26575357}"/>
              </a:ext>
            </a:extLst>
          </p:cNvPr>
          <p:cNvSpPr txBox="1"/>
          <p:nvPr/>
        </p:nvSpPr>
        <p:spPr>
          <a:xfrm>
            <a:off x="5531735" y="1464963"/>
            <a:ext cx="3141527" cy="3126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Expandable substation</a:t>
            </a:r>
          </a:p>
        </p:txBody>
      </p:sp>
      <p:sp>
        <p:nvSpPr>
          <p:cNvPr id="39" name="Rectangle: Rounded Corners 38">
            <a:extLst>
              <a:ext uri="{FF2B5EF4-FFF2-40B4-BE49-F238E27FC236}">
                <a16:creationId xmlns:a16="http://schemas.microsoft.com/office/drawing/2014/main" id="{3B0D50BA-18C9-F9F6-DC87-AAC7C0CBE643}"/>
              </a:ext>
            </a:extLst>
          </p:cNvPr>
          <p:cNvSpPr/>
          <p:nvPr/>
        </p:nvSpPr>
        <p:spPr>
          <a:xfrm>
            <a:off x="5392498" y="987425"/>
            <a:ext cx="3420000" cy="360000"/>
          </a:xfrm>
          <a:prstGeom prst="roundRect">
            <a:avLst/>
          </a:prstGeom>
          <a:solidFill>
            <a:srgbClr val="00B0F0">
              <a:alpha val="50196"/>
            </a:srgbClr>
          </a:solidFill>
          <a:ln w="6350">
            <a:solidFill>
              <a:schemeClr val="accent5"/>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a:ea typeface="+mn-ea"/>
              <a:cs typeface="+mn-cs"/>
            </a:endParaRPr>
          </a:p>
        </p:txBody>
      </p:sp>
      <p:sp>
        <p:nvSpPr>
          <p:cNvPr id="40" name="Rectangle: Rounded Corners 4">
            <a:extLst>
              <a:ext uri="{FF2B5EF4-FFF2-40B4-BE49-F238E27FC236}">
                <a16:creationId xmlns:a16="http://schemas.microsoft.com/office/drawing/2014/main" id="{97E9E67E-1AD4-5D03-E750-6BB2F9492158}"/>
              </a:ext>
            </a:extLst>
          </p:cNvPr>
          <p:cNvSpPr txBox="1"/>
          <p:nvPr/>
        </p:nvSpPr>
        <p:spPr>
          <a:xfrm>
            <a:off x="5531112" y="1002784"/>
            <a:ext cx="3142772" cy="3292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Vertical &amp; Horizontal expansion</a:t>
            </a:r>
          </a:p>
        </p:txBody>
      </p:sp>
      <p:grpSp>
        <p:nvGrpSpPr>
          <p:cNvPr id="3" name="Group 2">
            <a:extLst>
              <a:ext uri="{FF2B5EF4-FFF2-40B4-BE49-F238E27FC236}">
                <a16:creationId xmlns:a16="http://schemas.microsoft.com/office/drawing/2014/main" id="{10418FD6-5E18-2C1D-1407-4570FCD4BAAF}"/>
              </a:ext>
            </a:extLst>
          </p:cNvPr>
          <p:cNvGrpSpPr/>
          <p:nvPr/>
        </p:nvGrpSpPr>
        <p:grpSpPr>
          <a:xfrm>
            <a:off x="315199" y="1262044"/>
            <a:ext cx="4449462" cy="2492966"/>
            <a:chOff x="2347317" y="992354"/>
            <a:chExt cx="4449462" cy="2492966"/>
          </a:xfrm>
        </p:grpSpPr>
        <p:pic>
          <p:nvPicPr>
            <p:cNvPr id="4" name="Picture 3" descr="A building with a glass wall&#10;&#10;Description automatically generated with medium confidence">
              <a:extLst>
                <a:ext uri="{FF2B5EF4-FFF2-40B4-BE49-F238E27FC236}">
                  <a16:creationId xmlns:a16="http://schemas.microsoft.com/office/drawing/2014/main" id="{37D4438E-E4C5-CE2A-A351-85ADBD5AD1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6078" y="992354"/>
              <a:ext cx="4431941" cy="2492966"/>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3F0DE130-13DA-7F3E-E8B0-439B68A9BAEC}"/>
                </a:ext>
              </a:extLst>
            </p:cNvPr>
            <p:cNvSpPr/>
            <p:nvPr/>
          </p:nvSpPr>
          <p:spPr>
            <a:xfrm>
              <a:off x="2347317" y="992354"/>
              <a:ext cx="4449462" cy="2492966"/>
            </a:xfrm>
            <a:prstGeom prst="rect">
              <a:avLst/>
            </a:prstGeom>
            <a:solidFill>
              <a:srgbClr val="00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grpSp>
      <p:sp>
        <p:nvSpPr>
          <p:cNvPr id="7" name="TextBox 6">
            <a:extLst>
              <a:ext uri="{FF2B5EF4-FFF2-40B4-BE49-F238E27FC236}">
                <a16:creationId xmlns:a16="http://schemas.microsoft.com/office/drawing/2014/main" id="{A40C5003-884C-2B3A-94F9-AA14E620F7C8}"/>
              </a:ext>
            </a:extLst>
          </p:cNvPr>
          <p:cNvSpPr txBox="1"/>
          <p:nvPr/>
        </p:nvSpPr>
        <p:spPr>
          <a:xfrm>
            <a:off x="606050" y="1271900"/>
            <a:ext cx="114977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A</a:t>
            </a:r>
          </a:p>
        </p:txBody>
      </p:sp>
      <p:sp>
        <p:nvSpPr>
          <p:cNvPr id="9" name="TextBox 8">
            <a:extLst>
              <a:ext uri="{FF2B5EF4-FFF2-40B4-BE49-F238E27FC236}">
                <a16:creationId xmlns:a16="http://schemas.microsoft.com/office/drawing/2014/main" id="{A262ABA4-E174-4E38-1DA3-F7AA4EE66FF4}"/>
              </a:ext>
            </a:extLst>
          </p:cNvPr>
          <p:cNvSpPr txBox="1"/>
          <p:nvPr/>
        </p:nvSpPr>
        <p:spPr>
          <a:xfrm>
            <a:off x="2020442" y="1271900"/>
            <a:ext cx="97569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B</a:t>
            </a:r>
          </a:p>
        </p:txBody>
      </p:sp>
      <p:sp>
        <p:nvSpPr>
          <p:cNvPr id="41" name="TextBox 40">
            <a:extLst>
              <a:ext uri="{FF2B5EF4-FFF2-40B4-BE49-F238E27FC236}">
                <a16:creationId xmlns:a16="http://schemas.microsoft.com/office/drawing/2014/main" id="{2078C1F9-6FE8-A259-2978-E95F7A817891}"/>
              </a:ext>
            </a:extLst>
          </p:cNvPr>
          <p:cNvSpPr txBox="1"/>
          <p:nvPr/>
        </p:nvSpPr>
        <p:spPr>
          <a:xfrm>
            <a:off x="3255438" y="1271900"/>
            <a:ext cx="97569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C</a:t>
            </a:r>
          </a:p>
        </p:txBody>
      </p:sp>
      <p:pic>
        <p:nvPicPr>
          <p:cNvPr id="42" name="Picture 41">
            <a:extLst>
              <a:ext uri="{FF2B5EF4-FFF2-40B4-BE49-F238E27FC236}">
                <a16:creationId xmlns:a16="http://schemas.microsoft.com/office/drawing/2014/main" id="{687B8012-0215-2B9F-C5D8-9863C586D813}"/>
              </a:ext>
            </a:extLst>
          </p:cNvPr>
          <p:cNvPicPr>
            <a:picLocks noChangeAspect="1"/>
          </p:cNvPicPr>
          <p:nvPr/>
        </p:nvPicPr>
        <p:blipFill>
          <a:blip r:embed="rId4">
            <a:lum bright="100000" contrast="100000"/>
            <a:alphaModFix amt="85000"/>
          </a:blip>
          <a:stretch>
            <a:fillRect/>
          </a:stretch>
        </p:blipFill>
        <p:spPr>
          <a:xfrm>
            <a:off x="2067988" y="3433909"/>
            <a:ext cx="244360" cy="191998"/>
          </a:xfrm>
          <a:prstGeom prst="rect">
            <a:avLst/>
          </a:prstGeom>
        </p:spPr>
      </p:pic>
      <p:pic>
        <p:nvPicPr>
          <p:cNvPr id="43" name="Picture 42">
            <a:extLst>
              <a:ext uri="{FF2B5EF4-FFF2-40B4-BE49-F238E27FC236}">
                <a16:creationId xmlns:a16="http://schemas.microsoft.com/office/drawing/2014/main" id="{0198F363-2DAF-D952-F944-322AF3A74A1A}"/>
              </a:ext>
            </a:extLst>
          </p:cNvPr>
          <p:cNvPicPr>
            <a:picLocks noChangeAspect="1"/>
          </p:cNvPicPr>
          <p:nvPr/>
        </p:nvPicPr>
        <p:blipFill>
          <a:blip r:embed="rId4">
            <a:lum bright="100000" contrast="100000"/>
            <a:alphaModFix amt="85000"/>
          </a:blip>
          <a:stretch>
            <a:fillRect/>
          </a:stretch>
        </p:blipFill>
        <p:spPr>
          <a:xfrm>
            <a:off x="2392423" y="3430757"/>
            <a:ext cx="244360" cy="191998"/>
          </a:xfrm>
          <a:prstGeom prst="rect">
            <a:avLst/>
          </a:prstGeom>
        </p:spPr>
      </p:pic>
      <p:pic>
        <p:nvPicPr>
          <p:cNvPr id="44" name="Picture 43">
            <a:extLst>
              <a:ext uri="{FF2B5EF4-FFF2-40B4-BE49-F238E27FC236}">
                <a16:creationId xmlns:a16="http://schemas.microsoft.com/office/drawing/2014/main" id="{A9EC3E29-E205-E487-029F-792D7DEC7671}"/>
              </a:ext>
            </a:extLst>
          </p:cNvPr>
          <p:cNvPicPr>
            <a:picLocks noChangeAspect="1"/>
          </p:cNvPicPr>
          <p:nvPr/>
        </p:nvPicPr>
        <p:blipFill>
          <a:blip r:embed="rId4">
            <a:lum bright="100000" contrast="100000"/>
            <a:alphaModFix amt="85000"/>
          </a:blip>
          <a:stretch>
            <a:fillRect/>
          </a:stretch>
        </p:blipFill>
        <p:spPr>
          <a:xfrm>
            <a:off x="2716858" y="3433909"/>
            <a:ext cx="244360" cy="191998"/>
          </a:xfrm>
          <a:prstGeom prst="rect">
            <a:avLst/>
          </a:prstGeom>
        </p:spPr>
      </p:pic>
      <p:pic>
        <p:nvPicPr>
          <p:cNvPr id="45" name="Picture 44">
            <a:extLst>
              <a:ext uri="{FF2B5EF4-FFF2-40B4-BE49-F238E27FC236}">
                <a16:creationId xmlns:a16="http://schemas.microsoft.com/office/drawing/2014/main" id="{2C160AAD-0845-3BF8-660D-FC270F4C8B2F}"/>
              </a:ext>
            </a:extLst>
          </p:cNvPr>
          <p:cNvPicPr>
            <a:picLocks noChangeAspect="1"/>
          </p:cNvPicPr>
          <p:nvPr/>
        </p:nvPicPr>
        <p:blipFill>
          <a:blip r:embed="rId4">
            <a:lum bright="100000" contrast="100000"/>
            <a:alphaModFix amt="85000"/>
          </a:blip>
          <a:stretch>
            <a:fillRect/>
          </a:stretch>
        </p:blipFill>
        <p:spPr>
          <a:xfrm>
            <a:off x="2067988" y="3147530"/>
            <a:ext cx="244360" cy="191998"/>
          </a:xfrm>
          <a:prstGeom prst="rect">
            <a:avLst/>
          </a:prstGeom>
        </p:spPr>
      </p:pic>
      <p:pic>
        <p:nvPicPr>
          <p:cNvPr id="46" name="Picture 45">
            <a:extLst>
              <a:ext uri="{FF2B5EF4-FFF2-40B4-BE49-F238E27FC236}">
                <a16:creationId xmlns:a16="http://schemas.microsoft.com/office/drawing/2014/main" id="{45EECC28-6D0B-8AFD-960A-E4F9574A5FCD}"/>
              </a:ext>
            </a:extLst>
          </p:cNvPr>
          <p:cNvPicPr>
            <a:picLocks noChangeAspect="1"/>
          </p:cNvPicPr>
          <p:nvPr/>
        </p:nvPicPr>
        <p:blipFill>
          <a:blip r:embed="rId4">
            <a:lum bright="100000" contrast="100000"/>
            <a:alphaModFix amt="85000"/>
          </a:blip>
          <a:stretch>
            <a:fillRect/>
          </a:stretch>
        </p:blipFill>
        <p:spPr>
          <a:xfrm>
            <a:off x="2392423" y="3144378"/>
            <a:ext cx="244360" cy="191998"/>
          </a:xfrm>
          <a:prstGeom prst="rect">
            <a:avLst/>
          </a:prstGeom>
        </p:spPr>
      </p:pic>
      <p:pic>
        <p:nvPicPr>
          <p:cNvPr id="47" name="Picture 46">
            <a:extLst>
              <a:ext uri="{FF2B5EF4-FFF2-40B4-BE49-F238E27FC236}">
                <a16:creationId xmlns:a16="http://schemas.microsoft.com/office/drawing/2014/main" id="{43ADEB98-7EDB-1708-4553-2D4F22C34528}"/>
              </a:ext>
            </a:extLst>
          </p:cNvPr>
          <p:cNvPicPr>
            <a:picLocks noChangeAspect="1"/>
          </p:cNvPicPr>
          <p:nvPr/>
        </p:nvPicPr>
        <p:blipFill>
          <a:blip r:embed="rId4">
            <a:lum bright="100000" contrast="100000"/>
            <a:alphaModFix amt="85000"/>
          </a:blip>
          <a:stretch>
            <a:fillRect/>
          </a:stretch>
        </p:blipFill>
        <p:spPr>
          <a:xfrm>
            <a:off x="2716858" y="3147530"/>
            <a:ext cx="244360" cy="191998"/>
          </a:xfrm>
          <a:prstGeom prst="rect">
            <a:avLst/>
          </a:prstGeom>
        </p:spPr>
      </p:pic>
      <p:pic>
        <p:nvPicPr>
          <p:cNvPr id="48" name="Picture 47">
            <a:extLst>
              <a:ext uri="{FF2B5EF4-FFF2-40B4-BE49-F238E27FC236}">
                <a16:creationId xmlns:a16="http://schemas.microsoft.com/office/drawing/2014/main" id="{C5CA433D-E64A-5CF3-5586-1AB4091FA480}"/>
              </a:ext>
            </a:extLst>
          </p:cNvPr>
          <p:cNvPicPr>
            <a:picLocks noChangeAspect="1"/>
          </p:cNvPicPr>
          <p:nvPr/>
        </p:nvPicPr>
        <p:blipFill>
          <a:blip r:embed="rId4">
            <a:lum bright="100000" contrast="100000"/>
            <a:alphaModFix amt="85000"/>
          </a:blip>
          <a:stretch>
            <a:fillRect/>
          </a:stretch>
        </p:blipFill>
        <p:spPr>
          <a:xfrm>
            <a:off x="2067988" y="2861151"/>
            <a:ext cx="244360" cy="191998"/>
          </a:xfrm>
          <a:prstGeom prst="rect">
            <a:avLst/>
          </a:prstGeom>
        </p:spPr>
      </p:pic>
      <p:pic>
        <p:nvPicPr>
          <p:cNvPr id="49" name="Picture 48">
            <a:extLst>
              <a:ext uri="{FF2B5EF4-FFF2-40B4-BE49-F238E27FC236}">
                <a16:creationId xmlns:a16="http://schemas.microsoft.com/office/drawing/2014/main" id="{31BD873C-F02D-E4C0-0BCC-9D83BA3B17B5}"/>
              </a:ext>
            </a:extLst>
          </p:cNvPr>
          <p:cNvPicPr>
            <a:picLocks noChangeAspect="1"/>
          </p:cNvPicPr>
          <p:nvPr/>
        </p:nvPicPr>
        <p:blipFill>
          <a:blip r:embed="rId4">
            <a:lum bright="100000" contrast="100000"/>
            <a:alphaModFix amt="85000"/>
          </a:blip>
          <a:stretch>
            <a:fillRect/>
          </a:stretch>
        </p:blipFill>
        <p:spPr>
          <a:xfrm>
            <a:off x="2392423" y="2857999"/>
            <a:ext cx="244360" cy="191998"/>
          </a:xfrm>
          <a:prstGeom prst="rect">
            <a:avLst/>
          </a:prstGeom>
        </p:spPr>
      </p:pic>
      <p:pic>
        <p:nvPicPr>
          <p:cNvPr id="50" name="Picture 49">
            <a:extLst>
              <a:ext uri="{FF2B5EF4-FFF2-40B4-BE49-F238E27FC236}">
                <a16:creationId xmlns:a16="http://schemas.microsoft.com/office/drawing/2014/main" id="{ADC56CA7-96D6-651B-9FD1-EC71F134FD52}"/>
              </a:ext>
            </a:extLst>
          </p:cNvPr>
          <p:cNvPicPr>
            <a:picLocks noChangeAspect="1"/>
          </p:cNvPicPr>
          <p:nvPr/>
        </p:nvPicPr>
        <p:blipFill>
          <a:blip r:embed="rId4">
            <a:lum bright="100000" contrast="100000"/>
            <a:alphaModFix amt="85000"/>
          </a:blip>
          <a:stretch>
            <a:fillRect/>
          </a:stretch>
        </p:blipFill>
        <p:spPr>
          <a:xfrm>
            <a:off x="2716858" y="2861151"/>
            <a:ext cx="244360" cy="191998"/>
          </a:xfrm>
          <a:prstGeom prst="rect">
            <a:avLst/>
          </a:prstGeom>
        </p:spPr>
      </p:pic>
      <p:pic>
        <p:nvPicPr>
          <p:cNvPr id="51" name="Picture 50">
            <a:extLst>
              <a:ext uri="{FF2B5EF4-FFF2-40B4-BE49-F238E27FC236}">
                <a16:creationId xmlns:a16="http://schemas.microsoft.com/office/drawing/2014/main" id="{07F73979-7AA0-545C-D450-D55E3EB75558}"/>
              </a:ext>
            </a:extLst>
          </p:cNvPr>
          <p:cNvPicPr>
            <a:picLocks noChangeAspect="1"/>
          </p:cNvPicPr>
          <p:nvPr/>
        </p:nvPicPr>
        <p:blipFill>
          <a:blip r:embed="rId4">
            <a:lum bright="100000" contrast="100000"/>
            <a:alphaModFix amt="85000"/>
          </a:blip>
          <a:stretch>
            <a:fillRect/>
          </a:stretch>
        </p:blipFill>
        <p:spPr>
          <a:xfrm>
            <a:off x="2067988" y="2574772"/>
            <a:ext cx="244360" cy="191998"/>
          </a:xfrm>
          <a:prstGeom prst="rect">
            <a:avLst/>
          </a:prstGeom>
        </p:spPr>
      </p:pic>
      <p:pic>
        <p:nvPicPr>
          <p:cNvPr id="52" name="Picture 51">
            <a:extLst>
              <a:ext uri="{FF2B5EF4-FFF2-40B4-BE49-F238E27FC236}">
                <a16:creationId xmlns:a16="http://schemas.microsoft.com/office/drawing/2014/main" id="{5E6D85B6-1741-0D1E-B5DC-8A841C2130E0}"/>
              </a:ext>
            </a:extLst>
          </p:cNvPr>
          <p:cNvPicPr>
            <a:picLocks noChangeAspect="1"/>
          </p:cNvPicPr>
          <p:nvPr/>
        </p:nvPicPr>
        <p:blipFill>
          <a:blip r:embed="rId4">
            <a:lum bright="100000" contrast="100000"/>
            <a:alphaModFix amt="85000"/>
          </a:blip>
          <a:stretch>
            <a:fillRect/>
          </a:stretch>
        </p:blipFill>
        <p:spPr>
          <a:xfrm>
            <a:off x="2392423" y="2571620"/>
            <a:ext cx="244360" cy="191998"/>
          </a:xfrm>
          <a:prstGeom prst="rect">
            <a:avLst/>
          </a:prstGeom>
        </p:spPr>
      </p:pic>
      <p:pic>
        <p:nvPicPr>
          <p:cNvPr id="53" name="Picture 52">
            <a:extLst>
              <a:ext uri="{FF2B5EF4-FFF2-40B4-BE49-F238E27FC236}">
                <a16:creationId xmlns:a16="http://schemas.microsoft.com/office/drawing/2014/main" id="{C1F53D9F-C796-CE7E-B74C-1881CBA390AE}"/>
              </a:ext>
            </a:extLst>
          </p:cNvPr>
          <p:cNvPicPr>
            <a:picLocks noChangeAspect="1"/>
          </p:cNvPicPr>
          <p:nvPr/>
        </p:nvPicPr>
        <p:blipFill>
          <a:blip r:embed="rId4">
            <a:lum bright="100000" contrast="100000"/>
            <a:alphaModFix amt="85000"/>
          </a:blip>
          <a:stretch>
            <a:fillRect/>
          </a:stretch>
        </p:blipFill>
        <p:spPr>
          <a:xfrm>
            <a:off x="2716858" y="2574772"/>
            <a:ext cx="244360" cy="191998"/>
          </a:xfrm>
          <a:prstGeom prst="rect">
            <a:avLst/>
          </a:prstGeom>
        </p:spPr>
      </p:pic>
      <p:pic>
        <p:nvPicPr>
          <p:cNvPr id="54" name="Picture 53">
            <a:extLst>
              <a:ext uri="{FF2B5EF4-FFF2-40B4-BE49-F238E27FC236}">
                <a16:creationId xmlns:a16="http://schemas.microsoft.com/office/drawing/2014/main" id="{F27C5E3B-31F9-904C-0C56-362D173C3D1C}"/>
              </a:ext>
            </a:extLst>
          </p:cNvPr>
          <p:cNvPicPr>
            <a:picLocks noChangeAspect="1"/>
          </p:cNvPicPr>
          <p:nvPr/>
        </p:nvPicPr>
        <p:blipFill>
          <a:blip r:embed="rId4">
            <a:lum bright="100000" contrast="100000"/>
            <a:alphaModFix amt="85000"/>
          </a:blip>
          <a:stretch>
            <a:fillRect/>
          </a:stretch>
        </p:blipFill>
        <p:spPr>
          <a:xfrm>
            <a:off x="2067988" y="2288393"/>
            <a:ext cx="244360" cy="191998"/>
          </a:xfrm>
          <a:prstGeom prst="rect">
            <a:avLst/>
          </a:prstGeom>
        </p:spPr>
      </p:pic>
      <p:pic>
        <p:nvPicPr>
          <p:cNvPr id="55" name="Picture 54">
            <a:extLst>
              <a:ext uri="{FF2B5EF4-FFF2-40B4-BE49-F238E27FC236}">
                <a16:creationId xmlns:a16="http://schemas.microsoft.com/office/drawing/2014/main" id="{A774FBE3-C1F0-4539-CF3E-50311DDD30C8}"/>
              </a:ext>
            </a:extLst>
          </p:cNvPr>
          <p:cNvPicPr>
            <a:picLocks noChangeAspect="1"/>
          </p:cNvPicPr>
          <p:nvPr/>
        </p:nvPicPr>
        <p:blipFill>
          <a:blip r:embed="rId4">
            <a:lum bright="100000" contrast="100000"/>
            <a:alphaModFix amt="85000"/>
          </a:blip>
          <a:stretch>
            <a:fillRect/>
          </a:stretch>
        </p:blipFill>
        <p:spPr>
          <a:xfrm>
            <a:off x="2392423" y="2285241"/>
            <a:ext cx="244360" cy="191998"/>
          </a:xfrm>
          <a:prstGeom prst="rect">
            <a:avLst/>
          </a:prstGeom>
        </p:spPr>
      </p:pic>
      <p:pic>
        <p:nvPicPr>
          <p:cNvPr id="56" name="Picture 55">
            <a:extLst>
              <a:ext uri="{FF2B5EF4-FFF2-40B4-BE49-F238E27FC236}">
                <a16:creationId xmlns:a16="http://schemas.microsoft.com/office/drawing/2014/main" id="{2C14B819-8E21-887A-AE45-F1735327FBD7}"/>
              </a:ext>
            </a:extLst>
          </p:cNvPr>
          <p:cNvPicPr>
            <a:picLocks noChangeAspect="1"/>
          </p:cNvPicPr>
          <p:nvPr/>
        </p:nvPicPr>
        <p:blipFill>
          <a:blip r:embed="rId4">
            <a:lum bright="100000" contrast="100000"/>
            <a:alphaModFix amt="85000"/>
          </a:blip>
          <a:stretch>
            <a:fillRect/>
          </a:stretch>
        </p:blipFill>
        <p:spPr>
          <a:xfrm>
            <a:off x="2716858" y="2288393"/>
            <a:ext cx="244360" cy="191998"/>
          </a:xfrm>
          <a:prstGeom prst="rect">
            <a:avLst/>
          </a:prstGeom>
        </p:spPr>
      </p:pic>
      <p:pic>
        <p:nvPicPr>
          <p:cNvPr id="57" name="Picture 56">
            <a:extLst>
              <a:ext uri="{FF2B5EF4-FFF2-40B4-BE49-F238E27FC236}">
                <a16:creationId xmlns:a16="http://schemas.microsoft.com/office/drawing/2014/main" id="{5AA3D52C-F862-B657-105D-72B7D579C3E5}"/>
              </a:ext>
            </a:extLst>
          </p:cNvPr>
          <p:cNvPicPr>
            <a:picLocks noChangeAspect="1"/>
          </p:cNvPicPr>
          <p:nvPr/>
        </p:nvPicPr>
        <p:blipFill>
          <a:blip r:embed="rId4">
            <a:lum bright="100000" contrast="100000"/>
            <a:alphaModFix amt="85000"/>
          </a:blip>
          <a:stretch>
            <a:fillRect/>
          </a:stretch>
        </p:blipFill>
        <p:spPr>
          <a:xfrm>
            <a:off x="2067988" y="2002014"/>
            <a:ext cx="244360" cy="191998"/>
          </a:xfrm>
          <a:prstGeom prst="rect">
            <a:avLst/>
          </a:prstGeom>
        </p:spPr>
      </p:pic>
      <p:pic>
        <p:nvPicPr>
          <p:cNvPr id="58" name="Picture 57">
            <a:extLst>
              <a:ext uri="{FF2B5EF4-FFF2-40B4-BE49-F238E27FC236}">
                <a16:creationId xmlns:a16="http://schemas.microsoft.com/office/drawing/2014/main" id="{4A05983B-7A49-F732-0665-4BE073D44795}"/>
              </a:ext>
            </a:extLst>
          </p:cNvPr>
          <p:cNvPicPr>
            <a:picLocks noChangeAspect="1"/>
          </p:cNvPicPr>
          <p:nvPr/>
        </p:nvPicPr>
        <p:blipFill>
          <a:blip r:embed="rId4">
            <a:lum bright="100000" contrast="100000"/>
            <a:alphaModFix amt="85000"/>
          </a:blip>
          <a:stretch>
            <a:fillRect/>
          </a:stretch>
        </p:blipFill>
        <p:spPr>
          <a:xfrm>
            <a:off x="2392423" y="1998862"/>
            <a:ext cx="244360" cy="191998"/>
          </a:xfrm>
          <a:prstGeom prst="rect">
            <a:avLst/>
          </a:prstGeom>
        </p:spPr>
      </p:pic>
      <p:pic>
        <p:nvPicPr>
          <p:cNvPr id="59" name="Picture 58">
            <a:extLst>
              <a:ext uri="{FF2B5EF4-FFF2-40B4-BE49-F238E27FC236}">
                <a16:creationId xmlns:a16="http://schemas.microsoft.com/office/drawing/2014/main" id="{0027C661-31E7-CB88-7F65-C660D0FAB62E}"/>
              </a:ext>
            </a:extLst>
          </p:cNvPr>
          <p:cNvPicPr>
            <a:picLocks noChangeAspect="1"/>
          </p:cNvPicPr>
          <p:nvPr/>
        </p:nvPicPr>
        <p:blipFill>
          <a:blip r:embed="rId4">
            <a:lum bright="100000" contrast="100000"/>
            <a:alphaModFix amt="85000"/>
          </a:blip>
          <a:stretch>
            <a:fillRect/>
          </a:stretch>
        </p:blipFill>
        <p:spPr>
          <a:xfrm>
            <a:off x="2716858" y="2002014"/>
            <a:ext cx="244360" cy="191998"/>
          </a:xfrm>
          <a:prstGeom prst="rect">
            <a:avLst/>
          </a:prstGeom>
        </p:spPr>
      </p:pic>
      <p:grpSp>
        <p:nvGrpSpPr>
          <p:cNvPr id="60" name="Group 59">
            <a:extLst>
              <a:ext uri="{FF2B5EF4-FFF2-40B4-BE49-F238E27FC236}">
                <a16:creationId xmlns:a16="http://schemas.microsoft.com/office/drawing/2014/main" id="{DB42992B-46E3-BC79-6AE9-A3FD93A19DCB}"/>
              </a:ext>
            </a:extLst>
          </p:cNvPr>
          <p:cNvGrpSpPr/>
          <p:nvPr/>
        </p:nvGrpSpPr>
        <p:grpSpPr>
          <a:xfrm>
            <a:off x="862596" y="3430757"/>
            <a:ext cx="893230" cy="195150"/>
            <a:chOff x="2894714" y="3161067"/>
            <a:chExt cx="893230" cy="195150"/>
          </a:xfrm>
        </p:grpSpPr>
        <p:pic>
          <p:nvPicPr>
            <p:cNvPr id="61" name="Picture 60">
              <a:extLst>
                <a:ext uri="{FF2B5EF4-FFF2-40B4-BE49-F238E27FC236}">
                  <a16:creationId xmlns:a16="http://schemas.microsoft.com/office/drawing/2014/main" id="{B4A909D4-4C6B-154A-8BE7-3101700BF457}"/>
                </a:ext>
              </a:extLst>
            </p:cNvPr>
            <p:cNvPicPr>
              <a:picLocks noChangeAspect="1"/>
            </p:cNvPicPr>
            <p:nvPr/>
          </p:nvPicPr>
          <p:blipFill>
            <a:blip r:embed="rId4">
              <a:lum bright="100000" contrast="100000"/>
              <a:alphaModFix amt="85000"/>
            </a:blip>
            <a:stretch>
              <a:fillRect/>
            </a:stretch>
          </p:blipFill>
          <p:spPr>
            <a:xfrm>
              <a:off x="2894714" y="3164219"/>
              <a:ext cx="244360" cy="191998"/>
            </a:xfrm>
            <a:prstGeom prst="rect">
              <a:avLst/>
            </a:prstGeom>
          </p:spPr>
        </p:pic>
        <p:pic>
          <p:nvPicPr>
            <p:cNvPr id="62" name="Picture 61">
              <a:extLst>
                <a:ext uri="{FF2B5EF4-FFF2-40B4-BE49-F238E27FC236}">
                  <a16:creationId xmlns:a16="http://schemas.microsoft.com/office/drawing/2014/main" id="{7DECD988-9D69-4E01-A11B-408E42CF94CD}"/>
                </a:ext>
              </a:extLst>
            </p:cNvPr>
            <p:cNvPicPr>
              <a:picLocks noChangeAspect="1"/>
            </p:cNvPicPr>
            <p:nvPr/>
          </p:nvPicPr>
          <p:blipFill>
            <a:blip r:embed="rId4">
              <a:lum bright="100000" contrast="100000"/>
              <a:alphaModFix amt="85000"/>
            </a:blip>
            <a:stretch>
              <a:fillRect/>
            </a:stretch>
          </p:blipFill>
          <p:spPr>
            <a:xfrm>
              <a:off x="3219149" y="3161067"/>
              <a:ext cx="244360" cy="191998"/>
            </a:xfrm>
            <a:prstGeom prst="rect">
              <a:avLst/>
            </a:prstGeom>
          </p:spPr>
        </p:pic>
        <p:pic>
          <p:nvPicPr>
            <p:cNvPr id="63" name="Picture 62">
              <a:extLst>
                <a:ext uri="{FF2B5EF4-FFF2-40B4-BE49-F238E27FC236}">
                  <a16:creationId xmlns:a16="http://schemas.microsoft.com/office/drawing/2014/main" id="{8B25E793-53DA-7735-CEA7-C4B4EEFEA1EA}"/>
                </a:ext>
              </a:extLst>
            </p:cNvPr>
            <p:cNvPicPr>
              <a:picLocks noChangeAspect="1"/>
            </p:cNvPicPr>
            <p:nvPr/>
          </p:nvPicPr>
          <p:blipFill>
            <a:blip r:embed="rId4">
              <a:lum bright="100000" contrast="100000"/>
              <a:alphaModFix amt="85000"/>
            </a:blip>
            <a:stretch>
              <a:fillRect/>
            </a:stretch>
          </p:blipFill>
          <p:spPr>
            <a:xfrm>
              <a:off x="3543584" y="3164219"/>
              <a:ext cx="244360" cy="191998"/>
            </a:xfrm>
            <a:prstGeom prst="rect">
              <a:avLst/>
            </a:prstGeom>
          </p:spPr>
        </p:pic>
      </p:grpSp>
      <p:grpSp>
        <p:nvGrpSpPr>
          <p:cNvPr id="64" name="Group 63">
            <a:extLst>
              <a:ext uri="{FF2B5EF4-FFF2-40B4-BE49-F238E27FC236}">
                <a16:creationId xmlns:a16="http://schemas.microsoft.com/office/drawing/2014/main" id="{EB00C3B3-1C2E-B6EE-5FF0-D1AB74E4982C}"/>
              </a:ext>
            </a:extLst>
          </p:cNvPr>
          <p:cNvGrpSpPr/>
          <p:nvPr/>
        </p:nvGrpSpPr>
        <p:grpSpPr>
          <a:xfrm>
            <a:off x="862596" y="3144378"/>
            <a:ext cx="893230" cy="195150"/>
            <a:chOff x="2894714" y="2874688"/>
            <a:chExt cx="893230" cy="195150"/>
          </a:xfrm>
        </p:grpSpPr>
        <p:pic>
          <p:nvPicPr>
            <p:cNvPr id="65" name="Picture 64">
              <a:extLst>
                <a:ext uri="{FF2B5EF4-FFF2-40B4-BE49-F238E27FC236}">
                  <a16:creationId xmlns:a16="http://schemas.microsoft.com/office/drawing/2014/main" id="{E8AD7B82-280C-EAE8-25D7-AEAD7D4A6640}"/>
                </a:ext>
              </a:extLst>
            </p:cNvPr>
            <p:cNvPicPr>
              <a:picLocks noChangeAspect="1"/>
            </p:cNvPicPr>
            <p:nvPr/>
          </p:nvPicPr>
          <p:blipFill>
            <a:blip r:embed="rId4">
              <a:lum bright="100000" contrast="100000"/>
              <a:alphaModFix amt="85000"/>
            </a:blip>
            <a:stretch>
              <a:fillRect/>
            </a:stretch>
          </p:blipFill>
          <p:spPr>
            <a:xfrm>
              <a:off x="2894714" y="2877840"/>
              <a:ext cx="244360" cy="191998"/>
            </a:xfrm>
            <a:prstGeom prst="rect">
              <a:avLst/>
            </a:prstGeom>
          </p:spPr>
        </p:pic>
        <p:pic>
          <p:nvPicPr>
            <p:cNvPr id="66" name="Picture 65">
              <a:extLst>
                <a:ext uri="{FF2B5EF4-FFF2-40B4-BE49-F238E27FC236}">
                  <a16:creationId xmlns:a16="http://schemas.microsoft.com/office/drawing/2014/main" id="{A31E448F-EC69-3AB7-2EFC-8846F838C3F7}"/>
                </a:ext>
              </a:extLst>
            </p:cNvPr>
            <p:cNvPicPr>
              <a:picLocks noChangeAspect="1"/>
            </p:cNvPicPr>
            <p:nvPr/>
          </p:nvPicPr>
          <p:blipFill>
            <a:blip r:embed="rId4">
              <a:lum bright="100000" contrast="100000"/>
              <a:alphaModFix amt="85000"/>
            </a:blip>
            <a:stretch>
              <a:fillRect/>
            </a:stretch>
          </p:blipFill>
          <p:spPr>
            <a:xfrm>
              <a:off x="3219149" y="2874688"/>
              <a:ext cx="244360" cy="191998"/>
            </a:xfrm>
            <a:prstGeom prst="rect">
              <a:avLst/>
            </a:prstGeom>
          </p:spPr>
        </p:pic>
        <p:pic>
          <p:nvPicPr>
            <p:cNvPr id="67" name="Picture 66">
              <a:extLst>
                <a:ext uri="{FF2B5EF4-FFF2-40B4-BE49-F238E27FC236}">
                  <a16:creationId xmlns:a16="http://schemas.microsoft.com/office/drawing/2014/main" id="{BC1D80EF-5751-2981-857E-F62616F11BFF}"/>
                </a:ext>
              </a:extLst>
            </p:cNvPr>
            <p:cNvPicPr>
              <a:picLocks noChangeAspect="1"/>
            </p:cNvPicPr>
            <p:nvPr/>
          </p:nvPicPr>
          <p:blipFill>
            <a:blip r:embed="rId4">
              <a:lum bright="100000" contrast="100000"/>
              <a:alphaModFix amt="85000"/>
            </a:blip>
            <a:stretch>
              <a:fillRect/>
            </a:stretch>
          </p:blipFill>
          <p:spPr>
            <a:xfrm>
              <a:off x="3543584" y="2877840"/>
              <a:ext cx="244360" cy="191998"/>
            </a:xfrm>
            <a:prstGeom prst="rect">
              <a:avLst/>
            </a:prstGeom>
          </p:spPr>
        </p:pic>
      </p:grpSp>
      <p:grpSp>
        <p:nvGrpSpPr>
          <p:cNvPr id="68" name="Group 67">
            <a:extLst>
              <a:ext uri="{FF2B5EF4-FFF2-40B4-BE49-F238E27FC236}">
                <a16:creationId xmlns:a16="http://schemas.microsoft.com/office/drawing/2014/main" id="{ED7D8166-C644-D41F-9B01-1040CDD422B8}"/>
              </a:ext>
            </a:extLst>
          </p:cNvPr>
          <p:cNvGrpSpPr/>
          <p:nvPr/>
        </p:nvGrpSpPr>
        <p:grpSpPr>
          <a:xfrm>
            <a:off x="862596" y="2857999"/>
            <a:ext cx="893230" cy="195150"/>
            <a:chOff x="2894714" y="2588309"/>
            <a:chExt cx="893230" cy="195150"/>
          </a:xfrm>
        </p:grpSpPr>
        <p:pic>
          <p:nvPicPr>
            <p:cNvPr id="69" name="Picture 68">
              <a:extLst>
                <a:ext uri="{FF2B5EF4-FFF2-40B4-BE49-F238E27FC236}">
                  <a16:creationId xmlns:a16="http://schemas.microsoft.com/office/drawing/2014/main" id="{1EAF0D23-37C7-0E86-990C-B2E484E73C97}"/>
                </a:ext>
              </a:extLst>
            </p:cNvPr>
            <p:cNvPicPr>
              <a:picLocks noChangeAspect="1"/>
            </p:cNvPicPr>
            <p:nvPr/>
          </p:nvPicPr>
          <p:blipFill>
            <a:blip r:embed="rId4">
              <a:lum bright="100000" contrast="100000"/>
              <a:alphaModFix amt="85000"/>
            </a:blip>
            <a:stretch>
              <a:fillRect/>
            </a:stretch>
          </p:blipFill>
          <p:spPr>
            <a:xfrm>
              <a:off x="2894714" y="2591461"/>
              <a:ext cx="244360" cy="191998"/>
            </a:xfrm>
            <a:prstGeom prst="rect">
              <a:avLst/>
            </a:prstGeom>
          </p:spPr>
        </p:pic>
        <p:pic>
          <p:nvPicPr>
            <p:cNvPr id="70" name="Picture 69">
              <a:extLst>
                <a:ext uri="{FF2B5EF4-FFF2-40B4-BE49-F238E27FC236}">
                  <a16:creationId xmlns:a16="http://schemas.microsoft.com/office/drawing/2014/main" id="{01CB98CC-E478-4DD9-B885-52EBF8974FF5}"/>
                </a:ext>
              </a:extLst>
            </p:cNvPr>
            <p:cNvPicPr>
              <a:picLocks noChangeAspect="1"/>
            </p:cNvPicPr>
            <p:nvPr/>
          </p:nvPicPr>
          <p:blipFill>
            <a:blip r:embed="rId4">
              <a:lum bright="100000" contrast="100000"/>
              <a:alphaModFix amt="85000"/>
            </a:blip>
            <a:stretch>
              <a:fillRect/>
            </a:stretch>
          </p:blipFill>
          <p:spPr>
            <a:xfrm>
              <a:off x="3219149" y="2588309"/>
              <a:ext cx="244360" cy="191998"/>
            </a:xfrm>
            <a:prstGeom prst="rect">
              <a:avLst/>
            </a:prstGeom>
          </p:spPr>
        </p:pic>
        <p:pic>
          <p:nvPicPr>
            <p:cNvPr id="71" name="Picture 70">
              <a:extLst>
                <a:ext uri="{FF2B5EF4-FFF2-40B4-BE49-F238E27FC236}">
                  <a16:creationId xmlns:a16="http://schemas.microsoft.com/office/drawing/2014/main" id="{85A7598E-B222-80F4-753C-552AEE69181F}"/>
                </a:ext>
              </a:extLst>
            </p:cNvPr>
            <p:cNvPicPr>
              <a:picLocks noChangeAspect="1"/>
            </p:cNvPicPr>
            <p:nvPr/>
          </p:nvPicPr>
          <p:blipFill>
            <a:blip r:embed="rId4">
              <a:lum bright="100000" contrast="100000"/>
              <a:alphaModFix amt="85000"/>
            </a:blip>
            <a:stretch>
              <a:fillRect/>
            </a:stretch>
          </p:blipFill>
          <p:spPr>
            <a:xfrm>
              <a:off x="3543584" y="2591461"/>
              <a:ext cx="244360" cy="191998"/>
            </a:xfrm>
            <a:prstGeom prst="rect">
              <a:avLst/>
            </a:prstGeom>
          </p:spPr>
        </p:pic>
      </p:grpSp>
      <p:grpSp>
        <p:nvGrpSpPr>
          <p:cNvPr id="72" name="Group 71">
            <a:extLst>
              <a:ext uri="{FF2B5EF4-FFF2-40B4-BE49-F238E27FC236}">
                <a16:creationId xmlns:a16="http://schemas.microsoft.com/office/drawing/2014/main" id="{9F17A137-AAFA-B036-FA43-1904C0EBAF90}"/>
              </a:ext>
            </a:extLst>
          </p:cNvPr>
          <p:cNvGrpSpPr/>
          <p:nvPr/>
        </p:nvGrpSpPr>
        <p:grpSpPr>
          <a:xfrm>
            <a:off x="862596" y="2571620"/>
            <a:ext cx="893230" cy="195150"/>
            <a:chOff x="2894714" y="2301930"/>
            <a:chExt cx="893230" cy="195150"/>
          </a:xfrm>
        </p:grpSpPr>
        <p:pic>
          <p:nvPicPr>
            <p:cNvPr id="73" name="Picture 72">
              <a:extLst>
                <a:ext uri="{FF2B5EF4-FFF2-40B4-BE49-F238E27FC236}">
                  <a16:creationId xmlns:a16="http://schemas.microsoft.com/office/drawing/2014/main" id="{E599C675-0B1D-1D4A-DA6F-5E843072F92D}"/>
                </a:ext>
              </a:extLst>
            </p:cNvPr>
            <p:cNvPicPr>
              <a:picLocks noChangeAspect="1"/>
            </p:cNvPicPr>
            <p:nvPr/>
          </p:nvPicPr>
          <p:blipFill>
            <a:blip r:embed="rId4">
              <a:lum bright="100000" contrast="100000"/>
              <a:alphaModFix amt="85000"/>
            </a:blip>
            <a:stretch>
              <a:fillRect/>
            </a:stretch>
          </p:blipFill>
          <p:spPr>
            <a:xfrm>
              <a:off x="2894714" y="2305082"/>
              <a:ext cx="244360" cy="191998"/>
            </a:xfrm>
            <a:prstGeom prst="rect">
              <a:avLst/>
            </a:prstGeom>
          </p:spPr>
        </p:pic>
        <p:pic>
          <p:nvPicPr>
            <p:cNvPr id="74" name="Picture 73">
              <a:extLst>
                <a:ext uri="{FF2B5EF4-FFF2-40B4-BE49-F238E27FC236}">
                  <a16:creationId xmlns:a16="http://schemas.microsoft.com/office/drawing/2014/main" id="{EBFA1AB9-AE29-B1FF-1E78-7EDC9AB64980}"/>
                </a:ext>
              </a:extLst>
            </p:cNvPr>
            <p:cNvPicPr>
              <a:picLocks noChangeAspect="1"/>
            </p:cNvPicPr>
            <p:nvPr/>
          </p:nvPicPr>
          <p:blipFill>
            <a:blip r:embed="rId4">
              <a:lum bright="100000" contrast="100000"/>
              <a:alphaModFix amt="85000"/>
            </a:blip>
            <a:stretch>
              <a:fillRect/>
            </a:stretch>
          </p:blipFill>
          <p:spPr>
            <a:xfrm>
              <a:off x="3219149" y="2301930"/>
              <a:ext cx="244360" cy="191998"/>
            </a:xfrm>
            <a:prstGeom prst="rect">
              <a:avLst/>
            </a:prstGeom>
          </p:spPr>
        </p:pic>
        <p:pic>
          <p:nvPicPr>
            <p:cNvPr id="75" name="Picture 74">
              <a:extLst>
                <a:ext uri="{FF2B5EF4-FFF2-40B4-BE49-F238E27FC236}">
                  <a16:creationId xmlns:a16="http://schemas.microsoft.com/office/drawing/2014/main" id="{34BAEEAE-A1F1-1631-011C-40246687B53A}"/>
                </a:ext>
              </a:extLst>
            </p:cNvPr>
            <p:cNvPicPr>
              <a:picLocks noChangeAspect="1"/>
            </p:cNvPicPr>
            <p:nvPr/>
          </p:nvPicPr>
          <p:blipFill>
            <a:blip r:embed="rId4">
              <a:lum bright="100000" contrast="100000"/>
              <a:alphaModFix amt="85000"/>
            </a:blip>
            <a:stretch>
              <a:fillRect/>
            </a:stretch>
          </p:blipFill>
          <p:spPr>
            <a:xfrm>
              <a:off x="3543584" y="2305082"/>
              <a:ext cx="244360" cy="191998"/>
            </a:xfrm>
            <a:prstGeom prst="rect">
              <a:avLst/>
            </a:prstGeom>
          </p:spPr>
        </p:pic>
      </p:grpSp>
      <p:grpSp>
        <p:nvGrpSpPr>
          <p:cNvPr id="76" name="Group 75">
            <a:extLst>
              <a:ext uri="{FF2B5EF4-FFF2-40B4-BE49-F238E27FC236}">
                <a16:creationId xmlns:a16="http://schemas.microsoft.com/office/drawing/2014/main" id="{8F08944C-85B8-8AF8-E77E-A4D5245F6987}"/>
              </a:ext>
            </a:extLst>
          </p:cNvPr>
          <p:cNvGrpSpPr/>
          <p:nvPr/>
        </p:nvGrpSpPr>
        <p:grpSpPr>
          <a:xfrm>
            <a:off x="862596" y="2285241"/>
            <a:ext cx="893230" cy="195150"/>
            <a:chOff x="2894714" y="2015551"/>
            <a:chExt cx="893230" cy="195150"/>
          </a:xfrm>
        </p:grpSpPr>
        <p:pic>
          <p:nvPicPr>
            <p:cNvPr id="77" name="Picture 76">
              <a:extLst>
                <a:ext uri="{FF2B5EF4-FFF2-40B4-BE49-F238E27FC236}">
                  <a16:creationId xmlns:a16="http://schemas.microsoft.com/office/drawing/2014/main" id="{680B01B2-B5B1-AB53-F447-9A5A4FC67230}"/>
                </a:ext>
              </a:extLst>
            </p:cNvPr>
            <p:cNvPicPr>
              <a:picLocks noChangeAspect="1"/>
            </p:cNvPicPr>
            <p:nvPr/>
          </p:nvPicPr>
          <p:blipFill>
            <a:blip r:embed="rId4">
              <a:lum bright="100000" contrast="100000"/>
              <a:alphaModFix amt="85000"/>
            </a:blip>
            <a:stretch>
              <a:fillRect/>
            </a:stretch>
          </p:blipFill>
          <p:spPr>
            <a:xfrm>
              <a:off x="2894714" y="2018703"/>
              <a:ext cx="244360" cy="191998"/>
            </a:xfrm>
            <a:prstGeom prst="rect">
              <a:avLst/>
            </a:prstGeom>
          </p:spPr>
        </p:pic>
        <p:pic>
          <p:nvPicPr>
            <p:cNvPr id="78" name="Picture 77">
              <a:extLst>
                <a:ext uri="{FF2B5EF4-FFF2-40B4-BE49-F238E27FC236}">
                  <a16:creationId xmlns:a16="http://schemas.microsoft.com/office/drawing/2014/main" id="{8933055A-B94E-A603-6612-3FACB68F687E}"/>
                </a:ext>
              </a:extLst>
            </p:cNvPr>
            <p:cNvPicPr>
              <a:picLocks noChangeAspect="1"/>
            </p:cNvPicPr>
            <p:nvPr/>
          </p:nvPicPr>
          <p:blipFill>
            <a:blip r:embed="rId4">
              <a:lum bright="100000" contrast="100000"/>
              <a:alphaModFix amt="85000"/>
            </a:blip>
            <a:stretch>
              <a:fillRect/>
            </a:stretch>
          </p:blipFill>
          <p:spPr>
            <a:xfrm>
              <a:off x="3219149" y="2015551"/>
              <a:ext cx="244360" cy="191998"/>
            </a:xfrm>
            <a:prstGeom prst="rect">
              <a:avLst/>
            </a:prstGeom>
          </p:spPr>
        </p:pic>
        <p:pic>
          <p:nvPicPr>
            <p:cNvPr id="79" name="Picture 78">
              <a:extLst>
                <a:ext uri="{FF2B5EF4-FFF2-40B4-BE49-F238E27FC236}">
                  <a16:creationId xmlns:a16="http://schemas.microsoft.com/office/drawing/2014/main" id="{8924BBAD-3007-DFB7-B85C-20676221E9FC}"/>
                </a:ext>
              </a:extLst>
            </p:cNvPr>
            <p:cNvPicPr>
              <a:picLocks noChangeAspect="1"/>
            </p:cNvPicPr>
            <p:nvPr/>
          </p:nvPicPr>
          <p:blipFill>
            <a:blip r:embed="rId4">
              <a:lum bright="100000" contrast="100000"/>
              <a:alphaModFix amt="85000"/>
            </a:blip>
            <a:stretch>
              <a:fillRect/>
            </a:stretch>
          </p:blipFill>
          <p:spPr>
            <a:xfrm>
              <a:off x="3543584" y="2018703"/>
              <a:ext cx="244360" cy="191998"/>
            </a:xfrm>
            <a:prstGeom prst="rect">
              <a:avLst/>
            </a:prstGeom>
          </p:spPr>
        </p:pic>
      </p:grpSp>
      <p:grpSp>
        <p:nvGrpSpPr>
          <p:cNvPr id="80" name="Group 79">
            <a:extLst>
              <a:ext uri="{FF2B5EF4-FFF2-40B4-BE49-F238E27FC236}">
                <a16:creationId xmlns:a16="http://schemas.microsoft.com/office/drawing/2014/main" id="{1BBC5D46-29C2-FDFF-F360-7F4B7C722D71}"/>
              </a:ext>
            </a:extLst>
          </p:cNvPr>
          <p:cNvGrpSpPr/>
          <p:nvPr/>
        </p:nvGrpSpPr>
        <p:grpSpPr>
          <a:xfrm>
            <a:off x="862596" y="1998862"/>
            <a:ext cx="893230" cy="195150"/>
            <a:chOff x="2894714" y="1729172"/>
            <a:chExt cx="893230" cy="195150"/>
          </a:xfrm>
        </p:grpSpPr>
        <p:pic>
          <p:nvPicPr>
            <p:cNvPr id="81" name="Picture 80">
              <a:extLst>
                <a:ext uri="{FF2B5EF4-FFF2-40B4-BE49-F238E27FC236}">
                  <a16:creationId xmlns:a16="http://schemas.microsoft.com/office/drawing/2014/main" id="{1776CA05-F0FA-CF50-851A-7BFA1EB6D05C}"/>
                </a:ext>
              </a:extLst>
            </p:cNvPr>
            <p:cNvPicPr>
              <a:picLocks noChangeAspect="1"/>
            </p:cNvPicPr>
            <p:nvPr/>
          </p:nvPicPr>
          <p:blipFill>
            <a:blip r:embed="rId4">
              <a:lum bright="100000" contrast="100000"/>
              <a:alphaModFix amt="85000"/>
            </a:blip>
            <a:stretch>
              <a:fillRect/>
            </a:stretch>
          </p:blipFill>
          <p:spPr>
            <a:xfrm>
              <a:off x="2894714" y="1732324"/>
              <a:ext cx="244360" cy="191998"/>
            </a:xfrm>
            <a:prstGeom prst="rect">
              <a:avLst/>
            </a:prstGeom>
          </p:spPr>
        </p:pic>
        <p:pic>
          <p:nvPicPr>
            <p:cNvPr id="82" name="Picture 81">
              <a:extLst>
                <a:ext uri="{FF2B5EF4-FFF2-40B4-BE49-F238E27FC236}">
                  <a16:creationId xmlns:a16="http://schemas.microsoft.com/office/drawing/2014/main" id="{35676B34-A9B8-745D-DD88-989F88F79442}"/>
                </a:ext>
              </a:extLst>
            </p:cNvPr>
            <p:cNvPicPr>
              <a:picLocks noChangeAspect="1"/>
            </p:cNvPicPr>
            <p:nvPr/>
          </p:nvPicPr>
          <p:blipFill>
            <a:blip r:embed="rId4">
              <a:lum bright="100000" contrast="100000"/>
              <a:alphaModFix amt="85000"/>
            </a:blip>
            <a:stretch>
              <a:fillRect/>
            </a:stretch>
          </p:blipFill>
          <p:spPr>
            <a:xfrm>
              <a:off x="3219149" y="1729172"/>
              <a:ext cx="244360" cy="191998"/>
            </a:xfrm>
            <a:prstGeom prst="rect">
              <a:avLst/>
            </a:prstGeom>
          </p:spPr>
        </p:pic>
        <p:pic>
          <p:nvPicPr>
            <p:cNvPr id="83" name="Picture 82">
              <a:extLst>
                <a:ext uri="{FF2B5EF4-FFF2-40B4-BE49-F238E27FC236}">
                  <a16:creationId xmlns:a16="http://schemas.microsoft.com/office/drawing/2014/main" id="{C63A4D9F-F785-2445-CEB8-CD314BF6121B}"/>
                </a:ext>
              </a:extLst>
            </p:cNvPr>
            <p:cNvPicPr>
              <a:picLocks noChangeAspect="1"/>
            </p:cNvPicPr>
            <p:nvPr/>
          </p:nvPicPr>
          <p:blipFill>
            <a:blip r:embed="rId4">
              <a:lum bright="100000" contrast="100000"/>
              <a:alphaModFix amt="85000"/>
            </a:blip>
            <a:stretch>
              <a:fillRect/>
            </a:stretch>
          </p:blipFill>
          <p:spPr>
            <a:xfrm>
              <a:off x="3543584" y="1732324"/>
              <a:ext cx="244360" cy="191998"/>
            </a:xfrm>
            <a:prstGeom prst="rect">
              <a:avLst/>
            </a:prstGeom>
          </p:spPr>
        </p:pic>
      </p:grpSp>
      <p:grpSp>
        <p:nvGrpSpPr>
          <p:cNvPr id="84" name="Group 83">
            <a:extLst>
              <a:ext uri="{FF2B5EF4-FFF2-40B4-BE49-F238E27FC236}">
                <a16:creationId xmlns:a16="http://schemas.microsoft.com/office/drawing/2014/main" id="{90E1DF88-8F90-EC21-1A11-121EAF9B4594}"/>
              </a:ext>
            </a:extLst>
          </p:cNvPr>
          <p:cNvGrpSpPr/>
          <p:nvPr/>
        </p:nvGrpSpPr>
        <p:grpSpPr>
          <a:xfrm>
            <a:off x="3249727" y="3430757"/>
            <a:ext cx="893230" cy="195150"/>
            <a:chOff x="2894714" y="3161067"/>
            <a:chExt cx="893230" cy="195150"/>
          </a:xfrm>
        </p:grpSpPr>
        <p:pic>
          <p:nvPicPr>
            <p:cNvPr id="85" name="Picture 84">
              <a:extLst>
                <a:ext uri="{FF2B5EF4-FFF2-40B4-BE49-F238E27FC236}">
                  <a16:creationId xmlns:a16="http://schemas.microsoft.com/office/drawing/2014/main" id="{1737022F-23FE-FAD8-E317-33F737C69285}"/>
                </a:ext>
              </a:extLst>
            </p:cNvPr>
            <p:cNvPicPr>
              <a:picLocks noChangeAspect="1"/>
            </p:cNvPicPr>
            <p:nvPr/>
          </p:nvPicPr>
          <p:blipFill>
            <a:blip r:embed="rId4">
              <a:lum bright="100000" contrast="100000"/>
              <a:alphaModFix amt="85000"/>
            </a:blip>
            <a:stretch>
              <a:fillRect/>
            </a:stretch>
          </p:blipFill>
          <p:spPr>
            <a:xfrm>
              <a:off x="2894714" y="3164219"/>
              <a:ext cx="244360" cy="191998"/>
            </a:xfrm>
            <a:prstGeom prst="rect">
              <a:avLst/>
            </a:prstGeom>
          </p:spPr>
        </p:pic>
        <p:pic>
          <p:nvPicPr>
            <p:cNvPr id="86" name="Picture 85">
              <a:extLst>
                <a:ext uri="{FF2B5EF4-FFF2-40B4-BE49-F238E27FC236}">
                  <a16:creationId xmlns:a16="http://schemas.microsoft.com/office/drawing/2014/main" id="{AD656F5D-7CF3-3665-9886-96D846E62F77}"/>
                </a:ext>
              </a:extLst>
            </p:cNvPr>
            <p:cNvPicPr>
              <a:picLocks noChangeAspect="1"/>
            </p:cNvPicPr>
            <p:nvPr/>
          </p:nvPicPr>
          <p:blipFill>
            <a:blip r:embed="rId4">
              <a:lum bright="100000" contrast="100000"/>
              <a:alphaModFix amt="85000"/>
            </a:blip>
            <a:stretch>
              <a:fillRect/>
            </a:stretch>
          </p:blipFill>
          <p:spPr>
            <a:xfrm>
              <a:off x="3219149" y="3161067"/>
              <a:ext cx="244360" cy="191998"/>
            </a:xfrm>
            <a:prstGeom prst="rect">
              <a:avLst/>
            </a:prstGeom>
          </p:spPr>
        </p:pic>
        <p:pic>
          <p:nvPicPr>
            <p:cNvPr id="87" name="Picture 86">
              <a:extLst>
                <a:ext uri="{FF2B5EF4-FFF2-40B4-BE49-F238E27FC236}">
                  <a16:creationId xmlns:a16="http://schemas.microsoft.com/office/drawing/2014/main" id="{858E214D-0C7D-8DA6-86D0-F4454040D98F}"/>
                </a:ext>
              </a:extLst>
            </p:cNvPr>
            <p:cNvPicPr>
              <a:picLocks noChangeAspect="1"/>
            </p:cNvPicPr>
            <p:nvPr/>
          </p:nvPicPr>
          <p:blipFill>
            <a:blip r:embed="rId4">
              <a:lum bright="100000" contrast="100000"/>
              <a:alphaModFix amt="85000"/>
            </a:blip>
            <a:stretch>
              <a:fillRect/>
            </a:stretch>
          </p:blipFill>
          <p:spPr>
            <a:xfrm>
              <a:off x="3543584" y="3164219"/>
              <a:ext cx="244360" cy="191998"/>
            </a:xfrm>
            <a:prstGeom prst="rect">
              <a:avLst/>
            </a:prstGeom>
          </p:spPr>
        </p:pic>
      </p:grpSp>
      <p:grpSp>
        <p:nvGrpSpPr>
          <p:cNvPr id="88" name="Group 87">
            <a:extLst>
              <a:ext uri="{FF2B5EF4-FFF2-40B4-BE49-F238E27FC236}">
                <a16:creationId xmlns:a16="http://schemas.microsoft.com/office/drawing/2014/main" id="{4E127A3D-1BB5-C531-1E61-DDC09DFFF15C}"/>
              </a:ext>
            </a:extLst>
          </p:cNvPr>
          <p:cNvGrpSpPr/>
          <p:nvPr/>
        </p:nvGrpSpPr>
        <p:grpSpPr>
          <a:xfrm>
            <a:off x="3249727" y="3144378"/>
            <a:ext cx="893230" cy="195150"/>
            <a:chOff x="2894714" y="2874688"/>
            <a:chExt cx="893230" cy="195150"/>
          </a:xfrm>
        </p:grpSpPr>
        <p:pic>
          <p:nvPicPr>
            <p:cNvPr id="89" name="Picture 88">
              <a:extLst>
                <a:ext uri="{FF2B5EF4-FFF2-40B4-BE49-F238E27FC236}">
                  <a16:creationId xmlns:a16="http://schemas.microsoft.com/office/drawing/2014/main" id="{D0F4A2EC-A296-0045-7D49-CAD33A6CA025}"/>
                </a:ext>
              </a:extLst>
            </p:cNvPr>
            <p:cNvPicPr>
              <a:picLocks noChangeAspect="1"/>
            </p:cNvPicPr>
            <p:nvPr/>
          </p:nvPicPr>
          <p:blipFill>
            <a:blip r:embed="rId4">
              <a:lum bright="100000" contrast="100000"/>
              <a:alphaModFix amt="85000"/>
            </a:blip>
            <a:stretch>
              <a:fillRect/>
            </a:stretch>
          </p:blipFill>
          <p:spPr>
            <a:xfrm>
              <a:off x="2894714" y="2877840"/>
              <a:ext cx="244360" cy="191998"/>
            </a:xfrm>
            <a:prstGeom prst="rect">
              <a:avLst/>
            </a:prstGeom>
          </p:spPr>
        </p:pic>
        <p:pic>
          <p:nvPicPr>
            <p:cNvPr id="90" name="Picture 89">
              <a:extLst>
                <a:ext uri="{FF2B5EF4-FFF2-40B4-BE49-F238E27FC236}">
                  <a16:creationId xmlns:a16="http://schemas.microsoft.com/office/drawing/2014/main" id="{74280B29-290C-CB5F-3CF1-D07633C8F18B}"/>
                </a:ext>
              </a:extLst>
            </p:cNvPr>
            <p:cNvPicPr>
              <a:picLocks noChangeAspect="1"/>
            </p:cNvPicPr>
            <p:nvPr/>
          </p:nvPicPr>
          <p:blipFill>
            <a:blip r:embed="rId4">
              <a:lum bright="100000" contrast="100000"/>
              <a:alphaModFix amt="85000"/>
            </a:blip>
            <a:stretch>
              <a:fillRect/>
            </a:stretch>
          </p:blipFill>
          <p:spPr>
            <a:xfrm>
              <a:off x="3219149" y="2874688"/>
              <a:ext cx="244360" cy="191998"/>
            </a:xfrm>
            <a:prstGeom prst="rect">
              <a:avLst/>
            </a:prstGeom>
          </p:spPr>
        </p:pic>
        <p:pic>
          <p:nvPicPr>
            <p:cNvPr id="91" name="Picture 90">
              <a:extLst>
                <a:ext uri="{FF2B5EF4-FFF2-40B4-BE49-F238E27FC236}">
                  <a16:creationId xmlns:a16="http://schemas.microsoft.com/office/drawing/2014/main" id="{A4EC1014-0C41-4DBF-D408-C547C369504C}"/>
                </a:ext>
              </a:extLst>
            </p:cNvPr>
            <p:cNvPicPr>
              <a:picLocks noChangeAspect="1"/>
            </p:cNvPicPr>
            <p:nvPr/>
          </p:nvPicPr>
          <p:blipFill>
            <a:blip r:embed="rId4">
              <a:lum bright="100000" contrast="100000"/>
              <a:alphaModFix amt="85000"/>
            </a:blip>
            <a:stretch>
              <a:fillRect/>
            </a:stretch>
          </p:blipFill>
          <p:spPr>
            <a:xfrm>
              <a:off x="3543584" y="2877840"/>
              <a:ext cx="244360" cy="191998"/>
            </a:xfrm>
            <a:prstGeom prst="rect">
              <a:avLst/>
            </a:prstGeom>
          </p:spPr>
        </p:pic>
      </p:grpSp>
      <p:grpSp>
        <p:nvGrpSpPr>
          <p:cNvPr id="92" name="Group 91">
            <a:extLst>
              <a:ext uri="{FF2B5EF4-FFF2-40B4-BE49-F238E27FC236}">
                <a16:creationId xmlns:a16="http://schemas.microsoft.com/office/drawing/2014/main" id="{78E84D5C-2E21-753D-5470-1ACABE3210BF}"/>
              </a:ext>
            </a:extLst>
          </p:cNvPr>
          <p:cNvGrpSpPr/>
          <p:nvPr/>
        </p:nvGrpSpPr>
        <p:grpSpPr>
          <a:xfrm>
            <a:off x="3249727" y="2857999"/>
            <a:ext cx="893230" cy="195150"/>
            <a:chOff x="2894714" y="2588309"/>
            <a:chExt cx="893230" cy="195150"/>
          </a:xfrm>
        </p:grpSpPr>
        <p:pic>
          <p:nvPicPr>
            <p:cNvPr id="93" name="Picture 92">
              <a:extLst>
                <a:ext uri="{FF2B5EF4-FFF2-40B4-BE49-F238E27FC236}">
                  <a16:creationId xmlns:a16="http://schemas.microsoft.com/office/drawing/2014/main" id="{41E4A9C8-1433-0A0E-2C0A-F7636AB98750}"/>
                </a:ext>
              </a:extLst>
            </p:cNvPr>
            <p:cNvPicPr>
              <a:picLocks noChangeAspect="1"/>
            </p:cNvPicPr>
            <p:nvPr/>
          </p:nvPicPr>
          <p:blipFill>
            <a:blip r:embed="rId4">
              <a:lum bright="100000" contrast="100000"/>
              <a:alphaModFix amt="85000"/>
            </a:blip>
            <a:stretch>
              <a:fillRect/>
            </a:stretch>
          </p:blipFill>
          <p:spPr>
            <a:xfrm>
              <a:off x="2894714" y="2591461"/>
              <a:ext cx="244360" cy="191998"/>
            </a:xfrm>
            <a:prstGeom prst="rect">
              <a:avLst/>
            </a:prstGeom>
          </p:spPr>
        </p:pic>
        <p:pic>
          <p:nvPicPr>
            <p:cNvPr id="94" name="Picture 93">
              <a:extLst>
                <a:ext uri="{FF2B5EF4-FFF2-40B4-BE49-F238E27FC236}">
                  <a16:creationId xmlns:a16="http://schemas.microsoft.com/office/drawing/2014/main" id="{65EC87CA-B6DD-2E33-E64A-41DBD8A537E7}"/>
                </a:ext>
              </a:extLst>
            </p:cNvPr>
            <p:cNvPicPr>
              <a:picLocks noChangeAspect="1"/>
            </p:cNvPicPr>
            <p:nvPr/>
          </p:nvPicPr>
          <p:blipFill>
            <a:blip r:embed="rId4">
              <a:lum bright="100000" contrast="100000"/>
              <a:alphaModFix amt="85000"/>
            </a:blip>
            <a:stretch>
              <a:fillRect/>
            </a:stretch>
          </p:blipFill>
          <p:spPr>
            <a:xfrm>
              <a:off x="3219149" y="2588309"/>
              <a:ext cx="244360" cy="191998"/>
            </a:xfrm>
            <a:prstGeom prst="rect">
              <a:avLst/>
            </a:prstGeom>
          </p:spPr>
        </p:pic>
        <p:pic>
          <p:nvPicPr>
            <p:cNvPr id="95" name="Picture 94">
              <a:extLst>
                <a:ext uri="{FF2B5EF4-FFF2-40B4-BE49-F238E27FC236}">
                  <a16:creationId xmlns:a16="http://schemas.microsoft.com/office/drawing/2014/main" id="{8CE143B9-763D-6356-5200-0C059D9CE477}"/>
                </a:ext>
              </a:extLst>
            </p:cNvPr>
            <p:cNvPicPr>
              <a:picLocks noChangeAspect="1"/>
            </p:cNvPicPr>
            <p:nvPr/>
          </p:nvPicPr>
          <p:blipFill>
            <a:blip r:embed="rId4">
              <a:lum bright="100000" contrast="100000"/>
              <a:alphaModFix amt="85000"/>
            </a:blip>
            <a:stretch>
              <a:fillRect/>
            </a:stretch>
          </p:blipFill>
          <p:spPr>
            <a:xfrm>
              <a:off x="3543584" y="2591461"/>
              <a:ext cx="244360" cy="191998"/>
            </a:xfrm>
            <a:prstGeom prst="rect">
              <a:avLst/>
            </a:prstGeom>
          </p:spPr>
        </p:pic>
      </p:grpSp>
      <p:grpSp>
        <p:nvGrpSpPr>
          <p:cNvPr id="96" name="Group 95">
            <a:extLst>
              <a:ext uri="{FF2B5EF4-FFF2-40B4-BE49-F238E27FC236}">
                <a16:creationId xmlns:a16="http://schemas.microsoft.com/office/drawing/2014/main" id="{133E894F-EDBB-93AE-8CD7-FBB0C2A3E962}"/>
              </a:ext>
            </a:extLst>
          </p:cNvPr>
          <p:cNvGrpSpPr/>
          <p:nvPr/>
        </p:nvGrpSpPr>
        <p:grpSpPr>
          <a:xfrm>
            <a:off x="3249727" y="2571620"/>
            <a:ext cx="893230" cy="195150"/>
            <a:chOff x="2894714" y="2301930"/>
            <a:chExt cx="893230" cy="195150"/>
          </a:xfrm>
        </p:grpSpPr>
        <p:pic>
          <p:nvPicPr>
            <p:cNvPr id="97" name="Picture 96">
              <a:extLst>
                <a:ext uri="{FF2B5EF4-FFF2-40B4-BE49-F238E27FC236}">
                  <a16:creationId xmlns:a16="http://schemas.microsoft.com/office/drawing/2014/main" id="{F7A847D9-1B26-CB0B-6690-3F9E1DF8B238}"/>
                </a:ext>
              </a:extLst>
            </p:cNvPr>
            <p:cNvPicPr>
              <a:picLocks noChangeAspect="1"/>
            </p:cNvPicPr>
            <p:nvPr/>
          </p:nvPicPr>
          <p:blipFill>
            <a:blip r:embed="rId4">
              <a:lum bright="100000" contrast="100000"/>
              <a:alphaModFix amt="85000"/>
            </a:blip>
            <a:stretch>
              <a:fillRect/>
            </a:stretch>
          </p:blipFill>
          <p:spPr>
            <a:xfrm>
              <a:off x="2894714" y="2305082"/>
              <a:ext cx="244360" cy="191998"/>
            </a:xfrm>
            <a:prstGeom prst="rect">
              <a:avLst/>
            </a:prstGeom>
          </p:spPr>
        </p:pic>
        <p:pic>
          <p:nvPicPr>
            <p:cNvPr id="98" name="Picture 97">
              <a:extLst>
                <a:ext uri="{FF2B5EF4-FFF2-40B4-BE49-F238E27FC236}">
                  <a16:creationId xmlns:a16="http://schemas.microsoft.com/office/drawing/2014/main" id="{C1428409-0736-60BC-D1FF-BE5F9CFBEC8B}"/>
                </a:ext>
              </a:extLst>
            </p:cNvPr>
            <p:cNvPicPr>
              <a:picLocks noChangeAspect="1"/>
            </p:cNvPicPr>
            <p:nvPr/>
          </p:nvPicPr>
          <p:blipFill>
            <a:blip r:embed="rId4">
              <a:lum bright="100000" contrast="100000"/>
              <a:alphaModFix amt="85000"/>
            </a:blip>
            <a:stretch>
              <a:fillRect/>
            </a:stretch>
          </p:blipFill>
          <p:spPr>
            <a:xfrm>
              <a:off x="3219149" y="2301930"/>
              <a:ext cx="244360" cy="191998"/>
            </a:xfrm>
            <a:prstGeom prst="rect">
              <a:avLst/>
            </a:prstGeom>
          </p:spPr>
        </p:pic>
        <p:pic>
          <p:nvPicPr>
            <p:cNvPr id="99" name="Picture 98">
              <a:extLst>
                <a:ext uri="{FF2B5EF4-FFF2-40B4-BE49-F238E27FC236}">
                  <a16:creationId xmlns:a16="http://schemas.microsoft.com/office/drawing/2014/main" id="{5D63A5AE-7AC1-47C4-808A-DB8D4A656B35}"/>
                </a:ext>
              </a:extLst>
            </p:cNvPr>
            <p:cNvPicPr>
              <a:picLocks noChangeAspect="1"/>
            </p:cNvPicPr>
            <p:nvPr/>
          </p:nvPicPr>
          <p:blipFill>
            <a:blip r:embed="rId4">
              <a:lum bright="100000" contrast="100000"/>
              <a:alphaModFix amt="85000"/>
            </a:blip>
            <a:stretch>
              <a:fillRect/>
            </a:stretch>
          </p:blipFill>
          <p:spPr>
            <a:xfrm>
              <a:off x="3543584" y="2305082"/>
              <a:ext cx="244360" cy="191998"/>
            </a:xfrm>
            <a:prstGeom prst="rect">
              <a:avLst/>
            </a:prstGeom>
          </p:spPr>
        </p:pic>
      </p:grpSp>
      <p:grpSp>
        <p:nvGrpSpPr>
          <p:cNvPr id="100" name="Group 99">
            <a:extLst>
              <a:ext uri="{FF2B5EF4-FFF2-40B4-BE49-F238E27FC236}">
                <a16:creationId xmlns:a16="http://schemas.microsoft.com/office/drawing/2014/main" id="{8B953553-6A98-DCCA-F564-CB69149192C4}"/>
              </a:ext>
            </a:extLst>
          </p:cNvPr>
          <p:cNvGrpSpPr/>
          <p:nvPr/>
        </p:nvGrpSpPr>
        <p:grpSpPr>
          <a:xfrm>
            <a:off x="3249727" y="2285241"/>
            <a:ext cx="893230" cy="195150"/>
            <a:chOff x="2894714" y="2015551"/>
            <a:chExt cx="893230" cy="195150"/>
          </a:xfrm>
        </p:grpSpPr>
        <p:pic>
          <p:nvPicPr>
            <p:cNvPr id="101" name="Picture 100">
              <a:extLst>
                <a:ext uri="{FF2B5EF4-FFF2-40B4-BE49-F238E27FC236}">
                  <a16:creationId xmlns:a16="http://schemas.microsoft.com/office/drawing/2014/main" id="{AD681842-2910-857D-665D-FA218F77CBA7}"/>
                </a:ext>
              </a:extLst>
            </p:cNvPr>
            <p:cNvPicPr>
              <a:picLocks noChangeAspect="1"/>
            </p:cNvPicPr>
            <p:nvPr/>
          </p:nvPicPr>
          <p:blipFill>
            <a:blip r:embed="rId4">
              <a:lum bright="100000" contrast="100000"/>
              <a:alphaModFix amt="85000"/>
            </a:blip>
            <a:stretch>
              <a:fillRect/>
            </a:stretch>
          </p:blipFill>
          <p:spPr>
            <a:xfrm>
              <a:off x="2894714" y="2018703"/>
              <a:ext cx="244360" cy="191998"/>
            </a:xfrm>
            <a:prstGeom prst="rect">
              <a:avLst/>
            </a:prstGeom>
          </p:spPr>
        </p:pic>
        <p:pic>
          <p:nvPicPr>
            <p:cNvPr id="102" name="Picture 101">
              <a:extLst>
                <a:ext uri="{FF2B5EF4-FFF2-40B4-BE49-F238E27FC236}">
                  <a16:creationId xmlns:a16="http://schemas.microsoft.com/office/drawing/2014/main" id="{77D24952-063E-1548-C364-33E5D47E9287}"/>
                </a:ext>
              </a:extLst>
            </p:cNvPr>
            <p:cNvPicPr>
              <a:picLocks noChangeAspect="1"/>
            </p:cNvPicPr>
            <p:nvPr/>
          </p:nvPicPr>
          <p:blipFill>
            <a:blip r:embed="rId4">
              <a:lum bright="100000" contrast="100000"/>
              <a:alphaModFix amt="85000"/>
            </a:blip>
            <a:stretch>
              <a:fillRect/>
            </a:stretch>
          </p:blipFill>
          <p:spPr>
            <a:xfrm>
              <a:off x="3219149" y="2015551"/>
              <a:ext cx="244360" cy="191998"/>
            </a:xfrm>
            <a:prstGeom prst="rect">
              <a:avLst/>
            </a:prstGeom>
          </p:spPr>
        </p:pic>
        <p:pic>
          <p:nvPicPr>
            <p:cNvPr id="103" name="Picture 102">
              <a:extLst>
                <a:ext uri="{FF2B5EF4-FFF2-40B4-BE49-F238E27FC236}">
                  <a16:creationId xmlns:a16="http://schemas.microsoft.com/office/drawing/2014/main" id="{6BF5D28C-C70F-E259-7360-33EA7E399213}"/>
                </a:ext>
              </a:extLst>
            </p:cNvPr>
            <p:cNvPicPr>
              <a:picLocks noChangeAspect="1"/>
            </p:cNvPicPr>
            <p:nvPr/>
          </p:nvPicPr>
          <p:blipFill>
            <a:blip r:embed="rId4">
              <a:lum bright="100000" contrast="100000"/>
              <a:alphaModFix amt="85000"/>
            </a:blip>
            <a:stretch>
              <a:fillRect/>
            </a:stretch>
          </p:blipFill>
          <p:spPr>
            <a:xfrm>
              <a:off x="3543584" y="2018703"/>
              <a:ext cx="244360" cy="191998"/>
            </a:xfrm>
            <a:prstGeom prst="rect">
              <a:avLst/>
            </a:prstGeom>
          </p:spPr>
        </p:pic>
      </p:grpSp>
      <p:grpSp>
        <p:nvGrpSpPr>
          <p:cNvPr id="104" name="Group 103">
            <a:extLst>
              <a:ext uri="{FF2B5EF4-FFF2-40B4-BE49-F238E27FC236}">
                <a16:creationId xmlns:a16="http://schemas.microsoft.com/office/drawing/2014/main" id="{DDB113F8-FACD-C113-D0E2-65361B872582}"/>
              </a:ext>
            </a:extLst>
          </p:cNvPr>
          <p:cNvGrpSpPr/>
          <p:nvPr/>
        </p:nvGrpSpPr>
        <p:grpSpPr>
          <a:xfrm>
            <a:off x="3249727" y="1998862"/>
            <a:ext cx="893230" cy="195150"/>
            <a:chOff x="2894714" y="1729172"/>
            <a:chExt cx="893230" cy="195150"/>
          </a:xfrm>
        </p:grpSpPr>
        <p:pic>
          <p:nvPicPr>
            <p:cNvPr id="105" name="Picture 104">
              <a:extLst>
                <a:ext uri="{FF2B5EF4-FFF2-40B4-BE49-F238E27FC236}">
                  <a16:creationId xmlns:a16="http://schemas.microsoft.com/office/drawing/2014/main" id="{EAE0D523-357C-5615-A9C5-41C560735347}"/>
                </a:ext>
              </a:extLst>
            </p:cNvPr>
            <p:cNvPicPr>
              <a:picLocks noChangeAspect="1"/>
            </p:cNvPicPr>
            <p:nvPr/>
          </p:nvPicPr>
          <p:blipFill>
            <a:blip r:embed="rId4">
              <a:lum bright="100000" contrast="100000"/>
              <a:alphaModFix amt="85000"/>
            </a:blip>
            <a:stretch>
              <a:fillRect/>
            </a:stretch>
          </p:blipFill>
          <p:spPr>
            <a:xfrm>
              <a:off x="2894714" y="1732324"/>
              <a:ext cx="244360" cy="191998"/>
            </a:xfrm>
            <a:prstGeom prst="rect">
              <a:avLst/>
            </a:prstGeom>
          </p:spPr>
        </p:pic>
        <p:pic>
          <p:nvPicPr>
            <p:cNvPr id="106" name="Picture 105">
              <a:extLst>
                <a:ext uri="{FF2B5EF4-FFF2-40B4-BE49-F238E27FC236}">
                  <a16:creationId xmlns:a16="http://schemas.microsoft.com/office/drawing/2014/main" id="{69B2B123-2A95-121B-B71F-160FC56FE94C}"/>
                </a:ext>
              </a:extLst>
            </p:cNvPr>
            <p:cNvPicPr>
              <a:picLocks noChangeAspect="1"/>
            </p:cNvPicPr>
            <p:nvPr/>
          </p:nvPicPr>
          <p:blipFill>
            <a:blip r:embed="rId4">
              <a:lum bright="100000" contrast="100000"/>
              <a:alphaModFix amt="85000"/>
            </a:blip>
            <a:stretch>
              <a:fillRect/>
            </a:stretch>
          </p:blipFill>
          <p:spPr>
            <a:xfrm>
              <a:off x="3219149" y="1729172"/>
              <a:ext cx="244360" cy="191998"/>
            </a:xfrm>
            <a:prstGeom prst="rect">
              <a:avLst/>
            </a:prstGeom>
          </p:spPr>
        </p:pic>
        <p:pic>
          <p:nvPicPr>
            <p:cNvPr id="107" name="Picture 106">
              <a:extLst>
                <a:ext uri="{FF2B5EF4-FFF2-40B4-BE49-F238E27FC236}">
                  <a16:creationId xmlns:a16="http://schemas.microsoft.com/office/drawing/2014/main" id="{F9E27BDC-5336-A272-1486-2A5D15B1FF2C}"/>
                </a:ext>
              </a:extLst>
            </p:cNvPr>
            <p:cNvPicPr>
              <a:picLocks noChangeAspect="1"/>
            </p:cNvPicPr>
            <p:nvPr/>
          </p:nvPicPr>
          <p:blipFill>
            <a:blip r:embed="rId4">
              <a:lum bright="100000" contrast="100000"/>
              <a:alphaModFix amt="85000"/>
            </a:blip>
            <a:stretch>
              <a:fillRect/>
            </a:stretch>
          </p:blipFill>
          <p:spPr>
            <a:xfrm>
              <a:off x="3543584" y="1732324"/>
              <a:ext cx="244360" cy="191998"/>
            </a:xfrm>
            <a:prstGeom prst="rect">
              <a:avLst/>
            </a:prstGeom>
          </p:spPr>
        </p:pic>
      </p:grpSp>
    </p:spTree>
    <p:extLst>
      <p:ext uri="{BB962C8B-B14F-4D97-AF65-F5344CB8AC3E}">
        <p14:creationId xmlns:p14="http://schemas.microsoft.com/office/powerpoint/2010/main" val="16863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linds(horizontal)">
                                      <p:cBhvr>
                                        <p:cTn id="7" dur="500"/>
                                        <p:tgtEl>
                                          <p:spTgt spid="42"/>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blinds(horizontal)">
                                      <p:cBhvr>
                                        <p:cTn id="11" dur="500"/>
                                        <p:tgtEl>
                                          <p:spTgt spid="43"/>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linds(horizontal)">
                                      <p:cBhvr>
                                        <p:cTn id="15" dur="500"/>
                                        <p:tgtEl>
                                          <p:spTgt spid="44"/>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blinds(horizontal)">
                                      <p:cBhvr>
                                        <p:cTn id="19" dur="500"/>
                                        <p:tgtEl>
                                          <p:spTgt spid="45"/>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blinds(horizontal)">
                                      <p:cBhvr>
                                        <p:cTn id="23" dur="500"/>
                                        <p:tgtEl>
                                          <p:spTgt spid="46"/>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blinds(horizontal)">
                                      <p:cBhvr>
                                        <p:cTn id="27" dur="500"/>
                                        <p:tgtEl>
                                          <p:spTgt spid="47"/>
                                        </p:tgtEl>
                                      </p:cBhvr>
                                    </p:animEffect>
                                  </p:childTnLst>
                                </p:cTn>
                              </p:par>
                            </p:childTnLst>
                          </p:cTn>
                        </p:par>
                        <p:par>
                          <p:cTn id="28" fill="hold">
                            <p:stCondLst>
                              <p:cond delay="3000"/>
                            </p:stCondLst>
                            <p:childTnLst>
                              <p:par>
                                <p:cTn id="29" presetID="3" presetClass="entr" presetSubtype="10" fill="hold"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linds(horizontal)">
                                      <p:cBhvr>
                                        <p:cTn id="31" dur="500"/>
                                        <p:tgtEl>
                                          <p:spTgt spid="48"/>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linds(horizontal)">
                                      <p:cBhvr>
                                        <p:cTn id="35" dur="500"/>
                                        <p:tgtEl>
                                          <p:spTgt spid="49"/>
                                        </p:tgtEl>
                                      </p:cBhvr>
                                    </p:animEffect>
                                  </p:childTnLst>
                                </p:cTn>
                              </p:par>
                            </p:childTnLst>
                          </p:cTn>
                        </p:par>
                        <p:par>
                          <p:cTn id="36" fill="hold">
                            <p:stCondLst>
                              <p:cond delay="4000"/>
                            </p:stCondLst>
                            <p:childTnLst>
                              <p:par>
                                <p:cTn id="37" presetID="3" presetClass="entr" presetSubtype="10"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linds(horizontal)">
                                      <p:cBhvr>
                                        <p:cTn id="39" dur="500"/>
                                        <p:tgtEl>
                                          <p:spTgt spid="50"/>
                                        </p:tgtEl>
                                      </p:cBhvr>
                                    </p:animEffect>
                                  </p:childTnLst>
                                </p:cTn>
                              </p:par>
                            </p:childTnLst>
                          </p:cTn>
                        </p:par>
                        <p:par>
                          <p:cTn id="40" fill="hold">
                            <p:stCondLst>
                              <p:cond delay="4500"/>
                            </p:stCondLst>
                            <p:childTnLst>
                              <p:par>
                                <p:cTn id="41" presetID="3" presetClass="entr" presetSubtype="10" fill="hold"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blinds(horizontal)">
                                      <p:cBhvr>
                                        <p:cTn id="43" dur="500"/>
                                        <p:tgtEl>
                                          <p:spTgt spid="51"/>
                                        </p:tgtEl>
                                      </p:cBhvr>
                                    </p:animEffect>
                                  </p:childTnLst>
                                </p:cTn>
                              </p:par>
                            </p:childTnLst>
                          </p:cTn>
                        </p:par>
                        <p:par>
                          <p:cTn id="44" fill="hold">
                            <p:stCondLst>
                              <p:cond delay="5000"/>
                            </p:stCondLst>
                            <p:childTnLst>
                              <p:par>
                                <p:cTn id="45" presetID="3" presetClass="entr" presetSubtype="1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blinds(horizontal)">
                                      <p:cBhvr>
                                        <p:cTn id="47" dur="500"/>
                                        <p:tgtEl>
                                          <p:spTgt spid="52"/>
                                        </p:tgtEl>
                                      </p:cBhvr>
                                    </p:animEffect>
                                  </p:childTnLst>
                                </p:cTn>
                              </p:par>
                            </p:childTnLst>
                          </p:cTn>
                        </p:par>
                        <p:par>
                          <p:cTn id="48" fill="hold">
                            <p:stCondLst>
                              <p:cond delay="5500"/>
                            </p:stCondLst>
                            <p:childTnLst>
                              <p:par>
                                <p:cTn id="49" presetID="3" presetClass="entr" presetSubtype="10" fill="hold"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blinds(horizontal)">
                                      <p:cBhvr>
                                        <p:cTn id="51" dur="500"/>
                                        <p:tgtEl>
                                          <p:spTgt spid="53"/>
                                        </p:tgtEl>
                                      </p:cBhvr>
                                    </p:animEffect>
                                  </p:childTnLst>
                                </p:cTn>
                              </p:par>
                            </p:childTnLst>
                          </p:cTn>
                        </p:par>
                        <p:par>
                          <p:cTn id="52" fill="hold">
                            <p:stCondLst>
                              <p:cond delay="6000"/>
                            </p:stCondLst>
                            <p:childTnLst>
                              <p:par>
                                <p:cTn id="53" presetID="3" presetClass="entr" presetSubtype="10" fill="hold"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blinds(horizontal)">
                                      <p:cBhvr>
                                        <p:cTn id="55" dur="500"/>
                                        <p:tgtEl>
                                          <p:spTgt spid="54"/>
                                        </p:tgtEl>
                                      </p:cBhvr>
                                    </p:animEffect>
                                  </p:childTnLst>
                                </p:cTn>
                              </p:par>
                            </p:childTnLst>
                          </p:cTn>
                        </p:par>
                        <p:par>
                          <p:cTn id="56" fill="hold">
                            <p:stCondLst>
                              <p:cond delay="6500"/>
                            </p:stCondLst>
                            <p:childTnLst>
                              <p:par>
                                <p:cTn id="57" presetID="3" presetClass="entr" presetSubtype="10" fill="hold" nodeType="after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blinds(horizontal)">
                                      <p:cBhvr>
                                        <p:cTn id="59" dur="500"/>
                                        <p:tgtEl>
                                          <p:spTgt spid="55"/>
                                        </p:tgtEl>
                                      </p:cBhvr>
                                    </p:animEffect>
                                  </p:childTnLst>
                                </p:cTn>
                              </p:par>
                            </p:childTnLst>
                          </p:cTn>
                        </p:par>
                        <p:par>
                          <p:cTn id="60" fill="hold">
                            <p:stCondLst>
                              <p:cond delay="7000"/>
                            </p:stCondLst>
                            <p:childTnLst>
                              <p:par>
                                <p:cTn id="61" presetID="3" presetClass="entr" presetSubtype="10" fill="hold"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linds(horizontal)">
                                      <p:cBhvr>
                                        <p:cTn id="63" dur="500"/>
                                        <p:tgtEl>
                                          <p:spTgt spid="56"/>
                                        </p:tgtEl>
                                      </p:cBhvr>
                                    </p:animEffect>
                                  </p:childTnLst>
                                </p:cTn>
                              </p:par>
                            </p:childTnLst>
                          </p:cTn>
                        </p:par>
                        <p:par>
                          <p:cTn id="64" fill="hold">
                            <p:stCondLst>
                              <p:cond delay="7500"/>
                            </p:stCondLst>
                            <p:childTnLst>
                              <p:par>
                                <p:cTn id="65" presetID="3" presetClass="entr" presetSubtype="10"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blinds(horizontal)">
                                      <p:cBhvr>
                                        <p:cTn id="67" dur="500"/>
                                        <p:tgtEl>
                                          <p:spTgt spid="57"/>
                                        </p:tgtEl>
                                      </p:cBhvr>
                                    </p:animEffect>
                                  </p:childTnLst>
                                </p:cTn>
                              </p:par>
                            </p:childTnLst>
                          </p:cTn>
                        </p:par>
                        <p:par>
                          <p:cTn id="68" fill="hold">
                            <p:stCondLst>
                              <p:cond delay="8000"/>
                            </p:stCondLst>
                            <p:childTnLst>
                              <p:par>
                                <p:cTn id="69" presetID="3" presetClass="entr" presetSubtype="10" fill="hold" nodeType="after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blinds(horizontal)">
                                      <p:cBhvr>
                                        <p:cTn id="71" dur="500"/>
                                        <p:tgtEl>
                                          <p:spTgt spid="58"/>
                                        </p:tgtEl>
                                      </p:cBhvr>
                                    </p:animEffect>
                                  </p:childTnLst>
                                </p:cTn>
                              </p:par>
                            </p:childTnLst>
                          </p:cTn>
                        </p:par>
                        <p:par>
                          <p:cTn id="72" fill="hold">
                            <p:stCondLst>
                              <p:cond delay="8500"/>
                            </p:stCondLst>
                            <p:childTnLst>
                              <p:par>
                                <p:cTn id="73" presetID="3" presetClass="entr" presetSubtype="10" fill="hold" nodeType="after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blinds(horizontal)">
                                      <p:cBhvr>
                                        <p:cTn id="75" dur="500"/>
                                        <p:tgtEl>
                                          <p:spTgt spid="59"/>
                                        </p:tgtEl>
                                      </p:cBhvr>
                                    </p:animEffect>
                                  </p:childTnLst>
                                </p:cTn>
                              </p:par>
                            </p:childTnLst>
                          </p:cTn>
                        </p:par>
                        <p:par>
                          <p:cTn id="76" fill="hold">
                            <p:stCondLst>
                              <p:cond delay="9000"/>
                            </p:stCondLst>
                            <p:childTnLst>
                              <p:par>
                                <p:cTn id="77" presetID="3" presetClass="entr" presetSubtype="5" fill="hold" nodeType="after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blinds(vertical)">
                                      <p:cBhvr>
                                        <p:cTn id="79" dur="750"/>
                                        <p:tgtEl>
                                          <p:spTgt spid="60"/>
                                        </p:tgtEl>
                                      </p:cBhvr>
                                    </p:animEffect>
                                  </p:childTnLst>
                                </p:cTn>
                              </p:par>
                            </p:childTnLst>
                          </p:cTn>
                        </p:par>
                        <p:par>
                          <p:cTn id="80" fill="hold">
                            <p:stCondLst>
                              <p:cond delay="9750"/>
                            </p:stCondLst>
                            <p:childTnLst>
                              <p:par>
                                <p:cTn id="81" presetID="3" presetClass="entr" presetSubtype="5" fill="hold" nodeType="after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blinds(vertical)">
                                      <p:cBhvr>
                                        <p:cTn id="83" dur="750"/>
                                        <p:tgtEl>
                                          <p:spTgt spid="64"/>
                                        </p:tgtEl>
                                      </p:cBhvr>
                                    </p:animEffect>
                                  </p:childTnLst>
                                </p:cTn>
                              </p:par>
                            </p:childTnLst>
                          </p:cTn>
                        </p:par>
                        <p:par>
                          <p:cTn id="84" fill="hold">
                            <p:stCondLst>
                              <p:cond delay="10500"/>
                            </p:stCondLst>
                            <p:childTnLst>
                              <p:par>
                                <p:cTn id="85" presetID="3" presetClass="entr" presetSubtype="5" fill="hold" nodeType="afterEffect">
                                  <p:stCondLst>
                                    <p:cond delay="0"/>
                                  </p:stCondLst>
                                  <p:childTnLst>
                                    <p:set>
                                      <p:cBhvr>
                                        <p:cTn id="86" dur="1" fill="hold">
                                          <p:stCondLst>
                                            <p:cond delay="0"/>
                                          </p:stCondLst>
                                        </p:cTn>
                                        <p:tgtEl>
                                          <p:spTgt spid="68"/>
                                        </p:tgtEl>
                                        <p:attrNameLst>
                                          <p:attrName>style.visibility</p:attrName>
                                        </p:attrNameLst>
                                      </p:cBhvr>
                                      <p:to>
                                        <p:strVal val="visible"/>
                                      </p:to>
                                    </p:set>
                                    <p:animEffect transition="in" filter="blinds(vertical)">
                                      <p:cBhvr>
                                        <p:cTn id="87" dur="750"/>
                                        <p:tgtEl>
                                          <p:spTgt spid="68"/>
                                        </p:tgtEl>
                                      </p:cBhvr>
                                    </p:animEffect>
                                  </p:childTnLst>
                                </p:cTn>
                              </p:par>
                            </p:childTnLst>
                          </p:cTn>
                        </p:par>
                        <p:par>
                          <p:cTn id="88" fill="hold">
                            <p:stCondLst>
                              <p:cond delay="11250"/>
                            </p:stCondLst>
                            <p:childTnLst>
                              <p:par>
                                <p:cTn id="89" presetID="3" presetClass="entr" presetSubtype="5" fill="hold" nodeType="after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blinds(vertical)">
                                      <p:cBhvr>
                                        <p:cTn id="91" dur="750"/>
                                        <p:tgtEl>
                                          <p:spTgt spid="72"/>
                                        </p:tgtEl>
                                      </p:cBhvr>
                                    </p:animEffect>
                                  </p:childTnLst>
                                </p:cTn>
                              </p:par>
                            </p:childTnLst>
                          </p:cTn>
                        </p:par>
                        <p:par>
                          <p:cTn id="92" fill="hold">
                            <p:stCondLst>
                              <p:cond delay="12000"/>
                            </p:stCondLst>
                            <p:childTnLst>
                              <p:par>
                                <p:cTn id="93" presetID="3" presetClass="entr" presetSubtype="5" fill="hold" nodeType="afterEffect">
                                  <p:stCondLst>
                                    <p:cond delay="0"/>
                                  </p:stCondLst>
                                  <p:childTnLst>
                                    <p:set>
                                      <p:cBhvr>
                                        <p:cTn id="94" dur="1" fill="hold">
                                          <p:stCondLst>
                                            <p:cond delay="0"/>
                                          </p:stCondLst>
                                        </p:cTn>
                                        <p:tgtEl>
                                          <p:spTgt spid="76"/>
                                        </p:tgtEl>
                                        <p:attrNameLst>
                                          <p:attrName>style.visibility</p:attrName>
                                        </p:attrNameLst>
                                      </p:cBhvr>
                                      <p:to>
                                        <p:strVal val="visible"/>
                                      </p:to>
                                    </p:set>
                                    <p:animEffect transition="in" filter="blinds(vertical)">
                                      <p:cBhvr>
                                        <p:cTn id="95" dur="750"/>
                                        <p:tgtEl>
                                          <p:spTgt spid="76"/>
                                        </p:tgtEl>
                                      </p:cBhvr>
                                    </p:animEffect>
                                  </p:childTnLst>
                                </p:cTn>
                              </p:par>
                            </p:childTnLst>
                          </p:cTn>
                        </p:par>
                        <p:par>
                          <p:cTn id="96" fill="hold">
                            <p:stCondLst>
                              <p:cond delay="12750"/>
                            </p:stCondLst>
                            <p:childTnLst>
                              <p:par>
                                <p:cTn id="97" presetID="3" presetClass="entr" presetSubtype="5" fill="hold" nodeType="after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blinds(vertical)">
                                      <p:cBhvr>
                                        <p:cTn id="99" dur="750"/>
                                        <p:tgtEl>
                                          <p:spTgt spid="80"/>
                                        </p:tgtEl>
                                      </p:cBhvr>
                                    </p:animEffect>
                                  </p:childTnLst>
                                </p:cTn>
                              </p:par>
                            </p:childTnLst>
                          </p:cTn>
                        </p:par>
                        <p:par>
                          <p:cTn id="100" fill="hold">
                            <p:stCondLst>
                              <p:cond delay="13500"/>
                            </p:stCondLst>
                            <p:childTnLst>
                              <p:par>
                                <p:cTn id="101" presetID="3" presetClass="entr" presetSubtype="5" fill="hold" nodeType="afterEffect">
                                  <p:stCondLst>
                                    <p:cond delay="0"/>
                                  </p:stCondLst>
                                  <p:childTnLst>
                                    <p:set>
                                      <p:cBhvr>
                                        <p:cTn id="102" dur="1" fill="hold">
                                          <p:stCondLst>
                                            <p:cond delay="0"/>
                                          </p:stCondLst>
                                        </p:cTn>
                                        <p:tgtEl>
                                          <p:spTgt spid="84"/>
                                        </p:tgtEl>
                                        <p:attrNameLst>
                                          <p:attrName>style.visibility</p:attrName>
                                        </p:attrNameLst>
                                      </p:cBhvr>
                                      <p:to>
                                        <p:strVal val="visible"/>
                                      </p:to>
                                    </p:set>
                                    <p:animEffect transition="in" filter="blinds(vertical)">
                                      <p:cBhvr>
                                        <p:cTn id="103" dur="750"/>
                                        <p:tgtEl>
                                          <p:spTgt spid="84"/>
                                        </p:tgtEl>
                                      </p:cBhvr>
                                    </p:animEffect>
                                  </p:childTnLst>
                                </p:cTn>
                              </p:par>
                            </p:childTnLst>
                          </p:cTn>
                        </p:par>
                        <p:par>
                          <p:cTn id="104" fill="hold">
                            <p:stCondLst>
                              <p:cond delay="14250"/>
                            </p:stCondLst>
                            <p:childTnLst>
                              <p:par>
                                <p:cTn id="105" presetID="3" presetClass="entr" presetSubtype="5" fill="hold" nodeType="afterEffect">
                                  <p:stCondLst>
                                    <p:cond delay="0"/>
                                  </p:stCondLst>
                                  <p:childTnLst>
                                    <p:set>
                                      <p:cBhvr>
                                        <p:cTn id="106" dur="1" fill="hold">
                                          <p:stCondLst>
                                            <p:cond delay="0"/>
                                          </p:stCondLst>
                                        </p:cTn>
                                        <p:tgtEl>
                                          <p:spTgt spid="88"/>
                                        </p:tgtEl>
                                        <p:attrNameLst>
                                          <p:attrName>style.visibility</p:attrName>
                                        </p:attrNameLst>
                                      </p:cBhvr>
                                      <p:to>
                                        <p:strVal val="visible"/>
                                      </p:to>
                                    </p:set>
                                    <p:animEffect transition="in" filter="blinds(vertical)">
                                      <p:cBhvr>
                                        <p:cTn id="107" dur="750"/>
                                        <p:tgtEl>
                                          <p:spTgt spid="88"/>
                                        </p:tgtEl>
                                      </p:cBhvr>
                                    </p:animEffect>
                                  </p:childTnLst>
                                </p:cTn>
                              </p:par>
                            </p:childTnLst>
                          </p:cTn>
                        </p:par>
                        <p:par>
                          <p:cTn id="108" fill="hold">
                            <p:stCondLst>
                              <p:cond delay="15000"/>
                            </p:stCondLst>
                            <p:childTnLst>
                              <p:par>
                                <p:cTn id="109" presetID="3" presetClass="entr" presetSubtype="5" fill="hold" nodeType="afterEffect">
                                  <p:stCondLst>
                                    <p:cond delay="0"/>
                                  </p:stCondLst>
                                  <p:childTnLst>
                                    <p:set>
                                      <p:cBhvr>
                                        <p:cTn id="110" dur="1" fill="hold">
                                          <p:stCondLst>
                                            <p:cond delay="0"/>
                                          </p:stCondLst>
                                        </p:cTn>
                                        <p:tgtEl>
                                          <p:spTgt spid="92"/>
                                        </p:tgtEl>
                                        <p:attrNameLst>
                                          <p:attrName>style.visibility</p:attrName>
                                        </p:attrNameLst>
                                      </p:cBhvr>
                                      <p:to>
                                        <p:strVal val="visible"/>
                                      </p:to>
                                    </p:set>
                                    <p:animEffect transition="in" filter="blinds(vertical)">
                                      <p:cBhvr>
                                        <p:cTn id="111" dur="750"/>
                                        <p:tgtEl>
                                          <p:spTgt spid="92"/>
                                        </p:tgtEl>
                                      </p:cBhvr>
                                    </p:animEffect>
                                  </p:childTnLst>
                                </p:cTn>
                              </p:par>
                            </p:childTnLst>
                          </p:cTn>
                        </p:par>
                        <p:par>
                          <p:cTn id="112" fill="hold">
                            <p:stCondLst>
                              <p:cond delay="15750"/>
                            </p:stCondLst>
                            <p:childTnLst>
                              <p:par>
                                <p:cTn id="113" presetID="3" presetClass="entr" presetSubtype="5" fill="hold" nodeType="afterEffect">
                                  <p:stCondLst>
                                    <p:cond delay="0"/>
                                  </p:stCondLst>
                                  <p:childTnLst>
                                    <p:set>
                                      <p:cBhvr>
                                        <p:cTn id="114" dur="1" fill="hold">
                                          <p:stCondLst>
                                            <p:cond delay="0"/>
                                          </p:stCondLst>
                                        </p:cTn>
                                        <p:tgtEl>
                                          <p:spTgt spid="96"/>
                                        </p:tgtEl>
                                        <p:attrNameLst>
                                          <p:attrName>style.visibility</p:attrName>
                                        </p:attrNameLst>
                                      </p:cBhvr>
                                      <p:to>
                                        <p:strVal val="visible"/>
                                      </p:to>
                                    </p:set>
                                    <p:animEffect transition="in" filter="blinds(vertical)">
                                      <p:cBhvr>
                                        <p:cTn id="115" dur="750"/>
                                        <p:tgtEl>
                                          <p:spTgt spid="96"/>
                                        </p:tgtEl>
                                      </p:cBhvr>
                                    </p:animEffect>
                                  </p:childTnLst>
                                </p:cTn>
                              </p:par>
                            </p:childTnLst>
                          </p:cTn>
                        </p:par>
                        <p:par>
                          <p:cTn id="116" fill="hold">
                            <p:stCondLst>
                              <p:cond delay="16500"/>
                            </p:stCondLst>
                            <p:childTnLst>
                              <p:par>
                                <p:cTn id="117" presetID="3" presetClass="entr" presetSubtype="5" fill="hold" nodeType="afterEffect">
                                  <p:stCondLst>
                                    <p:cond delay="0"/>
                                  </p:stCondLst>
                                  <p:childTnLst>
                                    <p:set>
                                      <p:cBhvr>
                                        <p:cTn id="118" dur="1" fill="hold">
                                          <p:stCondLst>
                                            <p:cond delay="0"/>
                                          </p:stCondLst>
                                        </p:cTn>
                                        <p:tgtEl>
                                          <p:spTgt spid="100"/>
                                        </p:tgtEl>
                                        <p:attrNameLst>
                                          <p:attrName>style.visibility</p:attrName>
                                        </p:attrNameLst>
                                      </p:cBhvr>
                                      <p:to>
                                        <p:strVal val="visible"/>
                                      </p:to>
                                    </p:set>
                                    <p:animEffect transition="in" filter="blinds(vertical)">
                                      <p:cBhvr>
                                        <p:cTn id="119" dur="750"/>
                                        <p:tgtEl>
                                          <p:spTgt spid="100"/>
                                        </p:tgtEl>
                                      </p:cBhvr>
                                    </p:animEffect>
                                  </p:childTnLst>
                                </p:cTn>
                              </p:par>
                            </p:childTnLst>
                          </p:cTn>
                        </p:par>
                        <p:par>
                          <p:cTn id="120" fill="hold">
                            <p:stCondLst>
                              <p:cond delay="17250"/>
                            </p:stCondLst>
                            <p:childTnLst>
                              <p:par>
                                <p:cTn id="121" presetID="3" presetClass="entr" presetSubtype="5" fill="hold" nodeType="afterEffect">
                                  <p:stCondLst>
                                    <p:cond delay="0"/>
                                  </p:stCondLst>
                                  <p:childTnLst>
                                    <p:set>
                                      <p:cBhvr>
                                        <p:cTn id="122" dur="1" fill="hold">
                                          <p:stCondLst>
                                            <p:cond delay="0"/>
                                          </p:stCondLst>
                                        </p:cTn>
                                        <p:tgtEl>
                                          <p:spTgt spid="104"/>
                                        </p:tgtEl>
                                        <p:attrNameLst>
                                          <p:attrName>style.visibility</p:attrName>
                                        </p:attrNameLst>
                                      </p:cBhvr>
                                      <p:to>
                                        <p:strVal val="visible"/>
                                      </p:to>
                                    </p:set>
                                    <p:animEffect transition="in" filter="blinds(vertical)">
                                      <p:cBhvr>
                                        <p:cTn id="123" dur="75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212075-C767-7E2D-A126-35EA6F6DFD2D}"/>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itle 3">
            <a:extLst>
              <a:ext uri="{FF2B5EF4-FFF2-40B4-BE49-F238E27FC236}">
                <a16:creationId xmlns:a16="http://schemas.microsoft.com/office/drawing/2014/main" id="{72D8A328-AD3E-419E-B58D-C6D6662529CD}"/>
              </a:ext>
            </a:extLst>
          </p:cNvPr>
          <p:cNvSpPr>
            <a:spLocks noGrp="1"/>
          </p:cNvSpPr>
          <p:nvPr>
            <p:ph type="title"/>
          </p:nvPr>
        </p:nvSpPr>
        <p:spPr>
          <a:xfrm>
            <a:off x="324000" y="188492"/>
            <a:ext cx="8496150" cy="461655"/>
          </a:xfrm>
        </p:spPr>
        <p:txBody>
          <a:bodyPr/>
          <a:lstStyle/>
          <a:p>
            <a:r>
              <a:rPr lang="en-US" dirty="0"/>
              <a:t>strategic location</a:t>
            </a:r>
            <a:endParaRPr lang="en-IN" dirty="0"/>
          </a:p>
        </p:txBody>
      </p:sp>
      <p:cxnSp>
        <p:nvCxnSpPr>
          <p:cNvPr id="8" name="Straight Connector 7">
            <a:extLst>
              <a:ext uri="{FF2B5EF4-FFF2-40B4-BE49-F238E27FC236}">
                <a16:creationId xmlns:a16="http://schemas.microsoft.com/office/drawing/2014/main" id="{DD201466-4687-510A-B147-3FCDE3148B16}"/>
              </a:ext>
            </a:extLst>
          </p:cNvPr>
          <p:cNvCxnSpPr>
            <a:cxnSpLocks/>
            <a:stCxn id="3" idx="0"/>
          </p:cNvCxnSpPr>
          <p:nvPr/>
        </p:nvCxnSpPr>
        <p:spPr>
          <a:xfrm flipV="1">
            <a:off x="4572000" y="987430"/>
            <a:ext cx="0" cy="3379477"/>
          </a:xfrm>
          <a:prstGeom prst="line">
            <a:avLst/>
          </a:prstGeom>
          <a:ln w="9525">
            <a:solidFill>
              <a:srgbClr val="376092"/>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1859813-D5C7-0983-7275-47F8995DCB52}"/>
              </a:ext>
            </a:extLst>
          </p:cNvPr>
          <p:cNvPicPr>
            <a:picLocks noChangeAspect="1"/>
          </p:cNvPicPr>
          <p:nvPr/>
        </p:nvPicPr>
        <p:blipFill>
          <a:blip r:embed="rId3"/>
          <a:stretch>
            <a:fillRect/>
          </a:stretch>
        </p:blipFill>
        <p:spPr>
          <a:xfrm>
            <a:off x="4767852" y="987425"/>
            <a:ext cx="4068737" cy="2694744"/>
          </a:xfrm>
          <a:prstGeom prst="rect">
            <a:avLst/>
          </a:prstGeom>
        </p:spPr>
      </p:pic>
      <p:graphicFrame>
        <p:nvGraphicFramePr>
          <p:cNvPr id="6" name="Diagram 5">
            <a:extLst>
              <a:ext uri="{FF2B5EF4-FFF2-40B4-BE49-F238E27FC236}">
                <a16:creationId xmlns:a16="http://schemas.microsoft.com/office/drawing/2014/main" id="{7AF024C6-C37A-F395-9A74-167BC04BA20A}"/>
              </a:ext>
            </a:extLst>
          </p:cNvPr>
          <p:cNvGraphicFramePr/>
          <p:nvPr/>
        </p:nvGraphicFramePr>
        <p:xfrm>
          <a:off x="307411" y="987425"/>
          <a:ext cx="4068718" cy="32271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a:extLst>
              <a:ext uri="{FF2B5EF4-FFF2-40B4-BE49-F238E27FC236}">
                <a16:creationId xmlns:a16="http://schemas.microsoft.com/office/drawing/2014/main" id="{7B2006C3-54D5-D099-DB8F-51E07EDF115F}"/>
              </a:ext>
            </a:extLst>
          </p:cNvPr>
          <p:cNvSpPr txBox="1"/>
          <p:nvPr/>
        </p:nvSpPr>
        <p:spPr>
          <a:xfrm>
            <a:off x="324000" y="4411122"/>
            <a:ext cx="849630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Trebuchet MS"/>
                <a:ea typeface="+mn-ea"/>
                <a:cs typeface="+mn-cs"/>
              </a:rPr>
              <a:t>Strategically located, offering robust connectivity and ideal to support mission-critical operations</a:t>
            </a:r>
          </a:p>
        </p:txBody>
      </p:sp>
    </p:spTree>
    <p:extLst>
      <p:ext uri="{BB962C8B-B14F-4D97-AF65-F5344CB8AC3E}">
        <p14:creationId xmlns:p14="http://schemas.microsoft.com/office/powerpoint/2010/main" val="170658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7290E61D-3F45-50B9-0BBA-C7BF37FC2A80}"/>
              </a:ext>
            </a:extLst>
          </p:cNvPr>
          <p:cNvSpPr>
            <a:spLocks noGrp="1"/>
          </p:cNvSpPr>
          <p:nvPr>
            <p:ph type="title"/>
          </p:nvPr>
        </p:nvSpPr>
        <p:spPr>
          <a:xfrm>
            <a:off x="324000" y="65381"/>
            <a:ext cx="8496150" cy="707876"/>
          </a:xfrm>
        </p:spPr>
        <p:txBody>
          <a:bodyPr/>
          <a:lstStyle/>
          <a:p>
            <a:r>
              <a:rPr lang="en-US" sz="2000" dirty="0"/>
              <a:t>our pan India Data Center &amp; Network Architecture with Chennai 02 as hub  </a:t>
            </a:r>
          </a:p>
        </p:txBody>
      </p:sp>
      <p:grpSp>
        <p:nvGrpSpPr>
          <p:cNvPr id="85" name="Group 84">
            <a:extLst>
              <a:ext uri="{FF2B5EF4-FFF2-40B4-BE49-F238E27FC236}">
                <a16:creationId xmlns:a16="http://schemas.microsoft.com/office/drawing/2014/main" id="{077E4549-3EDD-CDDA-6AB2-9ED3B725452E}"/>
              </a:ext>
            </a:extLst>
          </p:cNvPr>
          <p:cNvGrpSpPr/>
          <p:nvPr/>
        </p:nvGrpSpPr>
        <p:grpSpPr>
          <a:xfrm>
            <a:off x="5611154" y="2699930"/>
            <a:ext cx="3208996" cy="1846670"/>
            <a:chOff x="5611154" y="2699930"/>
            <a:chExt cx="3208996" cy="1846670"/>
          </a:xfrm>
        </p:grpSpPr>
        <p:sp>
          <p:nvSpPr>
            <p:cNvPr id="82" name="Rectangular Callout 81">
              <a:extLst>
                <a:ext uri="{FF2B5EF4-FFF2-40B4-BE49-F238E27FC236}">
                  <a16:creationId xmlns:a16="http://schemas.microsoft.com/office/drawing/2014/main" id="{ED6D80E4-11FD-781A-B421-44F2504FA9EB}"/>
                </a:ext>
              </a:extLst>
            </p:cNvPr>
            <p:cNvSpPr/>
            <p:nvPr/>
          </p:nvSpPr>
          <p:spPr>
            <a:xfrm>
              <a:off x="5611154" y="2699930"/>
              <a:ext cx="3208996" cy="1846670"/>
            </a:xfrm>
            <a:prstGeom prst="wedgeRectCallout">
              <a:avLst>
                <a:gd name="adj1" fmla="val -118720"/>
                <a:gd name="adj2" fmla="val -3418"/>
              </a:avLst>
            </a:prstGeom>
            <a:noFill/>
            <a:ln w="9525">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84" name="Picture 83">
              <a:extLst>
                <a:ext uri="{FF2B5EF4-FFF2-40B4-BE49-F238E27FC236}">
                  <a16:creationId xmlns:a16="http://schemas.microsoft.com/office/drawing/2014/main" id="{DEEDFD26-846C-DFDB-8375-813582E52520}"/>
                </a:ext>
              </a:extLst>
            </p:cNvPr>
            <p:cNvPicPr>
              <a:picLocks noChangeAspect="1"/>
            </p:cNvPicPr>
            <p:nvPr/>
          </p:nvPicPr>
          <p:blipFill>
            <a:blip r:embed="rId2">
              <a:extLst>
                <a:ext uri="{28A0092B-C50C-407E-A947-70E740481C1C}">
                  <a14:useLocalDpi xmlns:a14="http://schemas.microsoft.com/office/drawing/2010/main" val="0"/>
                </a:ext>
              </a:extLst>
            </a:blip>
            <a:srcRect t="6632" b="6632"/>
            <a:stretch/>
          </p:blipFill>
          <p:spPr>
            <a:xfrm>
              <a:off x="5650276" y="2737361"/>
              <a:ext cx="3124609" cy="1751878"/>
            </a:xfrm>
            <a:prstGeom prst="rect">
              <a:avLst/>
            </a:prstGeom>
          </p:spPr>
        </p:pic>
      </p:grpSp>
      <p:grpSp>
        <p:nvGrpSpPr>
          <p:cNvPr id="43" name="Group 42">
            <a:extLst>
              <a:ext uri="{FF2B5EF4-FFF2-40B4-BE49-F238E27FC236}">
                <a16:creationId xmlns:a16="http://schemas.microsoft.com/office/drawing/2014/main" id="{3CE5E084-8052-520C-71F9-05D37777C0E0}"/>
              </a:ext>
            </a:extLst>
          </p:cNvPr>
          <p:cNvGrpSpPr/>
          <p:nvPr/>
        </p:nvGrpSpPr>
        <p:grpSpPr>
          <a:xfrm>
            <a:off x="469332" y="596900"/>
            <a:ext cx="5642099" cy="3988461"/>
            <a:chOff x="323850" y="790945"/>
            <a:chExt cx="5642099" cy="3988461"/>
          </a:xfrm>
        </p:grpSpPr>
        <p:sp>
          <p:nvSpPr>
            <p:cNvPr id="2" name="TextBox 1">
              <a:extLst>
                <a:ext uri="{FF2B5EF4-FFF2-40B4-BE49-F238E27FC236}">
                  <a16:creationId xmlns:a16="http://schemas.microsoft.com/office/drawing/2014/main" id="{EC53A456-3BDE-F364-5F30-B26F9E67D4B1}"/>
                </a:ext>
              </a:extLst>
            </p:cNvPr>
            <p:cNvSpPr txBox="1"/>
            <p:nvPr/>
          </p:nvSpPr>
          <p:spPr>
            <a:xfrm rot="16200000">
              <a:off x="3132329" y="3583189"/>
              <a:ext cx="888385"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lumMod val="50000"/>
                    </a:prstClr>
                  </a:solidFill>
                  <a:effectLst/>
                  <a:uLnTx/>
                  <a:uFillTx/>
                  <a:latin typeface="Trebuchet MS" panose="020B0703020202090204" pitchFamily="34" charset="0"/>
                  <a:ea typeface="+mn-ea"/>
                  <a:cs typeface="+mn-cs"/>
                </a:rPr>
                <a:t>Bay of Bengal</a:t>
              </a:r>
            </a:p>
          </p:txBody>
        </p:sp>
        <p:grpSp>
          <p:nvGrpSpPr>
            <p:cNvPr id="3" name="Group 2">
              <a:extLst>
                <a:ext uri="{FF2B5EF4-FFF2-40B4-BE49-F238E27FC236}">
                  <a16:creationId xmlns:a16="http://schemas.microsoft.com/office/drawing/2014/main" id="{9D0CFB55-3997-B211-8DD5-96D6FCABC5E6}"/>
                </a:ext>
              </a:extLst>
            </p:cNvPr>
            <p:cNvGrpSpPr/>
            <p:nvPr/>
          </p:nvGrpSpPr>
          <p:grpSpPr>
            <a:xfrm>
              <a:off x="323850" y="790945"/>
              <a:ext cx="4633562" cy="3957684"/>
              <a:chOff x="2676045" y="1126125"/>
              <a:chExt cx="5321095" cy="3416293"/>
            </a:xfrm>
          </p:grpSpPr>
          <p:pic>
            <p:nvPicPr>
              <p:cNvPr id="4" name="Graphic 3">
                <a:extLst>
                  <a:ext uri="{FF2B5EF4-FFF2-40B4-BE49-F238E27FC236}">
                    <a16:creationId xmlns:a16="http://schemas.microsoft.com/office/drawing/2014/main" id="{8E9D4F7A-721C-94E3-D107-5DEB470BBB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2127" y="1126125"/>
                <a:ext cx="3250726" cy="2970000"/>
              </a:xfrm>
              <a:prstGeom prst="rect">
                <a:avLst/>
              </a:prstGeom>
            </p:spPr>
          </p:pic>
          <p:pic>
            <p:nvPicPr>
              <p:cNvPr id="6" name="Graphic 5">
                <a:extLst>
                  <a:ext uri="{FF2B5EF4-FFF2-40B4-BE49-F238E27FC236}">
                    <a16:creationId xmlns:a16="http://schemas.microsoft.com/office/drawing/2014/main" id="{707C3906-D78C-E11D-4C31-13ECF7E00F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61849" y="1132338"/>
                <a:ext cx="133988" cy="288000"/>
              </a:xfrm>
              <a:prstGeom prst="rect">
                <a:avLst/>
              </a:prstGeom>
            </p:spPr>
          </p:pic>
          <p:sp>
            <p:nvSpPr>
              <p:cNvPr id="7" name="TextBox 6">
                <a:extLst>
                  <a:ext uri="{FF2B5EF4-FFF2-40B4-BE49-F238E27FC236}">
                    <a16:creationId xmlns:a16="http://schemas.microsoft.com/office/drawing/2014/main" id="{212400D4-AA3D-AF63-B1BB-65ADC3B3F8C3}"/>
                  </a:ext>
                </a:extLst>
              </p:cNvPr>
              <p:cNvSpPr txBox="1"/>
              <p:nvPr/>
            </p:nvSpPr>
            <p:spPr>
              <a:xfrm>
                <a:off x="6361848" y="1333962"/>
                <a:ext cx="1224506" cy="159405"/>
              </a:xfrm>
              <a:prstGeom prst="rect">
                <a:avLst/>
              </a:prstGeom>
              <a:solidFill>
                <a:srgbClr val="BED730"/>
              </a:solidFill>
            </p:spPr>
            <p:txBody>
              <a:bodyPr wrap="square" rtlCol="0" anchor="ctr">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IN" sz="60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NOIDA</a:t>
                </a:r>
              </a:p>
            </p:txBody>
          </p:sp>
          <p:pic>
            <p:nvPicPr>
              <p:cNvPr id="9" name="Graphic 8">
                <a:extLst>
                  <a:ext uri="{FF2B5EF4-FFF2-40B4-BE49-F238E27FC236}">
                    <a16:creationId xmlns:a16="http://schemas.microsoft.com/office/drawing/2014/main" id="{6BF0265F-6ED3-0111-C44F-1039687341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81339" y="2922644"/>
                <a:ext cx="133987" cy="288000"/>
              </a:xfrm>
              <a:prstGeom prst="rect">
                <a:avLst/>
              </a:prstGeom>
            </p:spPr>
          </p:pic>
          <p:sp>
            <p:nvSpPr>
              <p:cNvPr id="10" name="TextBox 9">
                <a:extLst>
                  <a:ext uri="{FF2B5EF4-FFF2-40B4-BE49-F238E27FC236}">
                    <a16:creationId xmlns:a16="http://schemas.microsoft.com/office/drawing/2014/main" id="{00801992-807D-8A4C-71DA-12B357AB3CD8}"/>
                  </a:ext>
                </a:extLst>
              </p:cNvPr>
              <p:cNvSpPr txBox="1"/>
              <p:nvPr/>
            </p:nvSpPr>
            <p:spPr>
              <a:xfrm>
                <a:off x="6681339" y="3139720"/>
                <a:ext cx="1315801" cy="159405"/>
              </a:xfrm>
              <a:prstGeom prst="rect">
                <a:avLst/>
              </a:prstGeom>
              <a:solidFill>
                <a:srgbClr val="BED730"/>
              </a:solidFill>
            </p:spPr>
            <p:txBody>
              <a:bodyPr wrap="square" rtlCol="0" anchor="ctr">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HYDERABAD </a:t>
                </a:r>
                <a:endParaRPr kumimoji="0" lang="en-IN" sz="600" b="1"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1" name="TextBox 10">
                <a:extLst>
                  <a:ext uri="{FF2B5EF4-FFF2-40B4-BE49-F238E27FC236}">
                    <a16:creationId xmlns:a16="http://schemas.microsoft.com/office/drawing/2014/main" id="{AEDE5886-D0C0-F148-5600-4F96DA26937B}"/>
                  </a:ext>
                </a:extLst>
              </p:cNvPr>
              <p:cNvSpPr txBox="1"/>
              <p:nvPr/>
            </p:nvSpPr>
            <p:spPr>
              <a:xfrm>
                <a:off x="6541191" y="3436060"/>
                <a:ext cx="212142" cy="15940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IN" sz="6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endParaRPr>
              </a:p>
            </p:txBody>
          </p:sp>
          <p:pic>
            <p:nvPicPr>
              <p:cNvPr id="12" name="Graphic 11">
                <a:extLst>
                  <a:ext uri="{FF2B5EF4-FFF2-40B4-BE49-F238E27FC236}">
                    <a16:creationId xmlns:a16="http://schemas.microsoft.com/office/drawing/2014/main" id="{58F6B298-781B-FBB0-22FE-0D20456F64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81339" y="3901006"/>
                <a:ext cx="133987" cy="288000"/>
              </a:xfrm>
              <a:prstGeom prst="rect">
                <a:avLst/>
              </a:prstGeom>
            </p:spPr>
          </p:pic>
          <p:sp>
            <p:nvSpPr>
              <p:cNvPr id="13" name="TextBox 12">
                <a:extLst>
                  <a:ext uri="{FF2B5EF4-FFF2-40B4-BE49-F238E27FC236}">
                    <a16:creationId xmlns:a16="http://schemas.microsoft.com/office/drawing/2014/main" id="{9AFEC325-B255-474C-D0F6-58B497669794}"/>
                  </a:ext>
                </a:extLst>
              </p:cNvPr>
              <p:cNvSpPr txBox="1"/>
              <p:nvPr/>
            </p:nvSpPr>
            <p:spPr>
              <a:xfrm>
                <a:off x="6681339" y="4102630"/>
                <a:ext cx="1315801" cy="159405"/>
              </a:xfrm>
              <a:prstGeom prst="rect">
                <a:avLst/>
              </a:prstGeom>
              <a:solidFill>
                <a:srgbClr val="BED730"/>
              </a:solidFill>
            </p:spPr>
            <p:txBody>
              <a:bodyPr wrap="square" rtlCol="0" anchor="ctr">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IN" sz="60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CHENNAI </a:t>
                </a:r>
              </a:p>
            </p:txBody>
          </p:sp>
          <p:pic>
            <p:nvPicPr>
              <p:cNvPr id="14" name="Graphic 13">
                <a:extLst>
                  <a:ext uri="{FF2B5EF4-FFF2-40B4-BE49-F238E27FC236}">
                    <a16:creationId xmlns:a16="http://schemas.microsoft.com/office/drawing/2014/main" id="{3355F85A-CA3E-DE2A-817B-90DA98D559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25792" y="4181390"/>
                <a:ext cx="133988" cy="288000"/>
              </a:xfrm>
              <a:prstGeom prst="rect">
                <a:avLst/>
              </a:prstGeom>
            </p:spPr>
          </p:pic>
          <p:sp>
            <p:nvSpPr>
              <p:cNvPr id="15" name="TextBox 14">
                <a:extLst>
                  <a:ext uri="{FF2B5EF4-FFF2-40B4-BE49-F238E27FC236}">
                    <a16:creationId xmlns:a16="http://schemas.microsoft.com/office/drawing/2014/main" id="{5518313E-CD5D-F48F-12D2-C7D8B2711FD2}"/>
                  </a:ext>
                </a:extLst>
              </p:cNvPr>
              <p:cNvSpPr txBox="1"/>
              <p:nvPr/>
            </p:nvSpPr>
            <p:spPr>
              <a:xfrm>
                <a:off x="3525793" y="4383013"/>
                <a:ext cx="1349851" cy="159405"/>
              </a:xfrm>
              <a:prstGeom prst="rect">
                <a:avLst/>
              </a:prstGeom>
              <a:solidFill>
                <a:srgbClr val="BED730"/>
              </a:solidFill>
            </p:spPr>
            <p:txBody>
              <a:bodyPr wrap="square" rtlCol="0" anchor="ctr">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IN" sz="60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BENGALURU </a:t>
                </a:r>
              </a:p>
            </p:txBody>
          </p:sp>
          <p:pic>
            <p:nvPicPr>
              <p:cNvPr id="17" name="Graphic 16">
                <a:extLst>
                  <a:ext uri="{FF2B5EF4-FFF2-40B4-BE49-F238E27FC236}">
                    <a16:creationId xmlns:a16="http://schemas.microsoft.com/office/drawing/2014/main" id="{D3CE8EF8-B1EC-D6E5-D3D1-E86F237C8F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76045" y="2372930"/>
                <a:ext cx="133987" cy="288000"/>
              </a:xfrm>
              <a:prstGeom prst="rect">
                <a:avLst/>
              </a:prstGeom>
            </p:spPr>
          </p:pic>
          <p:sp>
            <p:nvSpPr>
              <p:cNvPr id="18" name="TextBox 17">
                <a:extLst>
                  <a:ext uri="{FF2B5EF4-FFF2-40B4-BE49-F238E27FC236}">
                    <a16:creationId xmlns:a16="http://schemas.microsoft.com/office/drawing/2014/main" id="{AD3B85DC-ADC6-28F0-1493-BDE1390F1C74}"/>
                  </a:ext>
                </a:extLst>
              </p:cNvPr>
              <p:cNvSpPr txBox="1"/>
              <p:nvPr/>
            </p:nvSpPr>
            <p:spPr>
              <a:xfrm>
                <a:off x="2676046" y="2574554"/>
                <a:ext cx="1952634" cy="159405"/>
              </a:xfrm>
              <a:prstGeom prst="rect">
                <a:avLst/>
              </a:prstGeom>
              <a:solidFill>
                <a:srgbClr val="BED730"/>
              </a:solidFill>
            </p:spPr>
            <p:txBody>
              <a:bodyPr wrap="square" rtlCol="0" anchor="ctr">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pt-BR" sz="60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MUMBAI</a:t>
                </a:r>
                <a:endParaRPr kumimoji="0" lang="en-IN" sz="600" b="1"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
            <p:nvSpPr>
              <p:cNvPr id="19" name="Freeform: Shape 28">
                <a:extLst>
                  <a:ext uri="{FF2B5EF4-FFF2-40B4-BE49-F238E27FC236}">
                    <a16:creationId xmlns:a16="http://schemas.microsoft.com/office/drawing/2014/main" id="{FE521362-8A41-6FAF-DB02-2DAB503228A0}"/>
                  </a:ext>
                </a:extLst>
              </p:cNvPr>
              <p:cNvSpPr/>
              <p:nvPr/>
            </p:nvSpPr>
            <p:spPr>
              <a:xfrm>
                <a:off x="5132736" y="3595068"/>
                <a:ext cx="611993" cy="891848"/>
              </a:xfrm>
              <a:custGeom>
                <a:avLst/>
                <a:gdLst>
                  <a:gd name="connsiteX0" fmla="*/ 0 w 815990"/>
                  <a:gd name="connsiteY0" fmla="*/ 1189130 h 1189130"/>
                  <a:gd name="connsiteX1" fmla="*/ 323936 w 815990"/>
                  <a:gd name="connsiteY1" fmla="*/ 1189130 h 1189130"/>
                  <a:gd name="connsiteX2" fmla="*/ 815990 w 815990"/>
                  <a:gd name="connsiteY2" fmla="*/ 0 h 1189130"/>
                </a:gdLst>
                <a:ahLst/>
                <a:cxnLst>
                  <a:cxn ang="0">
                    <a:pos x="connsiteX0" y="connsiteY0"/>
                  </a:cxn>
                  <a:cxn ang="0">
                    <a:pos x="connsiteX1" y="connsiteY1"/>
                  </a:cxn>
                  <a:cxn ang="0">
                    <a:pos x="connsiteX2" y="connsiteY2"/>
                  </a:cxn>
                </a:cxnLst>
                <a:rect l="l" t="t" r="r" b="b"/>
                <a:pathLst>
                  <a:path w="815990" h="1189130">
                    <a:moveTo>
                      <a:pt x="0" y="1189130"/>
                    </a:moveTo>
                    <a:lnTo>
                      <a:pt x="323936" y="1189130"/>
                    </a:lnTo>
                    <a:lnTo>
                      <a:pt x="81599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21" name="Freeform: Shape 32">
                <a:extLst>
                  <a:ext uri="{FF2B5EF4-FFF2-40B4-BE49-F238E27FC236}">
                    <a16:creationId xmlns:a16="http://schemas.microsoft.com/office/drawing/2014/main" id="{9AAEC015-0F95-B85C-4D4A-1ABD51AF8FCC}"/>
                  </a:ext>
                </a:extLst>
              </p:cNvPr>
              <p:cNvSpPr/>
              <p:nvPr/>
            </p:nvSpPr>
            <p:spPr>
              <a:xfrm>
                <a:off x="4571650" y="2677052"/>
                <a:ext cx="830340" cy="36289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22" name="Freeform: Shape 35">
                <a:extLst>
                  <a:ext uri="{FF2B5EF4-FFF2-40B4-BE49-F238E27FC236}">
                    <a16:creationId xmlns:a16="http://schemas.microsoft.com/office/drawing/2014/main" id="{794E0183-71F6-6A5C-0406-FBFDF1B3DD20}"/>
                  </a:ext>
                </a:extLst>
              </p:cNvPr>
              <p:cNvSpPr/>
              <p:nvPr/>
            </p:nvSpPr>
            <p:spPr>
              <a:xfrm>
                <a:off x="5993831" y="3647349"/>
                <a:ext cx="685800" cy="538184"/>
              </a:xfrm>
              <a:custGeom>
                <a:avLst/>
                <a:gdLst>
                  <a:gd name="connsiteX0" fmla="*/ 914400 w 914400"/>
                  <a:gd name="connsiteY0" fmla="*/ 717578 h 717578"/>
                  <a:gd name="connsiteX1" fmla="*/ 557661 w 914400"/>
                  <a:gd name="connsiteY1" fmla="*/ 717578 h 717578"/>
                  <a:gd name="connsiteX2" fmla="*/ 0 w 914400"/>
                  <a:gd name="connsiteY2" fmla="*/ 0 h 717578"/>
                </a:gdLst>
                <a:ahLst/>
                <a:cxnLst>
                  <a:cxn ang="0">
                    <a:pos x="connsiteX0" y="connsiteY0"/>
                  </a:cxn>
                  <a:cxn ang="0">
                    <a:pos x="connsiteX1" y="connsiteY1"/>
                  </a:cxn>
                  <a:cxn ang="0">
                    <a:pos x="connsiteX2" y="connsiteY2"/>
                  </a:cxn>
                </a:cxnLst>
                <a:rect l="l" t="t" r="r" b="b"/>
                <a:pathLst>
                  <a:path w="914400" h="717578">
                    <a:moveTo>
                      <a:pt x="914400" y="717578"/>
                    </a:moveTo>
                    <a:lnTo>
                      <a:pt x="557661" y="717578"/>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23" name="Freeform: Shape 37">
                <a:extLst>
                  <a:ext uri="{FF2B5EF4-FFF2-40B4-BE49-F238E27FC236}">
                    <a16:creationId xmlns:a16="http://schemas.microsoft.com/office/drawing/2014/main" id="{1DEA0538-1904-6401-FF64-092D036AF515}"/>
                  </a:ext>
                </a:extLst>
              </p:cNvPr>
              <p:cNvSpPr/>
              <p:nvPr/>
            </p:nvSpPr>
            <p:spPr>
              <a:xfrm>
                <a:off x="6015358" y="3053809"/>
                <a:ext cx="661198" cy="181175"/>
              </a:xfrm>
              <a:custGeom>
                <a:avLst/>
                <a:gdLst>
                  <a:gd name="connsiteX0" fmla="*/ 881597 w 881597"/>
                  <a:gd name="connsiteY0" fmla="*/ 405945 h 405945"/>
                  <a:gd name="connsiteX1" fmla="*/ 545360 w 881597"/>
                  <a:gd name="connsiteY1" fmla="*/ 405945 h 405945"/>
                  <a:gd name="connsiteX2" fmla="*/ 0 w 881597"/>
                  <a:gd name="connsiteY2" fmla="*/ 0 h 405945"/>
                </a:gdLst>
                <a:ahLst/>
                <a:cxnLst>
                  <a:cxn ang="0">
                    <a:pos x="connsiteX0" y="connsiteY0"/>
                  </a:cxn>
                  <a:cxn ang="0">
                    <a:pos x="connsiteX1" y="connsiteY1"/>
                  </a:cxn>
                  <a:cxn ang="0">
                    <a:pos x="connsiteX2" y="connsiteY2"/>
                  </a:cxn>
                </a:cxnLst>
                <a:rect l="l" t="t" r="r" b="b"/>
                <a:pathLst>
                  <a:path w="881597" h="405945">
                    <a:moveTo>
                      <a:pt x="881597" y="405945"/>
                    </a:moveTo>
                    <a:lnTo>
                      <a:pt x="545360" y="405945"/>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25" name="Freeform: Shape 41">
                <a:extLst>
                  <a:ext uri="{FF2B5EF4-FFF2-40B4-BE49-F238E27FC236}">
                    <a16:creationId xmlns:a16="http://schemas.microsoft.com/office/drawing/2014/main" id="{1779801D-9F94-7416-0162-47977A1E4631}"/>
                  </a:ext>
                </a:extLst>
              </p:cNvPr>
              <p:cNvSpPr/>
              <p:nvPr/>
            </p:nvSpPr>
            <p:spPr>
              <a:xfrm>
                <a:off x="5846214" y="1451559"/>
                <a:ext cx="516657" cy="611992"/>
              </a:xfrm>
              <a:custGeom>
                <a:avLst/>
                <a:gdLst>
                  <a:gd name="connsiteX0" fmla="*/ 688876 w 688876"/>
                  <a:gd name="connsiteY0" fmla="*/ 0 h 815989"/>
                  <a:gd name="connsiteX1" fmla="*/ 438748 w 688876"/>
                  <a:gd name="connsiteY1" fmla="*/ 0 h 815989"/>
                  <a:gd name="connsiteX2" fmla="*/ 0 w 688876"/>
                  <a:gd name="connsiteY2" fmla="*/ 815989 h 815989"/>
                </a:gdLst>
                <a:ahLst/>
                <a:cxnLst>
                  <a:cxn ang="0">
                    <a:pos x="connsiteX0" y="connsiteY0"/>
                  </a:cxn>
                  <a:cxn ang="0">
                    <a:pos x="connsiteX1" y="connsiteY1"/>
                  </a:cxn>
                  <a:cxn ang="0">
                    <a:pos x="connsiteX2" y="connsiteY2"/>
                  </a:cxn>
                </a:cxnLst>
                <a:rect l="l" t="t" r="r" b="b"/>
                <a:pathLst>
                  <a:path w="688876" h="815989">
                    <a:moveTo>
                      <a:pt x="688876" y="0"/>
                    </a:moveTo>
                    <a:lnTo>
                      <a:pt x="438748" y="0"/>
                    </a:lnTo>
                    <a:lnTo>
                      <a:pt x="0" y="815989"/>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grpSp>
        <p:sp>
          <p:nvSpPr>
            <p:cNvPr id="44" name="Line Callout 2 43">
              <a:extLst>
                <a:ext uri="{FF2B5EF4-FFF2-40B4-BE49-F238E27FC236}">
                  <a16:creationId xmlns:a16="http://schemas.microsoft.com/office/drawing/2014/main" id="{79623101-A7E6-EA95-8F4E-10AF402B295C}"/>
                </a:ext>
              </a:extLst>
            </p:cNvPr>
            <p:cNvSpPr/>
            <p:nvPr/>
          </p:nvSpPr>
          <p:spPr>
            <a:xfrm>
              <a:off x="4684421" y="2493368"/>
              <a:ext cx="1281528" cy="203205"/>
            </a:xfrm>
            <a:prstGeom prst="borderCallout2">
              <a:avLst>
                <a:gd name="adj1" fmla="val 18750"/>
                <a:gd name="adj2" fmla="val -8333"/>
                <a:gd name="adj3" fmla="val 18750"/>
                <a:gd name="adj4" fmla="val -16667"/>
                <a:gd name="adj5" fmla="val 26565"/>
                <a:gd name="adj6" fmla="val -45250"/>
              </a:avLst>
            </a:prstGeom>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Trebuchet MS" panose="020B0703020202090204" pitchFamily="34" charset="0"/>
                  <a:ea typeface="+mn-ea"/>
                  <a:cs typeface="Calibri" panose="020F0502020204030204" pitchFamily="34" charset="0"/>
                </a:rPr>
                <a:t>SAARC GATEWAY, KOLKATA</a:t>
              </a:r>
            </a:p>
          </p:txBody>
        </p:sp>
        <p:sp>
          <p:nvSpPr>
            <p:cNvPr id="45" name="Line Callout 2 44">
              <a:extLst>
                <a:ext uri="{FF2B5EF4-FFF2-40B4-BE49-F238E27FC236}">
                  <a16:creationId xmlns:a16="http://schemas.microsoft.com/office/drawing/2014/main" id="{1307C693-CBEE-AFC6-8CD6-FF0350404020}"/>
                </a:ext>
              </a:extLst>
            </p:cNvPr>
            <p:cNvSpPr/>
            <p:nvPr/>
          </p:nvSpPr>
          <p:spPr>
            <a:xfrm>
              <a:off x="3752078" y="3716182"/>
              <a:ext cx="1071796" cy="203205"/>
            </a:xfrm>
            <a:prstGeom prst="borderCallout2">
              <a:avLst>
                <a:gd name="adj1" fmla="val 18750"/>
                <a:gd name="adj2" fmla="val -8333"/>
                <a:gd name="adj3" fmla="val 18750"/>
                <a:gd name="adj4" fmla="val -16667"/>
                <a:gd name="adj5" fmla="val 14065"/>
                <a:gd name="adj6" fmla="val -46371"/>
              </a:avLst>
            </a:prstGeom>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Trebuchet MS" panose="020B0703020202090204" pitchFamily="34" charset="0"/>
                  <a:ea typeface="+mn-ea"/>
                  <a:cs typeface="Calibri" panose="020F0502020204030204" pitchFamily="34" charset="0"/>
                </a:rPr>
                <a:t>CLS, CHENNAI</a:t>
              </a:r>
            </a:p>
          </p:txBody>
        </p:sp>
        <p:sp>
          <p:nvSpPr>
            <p:cNvPr id="46" name="Line Callout 2 45">
              <a:extLst>
                <a:ext uri="{FF2B5EF4-FFF2-40B4-BE49-F238E27FC236}">
                  <a16:creationId xmlns:a16="http://schemas.microsoft.com/office/drawing/2014/main" id="{3A29E912-2426-15AC-5509-1815CD9F5FAD}"/>
                </a:ext>
              </a:extLst>
            </p:cNvPr>
            <p:cNvSpPr/>
            <p:nvPr/>
          </p:nvSpPr>
          <p:spPr>
            <a:xfrm flipH="1">
              <a:off x="952391" y="3024976"/>
              <a:ext cx="1071796" cy="203205"/>
            </a:xfrm>
            <a:prstGeom prst="borderCallout2">
              <a:avLst>
                <a:gd name="adj1" fmla="val 18750"/>
                <a:gd name="adj2" fmla="val -8333"/>
                <a:gd name="adj3" fmla="val 18750"/>
                <a:gd name="adj4" fmla="val -16667"/>
                <a:gd name="adj5" fmla="val -1560"/>
                <a:gd name="adj6" fmla="val -55258"/>
              </a:avLst>
            </a:prstGeom>
            <a:ln w="127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Trebuchet MS" panose="020B0703020202090204" pitchFamily="34" charset="0"/>
                  <a:ea typeface="+mn-ea"/>
                  <a:cs typeface="Calibri" panose="020F0502020204030204" pitchFamily="34" charset="0"/>
                </a:rPr>
                <a:t>CLS, MUMBAI</a:t>
              </a:r>
            </a:p>
          </p:txBody>
        </p:sp>
        <p:sp>
          <p:nvSpPr>
            <p:cNvPr id="8" name="TextBox 7">
              <a:extLst>
                <a:ext uri="{FF2B5EF4-FFF2-40B4-BE49-F238E27FC236}">
                  <a16:creationId xmlns:a16="http://schemas.microsoft.com/office/drawing/2014/main" id="{FEFA8FF4-9644-61A7-1518-B6051D0FD15A}"/>
                </a:ext>
              </a:extLst>
            </p:cNvPr>
            <p:cNvSpPr txBox="1"/>
            <p:nvPr/>
          </p:nvSpPr>
          <p:spPr>
            <a:xfrm rot="16200000">
              <a:off x="1957754" y="3428476"/>
              <a:ext cx="793807"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lumMod val="50000"/>
                    </a:prstClr>
                  </a:solidFill>
                  <a:effectLst/>
                  <a:uLnTx/>
                  <a:uFillTx/>
                  <a:latin typeface="Trebuchet MS" panose="020B0703020202090204" pitchFamily="34" charset="0"/>
                  <a:ea typeface="+mn-ea"/>
                  <a:cs typeface="+mn-cs"/>
                </a:rPr>
                <a:t>Arabian Sea</a:t>
              </a:r>
            </a:p>
          </p:txBody>
        </p:sp>
        <p:sp>
          <p:nvSpPr>
            <p:cNvPr id="30" name="TextBox 29">
              <a:extLst>
                <a:ext uri="{FF2B5EF4-FFF2-40B4-BE49-F238E27FC236}">
                  <a16:creationId xmlns:a16="http://schemas.microsoft.com/office/drawing/2014/main" id="{CDE755E2-51FD-AA02-8C2D-9FF17CE1EEC7}"/>
                </a:ext>
              </a:extLst>
            </p:cNvPr>
            <p:cNvSpPr txBox="1"/>
            <p:nvPr/>
          </p:nvSpPr>
          <p:spPr>
            <a:xfrm>
              <a:off x="3983830" y="993282"/>
              <a:ext cx="615874" cy="276999"/>
            </a:xfrm>
            <a:prstGeom prst="rect">
              <a:avLst/>
            </a:prstGeom>
            <a:noFill/>
          </p:spPr>
          <p:txBody>
            <a:bodyPr wrap="square" rtlCol="0">
              <a:spAutoFit/>
            </a:bodyPr>
            <a:lstStyle>
              <a:defPPr>
                <a:defRPr lang="en-US"/>
              </a:defPPr>
              <a:lvl1pPr algn="r">
                <a:defRPr sz="500">
                  <a:solidFill>
                    <a:schemeClr val="tx1">
                      <a:lumMod val="85000"/>
                      <a:lumOff val="15000"/>
                    </a:schemeClr>
                  </a:solidFill>
                  <a:latin typeface="Trebuchet MS" panose="020B070302020209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lumMod val="85000"/>
                      <a:lumOff val="15000"/>
                    </a:prstClr>
                  </a:solidFill>
                  <a:effectLst/>
                  <a:uLnTx/>
                  <a:uFillTx/>
                  <a:latin typeface="Trebuchet MS" panose="020B0703020202090204" pitchFamily="34" charset="0"/>
                  <a:ea typeface="+mn-ea"/>
                  <a:cs typeface="+mn-cs"/>
                </a:rPr>
                <a:t>NOIDA 01 DC</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lumMod val="85000"/>
                      <a:lumOff val="15000"/>
                    </a:prstClr>
                  </a:solidFill>
                  <a:effectLst/>
                  <a:uLnTx/>
                  <a:uFillTx/>
                  <a:latin typeface="Trebuchet MS" panose="020B0703020202090204" pitchFamily="34" charset="0"/>
                  <a:ea typeface="+mn-ea"/>
                  <a:cs typeface="+mn-cs"/>
                </a:rPr>
                <a:t>NOIDA 02 DC</a:t>
              </a:r>
            </a:p>
          </p:txBody>
        </p:sp>
        <p:sp>
          <p:nvSpPr>
            <p:cNvPr id="31" name="TextBox 30">
              <a:extLst>
                <a:ext uri="{FF2B5EF4-FFF2-40B4-BE49-F238E27FC236}">
                  <a16:creationId xmlns:a16="http://schemas.microsoft.com/office/drawing/2014/main" id="{BFE6526E-62B8-6E93-0344-F921CB74AFC0}"/>
                </a:ext>
              </a:extLst>
            </p:cNvPr>
            <p:cNvSpPr txBox="1"/>
            <p:nvPr/>
          </p:nvSpPr>
          <p:spPr>
            <a:xfrm>
              <a:off x="763988" y="2449876"/>
              <a:ext cx="1249931"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lumMod val="85000"/>
                      <a:lumOff val="15000"/>
                    </a:prstClr>
                  </a:solidFill>
                  <a:effectLst/>
                  <a:uLnTx/>
                  <a:uFillTx/>
                  <a:latin typeface="Trebuchet MS" panose="020B0703020202090204" pitchFamily="34" charset="0"/>
                  <a:ea typeface="+mn-ea"/>
                  <a:cs typeface="+mn-cs"/>
                </a:rPr>
                <a:t>MUMBAI01 DC | MUMBAI02 DC | MUMBAI03 DC</a:t>
              </a:r>
            </a:p>
          </p:txBody>
        </p:sp>
        <p:sp>
          <p:nvSpPr>
            <p:cNvPr id="32" name="TextBox 31">
              <a:extLst>
                <a:ext uri="{FF2B5EF4-FFF2-40B4-BE49-F238E27FC236}">
                  <a16:creationId xmlns:a16="http://schemas.microsoft.com/office/drawing/2014/main" id="{33EF67B5-074C-B284-FE66-64BD6ADACBD8}"/>
                </a:ext>
              </a:extLst>
            </p:cNvPr>
            <p:cNvSpPr txBox="1"/>
            <p:nvPr/>
          </p:nvSpPr>
          <p:spPr>
            <a:xfrm>
              <a:off x="4411432" y="3089545"/>
              <a:ext cx="545979" cy="3231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lumMod val="85000"/>
                      <a:lumOff val="15000"/>
                    </a:prstClr>
                  </a:solidFill>
                  <a:effectLst/>
                  <a:uLnTx/>
                  <a:uFillTx/>
                  <a:latin typeface="Trebuchet MS" panose="020B0703020202090204" pitchFamily="34" charset="0"/>
                  <a:ea typeface="+mn-ea"/>
                  <a:cs typeface="+mn-cs"/>
                </a:rPr>
                <a:t>HYD01 DC HYD02 DC</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prstClr val="black">
                    <a:lumMod val="85000"/>
                    <a:lumOff val="15000"/>
                  </a:prstClr>
                </a:solidFill>
                <a:effectLst/>
                <a:uLnTx/>
                <a:uFillTx/>
                <a:latin typeface="Trebuchet MS" panose="020B0703020202090204" pitchFamily="34" charset="0"/>
                <a:ea typeface="+mn-ea"/>
                <a:cs typeface="+mn-cs"/>
              </a:endParaRPr>
            </a:p>
          </p:txBody>
        </p:sp>
        <p:sp>
          <p:nvSpPr>
            <p:cNvPr id="33" name="TextBox 32">
              <a:extLst>
                <a:ext uri="{FF2B5EF4-FFF2-40B4-BE49-F238E27FC236}">
                  <a16:creationId xmlns:a16="http://schemas.microsoft.com/office/drawing/2014/main" id="{DCD7A07D-A1F9-6071-CBCF-EFFF364EE7A7}"/>
                </a:ext>
              </a:extLst>
            </p:cNvPr>
            <p:cNvSpPr txBox="1"/>
            <p:nvPr/>
          </p:nvSpPr>
          <p:spPr>
            <a:xfrm>
              <a:off x="4344203" y="4203166"/>
              <a:ext cx="603050" cy="246221"/>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lumMod val="85000"/>
                      <a:lumOff val="15000"/>
                    </a:prstClr>
                  </a:solidFill>
                  <a:effectLst/>
                  <a:uLnTx/>
                  <a:uFillTx/>
                  <a:latin typeface="Trebuchet MS" panose="020B0703020202090204" pitchFamily="34" charset="0"/>
                  <a:ea typeface="+mn-ea"/>
                  <a:cs typeface="+mn-cs"/>
                </a:rPr>
                <a:t>CHENNAI01 DC</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lumMod val="85000"/>
                      <a:lumOff val="15000"/>
                    </a:prstClr>
                  </a:solidFill>
                  <a:effectLst/>
                  <a:uLnTx/>
                  <a:uFillTx/>
                  <a:latin typeface="Trebuchet MS" panose="020B0703020202090204" pitchFamily="34" charset="0"/>
                  <a:ea typeface="+mn-ea"/>
                  <a:cs typeface="+mn-cs"/>
                </a:rPr>
                <a:t>CHENNAI02 DC</a:t>
              </a:r>
            </a:p>
          </p:txBody>
        </p:sp>
        <p:sp>
          <p:nvSpPr>
            <p:cNvPr id="34" name="TextBox 33">
              <a:extLst>
                <a:ext uri="{FF2B5EF4-FFF2-40B4-BE49-F238E27FC236}">
                  <a16:creationId xmlns:a16="http://schemas.microsoft.com/office/drawing/2014/main" id="{3192A6FF-B278-27EF-0122-9391E3A41606}"/>
                </a:ext>
              </a:extLst>
            </p:cNvPr>
            <p:cNvSpPr txBox="1"/>
            <p:nvPr/>
          </p:nvSpPr>
          <p:spPr>
            <a:xfrm>
              <a:off x="1772387" y="4533185"/>
              <a:ext cx="455574" cy="246221"/>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lumMod val="85000"/>
                      <a:lumOff val="15000"/>
                    </a:prstClr>
                  </a:solidFill>
                  <a:effectLst/>
                  <a:uLnTx/>
                  <a:uFillTx/>
                  <a:latin typeface="Trebuchet MS" panose="020B0703020202090204" pitchFamily="34" charset="0"/>
                  <a:ea typeface="+mn-ea"/>
                  <a:cs typeface="+mn-cs"/>
                </a:rPr>
                <a:t>BLR01 DC</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lumMod val="85000"/>
                      <a:lumOff val="15000"/>
                    </a:prstClr>
                  </a:solidFill>
                  <a:effectLst/>
                  <a:uLnTx/>
                  <a:uFillTx/>
                  <a:latin typeface="Trebuchet MS" panose="020B0703020202090204" pitchFamily="34" charset="0"/>
                  <a:ea typeface="+mn-ea"/>
                  <a:cs typeface="+mn-cs"/>
                </a:rPr>
                <a:t>BLR02 DC</a:t>
              </a:r>
            </a:p>
          </p:txBody>
        </p:sp>
        <p:sp>
          <p:nvSpPr>
            <p:cNvPr id="35" name="TextBox 34">
              <a:extLst>
                <a:ext uri="{FF2B5EF4-FFF2-40B4-BE49-F238E27FC236}">
                  <a16:creationId xmlns:a16="http://schemas.microsoft.com/office/drawing/2014/main" id="{D031D917-65D7-00C8-741E-AEF508BB3779}"/>
                </a:ext>
              </a:extLst>
            </p:cNvPr>
            <p:cNvSpPr txBox="1"/>
            <p:nvPr/>
          </p:nvSpPr>
          <p:spPr>
            <a:xfrm>
              <a:off x="4234952" y="2769661"/>
              <a:ext cx="1145788" cy="184666"/>
            </a:xfrm>
            <a:prstGeom prst="rect">
              <a:avLst/>
            </a:prstGeom>
            <a:solidFill>
              <a:srgbClr val="BED730"/>
            </a:solidFill>
          </p:spPr>
          <p:txBody>
            <a:bodyPr wrap="square" rtlCol="0" anchor="ctr">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IN" sz="60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KOLKATA</a:t>
              </a:r>
            </a:p>
          </p:txBody>
        </p:sp>
        <p:sp>
          <p:nvSpPr>
            <p:cNvPr id="36" name="Freeform: Shape 37">
              <a:extLst>
                <a:ext uri="{FF2B5EF4-FFF2-40B4-BE49-F238E27FC236}">
                  <a16:creationId xmlns:a16="http://schemas.microsoft.com/office/drawing/2014/main" id="{88F8FD32-C5BA-75F2-2017-B13F3282D505}"/>
                </a:ext>
              </a:extLst>
            </p:cNvPr>
            <p:cNvSpPr/>
            <p:nvPr/>
          </p:nvSpPr>
          <p:spPr>
            <a:xfrm>
              <a:off x="4092728" y="2653926"/>
              <a:ext cx="142224" cy="209886"/>
            </a:xfrm>
            <a:custGeom>
              <a:avLst/>
              <a:gdLst>
                <a:gd name="connsiteX0" fmla="*/ 881597 w 881597"/>
                <a:gd name="connsiteY0" fmla="*/ 405945 h 405945"/>
                <a:gd name="connsiteX1" fmla="*/ 545360 w 881597"/>
                <a:gd name="connsiteY1" fmla="*/ 405945 h 405945"/>
                <a:gd name="connsiteX2" fmla="*/ 0 w 881597"/>
                <a:gd name="connsiteY2" fmla="*/ 0 h 405945"/>
              </a:gdLst>
              <a:ahLst/>
              <a:cxnLst>
                <a:cxn ang="0">
                  <a:pos x="connsiteX0" y="connsiteY0"/>
                </a:cxn>
                <a:cxn ang="0">
                  <a:pos x="connsiteX1" y="connsiteY1"/>
                </a:cxn>
                <a:cxn ang="0">
                  <a:pos x="connsiteX2" y="connsiteY2"/>
                </a:cxn>
              </a:cxnLst>
              <a:rect l="l" t="t" r="r" b="b"/>
              <a:pathLst>
                <a:path w="881597" h="405945">
                  <a:moveTo>
                    <a:pt x="881597" y="405945"/>
                  </a:moveTo>
                  <a:lnTo>
                    <a:pt x="545360" y="405945"/>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37" name="TextBox 36">
              <a:extLst>
                <a:ext uri="{FF2B5EF4-FFF2-40B4-BE49-F238E27FC236}">
                  <a16:creationId xmlns:a16="http://schemas.microsoft.com/office/drawing/2014/main" id="{AE8ED4B8-97E1-43E7-D546-36BB04EA63EB}"/>
                </a:ext>
              </a:extLst>
            </p:cNvPr>
            <p:cNvSpPr txBox="1"/>
            <p:nvPr/>
          </p:nvSpPr>
          <p:spPr>
            <a:xfrm>
              <a:off x="4762502" y="2778851"/>
              <a:ext cx="612667" cy="169277"/>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black">
                      <a:lumMod val="85000"/>
                      <a:lumOff val="15000"/>
                    </a:prstClr>
                  </a:solidFill>
                  <a:effectLst/>
                  <a:uLnTx/>
                  <a:uFillTx/>
                  <a:latin typeface="Trebuchet MS" panose="020B0703020202090204" pitchFamily="34" charset="0"/>
                  <a:ea typeface="+mn-ea"/>
                  <a:cs typeface="+mn-cs"/>
                </a:rPr>
                <a:t>KOLKATA01 DC</a:t>
              </a:r>
            </a:p>
          </p:txBody>
        </p:sp>
      </p:grpSp>
      <p:grpSp>
        <p:nvGrpSpPr>
          <p:cNvPr id="24" name="Group 23">
            <a:extLst>
              <a:ext uri="{FF2B5EF4-FFF2-40B4-BE49-F238E27FC236}">
                <a16:creationId xmlns:a16="http://schemas.microsoft.com/office/drawing/2014/main" id="{F8D14BDB-69E8-7E8A-07DD-D96F41962BB6}"/>
              </a:ext>
            </a:extLst>
          </p:cNvPr>
          <p:cNvGrpSpPr/>
          <p:nvPr/>
        </p:nvGrpSpPr>
        <p:grpSpPr>
          <a:xfrm>
            <a:off x="2776544" y="1122316"/>
            <a:ext cx="4829063" cy="1314811"/>
            <a:chOff x="2776544" y="1122316"/>
            <a:chExt cx="4829063" cy="1314811"/>
          </a:xfrm>
        </p:grpSpPr>
        <p:sp>
          <p:nvSpPr>
            <p:cNvPr id="16" name="TextBox 15">
              <a:extLst>
                <a:ext uri="{FF2B5EF4-FFF2-40B4-BE49-F238E27FC236}">
                  <a16:creationId xmlns:a16="http://schemas.microsoft.com/office/drawing/2014/main" id="{DBE7CFC4-6540-1485-1E2F-B6C4121059DE}"/>
                </a:ext>
              </a:extLst>
            </p:cNvPr>
            <p:cNvSpPr txBox="1"/>
            <p:nvPr/>
          </p:nvSpPr>
          <p:spPr>
            <a:xfrm>
              <a:off x="4745185" y="1122316"/>
              <a:ext cx="2860422" cy="338554"/>
            </a:xfrm>
            <a:prstGeom prst="rect">
              <a:avLst/>
            </a:prstGeom>
            <a:noFill/>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Express Long-Haul Backbone, High Bandwidth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 Low Latency across Key Locations</a:t>
              </a:r>
              <a:endParaRPr kumimoji="0" lang="en-IN" sz="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Freeform: Shape 54">
              <a:extLst>
                <a:ext uri="{FF2B5EF4-FFF2-40B4-BE49-F238E27FC236}">
                  <a16:creationId xmlns:a16="http://schemas.microsoft.com/office/drawing/2014/main" id="{BD71D431-E8A1-CC13-8B57-09A12CA30E3F}"/>
                </a:ext>
              </a:extLst>
            </p:cNvPr>
            <p:cNvSpPr/>
            <p:nvPr/>
          </p:nvSpPr>
          <p:spPr>
            <a:xfrm flipH="1">
              <a:off x="2776544" y="1241617"/>
              <a:ext cx="2326349" cy="1195510"/>
            </a:xfrm>
            <a:custGeom>
              <a:avLst/>
              <a:gdLst>
                <a:gd name="connsiteX0" fmla="*/ 2997427 w 2997427"/>
                <a:gd name="connsiteY0" fmla="*/ 1131724 h 1131724"/>
                <a:gd name="connsiteX1" fmla="*/ 2087128 w 2997427"/>
                <a:gd name="connsiteY1" fmla="*/ 0 h 1131724"/>
                <a:gd name="connsiteX2" fmla="*/ 0 w 2997427"/>
                <a:gd name="connsiteY2" fmla="*/ 0 h 1131724"/>
              </a:gdLst>
              <a:ahLst/>
              <a:cxnLst>
                <a:cxn ang="0">
                  <a:pos x="connsiteX0" y="connsiteY0"/>
                </a:cxn>
                <a:cxn ang="0">
                  <a:pos x="connsiteX1" y="connsiteY1"/>
                </a:cxn>
                <a:cxn ang="0">
                  <a:pos x="connsiteX2" y="connsiteY2"/>
                </a:cxn>
              </a:cxnLst>
              <a:rect l="l" t="t" r="r" b="b"/>
              <a:pathLst>
                <a:path w="2997427" h="1131724">
                  <a:moveTo>
                    <a:pt x="2997427" y="1131724"/>
                  </a:moveTo>
                  <a:lnTo>
                    <a:pt x="2087128" y="0"/>
                  </a:lnTo>
                  <a:lnTo>
                    <a:pt x="0" y="0"/>
                  </a:lnTo>
                </a:path>
              </a:pathLst>
            </a:custGeom>
            <a:noFill/>
            <a:ln w="952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749"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a:ln>
                  <a:noFill/>
                </a:ln>
                <a:solidFill>
                  <a:prstClr val="white"/>
                </a:solidFill>
                <a:effectLst/>
                <a:uLnTx/>
                <a:uFillTx/>
                <a:latin typeface="Trebuchet MS"/>
                <a:ea typeface="+mn-ea"/>
                <a:cs typeface="+mn-cs"/>
              </a:endParaRPr>
            </a:p>
          </p:txBody>
        </p:sp>
      </p:grpSp>
    </p:spTree>
    <p:extLst>
      <p:ext uri="{BB962C8B-B14F-4D97-AF65-F5344CB8AC3E}">
        <p14:creationId xmlns:p14="http://schemas.microsoft.com/office/powerpoint/2010/main" val="257914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blinds(horizontal)">
                                      <p:cBhvr>
                                        <p:cTn id="7" dur="75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a city&#10;&#10;Description automatically generated">
            <a:extLst>
              <a:ext uri="{FF2B5EF4-FFF2-40B4-BE49-F238E27FC236}">
                <a16:creationId xmlns:a16="http://schemas.microsoft.com/office/drawing/2014/main" id="{AABEA6BC-90EA-C813-4235-D2DFAA59CE6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3910"/>
            <a:ext cx="9144000" cy="5139589"/>
          </a:xfrm>
          <a:prstGeom prst="rect">
            <a:avLst/>
          </a:prstGeom>
        </p:spPr>
      </p:pic>
      <p:sp>
        <p:nvSpPr>
          <p:cNvPr id="1044" name="Rectangle 1043">
            <a:extLst>
              <a:ext uri="{FF2B5EF4-FFF2-40B4-BE49-F238E27FC236}">
                <a16:creationId xmlns:a16="http://schemas.microsoft.com/office/drawing/2014/main" id="{B4373CBB-4029-3CE7-2CBE-36D206E765E8}"/>
              </a:ext>
            </a:extLst>
          </p:cNvPr>
          <p:cNvSpPr/>
          <p:nvPr/>
        </p:nvSpPr>
        <p:spPr>
          <a:xfrm>
            <a:off x="66922" y="0"/>
            <a:ext cx="9144000" cy="5143500"/>
          </a:xfrm>
          <a:prstGeom prst="rect">
            <a:avLst/>
          </a:prstGeom>
          <a:solidFill>
            <a:srgbClr val="10253F">
              <a:alpha val="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3" name="Title 2">
            <a:extLst>
              <a:ext uri="{FF2B5EF4-FFF2-40B4-BE49-F238E27FC236}">
                <a16:creationId xmlns:a16="http://schemas.microsoft.com/office/drawing/2014/main" id="{47F04D9A-9119-23EB-18EB-E78CCDD9C916}"/>
              </a:ext>
            </a:extLst>
          </p:cNvPr>
          <p:cNvSpPr>
            <a:spLocks noGrp="1"/>
          </p:cNvSpPr>
          <p:nvPr>
            <p:ph type="title"/>
          </p:nvPr>
        </p:nvSpPr>
        <p:spPr>
          <a:xfrm>
            <a:off x="323850" y="211574"/>
            <a:ext cx="8496150" cy="415490"/>
          </a:xfrm>
        </p:spPr>
        <p:txBody>
          <a:bodyPr/>
          <a:lstStyle/>
          <a:p>
            <a:r>
              <a:rPr lang="en-US" dirty="0">
                <a:solidFill>
                  <a:schemeClr val="bg1"/>
                </a:solidFill>
              </a:rPr>
              <a:t>Chennai 02 data center network ecosystem </a:t>
            </a:r>
          </a:p>
        </p:txBody>
      </p:sp>
      <p:sp>
        <p:nvSpPr>
          <p:cNvPr id="18" name="Rectangle 17">
            <a:extLst>
              <a:ext uri="{FF2B5EF4-FFF2-40B4-BE49-F238E27FC236}">
                <a16:creationId xmlns:a16="http://schemas.microsoft.com/office/drawing/2014/main" id="{7B345D4B-3B5A-0140-CCA3-0A7FA335A27B}"/>
              </a:ext>
            </a:extLst>
          </p:cNvPr>
          <p:cNvSpPr/>
          <p:nvPr/>
        </p:nvSpPr>
        <p:spPr>
          <a:xfrm>
            <a:off x="4533467" y="4067942"/>
            <a:ext cx="900000" cy="360000"/>
          </a:xfrm>
          <a:prstGeom prst="rect">
            <a:avLst/>
          </a:prstGeom>
          <a:solidFill>
            <a:srgbClr val="BED730"/>
          </a:solidFill>
          <a:ln w="1905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Sify Chennai 02</a:t>
            </a:r>
            <a:endParaRPr kumimoji="0" lang="en-IN" sz="800" b="1"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pic>
        <p:nvPicPr>
          <p:cNvPr id="10" name="Picture 9">
            <a:extLst>
              <a:ext uri="{FF2B5EF4-FFF2-40B4-BE49-F238E27FC236}">
                <a16:creationId xmlns:a16="http://schemas.microsoft.com/office/drawing/2014/main" id="{B52DD86C-4265-543D-3BBC-D3ABCC494329}"/>
              </a:ext>
            </a:extLst>
          </p:cNvPr>
          <p:cNvPicPr>
            <a:picLocks noChangeAspect="1"/>
          </p:cNvPicPr>
          <p:nvPr/>
        </p:nvPicPr>
        <p:blipFill>
          <a:blip r:embed="rId4">
            <a:alphaModFix amt="88000"/>
          </a:blip>
          <a:stretch>
            <a:fillRect/>
          </a:stretch>
        </p:blipFill>
        <p:spPr>
          <a:xfrm>
            <a:off x="4533467" y="3625788"/>
            <a:ext cx="900000" cy="435346"/>
          </a:xfrm>
          <a:prstGeom prst="rect">
            <a:avLst/>
          </a:prstGeom>
        </p:spPr>
      </p:pic>
      <p:pic>
        <p:nvPicPr>
          <p:cNvPr id="1028" name="Picture 4" descr="What is OPGW ?">
            <a:extLst>
              <a:ext uri="{FF2B5EF4-FFF2-40B4-BE49-F238E27FC236}">
                <a16:creationId xmlns:a16="http://schemas.microsoft.com/office/drawing/2014/main" id="{1786C1FB-CC91-106F-F7CA-781487D501D8}"/>
              </a:ext>
            </a:extLst>
          </p:cNvPr>
          <p:cNvPicPr>
            <a:picLocks noChangeAspect="1" noChangeArrowheads="1"/>
          </p:cNvPicPr>
          <p:nvPr/>
        </p:nvPicPr>
        <p:blipFill>
          <a:blip r:embed="rId5">
            <a:alphaModFix amt="88000"/>
            <a:extLst>
              <a:ext uri="{28A0092B-C50C-407E-A947-70E740481C1C}">
                <a14:useLocalDpi xmlns:a14="http://schemas.microsoft.com/office/drawing/2010/main" val="0"/>
              </a:ext>
            </a:extLst>
          </a:blip>
          <a:srcRect/>
          <a:stretch>
            <a:fillRect/>
          </a:stretch>
        </p:blipFill>
        <p:spPr bwMode="auto">
          <a:xfrm>
            <a:off x="2548514" y="3588649"/>
            <a:ext cx="1665380" cy="84974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EE697905-D207-509D-E58E-185D0184DFB7}"/>
              </a:ext>
            </a:extLst>
          </p:cNvPr>
          <p:cNvSpPr/>
          <p:nvPr/>
        </p:nvSpPr>
        <p:spPr>
          <a:xfrm>
            <a:off x="5954943" y="825166"/>
            <a:ext cx="900000" cy="360000"/>
          </a:xfrm>
          <a:prstGeom prst="rect">
            <a:avLst/>
          </a:prstGeom>
          <a:solidFill>
            <a:srgbClr val="BED730"/>
          </a:solidFill>
          <a:ln w="1905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Sify Chennai 01</a:t>
            </a:r>
            <a:endParaRPr kumimoji="0" lang="en-IN" sz="800" b="1"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pic>
        <p:nvPicPr>
          <p:cNvPr id="1032" name="Picture 8" descr="Chennai Data Center &amp; Colocation Services - Sify Technologies">
            <a:extLst>
              <a:ext uri="{FF2B5EF4-FFF2-40B4-BE49-F238E27FC236}">
                <a16:creationId xmlns:a16="http://schemas.microsoft.com/office/drawing/2014/main" id="{93D23E84-85D2-63C6-AE2F-1BB15AA0AA72}"/>
              </a:ext>
            </a:extLst>
          </p:cNvPr>
          <p:cNvPicPr>
            <a:picLocks noChangeAspect="1" noChangeArrowheads="1"/>
          </p:cNvPicPr>
          <p:nvPr/>
        </p:nvPicPr>
        <p:blipFill rotWithShape="1">
          <a:blip r:embed="rId6">
            <a:alphaModFix amt="88000"/>
            <a:extLst>
              <a:ext uri="{28A0092B-C50C-407E-A947-70E740481C1C}">
                <a14:useLocalDpi xmlns:a14="http://schemas.microsoft.com/office/drawing/2010/main" val="0"/>
              </a:ext>
            </a:extLst>
          </a:blip>
          <a:srcRect l="21487" t="10055" r="19618" b="11512"/>
          <a:stretch/>
        </p:blipFill>
        <p:spPr bwMode="auto">
          <a:xfrm>
            <a:off x="5391133" y="825167"/>
            <a:ext cx="556187" cy="371016"/>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Elbow Connector 35">
            <a:extLst>
              <a:ext uri="{FF2B5EF4-FFF2-40B4-BE49-F238E27FC236}">
                <a16:creationId xmlns:a16="http://schemas.microsoft.com/office/drawing/2014/main" id="{56A19C51-6CB6-6A19-6FF9-7A79BEAD1CC7}"/>
              </a:ext>
            </a:extLst>
          </p:cNvPr>
          <p:cNvCxnSpPr>
            <a:cxnSpLocks/>
            <a:stCxn id="18" idx="1"/>
            <a:endCxn id="11" idx="3"/>
          </p:cNvCxnSpPr>
          <p:nvPr/>
        </p:nvCxnSpPr>
        <p:spPr>
          <a:xfrm rot="10800000">
            <a:off x="4213895" y="3735698"/>
            <a:ext cx="319573" cy="512245"/>
          </a:xfrm>
          <a:prstGeom prst="bentConnector3">
            <a:avLst>
              <a:gd name="adj1" fmla="val 50000"/>
            </a:avLst>
          </a:prstGeom>
          <a:ln w="190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4EB5FCA7-0354-8073-6DB7-0C4B3669F249}"/>
              </a:ext>
            </a:extLst>
          </p:cNvPr>
          <p:cNvCxnSpPr>
            <a:cxnSpLocks/>
            <a:endCxn id="11" idx="0"/>
          </p:cNvCxnSpPr>
          <p:nvPr/>
        </p:nvCxnSpPr>
        <p:spPr>
          <a:xfrm rot="16200000" flipH="1">
            <a:off x="2900404" y="2595699"/>
            <a:ext cx="1577389" cy="408509"/>
          </a:xfrm>
          <a:prstGeom prst="bentConnector3">
            <a:avLst>
              <a:gd name="adj1" fmla="val 50000"/>
            </a:avLst>
          </a:prstGeom>
          <a:ln w="190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42" name="Elbow Connector 41">
            <a:extLst>
              <a:ext uri="{FF2B5EF4-FFF2-40B4-BE49-F238E27FC236}">
                <a16:creationId xmlns:a16="http://schemas.microsoft.com/office/drawing/2014/main" id="{3FE4C7F2-C4DD-53B7-615D-E5A789BE5E90}"/>
              </a:ext>
            </a:extLst>
          </p:cNvPr>
          <p:cNvCxnSpPr>
            <a:cxnSpLocks/>
            <a:stCxn id="45" idx="3"/>
            <a:endCxn id="1032" idx="1"/>
          </p:cNvCxnSpPr>
          <p:nvPr/>
        </p:nvCxnSpPr>
        <p:spPr>
          <a:xfrm flipV="1">
            <a:off x="3886712" y="1010675"/>
            <a:ext cx="1504421" cy="798230"/>
          </a:xfrm>
          <a:prstGeom prst="bentConnector3">
            <a:avLst>
              <a:gd name="adj1" fmla="val 50000"/>
            </a:avLst>
          </a:prstGeom>
          <a:ln w="190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BA58ED39-6028-D4A4-A724-2113BFC584BB}"/>
              </a:ext>
            </a:extLst>
          </p:cNvPr>
          <p:cNvCxnSpPr>
            <a:cxnSpLocks/>
            <a:stCxn id="52" idx="2"/>
            <a:endCxn id="10" idx="0"/>
          </p:cNvCxnSpPr>
          <p:nvPr/>
        </p:nvCxnSpPr>
        <p:spPr>
          <a:xfrm rot="5400000">
            <a:off x="5191809" y="2438301"/>
            <a:ext cx="979145" cy="1395828"/>
          </a:xfrm>
          <a:prstGeom prst="bentConnector3">
            <a:avLst>
              <a:gd name="adj1" fmla="val 50000"/>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BB307CF7-B852-EEF3-C432-5AB18A5F4D9B}"/>
              </a:ext>
            </a:extLst>
          </p:cNvPr>
          <p:cNvSpPr/>
          <p:nvPr/>
        </p:nvSpPr>
        <p:spPr>
          <a:xfrm>
            <a:off x="6109295" y="2358643"/>
            <a:ext cx="540000" cy="288000"/>
          </a:xfrm>
          <a:prstGeom prst="rect">
            <a:avLst/>
          </a:prstGeom>
          <a:ln>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To City Network</a:t>
            </a:r>
            <a:endParaRPr kumimoji="0" lang="en-IN" sz="700" b="1"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cxnSp>
        <p:nvCxnSpPr>
          <p:cNvPr id="55" name="Elbow Connector 54">
            <a:extLst>
              <a:ext uri="{FF2B5EF4-FFF2-40B4-BE49-F238E27FC236}">
                <a16:creationId xmlns:a16="http://schemas.microsoft.com/office/drawing/2014/main" id="{FEC18FF2-6B6B-AD21-5FF1-CFF0BAD1EEAD}"/>
              </a:ext>
            </a:extLst>
          </p:cNvPr>
          <p:cNvCxnSpPr>
            <a:cxnSpLocks/>
            <a:stCxn id="1032" idx="2"/>
            <a:endCxn id="52" idx="0"/>
          </p:cNvCxnSpPr>
          <p:nvPr/>
        </p:nvCxnSpPr>
        <p:spPr>
          <a:xfrm rot="16200000" flipH="1">
            <a:off x="5443031" y="1422379"/>
            <a:ext cx="1162460" cy="710068"/>
          </a:xfrm>
          <a:prstGeom prst="bentConnector3">
            <a:avLst>
              <a:gd name="adj1" fmla="val 50000"/>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59A52F6-F5A0-F2CF-88C0-D0EC9163B110}"/>
              </a:ext>
            </a:extLst>
          </p:cNvPr>
          <p:cNvSpPr txBox="1"/>
          <p:nvPr/>
        </p:nvSpPr>
        <p:spPr>
          <a:xfrm rot="16200000">
            <a:off x="7541025" y="2361494"/>
            <a:ext cx="1074333"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lumMod val="95000"/>
                  </a:prstClr>
                </a:solidFill>
                <a:effectLst/>
                <a:uLnTx/>
                <a:uFillTx/>
                <a:latin typeface="Trebuchet MS" panose="020B0703020202090204" pitchFamily="34" charset="0"/>
                <a:ea typeface="+mn-ea"/>
                <a:cs typeface="+mn-cs"/>
              </a:rPr>
              <a:t>Bay of Bengal</a:t>
            </a:r>
          </a:p>
        </p:txBody>
      </p:sp>
      <p:sp>
        <p:nvSpPr>
          <p:cNvPr id="11" name="Rectangle 10">
            <a:extLst>
              <a:ext uri="{FF2B5EF4-FFF2-40B4-BE49-F238E27FC236}">
                <a16:creationId xmlns:a16="http://schemas.microsoft.com/office/drawing/2014/main" id="{5243EC2F-0385-3119-3667-DCF66BA7C052}"/>
              </a:ext>
            </a:extLst>
          </p:cNvPr>
          <p:cNvSpPr/>
          <p:nvPr/>
        </p:nvSpPr>
        <p:spPr>
          <a:xfrm>
            <a:off x="3572811" y="3588649"/>
            <a:ext cx="641083" cy="294095"/>
          </a:xfrm>
          <a:prstGeom prst="rect">
            <a:avLst/>
          </a:prstGeom>
          <a:solidFill>
            <a:srgbClr val="BED730"/>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OPGW Substation</a:t>
            </a:r>
            <a:endParaRPr kumimoji="0" lang="en-IN" sz="700" b="1"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cxnSp>
        <p:nvCxnSpPr>
          <p:cNvPr id="31" name="Elbow Connector 30">
            <a:extLst>
              <a:ext uri="{FF2B5EF4-FFF2-40B4-BE49-F238E27FC236}">
                <a16:creationId xmlns:a16="http://schemas.microsoft.com/office/drawing/2014/main" id="{E1319DDB-461B-438D-D04C-99342E12CC3F}"/>
              </a:ext>
            </a:extLst>
          </p:cNvPr>
          <p:cNvCxnSpPr>
            <a:cxnSpLocks/>
            <a:stCxn id="18" idx="2"/>
            <a:endCxn id="17" idx="1"/>
          </p:cNvCxnSpPr>
          <p:nvPr/>
        </p:nvCxnSpPr>
        <p:spPr>
          <a:xfrm rot="5400000" flipH="1" flipV="1">
            <a:off x="5456381" y="3775028"/>
            <a:ext cx="180000" cy="1125828"/>
          </a:xfrm>
          <a:prstGeom prst="bentConnector4">
            <a:avLst>
              <a:gd name="adj1" fmla="val -127000"/>
              <a:gd name="adj2" fmla="val 69985"/>
            </a:avLst>
          </a:prstGeom>
          <a:ln w="19050">
            <a:solidFill>
              <a:srgbClr val="00B0F0"/>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6C0BC4B-FDA3-BCE4-183A-FFB5805DAF98}"/>
              </a:ext>
            </a:extLst>
          </p:cNvPr>
          <p:cNvCxnSpPr>
            <a:cxnSpLocks/>
          </p:cNvCxnSpPr>
          <p:nvPr/>
        </p:nvCxnSpPr>
        <p:spPr>
          <a:xfrm>
            <a:off x="5555075" y="4247942"/>
            <a:ext cx="411362" cy="0"/>
          </a:xfrm>
          <a:prstGeom prst="line">
            <a:avLst/>
          </a:prstGeom>
          <a:ln w="50800"/>
        </p:spPr>
        <p:style>
          <a:lnRef idx="3">
            <a:schemeClr val="accent6"/>
          </a:lnRef>
          <a:fillRef idx="0">
            <a:schemeClr val="accent6"/>
          </a:fillRef>
          <a:effectRef idx="2">
            <a:schemeClr val="accent6"/>
          </a:effectRef>
          <a:fontRef idx="minor">
            <a:schemeClr val="tx1"/>
          </a:fontRef>
        </p:style>
      </p:cxnSp>
      <p:sp>
        <p:nvSpPr>
          <p:cNvPr id="1046" name="TextBox 1045">
            <a:extLst>
              <a:ext uri="{FF2B5EF4-FFF2-40B4-BE49-F238E27FC236}">
                <a16:creationId xmlns:a16="http://schemas.microsoft.com/office/drawing/2014/main" id="{035F2492-BC91-C92D-6840-0B893BDD9000}"/>
              </a:ext>
            </a:extLst>
          </p:cNvPr>
          <p:cNvSpPr txBox="1"/>
          <p:nvPr/>
        </p:nvSpPr>
        <p:spPr>
          <a:xfrm>
            <a:off x="323850" y="2790294"/>
            <a:ext cx="2105592"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00" cap="none" spc="0" normalizeH="0" baseline="0" noProof="0" dirty="0">
                <a:ln>
                  <a:noFill/>
                </a:ln>
                <a:solidFill>
                  <a:prstClr val="white"/>
                </a:solidFill>
                <a:effectLst/>
                <a:uLnTx/>
                <a:uFillTx/>
                <a:latin typeface="Trebuchet MS" panose="020B0703020202090204" pitchFamily="34" charset="0"/>
                <a:ea typeface="Calibri" panose="020F0502020204030204" pitchFamily="34" charset="0"/>
                <a:cs typeface="Times New Roman" panose="02020603050405020304" pitchFamily="18" charset="0"/>
              </a:rPr>
              <a:t>Your seamless gateway to the global communication network with high-speed connectivity.</a:t>
            </a:r>
            <a:endParaRPr kumimoji="0" lang="en-US" sz="1200" b="1" i="1" u="none" strike="noStrike" kern="1200" cap="none" spc="0" normalizeH="0" baseline="0" noProof="0" dirty="0">
              <a:ln>
                <a:noFill/>
              </a:ln>
              <a:solidFill>
                <a:prstClr val="white"/>
              </a:solidFill>
              <a:effectLst/>
              <a:uLnTx/>
              <a:uFillTx/>
              <a:latin typeface="Trebuchet MS" panose="020B0703020202090204" pitchFamily="34" charset="0"/>
              <a:ea typeface="+mn-ea"/>
              <a:cs typeface="+mn-cs"/>
            </a:endParaRPr>
          </a:p>
        </p:txBody>
      </p:sp>
      <p:cxnSp>
        <p:nvCxnSpPr>
          <p:cNvPr id="1053" name="Straight Arrow Connector 1052">
            <a:extLst>
              <a:ext uri="{FF2B5EF4-FFF2-40B4-BE49-F238E27FC236}">
                <a16:creationId xmlns:a16="http://schemas.microsoft.com/office/drawing/2014/main" id="{AF53879F-2DF0-F688-33A3-B6F21028ECD6}"/>
              </a:ext>
            </a:extLst>
          </p:cNvPr>
          <p:cNvCxnSpPr>
            <a:cxnSpLocks/>
          </p:cNvCxnSpPr>
          <p:nvPr/>
        </p:nvCxnSpPr>
        <p:spPr>
          <a:xfrm flipH="1" flipV="1">
            <a:off x="2889250" y="1409790"/>
            <a:ext cx="274918" cy="196759"/>
          </a:xfrm>
          <a:prstGeom prst="straightConnector1">
            <a:avLst/>
          </a:prstGeom>
          <a:ln w="19050">
            <a:solidFill>
              <a:srgbClr val="00B0F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6" name="Straight Arrow Connector 1055">
            <a:extLst>
              <a:ext uri="{FF2B5EF4-FFF2-40B4-BE49-F238E27FC236}">
                <a16:creationId xmlns:a16="http://schemas.microsoft.com/office/drawing/2014/main" id="{BB2438F9-3D5B-0081-B357-BDEEA9E6E6ED}"/>
              </a:ext>
            </a:extLst>
          </p:cNvPr>
          <p:cNvCxnSpPr>
            <a:cxnSpLocks/>
          </p:cNvCxnSpPr>
          <p:nvPr/>
        </p:nvCxnSpPr>
        <p:spPr>
          <a:xfrm flipH="1" flipV="1">
            <a:off x="2733193" y="1606550"/>
            <a:ext cx="430975" cy="147970"/>
          </a:xfrm>
          <a:prstGeom prst="straightConnector1">
            <a:avLst/>
          </a:prstGeom>
          <a:ln w="19050">
            <a:solidFill>
              <a:srgbClr val="00B0F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8" name="Straight Arrow Connector 1057">
            <a:extLst>
              <a:ext uri="{FF2B5EF4-FFF2-40B4-BE49-F238E27FC236}">
                <a16:creationId xmlns:a16="http://schemas.microsoft.com/office/drawing/2014/main" id="{EA8B1B2E-C29C-10B1-69B2-3F0497599959}"/>
              </a:ext>
            </a:extLst>
          </p:cNvPr>
          <p:cNvCxnSpPr>
            <a:cxnSpLocks/>
          </p:cNvCxnSpPr>
          <p:nvPr/>
        </p:nvCxnSpPr>
        <p:spPr>
          <a:xfrm flipH="1">
            <a:off x="2691064" y="1886115"/>
            <a:ext cx="473104" cy="0"/>
          </a:xfrm>
          <a:prstGeom prst="straightConnector1">
            <a:avLst/>
          </a:prstGeom>
          <a:ln w="19050">
            <a:solidFill>
              <a:srgbClr val="00B0F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3" name="Straight Arrow Connector 1062">
            <a:extLst>
              <a:ext uri="{FF2B5EF4-FFF2-40B4-BE49-F238E27FC236}">
                <a16:creationId xmlns:a16="http://schemas.microsoft.com/office/drawing/2014/main" id="{3482A089-3276-FE6C-9392-0270AD0050C8}"/>
              </a:ext>
            </a:extLst>
          </p:cNvPr>
          <p:cNvCxnSpPr>
            <a:cxnSpLocks/>
          </p:cNvCxnSpPr>
          <p:nvPr/>
        </p:nvCxnSpPr>
        <p:spPr>
          <a:xfrm flipH="1">
            <a:off x="2733193" y="1988904"/>
            <a:ext cx="473557" cy="131596"/>
          </a:xfrm>
          <a:prstGeom prst="straightConnector1">
            <a:avLst/>
          </a:prstGeom>
          <a:ln w="19050">
            <a:solidFill>
              <a:srgbClr val="00B0F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ular Callout 21">
            <a:extLst>
              <a:ext uri="{FF2B5EF4-FFF2-40B4-BE49-F238E27FC236}">
                <a16:creationId xmlns:a16="http://schemas.microsoft.com/office/drawing/2014/main" id="{261D5A9F-F0F6-7E43-DF3D-986858508C8E}"/>
              </a:ext>
            </a:extLst>
          </p:cNvPr>
          <p:cNvSpPr/>
          <p:nvPr/>
        </p:nvSpPr>
        <p:spPr>
          <a:xfrm>
            <a:off x="5500389" y="3636196"/>
            <a:ext cx="502950" cy="249980"/>
          </a:xfrm>
          <a:prstGeom prst="wedgeRectCallout">
            <a:avLst>
              <a:gd name="adj1" fmla="val 1653"/>
              <a:gd name="adj2" fmla="val 190589"/>
            </a:avLst>
          </a:prstGeom>
          <a:solidFill>
            <a:srgbClr val="BED730"/>
          </a:solidFill>
          <a:ln w="9525">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Creek Crossing</a:t>
            </a:r>
            <a:endParaRPr kumimoji="0" lang="en-IN" sz="600" b="0"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pic>
        <p:nvPicPr>
          <p:cNvPr id="35" name="Picture 34" descr="A diagram of a satellite&#10;&#10;Description automatically generated">
            <a:extLst>
              <a:ext uri="{FF2B5EF4-FFF2-40B4-BE49-F238E27FC236}">
                <a16:creationId xmlns:a16="http://schemas.microsoft.com/office/drawing/2014/main" id="{7821C3A2-D41F-2B11-A241-5396F3B8D1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5026" y="3465799"/>
            <a:ext cx="1897952" cy="963035"/>
          </a:xfrm>
          <a:prstGeom prst="rect">
            <a:avLst/>
          </a:prstGeom>
        </p:spPr>
      </p:pic>
      <p:sp>
        <p:nvSpPr>
          <p:cNvPr id="17" name="Rectangle 16">
            <a:extLst>
              <a:ext uri="{FF2B5EF4-FFF2-40B4-BE49-F238E27FC236}">
                <a16:creationId xmlns:a16="http://schemas.microsoft.com/office/drawing/2014/main" id="{1B921454-FDD4-0198-301E-5C7F82DC06F8}"/>
              </a:ext>
            </a:extLst>
          </p:cNvPr>
          <p:cNvSpPr/>
          <p:nvPr/>
        </p:nvSpPr>
        <p:spPr>
          <a:xfrm>
            <a:off x="6109295" y="4067942"/>
            <a:ext cx="900000" cy="360000"/>
          </a:xfrm>
          <a:prstGeom prst="rect">
            <a:avLst/>
          </a:prstGeom>
          <a:solidFill>
            <a:srgbClr val="BED730"/>
          </a:solidFill>
          <a:ln w="1905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Cable Landing Station</a:t>
            </a:r>
            <a:endParaRPr kumimoji="0" lang="en-IN" sz="800" b="1"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grpSp>
        <p:nvGrpSpPr>
          <p:cNvPr id="1101" name="Group 1100">
            <a:extLst>
              <a:ext uri="{FF2B5EF4-FFF2-40B4-BE49-F238E27FC236}">
                <a16:creationId xmlns:a16="http://schemas.microsoft.com/office/drawing/2014/main" id="{6072CC5E-41DF-000A-3A8D-7FEAD80C4A6C}"/>
              </a:ext>
            </a:extLst>
          </p:cNvPr>
          <p:cNvGrpSpPr/>
          <p:nvPr/>
        </p:nvGrpSpPr>
        <p:grpSpPr>
          <a:xfrm>
            <a:off x="5433468" y="987424"/>
            <a:ext cx="1811943" cy="3260518"/>
            <a:chOff x="5433468" y="987424"/>
            <a:chExt cx="1811943" cy="3260518"/>
          </a:xfrm>
        </p:grpSpPr>
        <p:cxnSp>
          <p:nvCxnSpPr>
            <p:cNvPr id="1029" name="Elbow Connector 1028">
              <a:extLst>
                <a:ext uri="{FF2B5EF4-FFF2-40B4-BE49-F238E27FC236}">
                  <a16:creationId xmlns:a16="http://schemas.microsoft.com/office/drawing/2014/main" id="{818A9D3C-93EF-29EB-66A7-719B0CBD0B6A}"/>
                </a:ext>
              </a:extLst>
            </p:cNvPr>
            <p:cNvCxnSpPr>
              <a:cxnSpLocks/>
              <a:endCxn id="18" idx="3"/>
            </p:cNvCxnSpPr>
            <p:nvPr/>
          </p:nvCxnSpPr>
          <p:spPr>
            <a:xfrm rot="10800000" flipV="1">
              <a:off x="5433468" y="3532120"/>
              <a:ext cx="1456755" cy="715822"/>
            </a:xfrm>
            <a:prstGeom prst="bentConnector3">
              <a:avLst>
                <a:gd name="adj1" fmla="val 56378"/>
              </a:avLst>
            </a:prstGeom>
            <a:ln w="1905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D00E14F4-5B64-CDA9-97D7-A59B7956083E}"/>
                </a:ext>
              </a:extLst>
            </p:cNvPr>
            <p:cNvCxnSpPr>
              <a:cxnSpLocks/>
            </p:cNvCxnSpPr>
            <p:nvPr/>
          </p:nvCxnSpPr>
          <p:spPr>
            <a:xfrm flipV="1">
              <a:off x="6890223" y="987424"/>
              <a:ext cx="355188" cy="2544696"/>
            </a:xfrm>
            <a:prstGeom prst="line">
              <a:avLst/>
            </a:prstGeom>
            <a:ln w="1905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098" name="Straight Arrow Connector 1097">
              <a:extLst>
                <a:ext uri="{FF2B5EF4-FFF2-40B4-BE49-F238E27FC236}">
                  <a16:creationId xmlns:a16="http://schemas.microsoft.com/office/drawing/2014/main" id="{947F7C4E-3090-F557-D757-9AD51266D7B7}"/>
                </a:ext>
              </a:extLst>
            </p:cNvPr>
            <p:cNvCxnSpPr>
              <a:cxnSpLocks/>
              <a:endCxn id="15" idx="3"/>
            </p:cNvCxnSpPr>
            <p:nvPr/>
          </p:nvCxnSpPr>
          <p:spPr>
            <a:xfrm flipH="1">
              <a:off x="6854943" y="1005166"/>
              <a:ext cx="390468" cy="0"/>
            </a:xfrm>
            <a:prstGeom prst="straightConnector1">
              <a:avLst/>
            </a:prstGeom>
            <a:ln w="19050">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DA6924D4-B9C8-5045-E8ED-9576D16F1971}"/>
              </a:ext>
            </a:extLst>
          </p:cNvPr>
          <p:cNvSpPr/>
          <p:nvPr/>
        </p:nvSpPr>
        <p:spPr>
          <a:xfrm>
            <a:off x="3059084" y="1628905"/>
            <a:ext cx="827628" cy="360000"/>
          </a:xfrm>
          <a:prstGeom prst="rect">
            <a:avLst/>
          </a:prstGeom>
          <a:solidFill>
            <a:srgbClr val="BED730"/>
          </a:solidFill>
          <a:ln w="1905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To Sify NLD Network</a:t>
            </a:r>
            <a:endParaRPr kumimoji="0" lang="en-IN" sz="800" b="1" i="0" u="none" strike="noStrike" kern="1200" cap="none" spc="0" normalizeH="0" baseline="0" noProof="0">
              <a:ln>
                <a:noFill/>
              </a:ln>
              <a:solidFill>
                <a:prstClr val="black"/>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62617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D8A328-AD3E-419E-B58D-C6D6662529CD}"/>
              </a:ext>
            </a:extLst>
          </p:cNvPr>
          <p:cNvSpPr>
            <a:spLocks noGrp="1"/>
          </p:cNvSpPr>
          <p:nvPr>
            <p:ph type="title"/>
          </p:nvPr>
        </p:nvSpPr>
        <p:spPr>
          <a:xfrm>
            <a:off x="324000" y="182595"/>
            <a:ext cx="8496150" cy="461655"/>
          </a:xfrm>
        </p:spPr>
        <p:txBody>
          <a:bodyPr/>
          <a:lstStyle/>
          <a:p>
            <a:r>
              <a:rPr lang="en-US" dirty="0"/>
              <a:t>Cable landing station</a:t>
            </a:r>
            <a:endParaRPr lang="en-IN" dirty="0"/>
          </a:p>
        </p:txBody>
      </p:sp>
      <p:pic>
        <p:nvPicPr>
          <p:cNvPr id="2" name="Picture 1">
            <a:extLst>
              <a:ext uri="{FF2B5EF4-FFF2-40B4-BE49-F238E27FC236}">
                <a16:creationId xmlns:a16="http://schemas.microsoft.com/office/drawing/2014/main" id="{B780C4E8-F9BC-F97C-2928-8B73E5A0880D}"/>
              </a:ext>
            </a:extLst>
          </p:cNvPr>
          <p:cNvPicPr>
            <a:picLocks noChangeAspect="1"/>
          </p:cNvPicPr>
          <p:nvPr/>
        </p:nvPicPr>
        <p:blipFill>
          <a:blip r:embed="rId3"/>
          <a:stretch>
            <a:fillRect/>
          </a:stretch>
        </p:blipFill>
        <p:spPr>
          <a:xfrm>
            <a:off x="5980755" y="987425"/>
            <a:ext cx="2706046" cy="2636924"/>
          </a:xfrm>
          <a:prstGeom prst="rect">
            <a:avLst/>
          </a:prstGeom>
        </p:spPr>
      </p:pic>
      <p:graphicFrame>
        <p:nvGraphicFramePr>
          <p:cNvPr id="5" name="Diagram 4">
            <a:extLst>
              <a:ext uri="{FF2B5EF4-FFF2-40B4-BE49-F238E27FC236}">
                <a16:creationId xmlns:a16="http://schemas.microsoft.com/office/drawing/2014/main" id="{C7DB5C1C-850D-9086-BE42-470032E332F0}"/>
              </a:ext>
            </a:extLst>
          </p:cNvPr>
          <p:cNvGraphicFramePr/>
          <p:nvPr>
            <p:extLst>
              <p:ext uri="{D42A27DB-BD31-4B8C-83A1-F6EECF244321}">
                <p14:modId xmlns:p14="http://schemas.microsoft.com/office/powerpoint/2010/main" val="4194534370"/>
              </p:ext>
            </p:extLst>
          </p:nvPr>
        </p:nvGraphicFramePr>
        <p:xfrm>
          <a:off x="323850" y="3715789"/>
          <a:ext cx="8496300" cy="10165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A3651B09-C614-E1A5-DD81-7518E9111C82}"/>
              </a:ext>
            </a:extLst>
          </p:cNvPr>
          <p:cNvSpPr/>
          <p:nvPr/>
        </p:nvSpPr>
        <p:spPr>
          <a:xfrm>
            <a:off x="323849" y="987425"/>
            <a:ext cx="2108997" cy="2636924"/>
          </a:xfrm>
          <a:prstGeom prst="rect">
            <a:avLst/>
          </a:prstGeom>
          <a:solidFill>
            <a:srgbClr val="BED730"/>
          </a:solidFill>
          <a:ln w="6350" cap="flat" cmpd="sng" algn="ctr">
            <a:solidFill>
              <a:srgbClr val="4F81BD"/>
            </a:solidFill>
            <a:prstDash val="sysDot"/>
          </a:ln>
          <a:effectLst/>
        </p:spPr>
        <p:txBody>
          <a:bodyPr spcFirstLastPara="0" vert="horz" wrap="square" lIns="38100" tIns="38100" rIns="38100" bIns="38100" numCol="1" spcCol="127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4" name="TextBox 13">
            <a:extLst>
              <a:ext uri="{FF2B5EF4-FFF2-40B4-BE49-F238E27FC236}">
                <a16:creationId xmlns:a16="http://schemas.microsoft.com/office/drawing/2014/main" id="{B80ABE1B-D7AC-BCA3-2829-66BC1725A0AA}"/>
              </a:ext>
            </a:extLst>
          </p:cNvPr>
          <p:cNvSpPr txBox="1"/>
          <p:nvPr/>
        </p:nvSpPr>
        <p:spPr>
          <a:xfrm>
            <a:off x="457199" y="1162594"/>
            <a:ext cx="1854927" cy="20313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00" cap="none" spc="0" normalizeH="0" baseline="0" noProof="0" dirty="0">
                <a:ln>
                  <a:noFill/>
                </a:ln>
                <a:solidFill>
                  <a:prstClr val="black"/>
                </a:solidFill>
                <a:effectLst/>
                <a:uLnTx/>
                <a:uFillTx/>
                <a:latin typeface="Trebuchet MS" panose="020B0703020202090204" pitchFamily="34" charset="0"/>
                <a:ea typeface="Calibri" panose="020F0502020204030204" pitchFamily="34" charset="0"/>
                <a:cs typeface="Times New Roman" panose="02020603050405020304" pitchFamily="18" charset="0"/>
              </a:rPr>
              <a:t>Your seamless gateway to the global communication network for high-speed connectivity.</a:t>
            </a:r>
            <a:endParaRPr kumimoji="0" lang="en-US" sz="1800" b="0" i="1" u="none" strike="noStrike" kern="1200" cap="none" spc="0" normalizeH="0" baseline="0" noProof="0" dirty="0">
              <a:ln>
                <a:noFill/>
              </a:ln>
              <a:solidFill>
                <a:prstClr val="black"/>
              </a:solidFill>
              <a:effectLst/>
              <a:uLnTx/>
              <a:uFillTx/>
              <a:latin typeface="Trebuchet MS" panose="020B0703020202090204" pitchFamily="34" charset="0"/>
              <a:ea typeface="+mn-ea"/>
              <a:cs typeface="+mn-cs"/>
            </a:endParaRPr>
          </a:p>
        </p:txBody>
      </p:sp>
      <p:pic>
        <p:nvPicPr>
          <p:cNvPr id="6" name="Picture 5" descr="A building with a fence and a truck&#10;&#10;AI-generated content may be incorrect.">
            <a:extLst>
              <a:ext uri="{FF2B5EF4-FFF2-40B4-BE49-F238E27FC236}">
                <a16:creationId xmlns:a16="http://schemas.microsoft.com/office/drawing/2014/main" id="{E1A90E25-EEDE-80EE-F0FD-6BF350A154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2846" y="1318209"/>
            <a:ext cx="3544895" cy="1994003"/>
          </a:xfrm>
          <a:prstGeom prst="rect">
            <a:avLst/>
          </a:prstGeom>
        </p:spPr>
      </p:pic>
    </p:spTree>
    <p:extLst>
      <p:ext uri="{BB962C8B-B14F-4D97-AF65-F5344CB8AC3E}">
        <p14:creationId xmlns:p14="http://schemas.microsoft.com/office/powerpoint/2010/main" val="156002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AEF062-EC61-E9E5-5E91-4FACA43849BC}"/>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itle 3">
            <a:extLst>
              <a:ext uri="{FF2B5EF4-FFF2-40B4-BE49-F238E27FC236}">
                <a16:creationId xmlns:a16="http://schemas.microsoft.com/office/drawing/2014/main" id="{72D8A328-AD3E-419E-B58D-C6D6662529CD}"/>
              </a:ext>
            </a:extLst>
          </p:cNvPr>
          <p:cNvSpPr>
            <a:spLocks noGrp="1"/>
          </p:cNvSpPr>
          <p:nvPr>
            <p:ph type="title"/>
          </p:nvPr>
        </p:nvSpPr>
        <p:spPr>
          <a:xfrm>
            <a:off x="323999" y="211574"/>
            <a:ext cx="8741623" cy="415490"/>
          </a:xfrm>
        </p:spPr>
        <p:txBody>
          <a:bodyPr>
            <a:normAutofit/>
          </a:bodyPr>
          <a:lstStyle/>
          <a:p>
            <a:r>
              <a:rPr lang="en-US"/>
              <a:t>FLOOD-RESILIENT DATA CENTERS: ENSURING UNINTERRUPTED SERVICE</a:t>
            </a:r>
            <a:r>
              <a:rPr lang="en-IN"/>
              <a:t> </a:t>
            </a:r>
          </a:p>
        </p:txBody>
      </p:sp>
      <p:graphicFrame>
        <p:nvGraphicFramePr>
          <p:cNvPr id="10" name="Diagram 9">
            <a:extLst>
              <a:ext uri="{FF2B5EF4-FFF2-40B4-BE49-F238E27FC236}">
                <a16:creationId xmlns:a16="http://schemas.microsoft.com/office/drawing/2014/main" id="{0B144E89-39D9-6C04-68E8-27981254F02E}"/>
              </a:ext>
            </a:extLst>
          </p:cNvPr>
          <p:cNvGraphicFramePr/>
          <p:nvPr/>
        </p:nvGraphicFramePr>
        <p:xfrm>
          <a:off x="323850" y="987426"/>
          <a:ext cx="8496300" cy="3251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8DB1E499-7C8F-2085-4D09-476C722FE082}"/>
              </a:ext>
            </a:extLst>
          </p:cNvPr>
          <p:cNvSpPr txBox="1"/>
          <p:nvPr/>
        </p:nvSpPr>
        <p:spPr>
          <a:xfrm>
            <a:off x="324000" y="4411122"/>
            <a:ext cx="849630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Trebuchet MS"/>
                <a:ea typeface="+mn-ea"/>
                <a:cs typeface="+mn-cs"/>
              </a:rPr>
              <a:t>Built for maximum flood protection with elevated campus and advanced drainage systems</a:t>
            </a:r>
          </a:p>
        </p:txBody>
      </p:sp>
    </p:spTree>
    <p:extLst>
      <p:ext uri="{BB962C8B-B14F-4D97-AF65-F5344CB8AC3E}">
        <p14:creationId xmlns:p14="http://schemas.microsoft.com/office/powerpoint/2010/main" val="309304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74F4E50-F308-6674-FFAA-AB89DE6DB75E}"/>
              </a:ext>
            </a:extLst>
          </p:cNvPr>
          <p:cNvSpPr/>
          <p:nvPr/>
        </p:nvSpPr>
        <p:spPr>
          <a:xfrm>
            <a:off x="4571012" y="983474"/>
            <a:ext cx="1414953" cy="2596438"/>
          </a:xfrm>
          <a:prstGeom prst="rect">
            <a:avLst/>
          </a:prstGeom>
          <a:solidFill>
            <a:srgbClr val="0070C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24" name="Rectangle 23">
            <a:extLst>
              <a:ext uri="{FF2B5EF4-FFF2-40B4-BE49-F238E27FC236}">
                <a16:creationId xmlns:a16="http://schemas.microsoft.com/office/drawing/2014/main" id="{04F749AF-B4A2-7BF3-83F8-782F12BA8ADB}"/>
              </a:ext>
            </a:extLst>
          </p:cNvPr>
          <p:cNvSpPr/>
          <p:nvPr/>
        </p:nvSpPr>
        <p:spPr>
          <a:xfrm>
            <a:off x="7406987" y="983474"/>
            <a:ext cx="1414953" cy="2596438"/>
          </a:xfrm>
          <a:prstGeom prst="rect">
            <a:avLst/>
          </a:prstGeom>
          <a:solidFill>
            <a:srgbClr val="0070C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12" name="Title 11">
            <a:extLst>
              <a:ext uri="{FF2B5EF4-FFF2-40B4-BE49-F238E27FC236}">
                <a16:creationId xmlns:a16="http://schemas.microsoft.com/office/drawing/2014/main" id="{B0709015-5860-233B-A5D2-B2213CF0461B}"/>
              </a:ext>
            </a:extLst>
          </p:cNvPr>
          <p:cNvSpPr>
            <a:spLocks noGrp="1"/>
          </p:cNvSpPr>
          <p:nvPr>
            <p:ph type="title"/>
          </p:nvPr>
        </p:nvSpPr>
        <p:spPr>
          <a:xfrm>
            <a:off x="324000" y="211574"/>
            <a:ext cx="8496150" cy="415490"/>
          </a:xfrm>
        </p:spPr>
        <p:txBody>
          <a:bodyPr vert="horz" wrap="square" lIns="0" tIns="45715" rIns="91428" bIns="45715" rtlCol="0" anchor="ctr">
            <a:spAutoFit/>
          </a:bodyPr>
          <a:lstStyle/>
          <a:p>
            <a:r>
              <a:rPr lang="en-IN" dirty="0"/>
              <a:t>ENHANCED SECURITY</a:t>
            </a:r>
          </a:p>
        </p:txBody>
      </p:sp>
      <p:sp>
        <p:nvSpPr>
          <p:cNvPr id="2" name="Rounded Rectangle 1">
            <a:extLst>
              <a:ext uri="{FF2B5EF4-FFF2-40B4-BE49-F238E27FC236}">
                <a16:creationId xmlns:a16="http://schemas.microsoft.com/office/drawing/2014/main" id="{443FF952-8EDD-B85B-F259-B3DB999C4CC2}"/>
              </a:ext>
            </a:extLst>
          </p:cNvPr>
          <p:cNvSpPr/>
          <p:nvPr/>
        </p:nvSpPr>
        <p:spPr>
          <a:xfrm>
            <a:off x="0" y="3595288"/>
            <a:ext cx="9144000" cy="1560242"/>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pic>
        <p:nvPicPr>
          <p:cNvPr id="9" name="Picture 2" descr="TC Technotronic Ltd | Perimeter security systems">
            <a:extLst>
              <a:ext uri="{FF2B5EF4-FFF2-40B4-BE49-F238E27FC236}">
                <a16:creationId xmlns:a16="http://schemas.microsoft.com/office/drawing/2014/main" id="{BA1BAA26-7941-0E7A-4BAA-5F37D6942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974" y="3795821"/>
            <a:ext cx="148780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UVSS &amp; LPRS | Under Vehicle Surveillance System | Under Vehicle Inspection  System">
            <a:extLst>
              <a:ext uri="{FF2B5EF4-FFF2-40B4-BE49-F238E27FC236}">
                <a16:creationId xmlns:a16="http://schemas.microsoft.com/office/drawing/2014/main" id="{E2D1E7FB-D949-D2DB-2CD5-351807F4E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4411" y="3795821"/>
            <a:ext cx="159704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utomatic Road Blockers - Auto Mate Systems Ltd.">
            <a:extLst>
              <a:ext uri="{FF2B5EF4-FFF2-40B4-BE49-F238E27FC236}">
                <a16:creationId xmlns:a16="http://schemas.microsoft.com/office/drawing/2014/main" id="{1D973A49-355F-22B4-548B-6B5E4EA684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7894" y="3795821"/>
            <a:ext cx="144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2459A63-5277-42E3-0D4A-337010B5DD75}"/>
              </a:ext>
            </a:extLst>
          </p:cNvPr>
          <p:cNvSpPr txBox="1"/>
          <p:nvPr/>
        </p:nvSpPr>
        <p:spPr>
          <a:xfrm>
            <a:off x="323851" y="992222"/>
            <a:ext cx="1329738" cy="472407"/>
          </a:xfrm>
          <a:prstGeom prst="rect">
            <a:avLst/>
          </a:prstGeom>
          <a:noFill/>
        </p:spPr>
        <p:txBody>
          <a:bodyPr wrap="square" rtlCol="0">
            <a:spAutoFit/>
          </a:bodyPr>
          <a:lstStyle>
            <a:defPPr>
              <a:defRPr lang="en-US"/>
            </a:defPPr>
            <a:lvl1pPr>
              <a:defRPr sz="1200" b="1">
                <a:solidFill>
                  <a:srgbClr val="BED730"/>
                </a:solidFill>
              </a:defRPr>
            </a:lvl1pPr>
          </a:lstStyle>
          <a:p>
            <a:r>
              <a:rPr lang="en-US">
                <a:latin typeface="Trebuchet MS" panose="020B0703020202090204" pitchFamily="34" charset="0"/>
              </a:rPr>
              <a:t>K8 Rated </a:t>
            </a:r>
          </a:p>
          <a:p>
            <a:r>
              <a:rPr lang="en-US">
                <a:latin typeface="Trebuchet MS" panose="020B0703020202090204" pitchFamily="34" charset="0"/>
              </a:rPr>
              <a:t>Boundary Wall</a:t>
            </a:r>
          </a:p>
        </p:txBody>
      </p:sp>
      <p:sp>
        <p:nvSpPr>
          <p:cNvPr id="21" name="TextBox 20">
            <a:extLst>
              <a:ext uri="{FF2B5EF4-FFF2-40B4-BE49-F238E27FC236}">
                <a16:creationId xmlns:a16="http://schemas.microsoft.com/office/drawing/2014/main" id="{6E7EF161-0923-95A9-110B-DD25F97B3303}"/>
              </a:ext>
            </a:extLst>
          </p:cNvPr>
          <p:cNvSpPr txBox="1"/>
          <p:nvPr/>
        </p:nvSpPr>
        <p:spPr>
          <a:xfrm>
            <a:off x="323850" y="1464629"/>
            <a:ext cx="1337052" cy="923330"/>
          </a:xfrm>
          <a:prstGeom prst="rect">
            <a:avLst/>
          </a:prstGeom>
          <a:noFill/>
        </p:spPr>
        <p:txBody>
          <a:bodyPr wrap="square" rtlCol="0">
            <a:spAutoFit/>
          </a:bodyPr>
          <a:lstStyle/>
          <a:p>
            <a:pPr lvl="0"/>
            <a:r>
              <a:rPr lang="en-US" sz="900">
                <a:solidFill>
                  <a:schemeClr val="bg1"/>
                </a:solidFill>
                <a:latin typeface="Trebuchet MS" panose="020B0703020202090204" pitchFamily="34" charset="0"/>
                <a:cs typeface="Calibri" panose="020F0502020204030204" pitchFamily="34" charset="0"/>
              </a:rPr>
              <a:t>Anti-Terrorism/Force Protection (ATFP) US DOS standard; </a:t>
            </a:r>
            <a:r>
              <a:rPr lang="en-IN" sz="900" u="none" strike="noStrike">
                <a:solidFill>
                  <a:schemeClr val="bg1"/>
                </a:solidFill>
                <a:effectLst/>
                <a:latin typeface="Trebuchet MS" panose="020B0703020202090204" pitchFamily="34" charset="0"/>
                <a:cs typeface="Calibri" panose="020F0502020204030204" pitchFamily="34" charset="0"/>
              </a:rPr>
              <a:t>designed to stop a 15000-pound vehicle at 40MPH</a:t>
            </a:r>
            <a:endParaRPr lang="en-IN" sz="900">
              <a:solidFill>
                <a:schemeClr val="bg1">
                  <a:lumMod val="95000"/>
                </a:schemeClr>
              </a:solidFill>
              <a:latin typeface="Trebuchet MS" panose="020B0703020202090204" pitchFamily="34" charset="0"/>
            </a:endParaRPr>
          </a:p>
        </p:txBody>
      </p:sp>
      <p:sp>
        <p:nvSpPr>
          <p:cNvPr id="62" name="Rectangle 61">
            <a:extLst>
              <a:ext uri="{FF2B5EF4-FFF2-40B4-BE49-F238E27FC236}">
                <a16:creationId xmlns:a16="http://schemas.microsoft.com/office/drawing/2014/main" id="{70FDF157-AF94-5701-6112-D91BA4131276}"/>
              </a:ext>
            </a:extLst>
          </p:cNvPr>
          <p:cNvSpPr/>
          <p:nvPr/>
        </p:nvSpPr>
        <p:spPr>
          <a:xfrm>
            <a:off x="1738008" y="983474"/>
            <a:ext cx="1414953" cy="2596438"/>
          </a:xfrm>
          <a:prstGeom prst="rect">
            <a:avLst/>
          </a:prstGeom>
          <a:solidFill>
            <a:srgbClr val="0070C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44" name="TextBox 43">
            <a:extLst>
              <a:ext uri="{FF2B5EF4-FFF2-40B4-BE49-F238E27FC236}">
                <a16:creationId xmlns:a16="http://schemas.microsoft.com/office/drawing/2014/main" id="{35A90D81-5C47-8498-1066-51F8D4BE63C7}"/>
              </a:ext>
            </a:extLst>
          </p:cNvPr>
          <p:cNvSpPr txBox="1"/>
          <p:nvPr/>
        </p:nvSpPr>
        <p:spPr>
          <a:xfrm>
            <a:off x="1733988" y="992222"/>
            <a:ext cx="1341257" cy="472407"/>
          </a:xfrm>
          <a:prstGeom prst="rect">
            <a:avLst/>
          </a:prstGeom>
          <a:noFill/>
        </p:spPr>
        <p:txBody>
          <a:bodyPr wrap="square" rtlCol="0">
            <a:spAutoFit/>
          </a:bodyPr>
          <a:lstStyle>
            <a:defPPr>
              <a:defRPr lang="en-US"/>
            </a:defPPr>
            <a:lvl1pPr>
              <a:defRPr sz="1200" b="1">
                <a:solidFill>
                  <a:srgbClr val="BED730"/>
                </a:solidFill>
              </a:defRPr>
            </a:lvl1pPr>
          </a:lstStyle>
          <a:p>
            <a:r>
              <a:rPr lang="en-IN">
                <a:latin typeface="Trebuchet MS" panose="020B0703020202090204" pitchFamily="34" charset="0"/>
              </a:rPr>
              <a:t>Truck </a:t>
            </a:r>
          </a:p>
          <a:p>
            <a:r>
              <a:rPr lang="en-IN">
                <a:latin typeface="Trebuchet MS" panose="020B0703020202090204" pitchFamily="34" charset="0"/>
              </a:rPr>
              <a:t>Rejection</a:t>
            </a:r>
          </a:p>
        </p:txBody>
      </p:sp>
      <p:sp>
        <p:nvSpPr>
          <p:cNvPr id="45" name="TextBox 44">
            <a:extLst>
              <a:ext uri="{FF2B5EF4-FFF2-40B4-BE49-F238E27FC236}">
                <a16:creationId xmlns:a16="http://schemas.microsoft.com/office/drawing/2014/main" id="{03CD0103-B816-6D6F-0C46-48A0A5EB6B8D}"/>
              </a:ext>
            </a:extLst>
          </p:cNvPr>
          <p:cNvSpPr txBox="1"/>
          <p:nvPr/>
        </p:nvSpPr>
        <p:spPr>
          <a:xfrm>
            <a:off x="1741301" y="1464629"/>
            <a:ext cx="1327390" cy="1061829"/>
          </a:xfrm>
          <a:prstGeom prst="rect">
            <a:avLst/>
          </a:prstGeom>
          <a:noFill/>
        </p:spPr>
        <p:txBody>
          <a:bodyPr wrap="square" rtlCol="0">
            <a:spAutoFit/>
          </a:bodyPr>
          <a:lstStyle>
            <a:defPPr>
              <a:defRPr lang="en-US"/>
            </a:defPPr>
            <a:lvl1pPr marL="171450" lvl="0" indent="-171450">
              <a:buFont typeface="Arial" panose="020B0604020202020204" pitchFamily="34" charset="0"/>
              <a:buChar char="•"/>
              <a:defRPr sz="900">
                <a:solidFill>
                  <a:schemeClr val="bg1"/>
                </a:solidFill>
                <a:latin typeface="Calibri" panose="020F0502020204030204" pitchFamily="34" charset="0"/>
                <a:cs typeface="Calibri" panose="020F0502020204030204" pitchFamily="34" charset="0"/>
              </a:defRPr>
            </a:lvl1pPr>
          </a:lstStyle>
          <a:p>
            <a:pPr marL="0" indent="0">
              <a:buNone/>
            </a:pPr>
            <a:r>
              <a:rPr lang="en-IN">
                <a:latin typeface="Trebuchet MS" panose="020B0703020202090204" pitchFamily="34" charset="0"/>
              </a:rPr>
              <a:t>The truck entry path is designed in a way unauthorised trucks are rejected and exited without entering the compound</a:t>
            </a:r>
          </a:p>
        </p:txBody>
      </p:sp>
      <p:sp>
        <p:nvSpPr>
          <p:cNvPr id="46" name="TextBox 45">
            <a:extLst>
              <a:ext uri="{FF2B5EF4-FFF2-40B4-BE49-F238E27FC236}">
                <a16:creationId xmlns:a16="http://schemas.microsoft.com/office/drawing/2014/main" id="{82C78154-42D0-0342-2080-1D01489F2C38}"/>
              </a:ext>
            </a:extLst>
          </p:cNvPr>
          <p:cNvSpPr txBox="1"/>
          <p:nvPr/>
        </p:nvSpPr>
        <p:spPr>
          <a:xfrm>
            <a:off x="5994336" y="992222"/>
            <a:ext cx="1350032" cy="830997"/>
          </a:xfrm>
          <a:prstGeom prst="rect">
            <a:avLst/>
          </a:prstGeom>
          <a:noFill/>
        </p:spPr>
        <p:txBody>
          <a:bodyPr wrap="square" rtlCol="0">
            <a:spAutoFit/>
          </a:bodyPr>
          <a:lstStyle>
            <a:defPPr>
              <a:defRPr lang="en-US"/>
            </a:defPPr>
            <a:lvl1pPr>
              <a:defRPr sz="1200" b="1">
                <a:solidFill>
                  <a:srgbClr val="BED730"/>
                </a:solidFill>
              </a:defRPr>
            </a:lvl1pPr>
          </a:lstStyle>
          <a:p>
            <a:r>
              <a:rPr lang="en-IN">
                <a:latin typeface="Trebuchet MS" panose="020B0703020202090204" pitchFamily="34" charset="0"/>
              </a:rPr>
              <a:t>Perimeter intrusion detection system (PIDS) </a:t>
            </a:r>
          </a:p>
        </p:txBody>
      </p:sp>
      <p:sp>
        <p:nvSpPr>
          <p:cNvPr id="47" name="TextBox 46">
            <a:extLst>
              <a:ext uri="{FF2B5EF4-FFF2-40B4-BE49-F238E27FC236}">
                <a16:creationId xmlns:a16="http://schemas.microsoft.com/office/drawing/2014/main" id="{789C0226-9411-562C-9E54-0C7EEE7DB97D}"/>
              </a:ext>
            </a:extLst>
          </p:cNvPr>
          <p:cNvSpPr txBox="1"/>
          <p:nvPr/>
        </p:nvSpPr>
        <p:spPr>
          <a:xfrm>
            <a:off x="5994336" y="1823803"/>
            <a:ext cx="1331775" cy="1759456"/>
          </a:xfrm>
          <a:prstGeom prst="rect">
            <a:avLst/>
          </a:prstGeom>
          <a:noFill/>
        </p:spPr>
        <p:txBody>
          <a:bodyPr wrap="square" rtlCol="0">
            <a:spAutoFit/>
          </a:bodyPr>
          <a:lstStyle>
            <a:defPPr>
              <a:defRPr lang="en-US"/>
            </a:defPPr>
            <a:lvl1pPr lvl="0" algn="ctr">
              <a:defRPr sz="900">
                <a:solidFill>
                  <a:schemeClr val="bg1">
                    <a:lumMod val="95000"/>
                  </a:schemeClr>
                </a:solidFill>
              </a:defRPr>
            </a:lvl1pPr>
          </a:lstStyle>
          <a:p>
            <a:pPr marL="90488" lvl="1" indent="-90488">
              <a:spcAft>
                <a:spcPts val="400"/>
              </a:spcAft>
              <a:buFont typeface="Arial" panose="020B0604020202020204" pitchFamily="34" charset="0"/>
              <a:buChar char="•"/>
            </a:pPr>
            <a:r>
              <a:rPr lang="en-IN" sz="700">
                <a:solidFill>
                  <a:schemeClr val="bg1"/>
                </a:solidFill>
                <a:latin typeface="Trebuchet MS" panose="020B0703020202090204" pitchFamily="34" charset="0"/>
                <a:cs typeface="Calibri" panose="020F0502020204030204" pitchFamily="34" charset="0"/>
              </a:rPr>
              <a:t>Electric pulse, gives a non-hazardous shock to people trying to climb to disable them and give alarm with the incident location.   </a:t>
            </a:r>
          </a:p>
          <a:p>
            <a:pPr marL="90488" lvl="1" indent="-90488">
              <a:spcAft>
                <a:spcPts val="400"/>
              </a:spcAft>
              <a:buFont typeface="Arial" panose="020B0604020202020204" pitchFamily="34" charset="0"/>
              <a:buChar char="•"/>
            </a:pPr>
            <a:r>
              <a:rPr lang="en-IN" sz="700">
                <a:solidFill>
                  <a:schemeClr val="bg1"/>
                </a:solidFill>
                <a:latin typeface="Trebuchet MS" panose="020B0703020202090204" pitchFamily="34" charset="0"/>
                <a:cs typeface="Calibri" panose="020F0502020204030204" pitchFamily="34" charset="0"/>
              </a:rPr>
              <a:t>Integrated with CCTV system – fixed zoom camera immediately takes images, PTZ will turn towards the incident area, with popup alert, audible alarm, email alert, and SMS to security officers</a:t>
            </a:r>
          </a:p>
        </p:txBody>
      </p:sp>
      <p:sp>
        <p:nvSpPr>
          <p:cNvPr id="48" name="TextBox 47">
            <a:extLst>
              <a:ext uri="{FF2B5EF4-FFF2-40B4-BE49-F238E27FC236}">
                <a16:creationId xmlns:a16="http://schemas.microsoft.com/office/drawing/2014/main" id="{2B13C80F-A8DC-E4AB-FC40-F7B330BE2341}"/>
              </a:ext>
            </a:extLst>
          </p:cNvPr>
          <p:cNvSpPr txBox="1"/>
          <p:nvPr/>
        </p:nvSpPr>
        <p:spPr>
          <a:xfrm>
            <a:off x="4572000" y="992222"/>
            <a:ext cx="1342900" cy="661370"/>
          </a:xfrm>
          <a:prstGeom prst="rect">
            <a:avLst/>
          </a:prstGeom>
          <a:noFill/>
        </p:spPr>
        <p:txBody>
          <a:bodyPr wrap="square" rtlCol="0">
            <a:spAutoFit/>
          </a:bodyPr>
          <a:lstStyle>
            <a:defPPr>
              <a:defRPr lang="en-US"/>
            </a:defPPr>
            <a:lvl1pPr>
              <a:defRPr sz="1200" b="1">
                <a:solidFill>
                  <a:srgbClr val="BED730"/>
                </a:solidFill>
              </a:defRPr>
            </a:lvl1pPr>
          </a:lstStyle>
          <a:p>
            <a:r>
              <a:rPr lang="en-US">
                <a:latin typeface="Trebuchet MS" panose="020B0703020202090204" pitchFamily="34" charset="0"/>
              </a:rPr>
              <a:t>Under Vehicle Surveillance System (UVSS)</a:t>
            </a:r>
          </a:p>
        </p:txBody>
      </p:sp>
      <p:sp>
        <p:nvSpPr>
          <p:cNvPr id="49" name="TextBox 48">
            <a:extLst>
              <a:ext uri="{FF2B5EF4-FFF2-40B4-BE49-F238E27FC236}">
                <a16:creationId xmlns:a16="http://schemas.microsoft.com/office/drawing/2014/main" id="{3B7BAA5F-2D04-4DCC-2E40-536AAA4BEEF2}"/>
              </a:ext>
            </a:extLst>
          </p:cNvPr>
          <p:cNvSpPr txBox="1"/>
          <p:nvPr/>
        </p:nvSpPr>
        <p:spPr>
          <a:xfrm>
            <a:off x="4572000" y="1659203"/>
            <a:ext cx="1344138" cy="1754326"/>
          </a:xfrm>
          <a:prstGeom prst="rect">
            <a:avLst/>
          </a:prstGeom>
          <a:noFill/>
        </p:spPr>
        <p:txBody>
          <a:bodyPr wrap="square" lIns="91440" tIns="45720" rIns="91440" bIns="45720" rtlCol="0" anchor="t">
            <a:spAutoFit/>
          </a:bodyPr>
          <a:lstStyle>
            <a:defPPr>
              <a:defRPr lang="en-US"/>
            </a:defPPr>
            <a:lvl1pPr lvl="0" algn="ctr">
              <a:defRPr sz="900">
                <a:solidFill>
                  <a:schemeClr val="bg1">
                    <a:lumMod val="95000"/>
                  </a:schemeClr>
                </a:solidFill>
              </a:defRPr>
            </a:lvl1pPr>
          </a:lstStyle>
          <a:p>
            <a:pPr marL="0" lvl="1"/>
            <a:r>
              <a:rPr lang="en-US" sz="900">
                <a:solidFill>
                  <a:schemeClr val="bg1"/>
                </a:solidFill>
                <a:latin typeface="Trebuchet MS" panose="020B0703020202090204" pitchFamily="34" charset="0"/>
                <a:cs typeface="Calibri" panose="020F0502020204030204" pitchFamily="34" charset="0"/>
              </a:rPr>
              <a:t>Provides automatic vehicle inspection, real-time monitoring, threat detection, image archiving, and integration with other security systems to enhance security protocols by thoroughly inspecting and capturing high-resolution images</a:t>
            </a:r>
            <a:endParaRPr lang="en-IN" sz="900">
              <a:solidFill>
                <a:schemeClr val="bg1"/>
              </a:solidFill>
              <a:latin typeface="Trebuchet MS" panose="020B070302020209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86A15095-9C61-890C-51EE-4BD940AAE73C}"/>
              </a:ext>
            </a:extLst>
          </p:cNvPr>
          <p:cNvSpPr txBox="1"/>
          <p:nvPr/>
        </p:nvSpPr>
        <p:spPr>
          <a:xfrm>
            <a:off x="3132674" y="992222"/>
            <a:ext cx="1356234" cy="472407"/>
          </a:xfrm>
          <a:prstGeom prst="rect">
            <a:avLst/>
          </a:prstGeom>
          <a:noFill/>
        </p:spPr>
        <p:txBody>
          <a:bodyPr wrap="square" rtlCol="0">
            <a:spAutoFit/>
          </a:bodyPr>
          <a:lstStyle>
            <a:defPPr>
              <a:defRPr lang="en-US"/>
            </a:defPPr>
            <a:lvl1pPr>
              <a:defRPr sz="1200" b="1">
                <a:solidFill>
                  <a:srgbClr val="BED730"/>
                </a:solidFill>
              </a:defRPr>
            </a:lvl1pPr>
          </a:lstStyle>
          <a:p>
            <a:r>
              <a:rPr lang="en-IN">
                <a:latin typeface="Trebuchet MS" panose="020B0703020202090204" pitchFamily="34" charset="0"/>
              </a:rPr>
              <a:t>Automatic </a:t>
            </a:r>
          </a:p>
          <a:p>
            <a:r>
              <a:rPr lang="en-IN">
                <a:latin typeface="Trebuchet MS" panose="020B0703020202090204" pitchFamily="34" charset="0"/>
              </a:rPr>
              <a:t>Road Blocker</a:t>
            </a:r>
          </a:p>
        </p:txBody>
      </p:sp>
      <p:sp>
        <p:nvSpPr>
          <p:cNvPr id="51" name="TextBox 50">
            <a:extLst>
              <a:ext uri="{FF2B5EF4-FFF2-40B4-BE49-F238E27FC236}">
                <a16:creationId xmlns:a16="http://schemas.microsoft.com/office/drawing/2014/main" id="{4026AEE0-BDBC-3F6F-C9A6-802623E193CF}"/>
              </a:ext>
            </a:extLst>
          </p:cNvPr>
          <p:cNvSpPr txBox="1"/>
          <p:nvPr/>
        </p:nvSpPr>
        <p:spPr>
          <a:xfrm>
            <a:off x="3154345" y="1464629"/>
            <a:ext cx="1319850" cy="1338828"/>
          </a:xfrm>
          <a:prstGeom prst="rect">
            <a:avLst/>
          </a:prstGeom>
          <a:noFill/>
        </p:spPr>
        <p:txBody>
          <a:bodyPr wrap="square" rtlCol="0">
            <a:spAutoFit/>
          </a:bodyPr>
          <a:lstStyle>
            <a:defPPr>
              <a:defRPr lang="en-US"/>
            </a:defPPr>
            <a:lvl1pPr lvl="0" algn="ctr">
              <a:defRPr sz="900">
                <a:solidFill>
                  <a:schemeClr val="bg1">
                    <a:lumMod val="95000"/>
                  </a:schemeClr>
                </a:solidFill>
              </a:defRPr>
            </a:lvl1pPr>
          </a:lstStyle>
          <a:p>
            <a:pPr marL="0" lvl="1"/>
            <a:r>
              <a:rPr lang="en-IN" sz="900">
                <a:solidFill>
                  <a:schemeClr val="bg1"/>
                </a:solidFill>
                <a:latin typeface="Trebuchet MS" panose="020B0703020202090204" pitchFamily="34" charset="0"/>
                <a:cs typeface="Calibri" panose="020F0502020204030204" pitchFamily="34" charset="0"/>
              </a:rPr>
              <a:t>K8 rated road blocker - manually operated once the UVSS clears the vehicle.  Can also be automated once the UVSS system completes the vehicle scan and found normal</a:t>
            </a:r>
          </a:p>
        </p:txBody>
      </p:sp>
      <p:sp>
        <p:nvSpPr>
          <p:cNvPr id="23" name="TextBox 22">
            <a:extLst>
              <a:ext uri="{FF2B5EF4-FFF2-40B4-BE49-F238E27FC236}">
                <a16:creationId xmlns:a16="http://schemas.microsoft.com/office/drawing/2014/main" id="{38BD6630-0AED-B7BD-69C6-7AE2BABF4C46}"/>
              </a:ext>
            </a:extLst>
          </p:cNvPr>
          <p:cNvSpPr txBox="1"/>
          <p:nvPr/>
        </p:nvSpPr>
        <p:spPr>
          <a:xfrm>
            <a:off x="7405992" y="992222"/>
            <a:ext cx="1325636" cy="646331"/>
          </a:xfrm>
          <a:prstGeom prst="rect">
            <a:avLst/>
          </a:prstGeom>
          <a:noFill/>
        </p:spPr>
        <p:txBody>
          <a:bodyPr wrap="square" rtlCol="0">
            <a:spAutoFit/>
          </a:bodyPr>
          <a:lstStyle>
            <a:defPPr>
              <a:defRPr lang="en-US"/>
            </a:defPPr>
            <a:lvl1pPr>
              <a:defRPr sz="1200" b="1">
                <a:solidFill>
                  <a:srgbClr val="BED730"/>
                </a:solidFill>
              </a:defRPr>
            </a:lvl1pPr>
          </a:lstStyle>
          <a:p>
            <a:r>
              <a:rPr lang="en-IN">
                <a:latin typeface="Trebuchet MS" panose="020B0703020202090204" pitchFamily="34" charset="0"/>
              </a:rPr>
              <a:t>Advanced Security Software</a:t>
            </a:r>
          </a:p>
        </p:txBody>
      </p:sp>
      <p:sp>
        <p:nvSpPr>
          <p:cNvPr id="27" name="TextBox 26">
            <a:extLst>
              <a:ext uri="{FF2B5EF4-FFF2-40B4-BE49-F238E27FC236}">
                <a16:creationId xmlns:a16="http://schemas.microsoft.com/office/drawing/2014/main" id="{A5F3C779-F821-AFE9-90AD-D70C0E653AA7}"/>
              </a:ext>
            </a:extLst>
          </p:cNvPr>
          <p:cNvSpPr txBox="1"/>
          <p:nvPr/>
        </p:nvSpPr>
        <p:spPr>
          <a:xfrm>
            <a:off x="7415358" y="1639934"/>
            <a:ext cx="1404348" cy="1661993"/>
          </a:xfrm>
          <a:prstGeom prst="rect">
            <a:avLst/>
          </a:prstGeom>
          <a:noFill/>
        </p:spPr>
        <p:txBody>
          <a:bodyPr wrap="square" rtlCol="0">
            <a:spAutoFit/>
          </a:bodyPr>
          <a:lstStyle>
            <a:defPPr>
              <a:defRPr lang="en-US"/>
            </a:defPPr>
            <a:lvl1pPr lvl="0" algn="ctr">
              <a:defRPr sz="900">
                <a:solidFill>
                  <a:schemeClr val="bg1">
                    <a:lumMod val="95000"/>
                  </a:schemeClr>
                </a:solidFill>
              </a:defRPr>
            </a:lvl1pPr>
          </a:lstStyle>
          <a:p>
            <a:pPr marL="85725" lvl="1" indent="-85725">
              <a:buFont typeface="Arial" panose="020B0604020202020204" pitchFamily="34" charset="0"/>
              <a:buChar char="•"/>
            </a:pPr>
            <a:r>
              <a:rPr lang="en-IN" sz="900">
                <a:solidFill>
                  <a:schemeClr val="bg1"/>
                </a:solidFill>
                <a:latin typeface="Trebuchet MS" panose="020B0703020202090204" pitchFamily="34" charset="0"/>
                <a:cs typeface="Calibri" panose="020F0502020204030204" pitchFamily="34" charset="0"/>
              </a:rPr>
              <a:t>Video Analytics</a:t>
            </a:r>
          </a:p>
          <a:p>
            <a:pPr marL="85725" lvl="1" indent="-85725">
              <a:buFont typeface="Arial" panose="020B0604020202020204" pitchFamily="34" charset="0"/>
              <a:buChar char="•"/>
            </a:pPr>
            <a:r>
              <a:rPr lang="en-IN" sz="900">
                <a:solidFill>
                  <a:schemeClr val="bg1"/>
                </a:solidFill>
                <a:latin typeface="Trebuchet MS" panose="020B0703020202090204" pitchFamily="34" charset="0"/>
                <a:cs typeface="Calibri" panose="020F0502020204030204" pitchFamily="34" charset="0"/>
              </a:rPr>
              <a:t>Facial Recognition</a:t>
            </a:r>
          </a:p>
          <a:p>
            <a:pPr marL="85725" lvl="1" indent="-85725">
              <a:buFont typeface="Arial" panose="020B0604020202020204" pitchFamily="34" charset="0"/>
              <a:buChar char="•"/>
            </a:pPr>
            <a:r>
              <a:rPr lang="en-US" sz="900">
                <a:solidFill>
                  <a:schemeClr val="bg1"/>
                </a:solidFill>
                <a:latin typeface="Trebuchet MS" panose="020B0703020202090204" pitchFamily="34" charset="0"/>
                <a:cs typeface="Calibri" panose="020F0502020204030204" pitchFamily="34" charset="0"/>
              </a:rPr>
              <a:t>Integrated access and visitor management</a:t>
            </a:r>
          </a:p>
          <a:p>
            <a:pPr marL="85725" lvl="1" indent="-85725">
              <a:buFont typeface="Arial" panose="020B0604020202020204" pitchFamily="34" charset="0"/>
              <a:buChar char="•"/>
            </a:pPr>
            <a:r>
              <a:rPr lang="en-IN" sz="900">
                <a:solidFill>
                  <a:schemeClr val="bg1"/>
                </a:solidFill>
                <a:latin typeface="Trebuchet MS" panose="020B0703020202090204" pitchFamily="34" charset="0"/>
                <a:cs typeface="Calibri" panose="020F0502020204030204" pitchFamily="34" charset="0"/>
              </a:rPr>
              <a:t>Realtime access control dashboard</a:t>
            </a:r>
          </a:p>
          <a:p>
            <a:pPr marL="85725" lvl="1" indent="-85725">
              <a:buFont typeface="Arial" panose="020B0604020202020204" pitchFamily="34" charset="0"/>
              <a:buChar char="•"/>
            </a:pPr>
            <a:r>
              <a:rPr lang="en-IN" sz="900">
                <a:solidFill>
                  <a:schemeClr val="bg1"/>
                </a:solidFill>
                <a:latin typeface="Trebuchet MS" panose="020B0703020202090204" pitchFamily="34" charset="0"/>
                <a:cs typeface="Calibri" panose="020F0502020204030204" pitchFamily="34" charset="0"/>
              </a:rPr>
              <a:t>Contactless Palm Reader</a:t>
            </a:r>
          </a:p>
          <a:p>
            <a:pPr marL="0" lvl="1"/>
            <a:endParaRPr lang="en-IN" sz="1000">
              <a:solidFill>
                <a:schemeClr val="bg1"/>
              </a:solidFill>
              <a:latin typeface="Trebuchet MS" panose="020B0703020202090204" pitchFamily="34" charset="0"/>
              <a:cs typeface="Calibri" panose="020F0502020204030204" pitchFamily="34" charset="0"/>
            </a:endParaRPr>
          </a:p>
          <a:p>
            <a:pPr marL="0" lvl="1"/>
            <a:endParaRPr lang="en-IN" sz="1000">
              <a:solidFill>
                <a:schemeClr val="bg1"/>
              </a:solidFill>
              <a:latin typeface="Trebuchet MS" panose="020B0703020202090204" pitchFamily="34" charset="0"/>
              <a:cs typeface="Calibri" panose="020F0502020204030204" pitchFamily="34" charset="0"/>
            </a:endParaRPr>
          </a:p>
          <a:p>
            <a:pPr marL="0" lvl="1"/>
            <a:endParaRPr lang="en-IN" sz="1000">
              <a:solidFill>
                <a:schemeClr val="bg1"/>
              </a:solidFill>
              <a:latin typeface="Trebuchet MS" panose="020B070302020209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31EE5CB2-C322-D563-DEC4-67DDE25DCFAD}"/>
              </a:ext>
            </a:extLst>
          </p:cNvPr>
          <p:cNvPicPr>
            <a:picLocks noChangeAspect="1"/>
          </p:cNvPicPr>
          <p:nvPr/>
        </p:nvPicPr>
        <p:blipFill>
          <a:blip r:embed="rId6"/>
          <a:stretch>
            <a:fillRect/>
          </a:stretch>
        </p:blipFill>
        <p:spPr>
          <a:xfrm>
            <a:off x="335070" y="3717023"/>
            <a:ext cx="1206307" cy="1158798"/>
          </a:xfrm>
          <a:prstGeom prst="rect">
            <a:avLst/>
          </a:prstGeom>
        </p:spPr>
      </p:pic>
      <p:pic>
        <p:nvPicPr>
          <p:cNvPr id="32" name="Picture 2" descr="How Facial Recognition Systems Work? | by Shiv Vignesh | Analytics Vidhya |  Medium">
            <a:extLst>
              <a:ext uri="{FF2B5EF4-FFF2-40B4-BE49-F238E27FC236}">
                <a16:creationId xmlns:a16="http://schemas.microsoft.com/office/drawing/2014/main" id="{66ABEEC1-5F16-75BC-4867-906B6AB4A3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8810" y="3795821"/>
            <a:ext cx="120666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IDEMIA MorphoWave - Arana Security">
            <a:extLst>
              <a:ext uri="{FF2B5EF4-FFF2-40B4-BE49-F238E27FC236}">
                <a16:creationId xmlns:a16="http://schemas.microsoft.com/office/drawing/2014/main" id="{6DAAE243-2F06-5663-18BD-105ABDE29D10}"/>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2294" y="3795821"/>
            <a:ext cx="1080000" cy="1080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3A7CEC32-80FE-4A91-9825-3CAAA472D561}"/>
              </a:ext>
            </a:extLst>
          </p:cNvPr>
          <p:cNvGrpSpPr/>
          <p:nvPr/>
        </p:nvGrpSpPr>
        <p:grpSpPr>
          <a:xfrm>
            <a:off x="1738952" y="983472"/>
            <a:ext cx="5666595" cy="2596437"/>
            <a:chOff x="1738952" y="983473"/>
            <a:chExt cx="5666595" cy="2880000"/>
          </a:xfrm>
        </p:grpSpPr>
        <p:cxnSp>
          <p:nvCxnSpPr>
            <p:cNvPr id="13" name="Straight Connector 12">
              <a:extLst>
                <a:ext uri="{FF2B5EF4-FFF2-40B4-BE49-F238E27FC236}">
                  <a16:creationId xmlns:a16="http://schemas.microsoft.com/office/drawing/2014/main" id="{77715354-C8FD-2DE2-C8FB-E5BE6ED74E40}"/>
                </a:ext>
              </a:extLst>
            </p:cNvPr>
            <p:cNvCxnSpPr>
              <a:cxnSpLocks/>
            </p:cNvCxnSpPr>
            <p:nvPr/>
          </p:nvCxnSpPr>
          <p:spPr>
            <a:xfrm flipH="1">
              <a:off x="1738952" y="983473"/>
              <a:ext cx="148"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49A3DBC-8D42-DC18-B034-79CFFB8E7D6E}"/>
                </a:ext>
              </a:extLst>
            </p:cNvPr>
            <p:cNvCxnSpPr>
              <a:cxnSpLocks/>
            </p:cNvCxnSpPr>
            <p:nvPr/>
          </p:nvCxnSpPr>
          <p:spPr>
            <a:xfrm>
              <a:off x="4569304" y="983473"/>
              <a:ext cx="6039"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376722-A871-7F28-1C75-AD175D163FDE}"/>
                </a:ext>
              </a:extLst>
            </p:cNvPr>
            <p:cNvCxnSpPr>
              <a:cxnSpLocks/>
            </p:cNvCxnSpPr>
            <p:nvPr/>
          </p:nvCxnSpPr>
          <p:spPr>
            <a:xfrm>
              <a:off x="3154202" y="983473"/>
              <a:ext cx="0"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E2E5F9F-525D-B613-ABE3-86EC54A8457A}"/>
                </a:ext>
              </a:extLst>
            </p:cNvPr>
            <p:cNvCxnSpPr>
              <a:cxnSpLocks/>
            </p:cNvCxnSpPr>
            <p:nvPr/>
          </p:nvCxnSpPr>
          <p:spPr>
            <a:xfrm>
              <a:off x="5990445" y="983473"/>
              <a:ext cx="0"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3E4A0CE-EE29-5287-94B7-E9E1AACA2FC2}"/>
                </a:ext>
              </a:extLst>
            </p:cNvPr>
            <p:cNvCxnSpPr>
              <a:cxnSpLocks/>
            </p:cNvCxnSpPr>
            <p:nvPr/>
          </p:nvCxnSpPr>
          <p:spPr>
            <a:xfrm>
              <a:off x="7405547" y="983473"/>
              <a:ext cx="0"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AB443EFB-D1D8-48DB-2D96-11FCF676A7D6}"/>
              </a:ext>
            </a:extLst>
          </p:cNvPr>
          <p:cNvGrpSpPr/>
          <p:nvPr/>
        </p:nvGrpSpPr>
        <p:grpSpPr>
          <a:xfrm>
            <a:off x="0" y="4788008"/>
            <a:ext cx="9144000" cy="365431"/>
            <a:chOff x="0" y="4788008"/>
            <a:chExt cx="9144000" cy="365431"/>
          </a:xfrm>
        </p:grpSpPr>
        <p:sp>
          <p:nvSpPr>
            <p:cNvPr id="5" name="Rectangle 4">
              <a:extLst>
                <a:ext uri="{FF2B5EF4-FFF2-40B4-BE49-F238E27FC236}">
                  <a16:creationId xmlns:a16="http://schemas.microsoft.com/office/drawing/2014/main" id="{24ED28FD-3554-4FCA-C24D-EA30C0815A12}"/>
                </a:ext>
              </a:extLst>
            </p:cNvPr>
            <p:cNvSpPr/>
            <p:nvPr/>
          </p:nvSpPr>
          <p:spPr>
            <a:xfrm>
              <a:off x="0" y="4788008"/>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035D391-924F-1502-4502-44B6D86DAF7D}"/>
                </a:ext>
              </a:extLst>
            </p:cNvPr>
            <p:cNvSpPr txBox="1"/>
            <p:nvPr/>
          </p:nvSpPr>
          <p:spPr>
            <a:xfrm>
              <a:off x="324000" y="4816834"/>
              <a:ext cx="8496300" cy="276999"/>
            </a:xfrm>
            <a:prstGeom prst="rect">
              <a:avLst/>
            </a:prstGeom>
            <a:noFill/>
          </p:spPr>
          <p:txBody>
            <a:bodyPr wrap="square">
              <a:spAutoFit/>
            </a:bodyPr>
            <a:lstStyle/>
            <a:p>
              <a:pPr algn="ctr"/>
              <a:r>
                <a:rPr lang="en-US" sz="1200" b="1" i="1"/>
                <a:t>10-tiered physical and electronic security powered by automation and 24x7 surveillance </a:t>
              </a:r>
            </a:p>
          </p:txBody>
        </p:sp>
      </p:grpSp>
    </p:spTree>
    <p:extLst>
      <p:ext uri="{BB962C8B-B14F-4D97-AF65-F5344CB8AC3E}">
        <p14:creationId xmlns:p14="http://schemas.microsoft.com/office/powerpoint/2010/main" val="125740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48925-E105-55DA-624C-BB2D18DAB9F5}"/>
              </a:ext>
            </a:extLst>
          </p:cNvPr>
          <p:cNvSpPr>
            <a:spLocks noGrp="1"/>
          </p:cNvSpPr>
          <p:nvPr>
            <p:ph type="title"/>
          </p:nvPr>
        </p:nvSpPr>
        <p:spPr/>
        <p:txBody>
          <a:bodyPr/>
          <a:lstStyle/>
          <a:p>
            <a:r>
              <a:rPr lang="en-US" dirty="0"/>
              <a:t>Agenda </a:t>
            </a:r>
          </a:p>
        </p:txBody>
      </p:sp>
      <p:grpSp>
        <p:nvGrpSpPr>
          <p:cNvPr id="11" name="Group 10">
            <a:extLst>
              <a:ext uri="{FF2B5EF4-FFF2-40B4-BE49-F238E27FC236}">
                <a16:creationId xmlns:a16="http://schemas.microsoft.com/office/drawing/2014/main" id="{25A38996-F691-5AB9-4A39-08E983D18278}"/>
              </a:ext>
            </a:extLst>
          </p:cNvPr>
          <p:cNvGrpSpPr/>
          <p:nvPr/>
        </p:nvGrpSpPr>
        <p:grpSpPr>
          <a:xfrm>
            <a:off x="323850" y="1728486"/>
            <a:ext cx="1817771" cy="1800000"/>
            <a:chOff x="323850" y="1728486"/>
            <a:chExt cx="1817771" cy="1800000"/>
          </a:xfrm>
        </p:grpSpPr>
        <p:sp>
          <p:nvSpPr>
            <p:cNvPr id="3" name="Rectangle: Rounded Corners 3">
              <a:extLst>
                <a:ext uri="{FF2B5EF4-FFF2-40B4-BE49-F238E27FC236}">
                  <a16:creationId xmlns:a16="http://schemas.microsoft.com/office/drawing/2014/main" id="{19DAB60F-02A4-864D-7446-AE0038F702BE}"/>
                </a:ext>
              </a:extLst>
            </p:cNvPr>
            <p:cNvSpPr>
              <a:spLocks noChangeAspect="1"/>
            </p:cNvSpPr>
            <p:nvPr/>
          </p:nvSpPr>
          <p:spPr>
            <a:xfrm>
              <a:off x="323850" y="1728486"/>
              <a:ext cx="1800000" cy="1800000"/>
            </a:xfrm>
            <a:prstGeom prst="roundRect">
              <a:avLst/>
            </a:prstGeom>
            <a:solidFill>
              <a:srgbClr val="00B0F0">
                <a:alpha val="29804"/>
              </a:srgbClr>
            </a:solidFill>
            <a:ln w="6350">
              <a:solidFill>
                <a:schemeClr val="accent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B6CD2E"/>
                  </a:solidFill>
                  <a:latin typeface="Trebuchet MS" panose="020B0703020202090204" pitchFamily="34" charset="0"/>
                </a:rPr>
                <a:t>INDIA DATA CENTER HUB</a:t>
              </a:r>
            </a:p>
          </p:txBody>
        </p:sp>
        <p:sp>
          <p:nvSpPr>
            <p:cNvPr id="7" name="TextBox 6">
              <a:extLst>
                <a:ext uri="{FF2B5EF4-FFF2-40B4-BE49-F238E27FC236}">
                  <a16:creationId xmlns:a16="http://schemas.microsoft.com/office/drawing/2014/main" id="{E99D6511-2382-0E38-8FCB-03EB636BDD22}"/>
                </a:ext>
              </a:extLst>
            </p:cNvPr>
            <p:cNvSpPr txBox="1"/>
            <p:nvPr/>
          </p:nvSpPr>
          <p:spPr>
            <a:xfrm>
              <a:off x="323850" y="1788696"/>
              <a:ext cx="1817771" cy="369332"/>
            </a:xfrm>
            <a:prstGeom prst="rect">
              <a:avLst/>
            </a:prstGeom>
            <a:noFill/>
          </p:spPr>
          <p:txBody>
            <a:bodyPr wrap="square" rtlCol="0">
              <a:spAutoFit/>
            </a:bodyPr>
            <a:lstStyle/>
            <a:p>
              <a:pPr algn="ctr"/>
              <a:r>
                <a:rPr lang="en-US" dirty="0">
                  <a:solidFill>
                    <a:schemeClr val="accent5">
                      <a:lumMod val="75000"/>
                    </a:schemeClr>
                  </a:solidFill>
                </a:rPr>
                <a:t>01</a:t>
              </a:r>
            </a:p>
          </p:txBody>
        </p:sp>
      </p:grpSp>
      <p:grpSp>
        <p:nvGrpSpPr>
          <p:cNvPr id="14" name="Group 13">
            <a:extLst>
              <a:ext uri="{FF2B5EF4-FFF2-40B4-BE49-F238E27FC236}">
                <a16:creationId xmlns:a16="http://schemas.microsoft.com/office/drawing/2014/main" id="{E6A2B9A6-7C4C-D90A-099F-FDA4AE2DEE21}"/>
              </a:ext>
            </a:extLst>
          </p:cNvPr>
          <p:cNvGrpSpPr/>
          <p:nvPr/>
        </p:nvGrpSpPr>
        <p:grpSpPr>
          <a:xfrm>
            <a:off x="7002379" y="1728486"/>
            <a:ext cx="1817771" cy="1800000"/>
            <a:chOff x="7002379" y="1728486"/>
            <a:chExt cx="1817771" cy="1800000"/>
          </a:xfrm>
        </p:grpSpPr>
        <p:sp>
          <p:nvSpPr>
            <p:cNvPr id="6" name="Rectangle: Rounded Corners 5">
              <a:extLst>
                <a:ext uri="{FF2B5EF4-FFF2-40B4-BE49-F238E27FC236}">
                  <a16:creationId xmlns:a16="http://schemas.microsoft.com/office/drawing/2014/main" id="{168849CB-1FEF-BAEC-21D7-7063AC256605}"/>
                </a:ext>
              </a:extLst>
            </p:cNvPr>
            <p:cNvSpPr>
              <a:spLocks noChangeAspect="1"/>
            </p:cNvSpPr>
            <p:nvPr/>
          </p:nvSpPr>
          <p:spPr>
            <a:xfrm>
              <a:off x="7020150" y="1728486"/>
              <a:ext cx="1800000" cy="1800000"/>
            </a:xfrm>
            <a:prstGeom prst="roundRect">
              <a:avLst/>
            </a:prstGeom>
            <a:solidFill>
              <a:srgbClr val="00B0F0">
                <a:alpha val="29804"/>
              </a:srgbClr>
            </a:solidFill>
            <a:ln w="6350">
              <a:solidFill>
                <a:schemeClr val="accent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B6CD2E"/>
                  </a:solidFill>
                  <a:latin typeface="Trebuchet MS" panose="020B0703020202090204" pitchFamily="34" charset="0"/>
                </a:rPr>
                <a:t>DATA CENTER AI READINESS </a:t>
              </a:r>
            </a:p>
          </p:txBody>
        </p:sp>
        <p:sp>
          <p:nvSpPr>
            <p:cNvPr id="8" name="TextBox 7">
              <a:extLst>
                <a:ext uri="{FF2B5EF4-FFF2-40B4-BE49-F238E27FC236}">
                  <a16:creationId xmlns:a16="http://schemas.microsoft.com/office/drawing/2014/main" id="{1A7C953E-B1ED-6D99-946C-892DAEB54162}"/>
                </a:ext>
              </a:extLst>
            </p:cNvPr>
            <p:cNvSpPr txBox="1"/>
            <p:nvPr/>
          </p:nvSpPr>
          <p:spPr>
            <a:xfrm>
              <a:off x="7002379" y="1788696"/>
              <a:ext cx="1817771" cy="369332"/>
            </a:xfrm>
            <a:prstGeom prst="rect">
              <a:avLst/>
            </a:prstGeom>
            <a:noFill/>
          </p:spPr>
          <p:txBody>
            <a:bodyPr wrap="square" rtlCol="0">
              <a:spAutoFit/>
            </a:bodyPr>
            <a:lstStyle/>
            <a:p>
              <a:pPr algn="ctr"/>
              <a:r>
                <a:rPr lang="en-US" dirty="0">
                  <a:solidFill>
                    <a:schemeClr val="accent5">
                      <a:lumMod val="75000"/>
                    </a:schemeClr>
                  </a:solidFill>
                </a:rPr>
                <a:t>04</a:t>
              </a:r>
            </a:p>
          </p:txBody>
        </p:sp>
      </p:grpSp>
      <p:grpSp>
        <p:nvGrpSpPr>
          <p:cNvPr id="12" name="Group 11">
            <a:extLst>
              <a:ext uri="{FF2B5EF4-FFF2-40B4-BE49-F238E27FC236}">
                <a16:creationId xmlns:a16="http://schemas.microsoft.com/office/drawing/2014/main" id="{A7D1CB4E-F5EB-7D94-2CD5-9AAD8B8C8C0B}"/>
              </a:ext>
            </a:extLst>
          </p:cNvPr>
          <p:cNvGrpSpPr/>
          <p:nvPr/>
        </p:nvGrpSpPr>
        <p:grpSpPr>
          <a:xfrm>
            <a:off x="2555950" y="2571750"/>
            <a:ext cx="1817771" cy="1800000"/>
            <a:chOff x="2555950" y="2571750"/>
            <a:chExt cx="1817771" cy="1800000"/>
          </a:xfrm>
        </p:grpSpPr>
        <p:sp>
          <p:nvSpPr>
            <p:cNvPr id="4" name="Rectangle: Rounded Corners 3">
              <a:extLst>
                <a:ext uri="{FF2B5EF4-FFF2-40B4-BE49-F238E27FC236}">
                  <a16:creationId xmlns:a16="http://schemas.microsoft.com/office/drawing/2014/main" id="{06594662-2DB3-B0DF-B0DA-E36CE382972D}"/>
                </a:ext>
              </a:extLst>
            </p:cNvPr>
            <p:cNvSpPr>
              <a:spLocks noChangeAspect="1"/>
            </p:cNvSpPr>
            <p:nvPr/>
          </p:nvSpPr>
          <p:spPr>
            <a:xfrm>
              <a:off x="2555950" y="2571750"/>
              <a:ext cx="1800000" cy="1800000"/>
            </a:xfrm>
            <a:prstGeom prst="roundRect">
              <a:avLst/>
            </a:prstGeom>
            <a:solidFill>
              <a:srgbClr val="00B0F0">
                <a:alpha val="29804"/>
              </a:srgbClr>
            </a:solidFill>
            <a:ln w="6350">
              <a:solidFill>
                <a:schemeClr val="accent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B6CD2E"/>
                  </a:solidFill>
                  <a:latin typeface="Trebuchet MS" panose="020B0703020202090204" pitchFamily="34" charset="0"/>
                </a:rPr>
                <a:t>SIFY DATA CENTERS</a:t>
              </a:r>
            </a:p>
          </p:txBody>
        </p:sp>
        <p:sp>
          <p:nvSpPr>
            <p:cNvPr id="9" name="TextBox 8">
              <a:extLst>
                <a:ext uri="{FF2B5EF4-FFF2-40B4-BE49-F238E27FC236}">
                  <a16:creationId xmlns:a16="http://schemas.microsoft.com/office/drawing/2014/main" id="{889B99E8-5EC3-E1B7-2A05-CF80F7465B96}"/>
                </a:ext>
              </a:extLst>
            </p:cNvPr>
            <p:cNvSpPr txBox="1"/>
            <p:nvPr/>
          </p:nvSpPr>
          <p:spPr>
            <a:xfrm>
              <a:off x="2555950" y="2628851"/>
              <a:ext cx="1817771" cy="369332"/>
            </a:xfrm>
            <a:prstGeom prst="rect">
              <a:avLst/>
            </a:prstGeom>
            <a:noFill/>
          </p:spPr>
          <p:txBody>
            <a:bodyPr wrap="square" rtlCol="0">
              <a:spAutoFit/>
            </a:bodyPr>
            <a:lstStyle/>
            <a:p>
              <a:pPr algn="ctr"/>
              <a:r>
                <a:rPr lang="en-US" dirty="0">
                  <a:solidFill>
                    <a:schemeClr val="accent5">
                      <a:lumMod val="75000"/>
                    </a:schemeClr>
                  </a:solidFill>
                </a:rPr>
                <a:t>02</a:t>
              </a:r>
            </a:p>
          </p:txBody>
        </p:sp>
      </p:grpSp>
      <p:grpSp>
        <p:nvGrpSpPr>
          <p:cNvPr id="13" name="Group 12">
            <a:extLst>
              <a:ext uri="{FF2B5EF4-FFF2-40B4-BE49-F238E27FC236}">
                <a16:creationId xmlns:a16="http://schemas.microsoft.com/office/drawing/2014/main" id="{EE9F6729-E718-0514-40EF-E7BB9A0128DC}"/>
              </a:ext>
            </a:extLst>
          </p:cNvPr>
          <p:cNvGrpSpPr/>
          <p:nvPr/>
        </p:nvGrpSpPr>
        <p:grpSpPr>
          <a:xfrm>
            <a:off x="4770279" y="2571750"/>
            <a:ext cx="1817771" cy="1800000"/>
            <a:chOff x="4770279" y="2571750"/>
            <a:chExt cx="1817771" cy="1800000"/>
          </a:xfrm>
        </p:grpSpPr>
        <p:sp>
          <p:nvSpPr>
            <p:cNvPr id="5" name="Rectangle: Rounded Corners 4">
              <a:extLst>
                <a:ext uri="{FF2B5EF4-FFF2-40B4-BE49-F238E27FC236}">
                  <a16:creationId xmlns:a16="http://schemas.microsoft.com/office/drawing/2014/main" id="{2F9DB863-D37A-FFC5-CC76-B6A63BF293F0}"/>
                </a:ext>
              </a:extLst>
            </p:cNvPr>
            <p:cNvSpPr>
              <a:spLocks noChangeAspect="1"/>
            </p:cNvSpPr>
            <p:nvPr/>
          </p:nvSpPr>
          <p:spPr>
            <a:xfrm>
              <a:off x="4788050" y="2571750"/>
              <a:ext cx="1800000" cy="1800000"/>
            </a:xfrm>
            <a:prstGeom prst="roundRect">
              <a:avLst/>
            </a:prstGeom>
            <a:solidFill>
              <a:srgbClr val="00B0F0">
                <a:alpha val="29804"/>
              </a:srgbClr>
            </a:solidFill>
            <a:ln w="6350">
              <a:solidFill>
                <a:schemeClr val="accent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B6CD2E"/>
                  </a:solidFill>
                  <a:latin typeface="Trebuchet MS" panose="020B0703020202090204" pitchFamily="34" charset="0"/>
                </a:rPr>
                <a:t>CHENNAI 02 DATA CENTER </a:t>
              </a:r>
            </a:p>
          </p:txBody>
        </p:sp>
        <p:sp>
          <p:nvSpPr>
            <p:cNvPr id="10" name="TextBox 9">
              <a:extLst>
                <a:ext uri="{FF2B5EF4-FFF2-40B4-BE49-F238E27FC236}">
                  <a16:creationId xmlns:a16="http://schemas.microsoft.com/office/drawing/2014/main" id="{EF44E0B8-08B6-2B77-15E7-556A6C7EFA40}"/>
                </a:ext>
              </a:extLst>
            </p:cNvPr>
            <p:cNvSpPr txBox="1"/>
            <p:nvPr/>
          </p:nvSpPr>
          <p:spPr>
            <a:xfrm>
              <a:off x="4770279" y="2628851"/>
              <a:ext cx="1817771" cy="369332"/>
            </a:xfrm>
            <a:prstGeom prst="rect">
              <a:avLst/>
            </a:prstGeom>
            <a:noFill/>
          </p:spPr>
          <p:txBody>
            <a:bodyPr wrap="square" rtlCol="0">
              <a:spAutoFit/>
            </a:bodyPr>
            <a:lstStyle/>
            <a:p>
              <a:pPr algn="ctr"/>
              <a:r>
                <a:rPr lang="en-US" dirty="0">
                  <a:solidFill>
                    <a:schemeClr val="accent5">
                      <a:lumMod val="75000"/>
                    </a:schemeClr>
                  </a:solidFill>
                </a:rPr>
                <a:t>03</a:t>
              </a:r>
            </a:p>
          </p:txBody>
        </p:sp>
      </p:grpSp>
    </p:spTree>
    <p:extLst>
      <p:ext uri="{BB962C8B-B14F-4D97-AF65-F5344CB8AC3E}">
        <p14:creationId xmlns:p14="http://schemas.microsoft.com/office/powerpoint/2010/main" val="204698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4*#ppt_w"/>
                                          </p:val>
                                        </p:tav>
                                        <p:tav tm="100000">
                                          <p:val>
                                            <p:strVal val="#ppt_w"/>
                                          </p:val>
                                        </p:tav>
                                      </p:tavLst>
                                    </p:anim>
                                    <p:anim calcmode="lin" valueType="num">
                                      <p:cBhvr>
                                        <p:cTn id="8" dur="500" fill="hold"/>
                                        <p:tgtEl>
                                          <p:spTgt spid="11"/>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3" presetClass="entr" presetSubtype="3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strVal val="4*#ppt_w"/>
                                          </p:val>
                                        </p:tav>
                                        <p:tav tm="100000">
                                          <p:val>
                                            <p:strVal val="#ppt_w"/>
                                          </p:val>
                                        </p:tav>
                                      </p:tavLst>
                                    </p:anim>
                                    <p:anim calcmode="lin" valueType="num">
                                      <p:cBhvr>
                                        <p:cTn id="13" dur="500" fill="hold"/>
                                        <p:tgtEl>
                                          <p:spTgt spid="12"/>
                                        </p:tgtEl>
                                        <p:attrNameLst>
                                          <p:attrName>ppt_h</p:attrName>
                                        </p:attrNameLst>
                                      </p:cBhvr>
                                      <p:tavLst>
                                        <p:tav tm="0">
                                          <p:val>
                                            <p:strVal val="4*#ppt_h"/>
                                          </p:val>
                                        </p:tav>
                                        <p:tav tm="100000">
                                          <p:val>
                                            <p:strVal val="#ppt_h"/>
                                          </p:val>
                                        </p:tav>
                                      </p:tavLst>
                                    </p:anim>
                                  </p:childTnLst>
                                </p:cTn>
                              </p:par>
                            </p:childTnLst>
                          </p:cTn>
                        </p:par>
                        <p:par>
                          <p:cTn id="14" fill="hold">
                            <p:stCondLst>
                              <p:cond delay="1000"/>
                            </p:stCondLst>
                            <p:childTnLst>
                              <p:par>
                                <p:cTn id="15" presetID="23" presetClass="entr" presetSubtype="32"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strVal val="4*#ppt_w"/>
                                          </p:val>
                                        </p:tav>
                                        <p:tav tm="100000">
                                          <p:val>
                                            <p:strVal val="#ppt_w"/>
                                          </p:val>
                                        </p:tav>
                                      </p:tavLst>
                                    </p:anim>
                                    <p:anim calcmode="lin" valueType="num">
                                      <p:cBhvr>
                                        <p:cTn id="18" dur="500" fill="hold"/>
                                        <p:tgtEl>
                                          <p:spTgt spid="13"/>
                                        </p:tgtEl>
                                        <p:attrNameLst>
                                          <p:attrName>ppt_h</p:attrName>
                                        </p:attrNameLst>
                                      </p:cBhvr>
                                      <p:tavLst>
                                        <p:tav tm="0">
                                          <p:val>
                                            <p:strVal val="4*#ppt_h"/>
                                          </p:val>
                                        </p:tav>
                                        <p:tav tm="100000">
                                          <p:val>
                                            <p:strVal val="#ppt_h"/>
                                          </p:val>
                                        </p:tav>
                                      </p:tavLst>
                                    </p:anim>
                                  </p:childTnLst>
                                </p:cTn>
                              </p:par>
                            </p:childTnLst>
                          </p:cTn>
                        </p:par>
                        <p:par>
                          <p:cTn id="19" fill="hold">
                            <p:stCondLst>
                              <p:cond delay="1500"/>
                            </p:stCondLst>
                            <p:childTnLst>
                              <p:par>
                                <p:cTn id="20" presetID="23" presetClass="entr" presetSubtype="32"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strVal val="4*#ppt_w"/>
                                          </p:val>
                                        </p:tav>
                                        <p:tav tm="100000">
                                          <p:val>
                                            <p:strVal val="#ppt_w"/>
                                          </p:val>
                                        </p:tav>
                                      </p:tavLst>
                                    </p:anim>
                                    <p:anim calcmode="lin" valueType="num">
                                      <p:cBhvr>
                                        <p:cTn id="23" dur="500" fill="hold"/>
                                        <p:tgtEl>
                                          <p:spTgt spid="1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6CC2DE-3AE3-C2D1-0E14-E48050EE21A2}"/>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DAFF99C-990F-100E-5855-35B32E369AE4}"/>
              </a:ext>
            </a:extLst>
          </p:cNvPr>
          <p:cNvPicPr>
            <a:picLocks noChangeAspect="1"/>
          </p:cNvPicPr>
          <p:nvPr/>
        </p:nvPicPr>
        <p:blipFill>
          <a:blip r:embed="rId3"/>
          <a:stretch>
            <a:fillRect/>
          </a:stretch>
        </p:blipFill>
        <p:spPr>
          <a:xfrm>
            <a:off x="4766126" y="1264492"/>
            <a:ext cx="4054024" cy="2614516"/>
          </a:xfrm>
          <a:prstGeom prst="rect">
            <a:avLst/>
          </a:prstGeom>
        </p:spPr>
      </p:pic>
      <p:sp>
        <p:nvSpPr>
          <p:cNvPr id="2" name="Title 1">
            <a:extLst>
              <a:ext uri="{FF2B5EF4-FFF2-40B4-BE49-F238E27FC236}">
                <a16:creationId xmlns:a16="http://schemas.microsoft.com/office/drawing/2014/main" id="{C5E7C1DE-C43C-4F69-8371-6756B493896B}"/>
              </a:ext>
            </a:extLst>
          </p:cNvPr>
          <p:cNvSpPr>
            <a:spLocks noGrp="1"/>
          </p:cNvSpPr>
          <p:nvPr>
            <p:ph type="title"/>
          </p:nvPr>
        </p:nvSpPr>
        <p:spPr>
          <a:xfrm>
            <a:off x="324000" y="211574"/>
            <a:ext cx="8496150" cy="415490"/>
          </a:xfrm>
        </p:spPr>
        <p:txBody>
          <a:bodyPr/>
          <a:lstStyle/>
          <a:p>
            <a:r>
              <a:rPr lang="en-US" dirty="0"/>
              <a:t>ESG </a:t>
            </a:r>
            <a:r>
              <a:rPr lang="en-US" dirty="0" err="1"/>
              <a:t>FOcus</a:t>
            </a:r>
            <a:endParaRPr lang="en-US" dirty="0"/>
          </a:p>
        </p:txBody>
      </p:sp>
      <p:sp>
        <p:nvSpPr>
          <p:cNvPr id="34" name="TextBox 33">
            <a:extLst>
              <a:ext uri="{FF2B5EF4-FFF2-40B4-BE49-F238E27FC236}">
                <a16:creationId xmlns:a16="http://schemas.microsoft.com/office/drawing/2014/main" id="{7F02AC99-9B8A-BBC9-F0E1-B97ADDD70735}"/>
              </a:ext>
            </a:extLst>
          </p:cNvPr>
          <p:cNvSpPr txBox="1"/>
          <p:nvPr/>
        </p:nvSpPr>
        <p:spPr>
          <a:xfrm>
            <a:off x="379012" y="1174902"/>
            <a:ext cx="1785767" cy="271103"/>
          </a:xfrm>
          <a:prstGeom prst="roundRect">
            <a:avLst>
              <a:gd name="adj" fmla="val 50000"/>
            </a:avLst>
          </a:prstGeom>
          <a:solidFill>
            <a:srgbClr val="BED730"/>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defTabSz="914196">
              <a:defRPr sz="1200" b="1">
                <a:solidFill>
                  <a:schemeClr val="tx1"/>
                </a:solidFill>
                <a:latin typeface="Trebuchet M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100"/>
              <a:t>Data Center MEP</a:t>
            </a:r>
            <a:endParaRPr lang="en-IN" sz="1100"/>
          </a:p>
        </p:txBody>
      </p:sp>
      <p:pic>
        <p:nvPicPr>
          <p:cNvPr id="13" name="Picture 12">
            <a:extLst>
              <a:ext uri="{FF2B5EF4-FFF2-40B4-BE49-F238E27FC236}">
                <a16:creationId xmlns:a16="http://schemas.microsoft.com/office/drawing/2014/main" id="{5311CDBD-A909-40EE-BBF9-8206BF6B4687}"/>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55013" y="752184"/>
            <a:ext cx="360000" cy="360000"/>
          </a:xfrm>
          <a:prstGeom prst="rect">
            <a:avLst/>
          </a:prstGeom>
        </p:spPr>
      </p:pic>
      <p:sp>
        <p:nvSpPr>
          <p:cNvPr id="6" name="TextBox 5">
            <a:extLst>
              <a:ext uri="{FF2B5EF4-FFF2-40B4-BE49-F238E27FC236}">
                <a16:creationId xmlns:a16="http://schemas.microsoft.com/office/drawing/2014/main" id="{EDBA56B9-391C-235C-66B9-A214BC346E50}"/>
              </a:ext>
            </a:extLst>
          </p:cNvPr>
          <p:cNvSpPr txBox="1"/>
          <p:nvPr/>
        </p:nvSpPr>
        <p:spPr>
          <a:xfrm>
            <a:off x="343776" y="1511775"/>
            <a:ext cx="1821004" cy="810478"/>
          </a:xfrm>
          <a:prstGeom prst="rect">
            <a:avLst/>
          </a:prstGeom>
          <a:noFill/>
        </p:spPr>
        <p:txBody>
          <a:bodyPr wrap="square" rtlCol="0">
            <a:spAutoFit/>
          </a:bodyPr>
          <a:lstStyle/>
          <a:p>
            <a:pPr marL="95250" indent="-95250" defTabSz="914196">
              <a:spcAft>
                <a:spcPts val="400"/>
              </a:spcAft>
              <a:buFont typeface="Arial" panose="020B0604020202020204" pitchFamily="34" charset="0"/>
              <a:buChar char="•"/>
              <a:defRPr/>
            </a:pPr>
            <a:r>
              <a:rPr lang="en-US" sz="800" dirty="0">
                <a:solidFill>
                  <a:prstClr val="white">
                    <a:lumMod val="85000"/>
                  </a:prstClr>
                </a:solidFill>
                <a:latin typeface="Trebuchet MS"/>
              </a:rPr>
              <a:t>High efficiency for Equipment even at low utilization levels</a:t>
            </a:r>
          </a:p>
          <a:p>
            <a:pPr marL="95250" indent="-95250" defTabSz="914196">
              <a:spcAft>
                <a:spcPts val="400"/>
              </a:spcAft>
              <a:buFont typeface="Arial" panose="020B0604020202020204" pitchFamily="34" charset="0"/>
              <a:buChar char="•"/>
              <a:defRPr/>
            </a:pPr>
            <a:r>
              <a:rPr lang="en-US" sz="800" dirty="0">
                <a:solidFill>
                  <a:prstClr val="white">
                    <a:lumMod val="85000"/>
                  </a:prstClr>
                </a:solidFill>
                <a:latin typeface="Trebuchet MS"/>
              </a:rPr>
              <a:t>Selection of equipment with high energy saving parameters</a:t>
            </a:r>
          </a:p>
          <a:p>
            <a:pPr marL="95250" indent="-95250" defTabSz="914196">
              <a:spcAft>
                <a:spcPts val="400"/>
              </a:spcAft>
              <a:buFont typeface="Arial" panose="020B0604020202020204" pitchFamily="34" charset="0"/>
              <a:buChar char="•"/>
              <a:defRPr/>
            </a:pPr>
            <a:r>
              <a:rPr lang="en-US" sz="800" dirty="0">
                <a:solidFill>
                  <a:prstClr val="white">
                    <a:lumMod val="85000"/>
                  </a:prstClr>
                </a:solidFill>
                <a:latin typeface="Trebuchet MS"/>
              </a:rPr>
              <a:t>Right redundancy levels</a:t>
            </a:r>
            <a:endParaRPr lang="en-IN" sz="800" dirty="0">
              <a:solidFill>
                <a:prstClr val="white">
                  <a:lumMod val="85000"/>
                </a:prstClr>
              </a:solidFill>
              <a:latin typeface="Trebuchet MS"/>
            </a:endParaRPr>
          </a:p>
        </p:txBody>
      </p:sp>
      <p:sp>
        <p:nvSpPr>
          <p:cNvPr id="43" name="TextBox 42">
            <a:extLst>
              <a:ext uri="{FF2B5EF4-FFF2-40B4-BE49-F238E27FC236}">
                <a16:creationId xmlns:a16="http://schemas.microsoft.com/office/drawing/2014/main" id="{B75D8B38-6A4A-BA05-EA20-D43795B3BDD3}"/>
              </a:ext>
            </a:extLst>
          </p:cNvPr>
          <p:cNvSpPr txBox="1"/>
          <p:nvPr/>
        </p:nvSpPr>
        <p:spPr>
          <a:xfrm>
            <a:off x="2738004" y="1511775"/>
            <a:ext cx="1788049" cy="861774"/>
          </a:xfrm>
          <a:prstGeom prst="rect">
            <a:avLst/>
          </a:prstGeom>
          <a:noFill/>
        </p:spPr>
        <p:txBody>
          <a:bodyPr wrap="square" rtlCol="0">
            <a:spAutoFit/>
          </a:bodyPr>
          <a:lstStyle/>
          <a:p>
            <a:pPr marL="95250" indent="-95250" defTabSz="914196">
              <a:spcAft>
                <a:spcPts val="400"/>
              </a:spcAft>
              <a:buFont typeface="Arial" panose="020B0604020202020204" pitchFamily="34" charset="0"/>
              <a:buChar char="•"/>
              <a:defRPr/>
            </a:pPr>
            <a:r>
              <a:rPr lang="en-US" sz="800" dirty="0">
                <a:solidFill>
                  <a:prstClr val="white">
                    <a:lumMod val="85000"/>
                  </a:prstClr>
                </a:solidFill>
                <a:latin typeface="Trebuchet MS"/>
              </a:rPr>
              <a:t>ASHRAE Guidelines, IGBC </a:t>
            </a:r>
          </a:p>
          <a:p>
            <a:pPr marL="95250" indent="-95250" defTabSz="914196">
              <a:spcAft>
                <a:spcPts val="400"/>
              </a:spcAft>
              <a:buFont typeface="Arial" panose="020B0604020202020204" pitchFamily="34" charset="0"/>
              <a:buChar char="•"/>
              <a:defRPr/>
            </a:pPr>
            <a:r>
              <a:rPr lang="en-US" sz="800" dirty="0">
                <a:solidFill>
                  <a:prstClr val="white">
                    <a:lumMod val="85000"/>
                  </a:prstClr>
                </a:solidFill>
                <a:latin typeface="Trebuchet MS"/>
              </a:rPr>
              <a:t>ISO 14001 Environmental Certification</a:t>
            </a:r>
          </a:p>
          <a:p>
            <a:pPr marL="95250" indent="-95250" defTabSz="914196">
              <a:spcAft>
                <a:spcPts val="400"/>
              </a:spcAft>
              <a:buFont typeface="Arial" panose="020B0604020202020204" pitchFamily="34" charset="0"/>
              <a:buChar char="•"/>
              <a:defRPr/>
            </a:pPr>
            <a:r>
              <a:rPr lang="en-US" sz="800" dirty="0">
                <a:solidFill>
                  <a:prstClr val="white">
                    <a:lumMod val="85000"/>
                  </a:prstClr>
                </a:solidFill>
                <a:latin typeface="Trebuchet MS"/>
              </a:rPr>
              <a:t>Carbon abetment policy</a:t>
            </a:r>
          </a:p>
          <a:p>
            <a:pPr marL="95250" indent="-95250" defTabSz="914196">
              <a:spcAft>
                <a:spcPts val="400"/>
              </a:spcAft>
              <a:buFont typeface="Arial" panose="020B0604020202020204" pitchFamily="34" charset="0"/>
              <a:buChar char="•"/>
              <a:defRPr/>
            </a:pPr>
            <a:r>
              <a:rPr lang="en-US" sz="800" dirty="0">
                <a:solidFill>
                  <a:prstClr val="white">
                    <a:lumMod val="85000"/>
                  </a:prstClr>
                </a:solidFill>
                <a:latin typeface="Trebuchet MS"/>
              </a:rPr>
              <a:t>Low PUE, WUE</a:t>
            </a:r>
          </a:p>
        </p:txBody>
      </p:sp>
      <p:sp>
        <p:nvSpPr>
          <p:cNvPr id="44" name="TextBox 43">
            <a:extLst>
              <a:ext uri="{FF2B5EF4-FFF2-40B4-BE49-F238E27FC236}">
                <a16:creationId xmlns:a16="http://schemas.microsoft.com/office/drawing/2014/main" id="{A7F5E8F1-0EEF-921F-A0CD-D8E3B40859F8}"/>
              </a:ext>
            </a:extLst>
          </p:cNvPr>
          <p:cNvSpPr txBox="1"/>
          <p:nvPr/>
        </p:nvSpPr>
        <p:spPr>
          <a:xfrm>
            <a:off x="2739187" y="1185547"/>
            <a:ext cx="1787965" cy="271103"/>
          </a:xfrm>
          <a:prstGeom prst="roundRect">
            <a:avLst>
              <a:gd name="adj" fmla="val 50000"/>
            </a:avLst>
          </a:prstGeom>
          <a:solidFill>
            <a:srgbClr val="BED730"/>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219">
              <a:defRPr/>
            </a:pPr>
            <a:r>
              <a:rPr lang="en-US" sz="1100" b="1">
                <a:solidFill>
                  <a:schemeClr val="tx1"/>
                </a:solidFill>
                <a:latin typeface="Trebuchet MS"/>
              </a:rPr>
              <a:t>Sustainable Processes</a:t>
            </a:r>
            <a:endParaRPr lang="en-IN" sz="1100" b="1">
              <a:solidFill>
                <a:schemeClr val="tx1"/>
              </a:solidFill>
              <a:latin typeface="Trebuchet MS"/>
            </a:endParaRPr>
          </a:p>
        </p:txBody>
      </p:sp>
      <p:pic>
        <p:nvPicPr>
          <p:cNvPr id="18" name="Picture 17">
            <a:extLst>
              <a:ext uri="{FF2B5EF4-FFF2-40B4-BE49-F238E27FC236}">
                <a16:creationId xmlns:a16="http://schemas.microsoft.com/office/drawing/2014/main" id="{AD9DA179-6477-C67F-16D6-23BBAF3C9089}"/>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3362066" y="752184"/>
            <a:ext cx="360000" cy="360000"/>
          </a:xfrm>
          <a:prstGeom prst="rect">
            <a:avLst/>
          </a:prstGeom>
        </p:spPr>
      </p:pic>
      <p:sp>
        <p:nvSpPr>
          <p:cNvPr id="42" name="TextBox 41">
            <a:extLst>
              <a:ext uri="{FF2B5EF4-FFF2-40B4-BE49-F238E27FC236}">
                <a16:creationId xmlns:a16="http://schemas.microsoft.com/office/drawing/2014/main" id="{581202DA-E9B1-12DC-E9FC-A50596EFF25A}"/>
              </a:ext>
            </a:extLst>
          </p:cNvPr>
          <p:cNvSpPr txBox="1"/>
          <p:nvPr/>
        </p:nvSpPr>
        <p:spPr>
          <a:xfrm>
            <a:off x="378779" y="2826280"/>
            <a:ext cx="1786232" cy="271103"/>
          </a:xfrm>
          <a:prstGeom prst="roundRect">
            <a:avLst>
              <a:gd name="adj" fmla="val 50000"/>
            </a:avLst>
          </a:prstGeom>
          <a:solidFill>
            <a:srgbClr val="BED730"/>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rgbClr val="BED73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219">
              <a:defRPr/>
            </a:pPr>
            <a:r>
              <a:rPr lang="en-US" sz="1100" b="1">
                <a:solidFill>
                  <a:schemeClr val="tx1"/>
                </a:solidFill>
                <a:latin typeface="Trebuchet MS"/>
              </a:rPr>
              <a:t>Green Power Contracts</a:t>
            </a:r>
            <a:endParaRPr lang="en-IN" sz="1100" b="1">
              <a:solidFill>
                <a:schemeClr val="tx1"/>
              </a:solidFill>
              <a:latin typeface="Trebuchet MS"/>
            </a:endParaRPr>
          </a:p>
        </p:txBody>
      </p:sp>
      <p:sp>
        <p:nvSpPr>
          <p:cNvPr id="7" name="TextBox 6">
            <a:extLst>
              <a:ext uri="{FF2B5EF4-FFF2-40B4-BE49-F238E27FC236}">
                <a16:creationId xmlns:a16="http://schemas.microsoft.com/office/drawing/2014/main" id="{7361C99E-6045-B1D8-B146-0428F6C6C9D9}"/>
              </a:ext>
            </a:extLst>
          </p:cNvPr>
          <p:cNvSpPr txBox="1"/>
          <p:nvPr/>
        </p:nvSpPr>
        <p:spPr>
          <a:xfrm>
            <a:off x="343775" y="3154475"/>
            <a:ext cx="1892779" cy="1056700"/>
          </a:xfrm>
          <a:prstGeom prst="rect">
            <a:avLst/>
          </a:prstGeom>
          <a:noFill/>
        </p:spPr>
        <p:txBody>
          <a:bodyPr wrap="square" rtlCol="0">
            <a:spAutoFit/>
          </a:bodyPr>
          <a:lstStyle/>
          <a:p>
            <a:pPr marL="95250" indent="-95250" defTabSz="914196">
              <a:spcAft>
                <a:spcPts val="400"/>
              </a:spcAft>
              <a:buFont typeface="Arial" panose="020B0604020202020204" pitchFamily="34" charset="0"/>
              <a:buChar char="•"/>
              <a:defRPr/>
            </a:pPr>
            <a:r>
              <a:rPr lang="en-US" sz="800" dirty="0">
                <a:solidFill>
                  <a:prstClr val="white">
                    <a:lumMod val="85000"/>
                  </a:prstClr>
                </a:solidFill>
                <a:latin typeface="Trebuchet MS"/>
              </a:rPr>
              <a:t>Contracted </a:t>
            </a:r>
            <a:r>
              <a:rPr lang="en-US" sz="800" dirty="0">
                <a:solidFill>
                  <a:srgbClr val="B6CD2E"/>
                </a:solidFill>
                <a:latin typeface="Trebuchet MS"/>
              </a:rPr>
              <a:t>231 MW </a:t>
            </a:r>
            <a:r>
              <a:rPr lang="en-US" sz="800" dirty="0">
                <a:solidFill>
                  <a:schemeClr val="bg1"/>
                </a:solidFill>
                <a:latin typeface="Trebuchet MS"/>
              </a:rPr>
              <a:t>Green power </a:t>
            </a:r>
            <a:r>
              <a:rPr lang="en-US" sz="800" dirty="0">
                <a:solidFill>
                  <a:prstClr val="white">
                    <a:lumMod val="85000"/>
                  </a:prstClr>
                </a:solidFill>
                <a:latin typeface="Trebuchet MS"/>
              </a:rPr>
              <a:t>via Power Purchase Agreements</a:t>
            </a:r>
          </a:p>
          <a:p>
            <a:pPr marL="95250" indent="-95250" defTabSz="914196">
              <a:spcAft>
                <a:spcPts val="400"/>
              </a:spcAft>
              <a:buFont typeface="Arial" panose="020B0604020202020204" pitchFamily="34" charset="0"/>
              <a:buChar char="•"/>
              <a:defRPr/>
            </a:pPr>
            <a:r>
              <a:rPr lang="en-US" sz="800" dirty="0">
                <a:solidFill>
                  <a:prstClr val="white">
                    <a:lumMod val="85000"/>
                  </a:prstClr>
                </a:solidFill>
                <a:latin typeface="Trebuchet MS"/>
              </a:rPr>
              <a:t>Additional nation-wide Green power for future projects</a:t>
            </a:r>
            <a:r>
              <a:rPr lang="en-US" sz="800" dirty="0">
                <a:solidFill>
                  <a:prstClr val="white"/>
                </a:solidFill>
                <a:latin typeface="Trebuchet MS"/>
              </a:rPr>
              <a:t> ~500MW planned to meet long-term sustainability goals</a:t>
            </a:r>
          </a:p>
          <a:p>
            <a:pPr marL="95250" indent="-95250" defTabSz="914196">
              <a:spcAft>
                <a:spcPts val="400"/>
              </a:spcAft>
              <a:buFont typeface="Arial" panose="020B0604020202020204" pitchFamily="34" charset="0"/>
              <a:buChar char="•"/>
              <a:defRPr/>
            </a:pPr>
            <a:r>
              <a:rPr lang="en-GB" sz="800" dirty="0">
                <a:solidFill>
                  <a:prstClr val="white"/>
                </a:solidFill>
                <a:latin typeface="Trebuchet MS"/>
              </a:rPr>
              <a:t>Up to </a:t>
            </a:r>
            <a:r>
              <a:rPr lang="en-GB" sz="800" dirty="0">
                <a:solidFill>
                  <a:srgbClr val="B6CD2E"/>
                </a:solidFill>
                <a:latin typeface="Trebuchet MS"/>
              </a:rPr>
              <a:t>70%</a:t>
            </a:r>
            <a:r>
              <a:rPr lang="en-GB" sz="800" dirty="0">
                <a:solidFill>
                  <a:prstClr val="white"/>
                </a:solidFill>
                <a:latin typeface="Trebuchet MS"/>
              </a:rPr>
              <a:t> Green Power in Chennai</a:t>
            </a:r>
            <a:endParaRPr lang="en-US" sz="800" dirty="0">
              <a:solidFill>
                <a:prstClr val="white">
                  <a:lumMod val="85000"/>
                </a:prstClr>
              </a:solidFill>
              <a:latin typeface="Trebuchet MS"/>
            </a:endParaRPr>
          </a:p>
        </p:txBody>
      </p:sp>
      <p:pic>
        <p:nvPicPr>
          <p:cNvPr id="19" name="Picture 18">
            <a:extLst>
              <a:ext uri="{FF2B5EF4-FFF2-40B4-BE49-F238E27FC236}">
                <a16:creationId xmlns:a16="http://schemas.microsoft.com/office/drawing/2014/main" id="{9AA44A11-831A-9005-0379-EAA3CBCC3EFB}"/>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00792" y="2373549"/>
            <a:ext cx="360000" cy="360000"/>
          </a:xfrm>
          <a:prstGeom prst="rect">
            <a:avLst/>
          </a:prstGeom>
        </p:spPr>
      </p:pic>
      <p:sp>
        <p:nvSpPr>
          <p:cNvPr id="3" name="TextBox 2">
            <a:extLst>
              <a:ext uri="{FF2B5EF4-FFF2-40B4-BE49-F238E27FC236}">
                <a16:creationId xmlns:a16="http://schemas.microsoft.com/office/drawing/2014/main" id="{51647880-7658-E646-133B-DBDF562204B5}"/>
              </a:ext>
            </a:extLst>
          </p:cNvPr>
          <p:cNvSpPr txBox="1"/>
          <p:nvPr/>
        </p:nvSpPr>
        <p:spPr>
          <a:xfrm>
            <a:off x="2740369" y="2826280"/>
            <a:ext cx="1785600" cy="270000"/>
          </a:xfrm>
          <a:prstGeom prst="roundRect">
            <a:avLst>
              <a:gd name="adj" fmla="val 50000"/>
            </a:avLst>
          </a:prstGeom>
          <a:solidFill>
            <a:srgbClr val="BED730"/>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rgbClr val="BED73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219">
              <a:defRPr/>
            </a:pPr>
            <a:r>
              <a:rPr lang="en-US" sz="1100" b="1">
                <a:solidFill>
                  <a:schemeClr val="tx1"/>
                </a:solidFill>
                <a:latin typeface="Trebuchet MS"/>
              </a:rPr>
              <a:t>Future Roadmap</a:t>
            </a:r>
            <a:endParaRPr lang="en-IN" sz="1100" b="1">
              <a:solidFill>
                <a:schemeClr val="tx1"/>
              </a:solidFill>
              <a:latin typeface="Trebuchet MS"/>
            </a:endParaRPr>
          </a:p>
        </p:txBody>
      </p:sp>
      <p:sp>
        <p:nvSpPr>
          <p:cNvPr id="4" name="TextBox 3">
            <a:extLst>
              <a:ext uri="{FF2B5EF4-FFF2-40B4-BE49-F238E27FC236}">
                <a16:creationId xmlns:a16="http://schemas.microsoft.com/office/drawing/2014/main" id="{5029BD71-4E7C-9A8A-3532-7127FAE6F78C}"/>
              </a:ext>
            </a:extLst>
          </p:cNvPr>
          <p:cNvSpPr txBox="1"/>
          <p:nvPr/>
        </p:nvSpPr>
        <p:spPr>
          <a:xfrm>
            <a:off x="2738004" y="3154475"/>
            <a:ext cx="1892779" cy="1179810"/>
          </a:xfrm>
          <a:prstGeom prst="rect">
            <a:avLst/>
          </a:prstGeom>
          <a:noFill/>
        </p:spPr>
        <p:txBody>
          <a:bodyPr wrap="square" rtlCol="0">
            <a:spAutoFit/>
          </a:bodyPr>
          <a:lstStyle/>
          <a:p>
            <a:pPr marL="95250" indent="-95250" defTabSz="914219">
              <a:spcAft>
                <a:spcPts val="400"/>
              </a:spcAft>
              <a:buFont typeface="Arial" panose="020B0604020202020204" pitchFamily="34" charset="0"/>
              <a:buChar char="•"/>
              <a:defRPr/>
            </a:pPr>
            <a:r>
              <a:rPr lang="en-US" sz="800" dirty="0">
                <a:solidFill>
                  <a:prstClr val="white">
                    <a:lumMod val="85000"/>
                  </a:prstClr>
                </a:solidFill>
                <a:latin typeface="Trebuchet MS"/>
              </a:rPr>
              <a:t>To become RE100 (Carbon Neutral) by 2030. 29% GHG emission reduction by FY2025</a:t>
            </a:r>
          </a:p>
          <a:p>
            <a:pPr marL="95250" indent="-95250" defTabSz="914219">
              <a:spcAft>
                <a:spcPts val="400"/>
              </a:spcAft>
              <a:buFont typeface="Arial" panose="020B0604020202020204" pitchFamily="34" charset="0"/>
              <a:buChar char="•"/>
              <a:defRPr/>
            </a:pPr>
            <a:r>
              <a:rPr lang="en-US" sz="800" dirty="0">
                <a:solidFill>
                  <a:prstClr val="white">
                    <a:lumMod val="85000"/>
                  </a:prstClr>
                </a:solidFill>
                <a:latin typeface="Trebuchet MS"/>
              </a:rPr>
              <a:t>Secure up to highest RE penetration for Sify DCs, as permitted by regulation</a:t>
            </a:r>
          </a:p>
          <a:p>
            <a:pPr marL="95250" lvl="1" indent="-95250" defTabSz="685783">
              <a:spcAft>
                <a:spcPts val="400"/>
              </a:spcAft>
              <a:buFont typeface="Arial" panose="020B0604020202020204" pitchFamily="34" charset="0"/>
              <a:buChar char="•"/>
              <a:defRPr/>
            </a:pPr>
            <a:r>
              <a:rPr lang="en-US" sz="800" dirty="0">
                <a:solidFill>
                  <a:prstClr val="white">
                    <a:lumMod val="85000"/>
                  </a:prstClr>
                </a:solidFill>
                <a:latin typeface="Trebuchet MS"/>
              </a:rPr>
              <a:t>Targeting high level of Renewable Energy penetration by year 2025</a:t>
            </a:r>
          </a:p>
        </p:txBody>
      </p:sp>
      <p:pic>
        <p:nvPicPr>
          <p:cNvPr id="16" name="Graphic 15" descr="Road with solid fill">
            <a:extLst>
              <a:ext uri="{FF2B5EF4-FFF2-40B4-BE49-F238E27FC236}">
                <a16:creationId xmlns:a16="http://schemas.microsoft.com/office/drawing/2014/main" id="{528B9110-0A8C-C727-952E-8EDA23658D4B}"/>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18317" y="2373549"/>
            <a:ext cx="360000" cy="360000"/>
          </a:xfrm>
          <a:prstGeom prst="rect">
            <a:avLst/>
          </a:prstGeom>
        </p:spPr>
      </p:pic>
      <p:sp>
        <p:nvSpPr>
          <p:cNvPr id="12" name="TextBox 11">
            <a:extLst>
              <a:ext uri="{FF2B5EF4-FFF2-40B4-BE49-F238E27FC236}">
                <a16:creationId xmlns:a16="http://schemas.microsoft.com/office/drawing/2014/main" id="{66A39B4C-AFE5-7C83-7E24-3DC23C9AD366}"/>
              </a:ext>
            </a:extLst>
          </p:cNvPr>
          <p:cNvSpPr txBox="1"/>
          <p:nvPr/>
        </p:nvSpPr>
        <p:spPr>
          <a:xfrm>
            <a:off x="324000" y="4411123"/>
            <a:ext cx="8496300" cy="276999"/>
          </a:xfrm>
          <a:prstGeom prst="rect">
            <a:avLst/>
          </a:prstGeom>
          <a:noFill/>
        </p:spPr>
        <p:txBody>
          <a:bodyPr wrap="square">
            <a:spAutoFit/>
          </a:bodyPr>
          <a:lstStyle/>
          <a:p>
            <a:pPr algn="ctr"/>
            <a:r>
              <a:rPr lang="en-US" sz="1200" b="1" i="1" dirty="0"/>
              <a:t>Driving sustainability from BASE BUILD - POD - PROCESS </a:t>
            </a:r>
          </a:p>
        </p:txBody>
      </p:sp>
    </p:spTree>
    <p:extLst>
      <p:ext uri="{BB962C8B-B14F-4D97-AF65-F5344CB8AC3E}">
        <p14:creationId xmlns:p14="http://schemas.microsoft.com/office/powerpoint/2010/main" val="87668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01C05-6235-E8B2-D883-357B2C5739C5}"/>
              </a:ext>
            </a:extLst>
          </p:cNvPr>
          <p:cNvSpPr>
            <a:spLocks noGrp="1"/>
          </p:cNvSpPr>
          <p:nvPr>
            <p:ph type="title"/>
          </p:nvPr>
        </p:nvSpPr>
        <p:spPr>
          <a:xfrm>
            <a:off x="324000" y="219270"/>
            <a:ext cx="8496150" cy="400099"/>
          </a:xfrm>
        </p:spPr>
        <p:txBody>
          <a:bodyPr/>
          <a:lstStyle/>
          <a:p>
            <a:r>
              <a:rPr lang="en-US"/>
              <a:t>Global Command and Control Center (GC3)</a:t>
            </a:r>
          </a:p>
        </p:txBody>
      </p:sp>
      <p:grpSp>
        <p:nvGrpSpPr>
          <p:cNvPr id="61" name="Group 60">
            <a:extLst>
              <a:ext uri="{FF2B5EF4-FFF2-40B4-BE49-F238E27FC236}">
                <a16:creationId xmlns:a16="http://schemas.microsoft.com/office/drawing/2014/main" id="{C88A03F4-3516-3819-26B8-398FACEAE11F}"/>
              </a:ext>
            </a:extLst>
          </p:cNvPr>
          <p:cNvGrpSpPr/>
          <p:nvPr/>
        </p:nvGrpSpPr>
        <p:grpSpPr>
          <a:xfrm>
            <a:off x="4974758" y="685464"/>
            <a:ext cx="3308017" cy="3341078"/>
            <a:chOff x="6794500" y="2160949"/>
            <a:chExt cx="3984588" cy="3262829"/>
          </a:xfrm>
        </p:grpSpPr>
        <p:grpSp>
          <p:nvGrpSpPr>
            <p:cNvPr id="5" name="Group 4">
              <a:extLst>
                <a:ext uri="{FF2B5EF4-FFF2-40B4-BE49-F238E27FC236}">
                  <a16:creationId xmlns:a16="http://schemas.microsoft.com/office/drawing/2014/main" id="{3C6ACADE-D3E8-38C1-1A04-582D2C629A54}"/>
                </a:ext>
              </a:extLst>
            </p:cNvPr>
            <p:cNvGrpSpPr/>
            <p:nvPr/>
          </p:nvGrpSpPr>
          <p:grpSpPr>
            <a:xfrm>
              <a:off x="6946612" y="2160949"/>
              <a:ext cx="3628509" cy="3090127"/>
              <a:chOff x="3342686" y="1262055"/>
              <a:chExt cx="4589568" cy="3917872"/>
            </a:xfrm>
          </p:grpSpPr>
          <p:grpSp>
            <p:nvGrpSpPr>
              <p:cNvPr id="6" name="Group 5">
                <a:extLst>
                  <a:ext uri="{FF2B5EF4-FFF2-40B4-BE49-F238E27FC236}">
                    <a16:creationId xmlns:a16="http://schemas.microsoft.com/office/drawing/2014/main" id="{D89876FD-07D5-C152-8C41-BD76484EB714}"/>
                  </a:ext>
                </a:extLst>
              </p:cNvPr>
              <p:cNvGrpSpPr/>
              <p:nvPr/>
            </p:nvGrpSpPr>
            <p:grpSpPr>
              <a:xfrm>
                <a:off x="4259724" y="1276355"/>
                <a:ext cx="3672530" cy="3903572"/>
                <a:chOff x="4313203" y="1074856"/>
                <a:chExt cx="2754401" cy="2927667"/>
              </a:xfrm>
              <a:solidFill>
                <a:schemeClr val="bg2"/>
              </a:solidFill>
            </p:grpSpPr>
            <p:cxnSp>
              <p:nvCxnSpPr>
                <p:cNvPr id="19" name="Straight Connector 18">
                  <a:extLst>
                    <a:ext uri="{FF2B5EF4-FFF2-40B4-BE49-F238E27FC236}">
                      <a16:creationId xmlns:a16="http://schemas.microsoft.com/office/drawing/2014/main" id="{A323C810-4137-8D06-E0D5-E6800AA7C76C}"/>
                    </a:ext>
                  </a:extLst>
                </p:cNvPr>
                <p:cNvCxnSpPr>
                  <a:cxnSpLocks/>
                </p:cNvCxnSpPr>
                <p:nvPr/>
              </p:nvCxnSpPr>
              <p:spPr>
                <a:xfrm flipV="1">
                  <a:off x="6292016" y="2223735"/>
                  <a:ext cx="224239" cy="45740"/>
                </a:xfrm>
                <a:prstGeom prst="line">
                  <a:avLst/>
                </a:prstGeom>
                <a:grpFill/>
              </p:spPr>
              <p:style>
                <a:lnRef idx="1">
                  <a:schemeClr val="dk1"/>
                </a:lnRef>
                <a:fillRef idx="2">
                  <a:schemeClr val="dk1"/>
                </a:fillRef>
                <a:effectRef idx="1">
                  <a:schemeClr val="dk1"/>
                </a:effectRef>
                <a:fontRef idx="minor">
                  <a:schemeClr val="dk1"/>
                </a:fontRef>
              </p:style>
            </p:cxnSp>
            <p:cxnSp>
              <p:nvCxnSpPr>
                <p:cNvPr id="20" name="Straight Connector 19">
                  <a:extLst>
                    <a:ext uri="{FF2B5EF4-FFF2-40B4-BE49-F238E27FC236}">
                      <a16:creationId xmlns:a16="http://schemas.microsoft.com/office/drawing/2014/main" id="{DB539655-B4C5-2AF3-A32F-1BBC2FEE0DFA}"/>
                    </a:ext>
                  </a:extLst>
                </p:cNvPr>
                <p:cNvCxnSpPr/>
                <p:nvPr/>
              </p:nvCxnSpPr>
              <p:spPr>
                <a:xfrm flipV="1">
                  <a:off x="6507072" y="1975786"/>
                  <a:ext cx="0" cy="243391"/>
                </a:xfrm>
                <a:prstGeom prst="line">
                  <a:avLst/>
                </a:prstGeom>
                <a:grpFill/>
              </p:spPr>
              <p:style>
                <a:lnRef idx="1">
                  <a:schemeClr val="dk1"/>
                </a:lnRef>
                <a:fillRef idx="2">
                  <a:schemeClr val="dk1"/>
                </a:fillRef>
                <a:effectRef idx="1">
                  <a:schemeClr val="dk1"/>
                </a:effectRef>
                <a:fontRef idx="minor">
                  <a:schemeClr val="dk1"/>
                </a:fontRef>
              </p:style>
            </p:cxnSp>
            <p:sp>
              <p:nvSpPr>
                <p:cNvPr id="21" name="Freeform 22">
                  <a:extLst>
                    <a:ext uri="{FF2B5EF4-FFF2-40B4-BE49-F238E27FC236}">
                      <a16:creationId xmlns:a16="http://schemas.microsoft.com/office/drawing/2014/main" id="{481EF5AD-C328-454F-4846-1EDD25F5F3A7}"/>
                    </a:ext>
                  </a:extLst>
                </p:cNvPr>
                <p:cNvSpPr>
                  <a:spLocks/>
                </p:cNvSpPr>
                <p:nvPr/>
              </p:nvSpPr>
              <p:spPr bwMode="auto">
                <a:xfrm>
                  <a:off x="4315172" y="1083920"/>
                  <a:ext cx="2752432" cy="2916953"/>
                </a:xfrm>
                <a:custGeom>
                  <a:avLst/>
                  <a:gdLst/>
                  <a:ahLst/>
                  <a:cxnLst>
                    <a:cxn ang="0">
                      <a:pos x="408" y="1524"/>
                    </a:cxn>
                    <a:cxn ang="0">
                      <a:pos x="387" y="1463"/>
                    </a:cxn>
                    <a:cxn ang="0">
                      <a:pos x="319" y="1311"/>
                    </a:cxn>
                    <a:cxn ang="0">
                      <a:pos x="285" y="1222"/>
                    </a:cxn>
                    <a:cxn ang="0">
                      <a:pos x="252" y="1137"/>
                    </a:cxn>
                    <a:cxn ang="0">
                      <a:pos x="239" y="1039"/>
                    </a:cxn>
                    <a:cxn ang="0">
                      <a:pos x="232" y="976"/>
                    </a:cxn>
                    <a:cxn ang="0">
                      <a:pos x="238" y="883"/>
                    </a:cxn>
                    <a:cxn ang="0">
                      <a:pos x="228" y="838"/>
                    </a:cxn>
                    <a:cxn ang="0">
                      <a:pos x="213" y="815"/>
                    </a:cxn>
                    <a:cxn ang="0">
                      <a:pos x="165" y="888"/>
                    </a:cxn>
                    <a:cxn ang="0">
                      <a:pos x="41" y="796"/>
                    </a:cxn>
                    <a:cxn ang="0">
                      <a:pos x="104" y="791"/>
                    </a:cxn>
                    <a:cxn ang="0">
                      <a:pos x="42" y="770"/>
                    </a:cxn>
                    <a:cxn ang="0">
                      <a:pos x="9" y="731"/>
                    </a:cxn>
                    <a:cxn ang="0">
                      <a:pos x="78" y="698"/>
                    </a:cxn>
                    <a:cxn ang="0">
                      <a:pos x="154" y="667"/>
                    </a:cxn>
                    <a:cxn ang="0">
                      <a:pos x="109" y="527"/>
                    </a:cxn>
                    <a:cxn ang="0">
                      <a:pos x="249" y="458"/>
                    </a:cxn>
                    <a:cxn ang="0">
                      <a:pos x="354" y="347"/>
                    </a:cxn>
                    <a:cxn ang="0">
                      <a:pos x="403" y="274"/>
                    </a:cxn>
                    <a:cxn ang="0">
                      <a:pos x="280" y="67"/>
                    </a:cxn>
                    <a:cxn ang="0">
                      <a:pos x="570" y="159"/>
                    </a:cxn>
                    <a:cxn ang="0">
                      <a:pos x="610" y="247"/>
                    </a:cxn>
                    <a:cxn ang="0">
                      <a:pos x="573" y="313"/>
                    </a:cxn>
                    <a:cxn ang="0">
                      <a:pos x="644" y="357"/>
                    </a:cxn>
                    <a:cxn ang="0">
                      <a:pos x="647" y="428"/>
                    </a:cxn>
                    <a:cxn ang="0">
                      <a:pos x="756" y="522"/>
                    </a:cxn>
                    <a:cxn ang="0">
                      <a:pos x="855" y="536"/>
                    </a:cxn>
                    <a:cxn ang="0">
                      <a:pos x="976" y="581"/>
                    </a:cxn>
                    <a:cxn ang="0">
                      <a:pos x="1047" y="543"/>
                    </a:cxn>
                    <a:cxn ang="0">
                      <a:pos x="1085" y="533"/>
                    </a:cxn>
                    <a:cxn ang="0">
                      <a:pos x="1221" y="544"/>
                    </a:cxn>
                    <a:cxn ang="0">
                      <a:pos x="1261" y="484"/>
                    </a:cxn>
                    <a:cxn ang="0">
                      <a:pos x="1371" y="394"/>
                    </a:cxn>
                    <a:cxn ang="0">
                      <a:pos x="1453" y="393"/>
                    </a:cxn>
                    <a:cxn ang="0">
                      <a:pos x="1495" y="429"/>
                    </a:cxn>
                    <a:cxn ang="0">
                      <a:pos x="1475" y="491"/>
                    </a:cxn>
                    <a:cxn ang="0">
                      <a:pos x="1404" y="597"/>
                    </a:cxn>
                    <a:cxn ang="0">
                      <a:pos x="1335" y="686"/>
                    </a:cxn>
                    <a:cxn ang="0">
                      <a:pos x="1309" y="799"/>
                    </a:cxn>
                    <a:cxn ang="0">
                      <a:pos x="1271" y="712"/>
                    </a:cxn>
                    <a:cxn ang="0">
                      <a:pos x="1230" y="698"/>
                    </a:cxn>
                    <a:cxn ang="0">
                      <a:pos x="1280" y="634"/>
                    </a:cxn>
                    <a:cxn ang="0">
                      <a:pos x="1145" y="629"/>
                    </a:cxn>
                    <a:cxn ang="0">
                      <a:pos x="1106" y="588"/>
                    </a:cxn>
                    <a:cxn ang="0">
                      <a:pos x="1060" y="593"/>
                    </a:cxn>
                    <a:cxn ang="0">
                      <a:pos x="1061" y="663"/>
                    </a:cxn>
                    <a:cxn ang="0">
                      <a:pos x="1096" y="744"/>
                    </a:cxn>
                    <a:cxn ang="0">
                      <a:pos x="1113" y="838"/>
                    </a:cxn>
                    <a:cxn ang="0">
                      <a:pos x="1076" y="839"/>
                    </a:cxn>
                    <a:cxn ang="0">
                      <a:pos x="1044" y="838"/>
                    </a:cxn>
                    <a:cxn ang="0">
                      <a:pos x="998" y="915"/>
                    </a:cxn>
                    <a:cxn ang="0">
                      <a:pos x="932" y="956"/>
                    </a:cxn>
                    <a:cxn ang="0">
                      <a:pos x="912" y="969"/>
                    </a:cxn>
                    <a:cxn ang="0">
                      <a:pos x="784" y="1089"/>
                    </a:cxn>
                    <a:cxn ang="0">
                      <a:pos x="698" y="1151"/>
                    </a:cxn>
                    <a:cxn ang="0">
                      <a:pos x="633" y="1240"/>
                    </a:cxn>
                    <a:cxn ang="0">
                      <a:pos x="638" y="1300"/>
                    </a:cxn>
                    <a:cxn ang="0">
                      <a:pos x="614" y="1396"/>
                    </a:cxn>
                    <a:cxn ang="0">
                      <a:pos x="601" y="1487"/>
                    </a:cxn>
                    <a:cxn ang="0">
                      <a:pos x="590" y="1552"/>
                    </a:cxn>
                  </a:cxnLst>
                  <a:rect l="0" t="0" r="r" b="b"/>
                  <a:pathLst>
                    <a:path w="1521" h="1612">
                      <a:moveTo>
                        <a:pt x="472" y="1612"/>
                      </a:moveTo>
                      <a:cubicBezTo>
                        <a:pt x="469" y="1612"/>
                        <a:pt x="465" y="1612"/>
                        <a:pt x="463" y="1611"/>
                      </a:cubicBezTo>
                      <a:cubicBezTo>
                        <a:pt x="461" y="1610"/>
                        <a:pt x="458" y="1609"/>
                        <a:pt x="456" y="1607"/>
                      </a:cubicBezTo>
                      <a:cubicBezTo>
                        <a:pt x="454" y="1606"/>
                        <a:pt x="454" y="1606"/>
                        <a:pt x="454" y="1606"/>
                      </a:cubicBezTo>
                      <a:cubicBezTo>
                        <a:pt x="453" y="1604"/>
                        <a:pt x="453" y="1603"/>
                        <a:pt x="451" y="1603"/>
                      </a:cubicBezTo>
                      <a:cubicBezTo>
                        <a:pt x="451" y="1602"/>
                        <a:pt x="451" y="1602"/>
                        <a:pt x="451" y="1602"/>
                      </a:cubicBezTo>
                      <a:cubicBezTo>
                        <a:pt x="450" y="1602"/>
                        <a:pt x="450" y="1602"/>
                        <a:pt x="450" y="1602"/>
                      </a:cubicBezTo>
                      <a:cubicBezTo>
                        <a:pt x="449" y="1600"/>
                        <a:pt x="448" y="1600"/>
                        <a:pt x="446" y="1599"/>
                      </a:cubicBezTo>
                      <a:cubicBezTo>
                        <a:pt x="444" y="1597"/>
                        <a:pt x="442" y="1595"/>
                        <a:pt x="440" y="1592"/>
                      </a:cubicBezTo>
                      <a:cubicBezTo>
                        <a:pt x="440" y="1591"/>
                        <a:pt x="438" y="1589"/>
                        <a:pt x="437" y="1587"/>
                      </a:cubicBezTo>
                      <a:cubicBezTo>
                        <a:pt x="436" y="1587"/>
                        <a:pt x="435" y="1586"/>
                        <a:pt x="435" y="1585"/>
                      </a:cubicBezTo>
                      <a:cubicBezTo>
                        <a:pt x="434" y="1584"/>
                        <a:pt x="433" y="1582"/>
                        <a:pt x="432" y="1581"/>
                      </a:cubicBezTo>
                      <a:cubicBezTo>
                        <a:pt x="430" y="1579"/>
                        <a:pt x="429" y="1578"/>
                        <a:pt x="428" y="1577"/>
                      </a:cubicBezTo>
                      <a:cubicBezTo>
                        <a:pt x="427" y="1574"/>
                        <a:pt x="424" y="1572"/>
                        <a:pt x="423" y="1572"/>
                      </a:cubicBezTo>
                      <a:cubicBezTo>
                        <a:pt x="423" y="1572"/>
                        <a:pt x="423" y="1572"/>
                        <a:pt x="423" y="1572"/>
                      </a:cubicBezTo>
                      <a:cubicBezTo>
                        <a:pt x="423" y="1572"/>
                        <a:pt x="423" y="1572"/>
                        <a:pt x="423" y="1572"/>
                      </a:cubicBezTo>
                      <a:cubicBezTo>
                        <a:pt x="422" y="1571"/>
                        <a:pt x="420" y="1569"/>
                        <a:pt x="419" y="1567"/>
                      </a:cubicBezTo>
                      <a:cubicBezTo>
                        <a:pt x="419" y="1566"/>
                        <a:pt x="418" y="1563"/>
                        <a:pt x="420" y="1562"/>
                      </a:cubicBezTo>
                      <a:cubicBezTo>
                        <a:pt x="421" y="1561"/>
                        <a:pt x="421" y="1561"/>
                        <a:pt x="421" y="1560"/>
                      </a:cubicBezTo>
                      <a:cubicBezTo>
                        <a:pt x="423" y="1556"/>
                        <a:pt x="423" y="1556"/>
                        <a:pt x="423" y="1556"/>
                      </a:cubicBezTo>
                      <a:cubicBezTo>
                        <a:pt x="419" y="1559"/>
                        <a:pt x="419" y="1559"/>
                        <a:pt x="419" y="1559"/>
                      </a:cubicBezTo>
                      <a:cubicBezTo>
                        <a:pt x="417" y="1559"/>
                        <a:pt x="416" y="1558"/>
                        <a:pt x="415" y="1556"/>
                      </a:cubicBezTo>
                      <a:cubicBezTo>
                        <a:pt x="415" y="1556"/>
                        <a:pt x="415" y="1556"/>
                        <a:pt x="415" y="1556"/>
                      </a:cubicBezTo>
                      <a:cubicBezTo>
                        <a:pt x="414" y="1555"/>
                        <a:pt x="414" y="1555"/>
                        <a:pt x="414" y="1555"/>
                      </a:cubicBezTo>
                      <a:cubicBezTo>
                        <a:pt x="413" y="1554"/>
                        <a:pt x="413" y="1552"/>
                        <a:pt x="414" y="1550"/>
                      </a:cubicBezTo>
                      <a:cubicBezTo>
                        <a:pt x="414" y="1550"/>
                        <a:pt x="414" y="1550"/>
                        <a:pt x="414" y="1550"/>
                      </a:cubicBezTo>
                      <a:cubicBezTo>
                        <a:pt x="415" y="1548"/>
                        <a:pt x="415" y="1548"/>
                        <a:pt x="415" y="1548"/>
                      </a:cubicBezTo>
                      <a:cubicBezTo>
                        <a:pt x="413" y="1548"/>
                        <a:pt x="413" y="1548"/>
                        <a:pt x="413" y="1548"/>
                      </a:cubicBezTo>
                      <a:cubicBezTo>
                        <a:pt x="413" y="1548"/>
                        <a:pt x="413" y="1547"/>
                        <a:pt x="413" y="1547"/>
                      </a:cubicBezTo>
                      <a:cubicBezTo>
                        <a:pt x="412" y="1547"/>
                        <a:pt x="412" y="1547"/>
                        <a:pt x="412" y="1547"/>
                      </a:cubicBezTo>
                      <a:cubicBezTo>
                        <a:pt x="411" y="1547"/>
                        <a:pt x="409" y="1546"/>
                        <a:pt x="409" y="1544"/>
                      </a:cubicBezTo>
                      <a:cubicBezTo>
                        <a:pt x="409" y="1544"/>
                        <a:pt x="409" y="1544"/>
                        <a:pt x="409" y="1544"/>
                      </a:cubicBezTo>
                      <a:cubicBezTo>
                        <a:pt x="409" y="1544"/>
                        <a:pt x="409" y="1544"/>
                        <a:pt x="409" y="1544"/>
                      </a:cubicBezTo>
                      <a:cubicBezTo>
                        <a:pt x="409" y="1543"/>
                        <a:pt x="408" y="1542"/>
                        <a:pt x="408" y="1541"/>
                      </a:cubicBezTo>
                      <a:cubicBezTo>
                        <a:pt x="407" y="1540"/>
                        <a:pt x="407" y="1539"/>
                        <a:pt x="406" y="1538"/>
                      </a:cubicBezTo>
                      <a:cubicBezTo>
                        <a:pt x="406" y="1537"/>
                        <a:pt x="406" y="1536"/>
                        <a:pt x="405" y="1533"/>
                      </a:cubicBezTo>
                      <a:cubicBezTo>
                        <a:pt x="404" y="1532"/>
                        <a:pt x="404" y="1531"/>
                        <a:pt x="404" y="1531"/>
                      </a:cubicBezTo>
                      <a:cubicBezTo>
                        <a:pt x="403" y="1528"/>
                        <a:pt x="403" y="1524"/>
                        <a:pt x="403" y="1522"/>
                      </a:cubicBezTo>
                      <a:cubicBezTo>
                        <a:pt x="403" y="1515"/>
                        <a:pt x="403" y="1515"/>
                        <a:pt x="403" y="1515"/>
                      </a:cubicBezTo>
                      <a:cubicBezTo>
                        <a:pt x="404" y="1514"/>
                        <a:pt x="404" y="1513"/>
                        <a:pt x="405" y="1513"/>
                      </a:cubicBezTo>
                      <a:cubicBezTo>
                        <a:pt x="406" y="1513"/>
                        <a:pt x="407" y="1514"/>
                        <a:pt x="407" y="1514"/>
                      </a:cubicBezTo>
                      <a:cubicBezTo>
                        <a:pt x="407" y="1515"/>
                        <a:pt x="407" y="1516"/>
                        <a:pt x="408" y="1517"/>
                      </a:cubicBezTo>
                      <a:cubicBezTo>
                        <a:pt x="408" y="1518"/>
                        <a:pt x="408" y="1518"/>
                        <a:pt x="408" y="1519"/>
                      </a:cubicBezTo>
                      <a:cubicBezTo>
                        <a:pt x="408" y="1519"/>
                        <a:pt x="408" y="1519"/>
                        <a:pt x="408" y="1519"/>
                      </a:cubicBezTo>
                      <a:cubicBezTo>
                        <a:pt x="408" y="1520"/>
                        <a:pt x="408" y="1520"/>
                        <a:pt x="408" y="1520"/>
                      </a:cubicBezTo>
                      <a:cubicBezTo>
                        <a:pt x="409" y="1521"/>
                        <a:pt x="409" y="1523"/>
                        <a:pt x="408" y="1524"/>
                      </a:cubicBezTo>
                      <a:cubicBezTo>
                        <a:pt x="408" y="1525"/>
                        <a:pt x="408" y="1525"/>
                        <a:pt x="408" y="1525"/>
                      </a:cubicBezTo>
                      <a:cubicBezTo>
                        <a:pt x="408" y="1525"/>
                        <a:pt x="408" y="1525"/>
                        <a:pt x="408" y="1525"/>
                      </a:cubicBezTo>
                      <a:cubicBezTo>
                        <a:pt x="408" y="1526"/>
                        <a:pt x="408" y="1526"/>
                        <a:pt x="408" y="1527"/>
                      </a:cubicBezTo>
                      <a:cubicBezTo>
                        <a:pt x="408" y="1528"/>
                        <a:pt x="408" y="1528"/>
                        <a:pt x="408" y="1528"/>
                      </a:cubicBezTo>
                      <a:cubicBezTo>
                        <a:pt x="409" y="1528"/>
                        <a:pt x="409" y="1528"/>
                        <a:pt x="409" y="1528"/>
                      </a:cubicBezTo>
                      <a:cubicBezTo>
                        <a:pt x="409" y="1528"/>
                        <a:pt x="409" y="1528"/>
                        <a:pt x="409" y="1528"/>
                      </a:cubicBezTo>
                      <a:cubicBezTo>
                        <a:pt x="410" y="1529"/>
                        <a:pt x="410" y="1529"/>
                        <a:pt x="411" y="1529"/>
                      </a:cubicBezTo>
                      <a:cubicBezTo>
                        <a:pt x="411" y="1529"/>
                        <a:pt x="412" y="1529"/>
                        <a:pt x="412" y="1529"/>
                      </a:cubicBezTo>
                      <a:cubicBezTo>
                        <a:pt x="414" y="1528"/>
                        <a:pt x="414" y="1528"/>
                        <a:pt x="414" y="1528"/>
                      </a:cubicBezTo>
                      <a:cubicBezTo>
                        <a:pt x="413" y="1527"/>
                        <a:pt x="413" y="1527"/>
                        <a:pt x="413" y="1527"/>
                      </a:cubicBezTo>
                      <a:cubicBezTo>
                        <a:pt x="412" y="1526"/>
                        <a:pt x="412" y="1524"/>
                        <a:pt x="412" y="1523"/>
                      </a:cubicBezTo>
                      <a:cubicBezTo>
                        <a:pt x="412" y="1513"/>
                        <a:pt x="412" y="1513"/>
                        <a:pt x="412" y="1513"/>
                      </a:cubicBezTo>
                      <a:cubicBezTo>
                        <a:pt x="411" y="1512"/>
                        <a:pt x="411" y="1512"/>
                        <a:pt x="411" y="1512"/>
                      </a:cubicBezTo>
                      <a:cubicBezTo>
                        <a:pt x="411" y="1512"/>
                        <a:pt x="411" y="1511"/>
                        <a:pt x="411" y="1510"/>
                      </a:cubicBezTo>
                      <a:cubicBezTo>
                        <a:pt x="410" y="1509"/>
                        <a:pt x="410" y="1508"/>
                        <a:pt x="410" y="1508"/>
                      </a:cubicBezTo>
                      <a:cubicBezTo>
                        <a:pt x="409" y="1507"/>
                        <a:pt x="408" y="1507"/>
                        <a:pt x="406" y="1507"/>
                      </a:cubicBezTo>
                      <a:cubicBezTo>
                        <a:pt x="404" y="1507"/>
                        <a:pt x="404" y="1507"/>
                        <a:pt x="404" y="1507"/>
                      </a:cubicBezTo>
                      <a:cubicBezTo>
                        <a:pt x="403" y="1507"/>
                        <a:pt x="403" y="1506"/>
                        <a:pt x="403" y="1506"/>
                      </a:cubicBezTo>
                      <a:cubicBezTo>
                        <a:pt x="406" y="1503"/>
                        <a:pt x="406" y="1503"/>
                        <a:pt x="406" y="1503"/>
                      </a:cubicBezTo>
                      <a:cubicBezTo>
                        <a:pt x="407" y="1502"/>
                        <a:pt x="407" y="1502"/>
                        <a:pt x="407" y="1501"/>
                      </a:cubicBezTo>
                      <a:cubicBezTo>
                        <a:pt x="407" y="1500"/>
                        <a:pt x="407" y="1500"/>
                        <a:pt x="406" y="1499"/>
                      </a:cubicBezTo>
                      <a:cubicBezTo>
                        <a:pt x="405" y="1499"/>
                        <a:pt x="404" y="1499"/>
                        <a:pt x="402" y="1499"/>
                      </a:cubicBezTo>
                      <a:cubicBezTo>
                        <a:pt x="402" y="1499"/>
                        <a:pt x="402" y="1499"/>
                        <a:pt x="402" y="1499"/>
                      </a:cubicBezTo>
                      <a:cubicBezTo>
                        <a:pt x="401" y="1499"/>
                        <a:pt x="401" y="1499"/>
                        <a:pt x="401" y="1499"/>
                      </a:cubicBezTo>
                      <a:cubicBezTo>
                        <a:pt x="401" y="1499"/>
                        <a:pt x="401" y="1499"/>
                        <a:pt x="401" y="1499"/>
                      </a:cubicBezTo>
                      <a:cubicBezTo>
                        <a:pt x="400" y="1499"/>
                        <a:pt x="400" y="1498"/>
                        <a:pt x="400" y="1497"/>
                      </a:cubicBezTo>
                      <a:cubicBezTo>
                        <a:pt x="400" y="1497"/>
                        <a:pt x="400" y="1497"/>
                        <a:pt x="400" y="1497"/>
                      </a:cubicBezTo>
                      <a:cubicBezTo>
                        <a:pt x="400" y="1497"/>
                        <a:pt x="400" y="1497"/>
                        <a:pt x="400" y="1497"/>
                      </a:cubicBezTo>
                      <a:cubicBezTo>
                        <a:pt x="399" y="1496"/>
                        <a:pt x="399" y="1494"/>
                        <a:pt x="399" y="1493"/>
                      </a:cubicBezTo>
                      <a:cubicBezTo>
                        <a:pt x="401" y="1491"/>
                        <a:pt x="401" y="1491"/>
                        <a:pt x="401" y="1491"/>
                      </a:cubicBezTo>
                      <a:cubicBezTo>
                        <a:pt x="401" y="1490"/>
                        <a:pt x="401" y="1490"/>
                        <a:pt x="401" y="1490"/>
                      </a:cubicBezTo>
                      <a:cubicBezTo>
                        <a:pt x="401" y="1489"/>
                        <a:pt x="401" y="1489"/>
                        <a:pt x="401" y="1488"/>
                      </a:cubicBezTo>
                      <a:cubicBezTo>
                        <a:pt x="400" y="1488"/>
                        <a:pt x="400" y="1488"/>
                        <a:pt x="399" y="1488"/>
                      </a:cubicBezTo>
                      <a:cubicBezTo>
                        <a:pt x="399" y="1488"/>
                        <a:pt x="399" y="1488"/>
                        <a:pt x="399" y="1488"/>
                      </a:cubicBezTo>
                      <a:cubicBezTo>
                        <a:pt x="398" y="1488"/>
                        <a:pt x="398" y="1488"/>
                        <a:pt x="398" y="1488"/>
                      </a:cubicBezTo>
                      <a:cubicBezTo>
                        <a:pt x="398" y="1489"/>
                        <a:pt x="397" y="1489"/>
                        <a:pt x="397" y="1489"/>
                      </a:cubicBezTo>
                      <a:cubicBezTo>
                        <a:pt x="397" y="1489"/>
                        <a:pt x="396" y="1488"/>
                        <a:pt x="396" y="1488"/>
                      </a:cubicBezTo>
                      <a:cubicBezTo>
                        <a:pt x="395" y="1486"/>
                        <a:pt x="395" y="1483"/>
                        <a:pt x="395" y="1482"/>
                      </a:cubicBezTo>
                      <a:cubicBezTo>
                        <a:pt x="395" y="1482"/>
                        <a:pt x="395" y="1482"/>
                        <a:pt x="395" y="1482"/>
                      </a:cubicBezTo>
                      <a:cubicBezTo>
                        <a:pt x="395" y="1482"/>
                        <a:pt x="395" y="1482"/>
                        <a:pt x="395" y="1482"/>
                      </a:cubicBezTo>
                      <a:cubicBezTo>
                        <a:pt x="394" y="1480"/>
                        <a:pt x="393" y="1478"/>
                        <a:pt x="393" y="1476"/>
                      </a:cubicBezTo>
                      <a:cubicBezTo>
                        <a:pt x="393" y="1476"/>
                        <a:pt x="393" y="1476"/>
                        <a:pt x="393" y="1476"/>
                      </a:cubicBezTo>
                      <a:cubicBezTo>
                        <a:pt x="393" y="1476"/>
                        <a:pt x="393" y="1476"/>
                        <a:pt x="393" y="1476"/>
                      </a:cubicBezTo>
                      <a:cubicBezTo>
                        <a:pt x="393" y="1475"/>
                        <a:pt x="392" y="1474"/>
                        <a:pt x="391" y="1473"/>
                      </a:cubicBezTo>
                      <a:cubicBezTo>
                        <a:pt x="391" y="1472"/>
                        <a:pt x="391" y="1471"/>
                        <a:pt x="391" y="1471"/>
                      </a:cubicBezTo>
                      <a:cubicBezTo>
                        <a:pt x="391" y="1469"/>
                        <a:pt x="389" y="1466"/>
                        <a:pt x="387" y="1463"/>
                      </a:cubicBezTo>
                      <a:cubicBezTo>
                        <a:pt x="386" y="1461"/>
                        <a:pt x="384" y="1456"/>
                        <a:pt x="383" y="1452"/>
                      </a:cubicBezTo>
                      <a:cubicBezTo>
                        <a:pt x="381" y="1449"/>
                        <a:pt x="381" y="1445"/>
                        <a:pt x="380" y="1443"/>
                      </a:cubicBezTo>
                      <a:cubicBezTo>
                        <a:pt x="380" y="1441"/>
                        <a:pt x="380" y="1441"/>
                        <a:pt x="380" y="1440"/>
                      </a:cubicBezTo>
                      <a:cubicBezTo>
                        <a:pt x="379" y="1438"/>
                        <a:pt x="378" y="1436"/>
                        <a:pt x="378" y="1435"/>
                      </a:cubicBezTo>
                      <a:cubicBezTo>
                        <a:pt x="377" y="1432"/>
                        <a:pt x="375" y="1428"/>
                        <a:pt x="373" y="1425"/>
                      </a:cubicBezTo>
                      <a:cubicBezTo>
                        <a:pt x="372" y="1422"/>
                        <a:pt x="371" y="1419"/>
                        <a:pt x="370" y="1418"/>
                      </a:cubicBezTo>
                      <a:cubicBezTo>
                        <a:pt x="370" y="1418"/>
                        <a:pt x="370" y="1418"/>
                        <a:pt x="370" y="1418"/>
                      </a:cubicBezTo>
                      <a:cubicBezTo>
                        <a:pt x="369" y="1418"/>
                        <a:pt x="369" y="1418"/>
                        <a:pt x="369" y="1418"/>
                      </a:cubicBezTo>
                      <a:cubicBezTo>
                        <a:pt x="369" y="1417"/>
                        <a:pt x="368" y="1416"/>
                        <a:pt x="367" y="1414"/>
                      </a:cubicBezTo>
                      <a:cubicBezTo>
                        <a:pt x="367" y="1414"/>
                        <a:pt x="367" y="1413"/>
                        <a:pt x="366" y="1412"/>
                      </a:cubicBezTo>
                      <a:cubicBezTo>
                        <a:pt x="366" y="1412"/>
                        <a:pt x="366" y="1411"/>
                        <a:pt x="366" y="1411"/>
                      </a:cubicBezTo>
                      <a:cubicBezTo>
                        <a:pt x="366" y="1411"/>
                        <a:pt x="366" y="1411"/>
                        <a:pt x="366" y="1411"/>
                      </a:cubicBezTo>
                      <a:cubicBezTo>
                        <a:pt x="366" y="1411"/>
                        <a:pt x="366" y="1410"/>
                        <a:pt x="365" y="1410"/>
                      </a:cubicBezTo>
                      <a:cubicBezTo>
                        <a:pt x="365" y="1409"/>
                        <a:pt x="365" y="1409"/>
                        <a:pt x="365" y="1409"/>
                      </a:cubicBezTo>
                      <a:cubicBezTo>
                        <a:pt x="364" y="1408"/>
                        <a:pt x="363" y="1406"/>
                        <a:pt x="363" y="1405"/>
                      </a:cubicBezTo>
                      <a:cubicBezTo>
                        <a:pt x="363" y="1404"/>
                        <a:pt x="363" y="1404"/>
                        <a:pt x="363" y="1404"/>
                      </a:cubicBezTo>
                      <a:cubicBezTo>
                        <a:pt x="362" y="1404"/>
                        <a:pt x="362" y="1404"/>
                        <a:pt x="362" y="1404"/>
                      </a:cubicBezTo>
                      <a:cubicBezTo>
                        <a:pt x="362" y="1404"/>
                        <a:pt x="361" y="1404"/>
                        <a:pt x="361" y="1403"/>
                      </a:cubicBezTo>
                      <a:cubicBezTo>
                        <a:pt x="361" y="1403"/>
                        <a:pt x="361" y="1403"/>
                        <a:pt x="360" y="1402"/>
                      </a:cubicBezTo>
                      <a:cubicBezTo>
                        <a:pt x="359" y="1401"/>
                        <a:pt x="358" y="1399"/>
                        <a:pt x="356" y="1396"/>
                      </a:cubicBezTo>
                      <a:cubicBezTo>
                        <a:pt x="352" y="1393"/>
                        <a:pt x="352" y="1393"/>
                        <a:pt x="352" y="1393"/>
                      </a:cubicBezTo>
                      <a:cubicBezTo>
                        <a:pt x="352" y="1392"/>
                        <a:pt x="352" y="1392"/>
                        <a:pt x="350" y="1391"/>
                      </a:cubicBezTo>
                      <a:cubicBezTo>
                        <a:pt x="346" y="1386"/>
                        <a:pt x="346" y="1386"/>
                        <a:pt x="346" y="1386"/>
                      </a:cubicBezTo>
                      <a:cubicBezTo>
                        <a:pt x="345" y="1386"/>
                        <a:pt x="344" y="1384"/>
                        <a:pt x="344" y="1383"/>
                      </a:cubicBezTo>
                      <a:cubicBezTo>
                        <a:pt x="344" y="1383"/>
                        <a:pt x="344" y="1383"/>
                        <a:pt x="344" y="1383"/>
                      </a:cubicBezTo>
                      <a:cubicBezTo>
                        <a:pt x="344" y="1383"/>
                        <a:pt x="344" y="1383"/>
                        <a:pt x="344" y="1383"/>
                      </a:cubicBezTo>
                      <a:cubicBezTo>
                        <a:pt x="343" y="1382"/>
                        <a:pt x="343" y="1382"/>
                        <a:pt x="343" y="1381"/>
                      </a:cubicBezTo>
                      <a:cubicBezTo>
                        <a:pt x="343" y="1380"/>
                        <a:pt x="343" y="1379"/>
                        <a:pt x="342" y="1378"/>
                      </a:cubicBezTo>
                      <a:cubicBezTo>
                        <a:pt x="342" y="1376"/>
                        <a:pt x="340" y="1373"/>
                        <a:pt x="339" y="1371"/>
                      </a:cubicBezTo>
                      <a:cubicBezTo>
                        <a:pt x="338" y="1369"/>
                        <a:pt x="337" y="1367"/>
                        <a:pt x="336" y="1366"/>
                      </a:cubicBezTo>
                      <a:cubicBezTo>
                        <a:pt x="335" y="1364"/>
                        <a:pt x="334" y="1362"/>
                        <a:pt x="334" y="1361"/>
                      </a:cubicBezTo>
                      <a:cubicBezTo>
                        <a:pt x="332" y="1357"/>
                        <a:pt x="330" y="1353"/>
                        <a:pt x="329" y="1351"/>
                      </a:cubicBezTo>
                      <a:cubicBezTo>
                        <a:pt x="328" y="1348"/>
                        <a:pt x="326" y="1344"/>
                        <a:pt x="325" y="1341"/>
                      </a:cubicBezTo>
                      <a:cubicBezTo>
                        <a:pt x="328" y="1341"/>
                        <a:pt x="328" y="1341"/>
                        <a:pt x="328" y="1341"/>
                      </a:cubicBezTo>
                      <a:cubicBezTo>
                        <a:pt x="326" y="1339"/>
                        <a:pt x="326" y="1339"/>
                        <a:pt x="326" y="1339"/>
                      </a:cubicBezTo>
                      <a:cubicBezTo>
                        <a:pt x="325" y="1338"/>
                        <a:pt x="324" y="1337"/>
                        <a:pt x="323" y="1335"/>
                      </a:cubicBezTo>
                      <a:cubicBezTo>
                        <a:pt x="323" y="1334"/>
                        <a:pt x="323" y="1334"/>
                        <a:pt x="323" y="1334"/>
                      </a:cubicBezTo>
                      <a:cubicBezTo>
                        <a:pt x="322" y="1331"/>
                        <a:pt x="322" y="1328"/>
                        <a:pt x="322" y="1326"/>
                      </a:cubicBezTo>
                      <a:cubicBezTo>
                        <a:pt x="322" y="1326"/>
                        <a:pt x="322" y="1326"/>
                        <a:pt x="322" y="1326"/>
                      </a:cubicBezTo>
                      <a:cubicBezTo>
                        <a:pt x="322" y="1326"/>
                        <a:pt x="322" y="1326"/>
                        <a:pt x="322" y="1326"/>
                      </a:cubicBezTo>
                      <a:cubicBezTo>
                        <a:pt x="321" y="1324"/>
                        <a:pt x="321" y="1321"/>
                        <a:pt x="321" y="1319"/>
                      </a:cubicBezTo>
                      <a:cubicBezTo>
                        <a:pt x="321" y="1318"/>
                        <a:pt x="321" y="1318"/>
                        <a:pt x="321" y="1318"/>
                      </a:cubicBezTo>
                      <a:cubicBezTo>
                        <a:pt x="321" y="1318"/>
                        <a:pt x="321" y="1318"/>
                        <a:pt x="321" y="1318"/>
                      </a:cubicBezTo>
                      <a:cubicBezTo>
                        <a:pt x="320" y="1316"/>
                        <a:pt x="320" y="1313"/>
                        <a:pt x="319" y="1311"/>
                      </a:cubicBezTo>
                      <a:cubicBezTo>
                        <a:pt x="319" y="1311"/>
                        <a:pt x="319" y="1311"/>
                        <a:pt x="319" y="1311"/>
                      </a:cubicBezTo>
                      <a:cubicBezTo>
                        <a:pt x="319" y="1311"/>
                        <a:pt x="319" y="1311"/>
                        <a:pt x="319" y="1311"/>
                      </a:cubicBezTo>
                      <a:cubicBezTo>
                        <a:pt x="319" y="1309"/>
                        <a:pt x="319" y="1307"/>
                        <a:pt x="319" y="1306"/>
                      </a:cubicBezTo>
                      <a:cubicBezTo>
                        <a:pt x="319" y="1306"/>
                        <a:pt x="319" y="1306"/>
                        <a:pt x="319" y="1306"/>
                      </a:cubicBezTo>
                      <a:cubicBezTo>
                        <a:pt x="319" y="1304"/>
                        <a:pt x="319" y="1304"/>
                        <a:pt x="319" y="1304"/>
                      </a:cubicBezTo>
                      <a:cubicBezTo>
                        <a:pt x="319" y="1304"/>
                        <a:pt x="319" y="1304"/>
                        <a:pt x="319" y="1304"/>
                      </a:cubicBezTo>
                      <a:cubicBezTo>
                        <a:pt x="319" y="1303"/>
                        <a:pt x="319" y="1303"/>
                        <a:pt x="319" y="1302"/>
                      </a:cubicBezTo>
                      <a:cubicBezTo>
                        <a:pt x="318" y="1302"/>
                        <a:pt x="318" y="1302"/>
                        <a:pt x="318" y="1302"/>
                      </a:cubicBezTo>
                      <a:cubicBezTo>
                        <a:pt x="318" y="1301"/>
                        <a:pt x="318" y="1301"/>
                        <a:pt x="318" y="1301"/>
                      </a:cubicBezTo>
                      <a:cubicBezTo>
                        <a:pt x="318" y="1301"/>
                        <a:pt x="318" y="1299"/>
                        <a:pt x="318" y="1298"/>
                      </a:cubicBezTo>
                      <a:cubicBezTo>
                        <a:pt x="318" y="1294"/>
                        <a:pt x="318" y="1294"/>
                        <a:pt x="318" y="1294"/>
                      </a:cubicBezTo>
                      <a:cubicBezTo>
                        <a:pt x="318" y="1293"/>
                        <a:pt x="317" y="1293"/>
                        <a:pt x="317" y="1292"/>
                      </a:cubicBezTo>
                      <a:cubicBezTo>
                        <a:pt x="317" y="1292"/>
                        <a:pt x="317" y="1291"/>
                        <a:pt x="317" y="1291"/>
                      </a:cubicBezTo>
                      <a:cubicBezTo>
                        <a:pt x="317" y="1290"/>
                        <a:pt x="317" y="1290"/>
                        <a:pt x="317" y="1290"/>
                      </a:cubicBezTo>
                      <a:cubicBezTo>
                        <a:pt x="316" y="1290"/>
                        <a:pt x="316" y="1290"/>
                        <a:pt x="316" y="1290"/>
                      </a:cubicBezTo>
                      <a:cubicBezTo>
                        <a:pt x="316" y="1289"/>
                        <a:pt x="316" y="1287"/>
                        <a:pt x="316" y="1286"/>
                      </a:cubicBezTo>
                      <a:cubicBezTo>
                        <a:pt x="316" y="1285"/>
                        <a:pt x="316" y="1283"/>
                        <a:pt x="315" y="1281"/>
                      </a:cubicBezTo>
                      <a:cubicBezTo>
                        <a:pt x="315" y="1280"/>
                        <a:pt x="313" y="1278"/>
                        <a:pt x="312" y="1277"/>
                      </a:cubicBezTo>
                      <a:cubicBezTo>
                        <a:pt x="311" y="1276"/>
                        <a:pt x="310" y="1275"/>
                        <a:pt x="310" y="1273"/>
                      </a:cubicBezTo>
                      <a:cubicBezTo>
                        <a:pt x="310" y="1271"/>
                        <a:pt x="310" y="1269"/>
                        <a:pt x="309" y="1268"/>
                      </a:cubicBezTo>
                      <a:cubicBezTo>
                        <a:pt x="309" y="1267"/>
                        <a:pt x="308" y="1266"/>
                        <a:pt x="308" y="1264"/>
                      </a:cubicBezTo>
                      <a:cubicBezTo>
                        <a:pt x="307" y="1263"/>
                        <a:pt x="307" y="1262"/>
                        <a:pt x="306" y="1261"/>
                      </a:cubicBezTo>
                      <a:cubicBezTo>
                        <a:pt x="306" y="1259"/>
                        <a:pt x="306" y="1257"/>
                        <a:pt x="306" y="1255"/>
                      </a:cubicBezTo>
                      <a:cubicBezTo>
                        <a:pt x="305" y="1249"/>
                        <a:pt x="305" y="1249"/>
                        <a:pt x="305" y="1249"/>
                      </a:cubicBezTo>
                      <a:cubicBezTo>
                        <a:pt x="305" y="1248"/>
                        <a:pt x="305" y="1247"/>
                        <a:pt x="304" y="1246"/>
                      </a:cubicBezTo>
                      <a:cubicBezTo>
                        <a:pt x="304" y="1246"/>
                        <a:pt x="304" y="1246"/>
                        <a:pt x="304" y="1246"/>
                      </a:cubicBezTo>
                      <a:cubicBezTo>
                        <a:pt x="303" y="1246"/>
                        <a:pt x="303" y="1246"/>
                        <a:pt x="303" y="1246"/>
                      </a:cubicBezTo>
                      <a:cubicBezTo>
                        <a:pt x="303" y="1246"/>
                        <a:pt x="302" y="1246"/>
                        <a:pt x="302" y="1243"/>
                      </a:cubicBezTo>
                      <a:cubicBezTo>
                        <a:pt x="302" y="1243"/>
                        <a:pt x="302" y="1243"/>
                        <a:pt x="302" y="1243"/>
                      </a:cubicBezTo>
                      <a:cubicBezTo>
                        <a:pt x="302" y="1242"/>
                        <a:pt x="302" y="1242"/>
                        <a:pt x="302" y="1242"/>
                      </a:cubicBezTo>
                      <a:cubicBezTo>
                        <a:pt x="301" y="1242"/>
                        <a:pt x="301" y="1242"/>
                        <a:pt x="301" y="1242"/>
                      </a:cubicBezTo>
                      <a:cubicBezTo>
                        <a:pt x="300" y="1242"/>
                        <a:pt x="300" y="1242"/>
                        <a:pt x="300" y="1240"/>
                      </a:cubicBezTo>
                      <a:cubicBezTo>
                        <a:pt x="300" y="1239"/>
                        <a:pt x="299" y="1238"/>
                        <a:pt x="298" y="1237"/>
                      </a:cubicBezTo>
                      <a:cubicBezTo>
                        <a:pt x="297" y="1235"/>
                        <a:pt x="295" y="1234"/>
                        <a:pt x="294" y="1234"/>
                      </a:cubicBezTo>
                      <a:cubicBezTo>
                        <a:pt x="292" y="1233"/>
                        <a:pt x="291" y="1233"/>
                        <a:pt x="291" y="1232"/>
                      </a:cubicBezTo>
                      <a:cubicBezTo>
                        <a:pt x="291" y="1231"/>
                        <a:pt x="292" y="1230"/>
                        <a:pt x="293" y="1229"/>
                      </a:cubicBezTo>
                      <a:cubicBezTo>
                        <a:pt x="293" y="1229"/>
                        <a:pt x="293" y="1229"/>
                        <a:pt x="293" y="1229"/>
                      </a:cubicBezTo>
                      <a:cubicBezTo>
                        <a:pt x="295" y="1228"/>
                        <a:pt x="295" y="1228"/>
                        <a:pt x="295" y="1228"/>
                      </a:cubicBezTo>
                      <a:cubicBezTo>
                        <a:pt x="293" y="1227"/>
                        <a:pt x="293" y="1227"/>
                        <a:pt x="293" y="1227"/>
                      </a:cubicBezTo>
                      <a:cubicBezTo>
                        <a:pt x="292" y="1227"/>
                        <a:pt x="292" y="1227"/>
                        <a:pt x="292" y="1227"/>
                      </a:cubicBezTo>
                      <a:cubicBezTo>
                        <a:pt x="292" y="1227"/>
                        <a:pt x="292" y="1227"/>
                        <a:pt x="292" y="1227"/>
                      </a:cubicBezTo>
                      <a:cubicBezTo>
                        <a:pt x="292" y="1227"/>
                        <a:pt x="291" y="1226"/>
                        <a:pt x="292" y="1226"/>
                      </a:cubicBezTo>
                      <a:cubicBezTo>
                        <a:pt x="292" y="1224"/>
                        <a:pt x="292" y="1224"/>
                        <a:pt x="292" y="1224"/>
                      </a:cubicBezTo>
                      <a:cubicBezTo>
                        <a:pt x="290" y="1225"/>
                        <a:pt x="290" y="1225"/>
                        <a:pt x="290" y="1225"/>
                      </a:cubicBezTo>
                      <a:cubicBezTo>
                        <a:pt x="289" y="1225"/>
                        <a:pt x="288" y="1225"/>
                        <a:pt x="287" y="1225"/>
                      </a:cubicBezTo>
                      <a:cubicBezTo>
                        <a:pt x="286" y="1225"/>
                        <a:pt x="286" y="1225"/>
                        <a:pt x="286" y="1225"/>
                      </a:cubicBezTo>
                      <a:cubicBezTo>
                        <a:pt x="286" y="1224"/>
                        <a:pt x="286" y="1224"/>
                        <a:pt x="286" y="1224"/>
                      </a:cubicBezTo>
                      <a:cubicBezTo>
                        <a:pt x="286" y="1224"/>
                        <a:pt x="285" y="1224"/>
                        <a:pt x="285" y="1222"/>
                      </a:cubicBezTo>
                      <a:cubicBezTo>
                        <a:pt x="285" y="1221"/>
                        <a:pt x="285" y="1220"/>
                        <a:pt x="285" y="1220"/>
                      </a:cubicBezTo>
                      <a:cubicBezTo>
                        <a:pt x="285" y="1219"/>
                        <a:pt x="285" y="1219"/>
                        <a:pt x="285" y="1219"/>
                      </a:cubicBezTo>
                      <a:cubicBezTo>
                        <a:pt x="284" y="1219"/>
                        <a:pt x="284" y="1219"/>
                        <a:pt x="284" y="1219"/>
                      </a:cubicBezTo>
                      <a:cubicBezTo>
                        <a:pt x="284" y="1217"/>
                        <a:pt x="284" y="1217"/>
                        <a:pt x="284" y="1217"/>
                      </a:cubicBezTo>
                      <a:cubicBezTo>
                        <a:pt x="284" y="1217"/>
                        <a:pt x="284" y="1217"/>
                        <a:pt x="284" y="1217"/>
                      </a:cubicBezTo>
                      <a:cubicBezTo>
                        <a:pt x="283" y="1217"/>
                        <a:pt x="283" y="1217"/>
                        <a:pt x="283" y="1217"/>
                      </a:cubicBezTo>
                      <a:cubicBezTo>
                        <a:pt x="282" y="1217"/>
                        <a:pt x="282" y="1216"/>
                        <a:pt x="282" y="1216"/>
                      </a:cubicBezTo>
                      <a:cubicBezTo>
                        <a:pt x="281" y="1215"/>
                        <a:pt x="280" y="1215"/>
                        <a:pt x="280" y="1214"/>
                      </a:cubicBezTo>
                      <a:cubicBezTo>
                        <a:pt x="280" y="1214"/>
                        <a:pt x="280" y="1214"/>
                        <a:pt x="280" y="1214"/>
                      </a:cubicBezTo>
                      <a:cubicBezTo>
                        <a:pt x="280" y="1213"/>
                        <a:pt x="281" y="1212"/>
                        <a:pt x="281" y="1209"/>
                      </a:cubicBezTo>
                      <a:cubicBezTo>
                        <a:pt x="281" y="1207"/>
                        <a:pt x="280" y="1204"/>
                        <a:pt x="279" y="1203"/>
                      </a:cubicBezTo>
                      <a:cubicBezTo>
                        <a:pt x="279" y="1203"/>
                        <a:pt x="279" y="1203"/>
                        <a:pt x="279" y="1203"/>
                      </a:cubicBezTo>
                      <a:cubicBezTo>
                        <a:pt x="279" y="1202"/>
                        <a:pt x="279" y="1202"/>
                        <a:pt x="279" y="1202"/>
                      </a:cubicBezTo>
                      <a:cubicBezTo>
                        <a:pt x="278" y="1202"/>
                        <a:pt x="278" y="1201"/>
                        <a:pt x="277" y="1200"/>
                      </a:cubicBezTo>
                      <a:cubicBezTo>
                        <a:pt x="277" y="1199"/>
                        <a:pt x="277" y="1198"/>
                        <a:pt x="276" y="1198"/>
                      </a:cubicBezTo>
                      <a:cubicBezTo>
                        <a:pt x="276" y="1198"/>
                        <a:pt x="276" y="1198"/>
                        <a:pt x="276" y="1198"/>
                      </a:cubicBezTo>
                      <a:cubicBezTo>
                        <a:pt x="276" y="1197"/>
                        <a:pt x="276" y="1197"/>
                        <a:pt x="276" y="1197"/>
                      </a:cubicBezTo>
                      <a:cubicBezTo>
                        <a:pt x="276" y="1197"/>
                        <a:pt x="275" y="1196"/>
                        <a:pt x="275" y="1196"/>
                      </a:cubicBezTo>
                      <a:cubicBezTo>
                        <a:pt x="274" y="1195"/>
                        <a:pt x="274" y="1194"/>
                        <a:pt x="273" y="1194"/>
                      </a:cubicBezTo>
                      <a:cubicBezTo>
                        <a:pt x="273" y="1192"/>
                        <a:pt x="272" y="1190"/>
                        <a:pt x="272" y="1188"/>
                      </a:cubicBezTo>
                      <a:cubicBezTo>
                        <a:pt x="272" y="1188"/>
                        <a:pt x="272" y="1188"/>
                        <a:pt x="272" y="1188"/>
                      </a:cubicBezTo>
                      <a:cubicBezTo>
                        <a:pt x="272" y="1188"/>
                        <a:pt x="272" y="1188"/>
                        <a:pt x="272" y="1188"/>
                      </a:cubicBezTo>
                      <a:cubicBezTo>
                        <a:pt x="271" y="1187"/>
                        <a:pt x="271" y="1187"/>
                        <a:pt x="271" y="1186"/>
                      </a:cubicBezTo>
                      <a:cubicBezTo>
                        <a:pt x="270" y="1184"/>
                        <a:pt x="269" y="1183"/>
                        <a:pt x="269" y="1183"/>
                      </a:cubicBezTo>
                      <a:cubicBezTo>
                        <a:pt x="269" y="1182"/>
                        <a:pt x="268" y="1181"/>
                        <a:pt x="268" y="1181"/>
                      </a:cubicBezTo>
                      <a:cubicBezTo>
                        <a:pt x="268" y="1180"/>
                        <a:pt x="268" y="1179"/>
                        <a:pt x="267" y="1179"/>
                      </a:cubicBezTo>
                      <a:cubicBezTo>
                        <a:pt x="267" y="1178"/>
                        <a:pt x="267" y="1178"/>
                        <a:pt x="267" y="1178"/>
                      </a:cubicBezTo>
                      <a:cubicBezTo>
                        <a:pt x="268" y="1176"/>
                        <a:pt x="268" y="1176"/>
                        <a:pt x="268" y="1176"/>
                      </a:cubicBezTo>
                      <a:cubicBezTo>
                        <a:pt x="266" y="1176"/>
                        <a:pt x="266" y="1176"/>
                        <a:pt x="266" y="1176"/>
                      </a:cubicBezTo>
                      <a:cubicBezTo>
                        <a:pt x="266" y="1174"/>
                        <a:pt x="266" y="1174"/>
                        <a:pt x="266" y="1174"/>
                      </a:cubicBezTo>
                      <a:cubicBezTo>
                        <a:pt x="266" y="1172"/>
                        <a:pt x="265" y="1171"/>
                        <a:pt x="264" y="1170"/>
                      </a:cubicBezTo>
                      <a:cubicBezTo>
                        <a:pt x="264" y="1169"/>
                        <a:pt x="263" y="1168"/>
                        <a:pt x="263" y="1167"/>
                      </a:cubicBezTo>
                      <a:cubicBezTo>
                        <a:pt x="262" y="1167"/>
                        <a:pt x="261" y="1166"/>
                        <a:pt x="261" y="1165"/>
                      </a:cubicBezTo>
                      <a:cubicBezTo>
                        <a:pt x="261" y="1165"/>
                        <a:pt x="261" y="1165"/>
                        <a:pt x="261" y="1165"/>
                      </a:cubicBezTo>
                      <a:cubicBezTo>
                        <a:pt x="261" y="1165"/>
                        <a:pt x="261" y="1165"/>
                        <a:pt x="261" y="1165"/>
                      </a:cubicBezTo>
                      <a:cubicBezTo>
                        <a:pt x="259" y="1164"/>
                        <a:pt x="258" y="1162"/>
                        <a:pt x="258" y="1161"/>
                      </a:cubicBezTo>
                      <a:cubicBezTo>
                        <a:pt x="258" y="1161"/>
                        <a:pt x="257" y="1160"/>
                        <a:pt x="257" y="1160"/>
                      </a:cubicBezTo>
                      <a:cubicBezTo>
                        <a:pt x="257" y="1158"/>
                        <a:pt x="257" y="1157"/>
                        <a:pt x="258" y="1156"/>
                      </a:cubicBezTo>
                      <a:cubicBezTo>
                        <a:pt x="259" y="1155"/>
                        <a:pt x="259" y="1155"/>
                        <a:pt x="259" y="1155"/>
                      </a:cubicBezTo>
                      <a:cubicBezTo>
                        <a:pt x="257" y="1154"/>
                        <a:pt x="257" y="1154"/>
                        <a:pt x="257" y="1154"/>
                      </a:cubicBezTo>
                      <a:cubicBezTo>
                        <a:pt x="257" y="1154"/>
                        <a:pt x="256" y="1154"/>
                        <a:pt x="256" y="1153"/>
                      </a:cubicBezTo>
                      <a:cubicBezTo>
                        <a:pt x="256" y="1152"/>
                        <a:pt x="256" y="1152"/>
                        <a:pt x="256" y="1152"/>
                      </a:cubicBezTo>
                      <a:cubicBezTo>
                        <a:pt x="256" y="1152"/>
                        <a:pt x="256" y="1152"/>
                        <a:pt x="256" y="1152"/>
                      </a:cubicBezTo>
                      <a:cubicBezTo>
                        <a:pt x="255" y="1151"/>
                        <a:pt x="254" y="1148"/>
                        <a:pt x="254" y="1147"/>
                      </a:cubicBezTo>
                      <a:cubicBezTo>
                        <a:pt x="254" y="1145"/>
                        <a:pt x="254" y="1145"/>
                        <a:pt x="254" y="1145"/>
                      </a:cubicBezTo>
                      <a:cubicBezTo>
                        <a:pt x="253" y="1142"/>
                        <a:pt x="252" y="1140"/>
                        <a:pt x="252" y="1137"/>
                      </a:cubicBezTo>
                      <a:cubicBezTo>
                        <a:pt x="252" y="1137"/>
                        <a:pt x="252" y="1137"/>
                        <a:pt x="252" y="1137"/>
                      </a:cubicBezTo>
                      <a:cubicBezTo>
                        <a:pt x="251" y="1137"/>
                        <a:pt x="251" y="1137"/>
                        <a:pt x="251" y="1137"/>
                      </a:cubicBezTo>
                      <a:cubicBezTo>
                        <a:pt x="251" y="1136"/>
                        <a:pt x="251" y="1134"/>
                        <a:pt x="251" y="1133"/>
                      </a:cubicBezTo>
                      <a:cubicBezTo>
                        <a:pt x="251" y="1133"/>
                        <a:pt x="251" y="1133"/>
                        <a:pt x="251" y="1133"/>
                      </a:cubicBezTo>
                      <a:cubicBezTo>
                        <a:pt x="252" y="1133"/>
                        <a:pt x="252" y="1133"/>
                        <a:pt x="252" y="1133"/>
                      </a:cubicBezTo>
                      <a:cubicBezTo>
                        <a:pt x="252" y="1131"/>
                        <a:pt x="252" y="1131"/>
                        <a:pt x="252" y="1131"/>
                      </a:cubicBezTo>
                      <a:cubicBezTo>
                        <a:pt x="252" y="1131"/>
                        <a:pt x="252" y="1131"/>
                        <a:pt x="252" y="1130"/>
                      </a:cubicBezTo>
                      <a:cubicBezTo>
                        <a:pt x="252" y="1129"/>
                        <a:pt x="252" y="1128"/>
                        <a:pt x="252" y="1127"/>
                      </a:cubicBezTo>
                      <a:cubicBezTo>
                        <a:pt x="251" y="1127"/>
                        <a:pt x="251" y="1127"/>
                        <a:pt x="251" y="1127"/>
                      </a:cubicBezTo>
                      <a:cubicBezTo>
                        <a:pt x="251" y="1127"/>
                        <a:pt x="251" y="1127"/>
                        <a:pt x="251" y="1127"/>
                      </a:cubicBezTo>
                      <a:cubicBezTo>
                        <a:pt x="251" y="1126"/>
                        <a:pt x="251" y="1125"/>
                        <a:pt x="251" y="1124"/>
                      </a:cubicBezTo>
                      <a:cubicBezTo>
                        <a:pt x="250" y="1123"/>
                        <a:pt x="250" y="1121"/>
                        <a:pt x="250" y="1120"/>
                      </a:cubicBezTo>
                      <a:cubicBezTo>
                        <a:pt x="250" y="1118"/>
                        <a:pt x="250" y="1114"/>
                        <a:pt x="249" y="1112"/>
                      </a:cubicBezTo>
                      <a:cubicBezTo>
                        <a:pt x="249" y="1109"/>
                        <a:pt x="249" y="1106"/>
                        <a:pt x="249" y="1105"/>
                      </a:cubicBezTo>
                      <a:cubicBezTo>
                        <a:pt x="249" y="1105"/>
                        <a:pt x="249" y="1105"/>
                        <a:pt x="249" y="1105"/>
                      </a:cubicBezTo>
                      <a:cubicBezTo>
                        <a:pt x="249" y="1105"/>
                        <a:pt x="249" y="1105"/>
                        <a:pt x="249" y="1105"/>
                      </a:cubicBezTo>
                      <a:cubicBezTo>
                        <a:pt x="249" y="1103"/>
                        <a:pt x="249" y="1101"/>
                        <a:pt x="248" y="1098"/>
                      </a:cubicBezTo>
                      <a:cubicBezTo>
                        <a:pt x="248" y="1096"/>
                        <a:pt x="248" y="1095"/>
                        <a:pt x="248" y="1093"/>
                      </a:cubicBezTo>
                      <a:cubicBezTo>
                        <a:pt x="248" y="1092"/>
                        <a:pt x="248" y="1091"/>
                        <a:pt x="248" y="1090"/>
                      </a:cubicBezTo>
                      <a:cubicBezTo>
                        <a:pt x="248" y="1090"/>
                        <a:pt x="248" y="1090"/>
                        <a:pt x="248" y="1090"/>
                      </a:cubicBezTo>
                      <a:cubicBezTo>
                        <a:pt x="248" y="1090"/>
                        <a:pt x="248" y="1090"/>
                        <a:pt x="248" y="1090"/>
                      </a:cubicBezTo>
                      <a:cubicBezTo>
                        <a:pt x="248" y="1089"/>
                        <a:pt x="247" y="1087"/>
                        <a:pt x="247" y="1086"/>
                      </a:cubicBezTo>
                      <a:cubicBezTo>
                        <a:pt x="246" y="1085"/>
                        <a:pt x="245" y="1084"/>
                        <a:pt x="245" y="1083"/>
                      </a:cubicBezTo>
                      <a:cubicBezTo>
                        <a:pt x="245" y="1083"/>
                        <a:pt x="245" y="1082"/>
                        <a:pt x="245" y="1081"/>
                      </a:cubicBezTo>
                      <a:cubicBezTo>
                        <a:pt x="245" y="1081"/>
                        <a:pt x="245" y="1080"/>
                        <a:pt x="245" y="1079"/>
                      </a:cubicBezTo>
                      <a:cubicBezTo>
                        <a:pt x="245" y="1079"/>
                        <a:pt x="245" y="1079"/>
                        <a:pt x="245" y="1079"/>
                      </a:cubicBezTo>
                      <a:cubicBezTo>
                        <a:pt x="245" y="1078"/>
                        <a:pt x="245" y="1076"/>
                        <a:pt x="245" y="1075"/>
                      </a:cubicBezTo>
                      <a:cubicBezTo>
                        <a:pt x="246" y="1075"/>
                        <a:pt x="246" y="1075"/>
                        <a:pt x="246" y="1075"/>
                      </a:cubicBezTo>
                      <a:cubicBezTo>
                        <a:pt x="245" y="1074"/>
                        <a:pt x="245" y="1074"/>
                        <a:pt x="245" y="1074"/>
                      </a:cubicBezTo>
                      <a:cubicBezTo>
                        <a:pt x="245" y="1074"/>
                        <a:pt x="245" y="1073"/>
                        <a:pt x="245" y="1073"/>
                      </a:cubicBezTo>
                      <a:cubicBezTo>
                        <a:pt x="243" y="1072"/>
                        <a:pt x="243" y="1072"/>
                        <a:pt x="243" y="1072"/>
                      </a:cubicBezTo>
                      <a:cubicBezTo>
                        <a:pt x="243" y="1068"/>
                        <a:pt x="243" y="1068"/>
                        <a:pt x="243" y="1068"/>
                      </a:cubicBezTo>
                      <a:cubicBezTo>
                        <a:pt x="243" y="1067"/>
                        <a:pt x="243" y="1065"/>
                        <a:pt x="242" y="1063"/>
                      </a:cubicBezTo>
                      <a:cubicBezTo>
                        <a:pt x="242" y="1061"/>
                        <a:pt x="241" y="1059"/>
                        <a:pt x="240" y="1057"/>
                      </a:cubicBezTo>
                      <a:cubicBezTo>
                        <a:pt x="239" y="1056"/>
                        <a:pt x="238" y="1054"/>
                        <a:pt x="238" y="1053"/>
                      </a:cubicBezTo>
                      <a:cubicBezTo>
                        <a:pt x="238" y="1050"/>
                        <a:pt x="238" y="1050"/>
                        <a:pt x="238" y="1050"/>
                      </a:cubicBezTo>
                      <a:cubicBezTo>
                        <a:pt x="238" y="1049"/>
                        <a:pt x="238" y="1049"/>
                        <a:pt x="238" y="1048"/>
                      </a:cubicBezTo>
                      <a:cubicBezTo>
                        <a:pt x="238" y="1048"/>
                        <a:pt x="237" y="1047"/>
                        <a:pt x="237" y="1046"/>
                      </a:cubicBezTo>
                      <a:cubicBezTo>
                        <a:pt x="237" y="1046"/>
                        <a:pt x="237" y="1046"/>
                        <a:pt x="237" y="1046"/>
                      </a:cubicBezTo>
                      <a:cubicBezTo>
                        <a:pt x="237" y="1045"/>
                        <a:pt x="237" y="1045"/>
                        <a:pt x="237" y="1045"/>
                      </a:cubicBezTo>
                      <a:cubicBezTo>
                        <a:pt x="236" y="1044"/>
                        <a:pt x="236" y="1041"/>
                        <a:pt x="236" y="1040"/>
                      </a:cubicBezTo>
                      <a:cubicBezTo>
                        <a:pt x="236" y="1039"/>
                        <a:pt x="236" y="1039"/>
                        <a:pt x="237" y="1038"/>
                      </a:cubicBezTo>
                      <a:cubicBezTo>
                        <a:pt x="237" y="1038"/>
                        <a:pt x="237" y="1038"/>
                        <a:pt x="237" y="1038"/>
                      </a:cubicBezTo>
                      <a:cubicBezTo>
                        <a:pt x="237" y="1038"/>
                        <a:pt x="238" y="1039"/>
                        <a:pt x="238" y="1039"/>
                      </a:cubicBezTo>
                      <a:cubicBezTo>
                        <a:pt x="238" y="1039"/>
                        <a:pt x="238" y="1039"/>
                        <a:pt x="238" y="1039"/>
                      </a:cubicBezTo>
                      <a:cubicBezTo>
                        <a:pt x="239" y="1039"/>
                        <a:pt x="239" y="1039"/>
                        <a:pt x="239" y="1039"/>
                      </a:cubicBezTo>
                      <a:cubicBezTo>
                        <a:pt x="239" y="1039"/>
                        <a:pt x="240" y="1039"/>
                        <a:pt x="240" y="1039"/>
                      </a:cubicBezTo>
                      <a:cubicBezTo>
                        <a:pt x="241" y="1039"/>
                        <a:pt x="241" y="1039"/>
                        <a:pt x="242" y="1039"/>
                      </a:cubicBezTo>
                      <a:cubicBezTo>
                        <a:pt x="242" y="1038"/>
                        <a:pt x="242" y="1038"/>
                        <a:pt x="242" y="1037"/>
                      </a:cubicBezTo>
                      <a:cubicBezTo>
                        <a:pt x="242" y="1036"/>
                        <a:pt x="242" y="1036"/>
                        <a:pt x="242" y="1035"/>
                      </a:cubicBezTo>
                      <a:cubicBezTo>
                        <a:pt x="241" y="1035"/>
                        <a:pt x="239" y="1034"/>
                        <a:pt x="239" y="1034"/>
                      </a:cubicBezTo>
                      <a:cubicBezTo>
                        <a:pt x="238" y="1034"/>
                        <a:pt x="237" y="1033"/>
                        <a:pt x="236" y="1032"/>
                      </a:cubicBezTo>
                      <a:cubicBezTo>
                        <a:pt x="236" y="1032"/>
                        <a:pt x="236" y="1032"/>
                        <a:pt x="236" y="1032"/>
                      </a:cubicBezTo>
                      <a:cubicBezTo>
                        <a:pt x="236" y="1032"/>
                        <a:pt x="235" y="1032"/>
                        <a:pt x="235" y="1031"/>
                      </a:cubicBezTo>
                      <a:cubicBezTo>
                        <a:pt x="234" y="1031"/>
                        <a:pt x="234" y="1030"/>
                        <a:pt x="234" y="1030"/>
                      </a:cubicBezTo>
                      <a:cubicBezTo>
                        <a:pt x="233" y="1030"/>
                        <a:pt x="233" y="1030"/>
                        <a:pt x="233" y="1030"/>
                      </a:cubicBezTo>
                      <a:cubicBezTo>
                        <a:pt x="233" y="1030"/>
                        <a:pt x="233" y="1030"/>
                        <a:pt x="233" y="1030"/>
                      </a:cubicBezTo>
                      <a:cubicBezTo>
                        <a:pt x="233" y="1029"/>
                        <a:pt x="233" y="1027"/>
                        <a:pt x="233" y="1026"/>
                      </a:cubicBezTo>
                      <a:cubicBezTo>
                        <a:pt x="233" y="1025"/>
                        <a:pt x="234" y="1024"/>
                        <a:pt x="235" y="1024"/>
                      </a:cubicBezTo>
                      <a:cubicBezTo>
                        <a:pt x="237" y="1023"/>
                        <a:pt x="237" y="1023"/>
                        <a:pt x="237" y="1023"/>
                      </a:cubicBezTo>
                      <a:cubicBezTo>
                        <a:pt x="236" y="1021"/>
                        <a:pt x="236" y="1021"/>
                        <a:pt x="236" y="1021"/>
                      </a:cubicBezTo>
                      <a:cubicBezTo>
                        <a:pt x="235" y="1020"/>
                        <a:pt x="235" y="1020"/>
                        <a:pt x="234" y="1019"/>
                      </a:cubicBezTo>
                      <a:cubicBezTo>
                        <a:pt x="233" y="1019"/>
                        <a:pt x="232" y="1017"/>
                        <a:pt x="232" y="1015"/>
                      </a:cubicBezTo>
                      <a:cubicBezTo>
                        <a:pt x="232" y="1014"/>
                        <a:pt x="232" y="1013"/>
                        <a:pt x="232" y="1011"/>
                      </a:cubicBezTo>
                      <a:cubicBezTo>
                        <a:pt x="233" y="1011"/>
                        <a:pt x="233" y="1010"/>
                        <a:pt x="233" y="1009"/>
                      </a:cubicBezTo>
                      <a:cubicBezTo>
                        <a:pt x="233" y="1009"/>
                        <a:pt x="234" y="1008"/>
                        <a:pt x="234" y="1008"/>
                      </a:cubicBezTo>
                      <a:cubicBezTo>
                        <a:pt x="234" y="1008"/>
                        <a:pt x="234" y="1008"/>
                        <a:pt x="234" y="1008"/>
                      </a:cubicBezTo>
                      <a:cubicBezTo>
                        <a:pt x="234" y="1007"/>
                        <a:pt x="234" y="1007"/>
                        <a:pt x="234" y="1007"/>
                      </a:cubicBezTo>
                      <a:cubicBezTo>
                        <a:pt x="234" y="1007"/>
                        <a:pt x="235" y="1007"/>
                        <a:pt x="236" y="1007"/>
                      </a:cubicBezTo>
                      <a:cubicBezTo>
                        <a:pt x="236" y="1007"/>
                        <a:pt x="237" y="1007"/>
                        <a:pt x="237" y="1008"/>
                      </a:cubicBezTo>
                      <a:cubicBezTo>
                        <a:pt x="240" y="1010"/>
                        <a:pt x="240" y="1010"/>
                        <a:pt x="240" y="1010"/>
                      </a:cubicBezTo>
                      <a:cubicBezTo>
                        <a:pt x="239" y="1004"/>
                        <a:pt x="239" y="1004"/>
                        <a:pt x="239" y="1004"/>
                      </a:cubicBezTo>
                      <a:cubicBezTo>
                        <a:pt x="238" y="1003"/>
                        <a:pt x="238" y="1003"/>
                        <a:pt x="238" y="1003"/>
                      </a:cubicBezTo>
                      <a:cubicBezTo>
                        <a:pt x="237" y="1002"/>
                        <a:pt x="237" y="1001"/>
                        <a:pt x="237" y="1001"/>
                      </a:cubicBezTo>
                      <a:cubicBezTo>
                        <a:pt x="237" y="1001"/>
                        <a:pt x="237" y="1001"/>
                        <a:pt x="237" y="1001"/>
                      </a:cubicBezTo>
                      <a:cubicBezTo>
                        <a:pt x="238" y="1000"/>
                        <a:pt x="239" y="999"/>
                        <a:pt x="239" y="999"/>
                      </a:cubicBezTo>
                      <a:cubicBezTo>
                        <a:pt x="241" y="999"/>
                        <a:pt x="242" y="997"/>
                        <a:pt x="242" y="997"/>
                      </a:cubicBezTo>
                      <a:cubicBezTo>
                        <a:pt x="242" y="994"/>
                        <a:pt x="242" y="994"/>
                        <a:pt x="242" y="994"/>
                      </a:cubicBezTo>
                      <a:cubicBezTo>
                        <a:pt x="241" y="995"/>
                        <a:pt x="241" y="995"/>
                        <a:pt x="241" y="995"/>
                      </a:cubicBezTo>
                      <a:cubicBezTo>
                        <a:pt x="240" y="995"/>
                        <a:pt x="239" y="995"/>
                        <a:pt x="239" y="995"/>
                      </a:cubicBezTo>
                      <a:cubicBezTo>
                        <a:pt x="237" y="995"/>
                        <a:pt x="234" y="996"/>
                        <a:pt x="233" y="997"/>
                      </a:cubicBezTo>
                      <a:cubicBezTo>
                        <a:pt x="232" y="997"/>
                        <a:pt x="231" y="998"/>
                        <a:pt x="230" y="998"/>
                      </a:cubicBezTo>
                      <a:cubicBezTo>
                        <a:pt x="230" y="998"/>
                        <a:pt x="230" y="997"/>
                        <a:pt x="230" y="997"/>
                      </a:cubicBezTo>
                      <a:cubicBezTo>
                        <a:pt x="230" y="993"/>
                        <a:pt x="230" y="993"/>
                        <a:pt x="230" y="993"/>
                      </a:cubicBezTo>
                      <a:cubicBezTo>
                        <a:pt x="230" y="992"/>
                        <a:pt x="230" y="990"/>
                        <a:pt x="230" y="989"/>
                      </a:cubicBezTo>
                      <a:cubicBezTo>
                        <a:pt x="230" y="982"/>
                        <a:pt x="230" y="982"/>
                        <a:pt x="230" y="982"/>
                      </a:cubicBezTo>
                      <a:cubicBezTo>
                        <a:pt x="230" y="980"/>
                        <a:pt x="231" y="979"/>
                        <a:pt x="232" y="979"/>
                      </a:cubicBezTo>
                      <a:cubicBezTo>
                        <a:pt x="240" y="979"/>
                        <a:pt x="240" y="979"/>
                        <a:pt x="240" y="979"/>
                      </a:cubicBezTo>
                      <a:cubicBezTo>
                        <a:pt x="237" y="977"/>
                        <a:pt x="237" y="977"/>
                        <a:pt x="237" y="977"/>
                      </a:cubicBezTo>
                      <a:cubicBezTo>
                        <a:pt x="236" y="976"/>
                        <a:pt x="236" y="976"/>
                        <a:pt x="236" y="976"/>
                      </a:cubicBezTo>
                      <a:cubicBezTo>
                        <a:pt x="235" y="976"/>
                        <a:pt x="234" y="976"/>
                        <a:pt x="234" y="976"/>
                      </a:cubicBezTo>
                      <a:cubicBezTo>
                        <a:pt x="233" y="976"/>
                        <a:pt x="232" y="976"/>
                        <a:pt x="232" y="976"/>
                      </a:cubicBezTo>
                      <a:cubicBezTo>
                        <a:pt x="232" y="976"/>
                        <a:pt x="232" y="976"/>
                        <a:pt x="232" y="976"/>
                      </a:cubicBezTo>
                      <a:cubicBezTo>
                        <a:pt x="229" y="973"/>
                        <a:pt x="229" y="973"/>
                        <a:pt x="229" y="973"/>
                      </a:cubicBezTo>
                      <a:cubicBezTo>
                        <a:pt x="229" y="970"/>
                        <a:pt x="229" y="970"/>
                        <a:pt x="229" y="970"/>
                      </a:cubicBezTo>
                      <a:cubicBezTo>
                        <a:pt x="229" y="969"/>
                        <a:pt x="230" y="968"/>
                        <a:pt x="231" y="968"/>
                      </a:cubicBezTo>
                      <a:cubicBezTo>
                        <a:pt x="234" y="966"/>
                        <a:pt x="234" y="966"/>
                        <a:pt x="234" y="966"/>
                      </a:cubicBezTo>
                      <a:cubicBezTo>
                        <a:pt x="230" y="966"/>
                        <a:pt x="230" y="966"/>
                        <a:pt x="230" y="966"/>
                      </a:cubicBezTo>
                      <a:cubicBezTo>
                        <a:pt x="230" y="966"/>
                        <a:pt x="230" y="966"/>
                        <a:pt x="230" y="966"/>
                      </a:cubicBezTo>
                      <a:cubicBezTo>
                        <a:pt x="230" y="966"/>
                        <a:pt x="230" y="966"/>
                        <a:pt x="230" y="966"/>
                      </a:cubicBezTo>
                      <a:cubicBezTo>
                        <a:pt x="230" y="966"/>
                        <a:pt x="229" y="965"/>
                        <a:pt x="229" y="963"/>
                      </a:cubicBezTo>
                      <a:cubicBezTo>
                        <a:pt x="229" y="962"/>
                        <a:pt x="229" y="960"/>
                        <a:pt x="228" y="960"/>
                      </a:cubicBezTo>
                      <a:cubicBezTo>
                        <a:pt x="228" y="959"/>
                        <a:pt x="228" y="958"/>
                        <a:pt x="228" y="957"/>
                      </a:cubicBezTo>
                      <a:cubicBezTo>
                        <a:pt x="228" y="957"/>
                        <a:pt x="228" y="957"/>
                        <a:pt x="228" y="956"/>
                      </a:cubicBezTo>
                      <a:cubicBezTo>
                        <a:pt x="229" y="955"/>
                        <a:pt x="229" y="955"/>
                        <a:pt x="229" y="955"/>
                      </a:cubicBezTo>
                      <a:cubicBezTo>
                        <a:pt x="226" y="953"/>
                        <a:pt x="226" y="953"/>
                        <a:pt x="226" y="953"/>
                      </a:cubicBezTo>
                      <a:cubicBezTo>
                        <a:pt x="226" y="946"/>
                        <a:pt x="226" y="946"/>
                        <a:pt x="226" y="946"/>
                      </a:cubicBezTo>
                      <a:cubicBezTo>
                        <a:pt x="226" y="946"/>
                        <a:pt x="227" y="945"/>
                        <a:pt x="227" y="945"/>
                      </a:cubicBezTo>
                      <a:cubicBezTo>
                        <a:pt x="227" y="944"/>
                        <a:pt x="227" y="943"/>
                        <a:pt x="227" y="943"/>
                      </a:cubicBezTo>
                      <a:cubicBezTo>
                        <a:pt x="227" y="943"/>
                        <a:pt x="227" y="943"/>
                        <a:pt x="227" y="943"/>
                      </a:cubicBezTo>
                      <a:cubicBezTo>
                        <a:pt x="228" y="942"/>
                        <a:pt x="229" y="941"/>
                        <a:pt x="230" y="940"/>
                      </a:cubicBezTo>
                      <a:cubicBezTo>
                        <a:pt x="230" y="939"/>
                        <a:pt x="230" y="939"/>
                        <a:pt x="230" y="939"/>
                      </a:cubicBezTo>
                      <a:cubicBezTo>
                        <a:pt x="230" y="939"/>
                        <a:pt x="230" y="939"/>
                        <a:pt x="230" y="939"/>
                      </a:cubicBezTo>
                      <a:cubicBezTo>
                        <a:pt x="230" y="938"/>
                        <a:pt x="230" y="937"/>
                        <a:pt x="231" y="935"/>
                      </a:cubicBezTo>
                      <a:cubicBezTo>
                        <a:pt x="231" y="935"/>
                        <a:pt x="231" y="935"/>
                        <a:pt x="231" y="935"/>
                      </a:cubicBezTo>
                      <a:cubicBezTo>
                        <a:pt x="231" y="929"/>
                        <a:pt x="231" y="929"/>
                        <a:pt x="231" y="929"/>
                      </a:cubicBezTo>
                      <a:cubicBezTo>
                        <a:pt x="231" y="928"/>
                        <a:pt x="231" y="925"/>
                        <a:pt x="232" y="923"/>
                      </a:cubicBezTo>
                      <a:cubicBezTo>
                        <a:pt x="232" y="923"/>
                        <a:pt x="232" y="923"/>
                        <a:pt x="232" y="923"/>
                      </a:cubicBezTo>
                      <a:cubicBezTo>
                        <a:pt x="238" y="915"/>
                        <a:pt x="238" y="915"/>
                        <a:pt x="238" y="915"/>
                      </a:cubicBezTo>
                      <a:cubicBezTo>
                        <a:pt x="238" y="915"/>
                        <a:pt x="238" y="915"/>
                        <a:pt x="238" y="915"/>
                      </a:cubicBezTo>
                      <a:cubicBezTo>
                        <a:pt x="238" y="914"/>
                        <a:pt x="239" y="913"/>
                        <a:pt x="239" y="913"/>
                      </a:cubicBezTo>
                      <a:cubicBezTo>
                        <a:pt x="239" y="913"/>
                        <a:pt x="239" y="913"/>
                        <a:pt x="239" y="913"/>
                      </a:cubicBezTo>
                      <a:cubicBezTo>
                        <a:pt x="239" y="913"/>
                        <a:pt x="239" y="913"/>
                        <a:pt x="239" y="913"/>
                      </a:cubicBezTo>
                      <a:cubicBezTo>
                        <a:pt x="240" y="911"/>
                        <a:pt x="240" y="910"/>
                        <a:pt x="240" y="909"/>
                      </a:cubicBezTo>
                      <a:cubicBezTo>
                        <a:pt x="240" y="908"/>
                        <a:pt x="240" y="907"/>
                        <a:pt x="241" y="906"/>
                      </a:cubicBezTo>
                      <a:cubicBezTo>
                        <a:pt x="241" y="905"/>
                        <a:pt x="241" y="904"/>
                        <a:pt x="241" y="903"/>
                      </a:cubicBezTo>
                      <a:cubicBezTo>
                        <a:pt x="242" y="903"/>
                        <a:pt x="242" y="903"/>
                        <a:pt x="242" y="903"/>
                      </a:cubicBezTo>
                      <a:cubicBezTo>
                        <a:pt x="242" y="903"/>
                        <a:pt x="242" y="903"/>
                        <a:pt x="242" y="903"/>
                      </a:cubicBezTo>
                      <a:cubicBezTo>
                        <a:pt x="242" y="902"/>
                        <a:pt x="242" y="900"/>
                        <a:pt x="242" y="899"/>
                      </a:cubicBezTo>
                      <a:cubicBezTo>
                        <a:pt x="242" y="898"/>
                        <a:pt x="242" y="898"/>
                        <a:pt x="242" y="898"/>
                      </a:cubicBezTo>
                      <a:cubicBezTo>
                        <a:pt x="242" y="896"/>
                        <a:pt x="241" y="895"/>
                        <a:pt x="241" y="895"/>
                      </a:cubicBezTo>
                      <a:cubicBezTo>
                        <a:pt x="241" y="895"/>
                        <a:pt x="241" y="895"/>
                        <a:pt x="241" y="895"/>
                      </a:cubicBezTo>
                      <a:cubicBezTo>
                        <a:pt x="241" y="895"/>
                        <a:pt x="241" y="895"/>
                        <a:pt x="241" y="895"/>
                      </a:cubicBezTo>
                      <a:cubicBezTo>
                        <a:pt x="240" y="894"/>
                        <a:pt x="240" y="893"/>
                        <a:pt x="240" y="892"/>
                      </a:cubicBezTo>
                      <a:cubicBezTo>
                        <a:pt x="240" y="888"/>
                        <a:pt x="239" y="887"/>
                        <a:pt x="239" y="887"/>
                      </a:cubicBezTo>
                      <a:cubicBezTo>
                        <a:pt x="238" y="886"/>
                        <a:pt x="237" y="885"/>
                        <a:pt x="237" y="884"/>
                      </a:cubicBezTo>
                      <a:cubicBezTo>
                        <a:pt x="237" y="884"/>
                        <a:pt x="237" y="884"/>
                        <a:pt x="238" y="884"/>
                      </a:cubicBezTo>
                      <a:cubicBezTo>
                        <a:pt x="238" y="883"/>
                        <a:pt x="238" y="883"/>
                        <a:pt x="238" y="883"/>
                      </a:cubicBezTo>
                      <a:cubicBezTo>
                        <a:pt x="238" y="881"/>
                        <a:pt x="238" y="881"/>
                        <a:pt x="238" y="881"/>
                      </a:cubicBezTo>
                      <a:cubicBezTo>
                        <a:pt x="235" y="881"/>
                        <a:pt x="235" y="881"/>
                        <a:pt x="235" y="881"/>
                      </a:cubicBezTo>
                      <a:cubicBezTo>
                        <a:pt x="235" y="881"/>
                        <a:pt x="235" y="881"/>
                        <a:pt x="235" y="881"/>
                      </a:cubicBezTo>
                      <a:cubicBezTo>
                        <a:pt x="234" y="881"/>
                        <a:pt x="233" y="882"/>
                        <a:pt x="232" y="882"/>
                      </a:cubicBezTo>
                      <a:cubicBezTo>
                        <a:pt x="232" y="882"/>
                        <a:pt x="231" y="881"/>
                        <a:pt x="231" y="881"/>
                      </a:cubicBezTo>
                      <a:cubicBezTo>
                        <a:pt x="231" y="881"/>
                        <a:pt x="231" y="881"/>
                        <a:pt x="231" y="881"/>
                      </a:cubicBezTo>
                      <a:cubicBezTo>
                        <a:pt x="230" y="881"/>
                        <a:pt x="230" y="881"/>
                        <a:pt x="230" y="881"/>
                      </a:cubicBezTo>
                      <a:cubicBezTo>
                        <a:pt x="230" y="881"/>
                        <a:pt x="229" y="880"/>
                        <a:pt x="229" y="879"/>
                      </a:cubicBezTo>
                      <a:cubicBezTo>
                        <a:pt x="231" y="877"/>
                        <a:pt x="231" y="877"/>
                        <a:pt x="231" y="877"/>
                      </a:cubicBezTo>
                      <a:cubicBezTo>
                        <a:pt x="232" y="876"/>
                        <a:pt x="232" y="876"/>
                        <a:pt x="232" y="876"/>
                      </a:cubicBezTo>
                      <a:cubicBezTo>
                        <a:pt x="232" y="875"/>
                        <a:pt x="232" y="875"/>
                        <a:pt x="231" y="874"/>
                      </a:cubicBezTo>
                      <a:cubicBezTo>
                        <a:pt x="231" y="874"/>
                        <a:pt x="231" y="874"/>
                        <a:pt x="231" y="874"/>
                      </a:cubicBezTo>
                      <a:cubicBezTo>
                        <a:pt x="231" y="873"/>
                        <a:pt x="231" y="873"/>
                        <a:pt x="229" y="873"/>
                      </a:cubicBezTo>
                      <a:cubicBezTo>
                        <a:pt x="229" y="873"/>
                        <a:pt x="229" y="873"/>
                        <a:pt x="229" y="873"/>
                      </a:cubicBezTo>
                      <a:cubicBezTo>
                        <a:pt x="229" y="873"/>
                        <a:pt x="229" y="873"/>
                        <a:pt x="229" y="873"/>
                      </a:cubicBezTo>
                      <a:cubicBezTo>
                        <a:pt x="228" y="872"/>
                        <a:pt x="227" y="871"/>
                        <a:pt x="227" y="870"/>
                      </a:cubicBezTo>
                      <a:cubicBezTo>
                        <a:pt x="227" y="870"/>
                        <a:pt x="227" y="870"/>
                        <a:pt x="227" y="870"/>
                      </a:cubicBezTo>
                      <a:cubicBezTo>
                        <a:pt x="227" y="870"/>
                        <a:pt x="227" y="870"/>
                        <a:pt x="227" y="870"/>
                      </a:cubicBezTo>
                      <a:cubicBezTo>
                        <a:pt x="226" y="870"/>
                        <a:pt x="227" y="869"/>
                        <a:pt x="227" y="868"/>
                      </a:cubicBezTo>
                      <a:cubicBezTo>
                        <a:pt x="227" y="868"/>
                        <a:pt x="227" y="868"/>
                        <a:pt x="227" y="868"/>
                      </a:cubicBezTo>
                      <a:cubicBezTo>
                        <a:pt x="227" y="868"/>
                        <a:pt x="227" y="868"/>
                        <a:pt x="227" y="868"/>
                      </a:cubicBezTo>
                      <a:cubicBezTo>
                        <a:pt x="227" y="867"/>
                        <a:pt x="227" y="867"/>
                        <a:pt x="228" y="867"/>
                      </a:cubicBezTo>
                      <a:cubicBezTo>
                        <a:pt x="228" y="866"/>
                        <a:pt x="228" y="866"/>
                        <a:pt x="228" y="866"/>
                      </a:cubicBezTo>
                      <a:cubicBezTo>
                        <a:pt x="228" y="865"/>
                        <a:pt x="228" y="865"/>
                        <a:pt x="228" y="865"/>
                      </a:cubicBezTo>
                      <a:cubicBezTo>
                        <a:pt x="228" y="864"/>
                        <a:pt x="228" y="863"/>
                        <a:pt x="229" y="862"/>
                      </a:cubicBezTo>
                      <a:cubicBezTo>
                        <a:pt x="231" y="861"/>
                        <a:pt x="231" y="861"/>
                        <a:pt x="231" y="861"/>
                      </a:cubicBezTo>
                      <a:cubicBezTo>
                        <a:pt x="229" y="860"/>
                        <a:pt x="229" y="860"/>
                        <a:pt x="229" y="860"/>
                      </a:cubicBezTo>
                      <a:cubicBezTo>
                        <a:pt x="229" y="860"/>
                        <a:pt x="229" y="860"/>
                        <a:pt x="229" y="860"/>
                      </a:cubicBezTo>
                      <a:cubicBezTo>
                        <a:pt x="229" y="859"/>
                        <a:pt x="229" y="858"/>
                        <a:pt x="231" y="857"/>
                      </a:cubicBezTo>
                      <a:cubicBezTo>
                        <a:pt x="232" y="857"/>
                        <a:pt x="232" y="857"/>
                        <a:pt x="232" y="857"/>
                      </a:cubicBezTo>
                      <a:cubicBezTo>
                        <a:pt x="232" y="857"/>
                        <a:pt x="232" y="857"/>
                        <a:pt x="232" y="857"/>
                      </a:cubicBezTo>
                      <a:cubicBezTo>
                        <a:pt x="232" y="857"/>
                        <a:pt x="233" y="856"/>
                        <a:pt x="233" y="856"/>
                      </a:cubicBezTo>
                      <a:cubicBezTo>
                        <a:pt x="234" y="856"/>
                        <a:pt x="236" y="855"/>
                        <a:pt x="237" y="854"/>
                      </a:cubicBezTo>
                      <a:cubicBezTo>
                        <a:pt x="238" y="853"/>
                        <a:pt x="240" y="852"/>
                        <a:pt x="242" y="852"/>
                      </a:cubicBezTo>
                      <a:cubicBezTo>
                        <a:pt x="242" y="852"/>
                        <a:pt x="242" y="852"/>
                        <a:pt x="242" y="852"/>
                      </a:cubicBezTo>
                      <a:cubicBezTo>
                        <a:pt x="242" y="852"/>
                        <a:pt x="242" y="852"/>
                        <a:pt x="242" y="852"/>
                      </a:cubicBezTo>
                      <a:cubicBezTo>
                        <a:pt x="243" y="852"/>
                        <a:pt x="243" y="851"/>
                        <a:pt x="244" y="851"/>
                      </a:cubicBezTo>
                      <a:cubicBezTo>
                        <a:pt x="244" y="849"/>
                        <a:pt x="244" y="849"/>
                        <a:pt x="244" y="849"/>
                      </a:cubicBezTo>
                      <a:cubicBezTo>
                        <a:pt x="243" y="849"/>
                        <a:pt x="229" y="849"/>
                        <a:pt x="227" y="849"/>
                      </a:cubicBezTo>
                      <a:cubicBezTo>
                        <a:pt x="226" y="849"/>
                        <a:pt x="225" y="848"/>
                        <a:pt x="225" y="848"/>
                      </a:cubicBezTo>
                      <a:cubicBezTo>
                        <a:pt x="225" y="848"/>
                        <a:pt x="225" y="847"/>
                        <a:pt x="226" y="847"/>
                      </a:cubicBezTo>
                      <a:cubicBezTo>
                        <a:pt x="226" y="846"/>
                        <a:pt x="226" y="846"/>
                        <a:pt x="226" y="846"/>
                      </a:cubicBezTo>
                      <a:cubicBezTo>
                        <a:pt x="226" y="846"/>
                        <a:pt x="226" y="846"/>
                        <a:pt x="226" y="846"/>
                      </a:cubicBezTo>
                      <a:cubicBezTo>
                        <a:pt x="227" y="845"/>
                        <a:pt x="227" y="843"/>
                        <a:pt x="227" y="842"/>
                      </a:cubicBezTo>
                      <a:cubicBezTo>
                        <a:pt x="227" y="841"/>
                        <a:pt x="227" y="839"/>
                        <a:pt x="228" y="838"/>
                      </a:cubicBezTo>
                      <a:cubicBezTo>
                        <a:pt x="228" y="838"/>
                        <a:pt x="228" y="838"/>
                        <a:pt x="228" y="838"/>
                      </a:cubicBezTo>
                      <a:cubicBezTo>
                        <a:pt x="228" y="838"/>
                        <a:pt x="228" y="838"/>
                        <a:pt x="228" y="838"/>
                      </a:cubicBezTo>
                      <a:cubicBezTo>
                        <a:pt x="229" y="837"/>
                        <a:pt x="229" y="837"/>
                        <a:pt x="230" y="836"/>
                      </a:cubicBezTo>
                      <a:cubicBezTo>
                        <a:pt x="232" y="834"/>
                        <a:pt x="232" y="834"/>
                        <a:pt x="232" y="834"/>
                      </a:cubicBezTo>
                      <a:cubicBezTo>
                        <a:pt x="226" y="834"/>
                        <a:pt x="226" y="834"/>
                        <a:pt x="226" y="834"/>
                      </a:cubicBezTo>
                      <a:cubicBezTo>
                        <a:pt x="225" y="834"/>
                        <a:pt x="225" y="834"/>
                        <a:pt x="225" y="833"/>
                      </a:cubicBezTo>
                      <a:cubicBezTo>
                        <a:pt x="224" y="833"/>
                        <a:pt x="224" y="832"/>
                        <a:pt x="225" y="832"/>
                      </a:cubicBezTo>
                      <a:cubicBezTo>
                        <a:pt x="225" y="831"/>
                        <a:pt x="225" y="831"/>
                        <a:pt x="225" y="831"/>
                      </a:cubicBezTo>
                      <a:cubicBezTo>
                        <a:pt x="225" y="831"/>
                        <a:pt x="225" y="831"/>
                        <a:pt x="225" y="831"/>
                      </a:cubicBezTo>
                      <a:cubicBezTo>
                        <a:pt x="225" y="830"/>
                        <a:pt x="225" y="830"/>
                        <a:pt x="225" y="829"/>
                      </a:cubicBezTo>
                      <a:cubicBezTo>
                        <a:pt x="225" y="828"/>
                        <a:pt x="226" y="827"/>
                        <a:pt x="226" y="826"/>
                      </a:cubicBezTo>
                      <a:cubicBezTo>
                        <a:pt x="226" y="824"/>
                        <a:pt x="226" y="823"/>
                        <a:pt x="227" y="822"/>
                      </a:cubicBezTo>
                      <a:cubicBezTo>
                        <a:pt x="229" y="821"/>
                        <a:pt x="231" y="821"/>
                        <a:pt x="232" y="821"/>
                      </a:cubicBezTo>
                      <a:cubicBezTo>
                        <a:pt x="232" y="821"/>
                        <a:pt x="232" y="821"/>
                        <a:pt x="232" y="821"/>
                      </a:cubicBezTo>
                      <a:cubicBezTo>
                        <a:pt x="232" y="822"/>
                        <a:pt x="233" y="822"/>
                        <a:pt x="235" y="822"/>
                      </a:cubicBezTo>
                      <a:cubicBezTo>
                        <a:pt x="235" y="822"/>
                        <a:pt x="235" y="822"/>
                        <a:pt x="235" y="822"/>
                      </a:cubicBezTo>
                      <a:cubicBezTo>
                        <a:pt x="236" y="822"/>
                        <a:pt x="238" y="822"/>
                        <a:pt x="240" y="821"/>
                      </a:cubicBezTo>
                      <a:cubicBezTo>
                        <a:pt x="240" y="821"/>
                        <a:pt x="241" y="821"/>
                        <a:pt x="242" y="820"/>
                      </a:cubicBezTo>
                      <a:cubicBezTo>
                        <a:pt x="242" y="820"/>
                        <a:pt x="243" y="820"/>
                        <a:pt x="243" y="820"/>
                      </a:cubicBezTo>
                      <a:cubicBezTo>
                        <a:pt x="244" y="820"/>
                        <a:pt x="245" y="820"/>
                        <a:pt x="245" y="820"/>
                      </a:cubicBezTo>
                      <a:cubicBezTo>
                        <a:pt x="246" y="819"/>
                        <a:pt x="246" y="819"/>
                        <a:pt x="246" y="819"/>
                      </a:cubicBezTo>
                      <a:cubicBezTo>
                        <a:pt x="246" y="817"/>
                        <a:pt x="246" y="817"/>
                        <a:pt x="246" y="817"/>
                      </a:cubicBezTo>
                      <a:cubicBezTo>
                        <a:pt x="245" y="817"/>
                        <a:pt x="245" y="817"/>
                        <a:pt x="245" y="817"/>
                      </a:cubicBezTo>
                      <a:cubicBezTo>
                        <a:pt x="240" y="817"/>
                        <a:pt x="240" y="817"/>
                        <a:pt x="240" y="817"/>
                      </a:cubicBezTo>
                      <a:cubicBezTo>
                        <a:pt x="239" y="817"/>
                        <a:pt x="238" y="817"/>
                        <a:pt x="237" y="817"/>
                      </a:cubicBezTo>
                      <a:cubicBezTo>
                        <a:pt x="236" y="817"/>
                        <a:pt x="236" y="817"/>
                        <a:pt x="235" y="817"/>
                      </a:cubicBezTo>
                      <a:cubicBezTo>
                        <a:pt x="235" y="817"/>
                        <a:pt x="235" y="817"/>
                        <a:pt x="235" y="817"/>
                      </a:cubicBezTo>
                      <a:cubicBezTo>
                        <a:pt x="235" y="817"/>
                        <a:pt x="235" y="817"/>
                        <a:pt x="235" y="817"/>
                      </a:cubicBezTo>
                      <a:cubicBezTo>
                        <a:pt x="235" y="816"/>
                        <a:pt x="234" y="816"/>
                        <a:pt x="232" y="816"/>
                      </a:cubicBezTo>
                      <a:cubicBezTo>
                        <a:pt x="231" y="816"/>
                        <a:pt x="231" y="816"/>
                        <a:pt x="231" y="816"/>
                      </a:cubicBezTo>
                      <a:cubicBezTo>
                        <a:pt x="230" y="816"/>
                        <a:pt x="230" y="816"/>
                        <a:pt x="229" y="816"/>
                      </a:cubicBezTo>
                      <a:cubicBezTo>
                        <a:pt x="228" y="817"/>
                        <a:pt x="227" y="817"/>
                        <a:pt x="226" y="817"/>
                      </a:cubicBezTo>
                      <a:cubicBezTo>
                        <a:pt x="225" y="817"/>
                        <a:pt x="225" y="817"/>
                        <a:pt x="225" y="817"/>
                      </a:cubicBezTo>
                      <a:cubicBezTo>
                        <a:pt x="225" y="817"/>
                        <a:pt x="225" y="817"/>
                        <a:pt x="225" y="817"/>
                      </a:cubicBezTo>
                      <a:cubicBezTo>
                        <a:pt x="224" y="817"/>
                        <a:pt x="223" y="818"/>
                        <a:pt x="222" y="818"/>
                      </a:cubicBezTo>
                      <a:cubicBezTo>
                        <a:pt x="222" y="818"/>
                        <a:pt x="221" y="817"/>
                        <a:pt x="221" y="817"/>
                      </a:cubicBezTo>
                      <a:cubicBezTo>
                        <a:pt x="221" y="817"/>
                        <a:pt x="221" y="817"/>
                        <a:pt x="221" y="817"/>
                      </a:cubicBezTo>
                      <a:cubicBezTo>
                        <a:pt x="221" y="817"/>
                        <a:pt x="221" y="817"/>
                        <a:pt x="221" y="817"/>
                      </a:cubicBezTo>
                      <a:cubicBezTo>
                        <a:pt x="220" y="816"/>
                        <a:pt x="219" y="815"/>
                        <a:pt x="219" y="813"/>
                      </a:cubicBezTo>
                      <a:cubicBezTo>
                        <a:pt x="219" y="810"/>
                        <a:pt x="219" y="810"/>
                        <a:pt x="219" y="810"/>
                      </a:cubicBezTo>
                      <a:cubicBezTo>
                        <a:pt x="217" y="813"/>
                        <a:pt x="217" y="813"/>
                        <a:pt x="217" y="813"/>
                      </a:cubicBezTo>
                      <a:cubicBezTo>
                        <a:pt x="216" y="814"/>
                        <a:pt x="216" y="815"/>
                        <a:pt x="215" y="815"/>
                      </a:cubicBezTo>
                      <a:cubicBezTo>
                        <a:pt x="215" y="815"/>
                        <a:pt x="215" y="815"/>
                        <a:pt x="215" y="815"/>
                      </a:cubicBezTo>
                      <a:cubicBezTo>
                        <a:pt x="215" y="815"/>
                        <a:pt x="215" y="815"/>
                        <a:pt x="215" y="815"/>
                      </a:cubicBezTo>
                      <a:cubicBezTo>
                        <a:pt x="214" y="815"/>
                        <a:pt x="214" y="815"/>
                        <a:pt x="214" y="815"/>
                      </a:cubicBezTo>
                      <a:cubicBezTo>
                        <a:pt x="214" y="815"/>
                        <a:pt x="213" y="815"/>
                        <a:pt x="213" y="815"/>
                      </a:cubicBezTo>
                      <a:cubicBezTo>
                        <a:pt x="213" y="815"/>
                        <a:pt x="213" y="815"/>
                        <a:pt x="213" y="815"/>
                      </a:cubicBezTo>
                      <a:cubicBezTo>
                        <a:pt x="208" y="815"/>
                        <a:pt x="208" y="815"/>
                        <a:pt x="208" y="815"/>
                      </a:cubicBezTo>
                      <a:cubicBezTo>
                        <a:pt x="211" y="817"/>
                        <a:pt x="211" y="817"/>
                        <a:pt x="211" y="817"/>
                      </a:cubicBezTo>
                      <a:cubicBezTo>
                        <a:pt x="213" y="819"/>
                        <a:pt x="213" y="819"/>
                        <a:pt x="214" y="819"/>
                      </a:cubicBezTo>
                      <a:cubicBezTo>
                        <a:pt x="214" y="819"/>
                        <a:pt x="214" y="819"/>
                        <a:pt x="214" y="819"/>
                      </a:cubicBezTo>
                      <a:cubicBezTo>
                        <a:pt x="215" y="820"/>
                        <a:pt x="215" y="821"/>
                        <a:pt x="214" y="824"/>
                      </a:cubicBezTo>
                      <a:cubicBezTo>
                        <a:pt x="214" y="826"/>
                        <a:pt x="212" y="828"/>
                        <a:pt x="210" y="829"/>
                      </a:cubicBezTo>
                      <a:cubicBezTo>
                        <a:pt x="209" y="829"/>
                        <a:pt x="207" y="830"/>
                        <a:pt x="206" y="831"/>
                      </a:cubicBezTo>
                      <a:cubicBezTo>
                        <a:pt x="203" y="831"/>
                        <a:pt x="203" y="831"/>
                        <a:pt x="203" y="831"/>
                      </a:cubicBezTo>
                      <a:cubicBezTo>
                        <a:pt x="202" y="831"/>
                        <a:pt x="202" y="832"/>
                        <a:pt x="202" y="833"/>
                      </a:cubicBezTo>
                      <a:cubicBezTo>
                        <a:pt x="202" y="834"/>
                        <a:pt x="202" y="834"/>
                        <a:pt x="202" y="834"/>
                      </a:cubicBezTo>
                      <a:cubicBezTo>
                        <a:pt x="203" y="834"/>
                        <a:pt x="203" y="834"/>
                        <a:pt x="203" y="834"/>
                      </a:cubicBezTo>
                      <a:cubicBezTo>
                        <a:pt x="203" y="834"/>
                        <a:pt x="203" y="834"/>
                        <a:pt x="203" y="834"/>
                      </a:cubicBezTo>
                      <a:cubicBezTo>
                        <a:pt x="204" y="834"/>
                        <a:pt x="205" y="835"/>
                        <a:pt x="205" y="837"/>
                      </a:cubicBezTo>
                      <a:cubicBezTo>
                        <a:pt x="205" y="837"/>
                        <a:pt x="205" y="838"/>
                        <a:pt x="205" y="838"/>
                      </a:cubicBezTo>
                      <a:cubicBezTo>
                        <a:pt x="205" y="838"/>
                        <a:pt x="204" y="838"/>
                        <a:pt x="204" y="838"/>
                      </a:cubicBezTo>
                      <a:cubicBezTo>
                        <a:pt x="204" y="838"/>
                        <a:pt x="204" y="838"/>
                        <a:pt x="204" y="838"/>
                      </a:cubicBezTo>
                      <a:cubicBezTo>
                        <a:pt x="203" y="838"/>
                        <a:pt x="203" y="838"/>
                        <a:pt x="203" y="838"/>
                      </a:cubicBezTo>
                      <a:cubicBezTo>
                        <a:pt x="200" y="838"/>
                        <a:pt x="200" y="838"/>
                        <a:pt x="200" y="838"/>
                      </a:cubicBezTo>
                      <a:cubicBezTo>
                        <a:pt x="200" y="838"/>
                        <a:pt x="200" y="838"/>
                        <a:pt x="200" y="838"/>
                      </a:cubicBezTo>
                      <a:cubicBezTo>
                        <a:pt x="200" y="839"/>
                        <a:pt x="199" y="839"/>
                        <a:pt x="199" y="839"/>
                      </a:cubicBezTo>
                      <a:cubicBezTo>
                        <a:pt x="197" y="840"/>
                        <a:pt x="197" y="840"/>
                        <a:pt x="197" y="840"/>
                      </a:cubicBezTo>
                      <a:cubicBezTo>
                        <a:pt x="199" y="841"/>
                        <a:pt x="199" y="841"/>
                        <a:pt x="199" y="841"/>
                      </a:cubicBezTo>
                      <a:cubicBezTo>
                        <a:pt x="200" y="842"/>
                        <a:pt x="201" y="842"/>
                        <a:pt x="202" y="842"/>
                      </a:cubicBezTo>
                      <a:cubicBezTo>
                        <a:pt x="204" y="843"/>
                        <a:pt x="206" y="844"/>
                        <a:pt x="207" y="844"/>
                      </a:cubicBezTo>
                      <a:cubicBezTo>
                        <a:pt x="207" y="845"/>
                        <a:pt x="208" y="845"/>
                        <a:pt x="208" y="846"/>
                      </a:cubicBezTo>
                      <a:cubicBezTo>
                        <a:pt x="209" y="847"/>
                        <a:pt x="209" y="847"/>
                        <a:pt x="210" y="848"/>
                      </a:cubicBezTo>
                      <a:cubicBezTo>
                        <a:pt x="211" y="849"/>
                        <a:pt x="212" y="849"/>
                        <a:pt x="212" y="851"/>
                      </a:cubicBezTo>
                      <a:cubicBezTo>
                        <a:pt x="212" y="852"/>
                        <a:pt x="211" y="854"/>
                        <a:pt x="210" y="856"/>
                      </a:cubicBezTo>
                      <a:cubicBezTo>
                        <a:pt x="210" y="856"/>
                        <a:pt x="210" y="856"/>
                        <a:pt x="210" y="856"/>
                      </a:cubicBezTo>
                      <a:cubicBezTo>
                        <a:pt x="210" y="856"/>
                        <a:pt x="210" y="856"/>
                        <a:pt x="210" y="856"/>
                      </a:cubicBezTo>
                      <a:cubicBezTo>
                        <a:pt x="210" y="858"/>
                        <a:pt x="208" y="861"/>
                        <a:pt x="206" y="861"/>
                      </a:cubicBezTo>
                      <a:cubicBezTo>
                        <a:pt x="202" y="866"/>
                        <a:pt x="202" y="866"/>
                        <a:pt x="202" y="866"/>
                      </a:cubicBezTo>
                      <a:cubicBezTo>
                        <a:pt x="202" y="866"/>
                        <a:pt x="202" y="866"/>
                        <a:pt x="202" y="866"/>
                      </a:cubicBezTo>
                      <a:cubicBezTo>
                        <a:pt x="202" y="866"/>
                        <a:pt x="201" y="867"/>
                        <a:pt x="201" y="868"/>
                      </a:cubicBezTo>
                      <a:cubicBezTo>
                        <a:pt x="201" y="869"/>
                        <a:pt x="200" y="870"/>
                        <a:pt x="200" y="871"/>
                      </a:cubicBezTo>
                      <a:cubicBezTo>
                        <a:pt x="199" y="871"/>
                        <a:pt x="199" y="871"/>
                        <a:pt x="199" y="871"/>
                      </a:cubicBezTo>
                      <a:cubicBezTo>
                        <a:pt x="199" y="871"/>
                        <a:pt x="199" y="871"/>
                        <a:pt x="199" y="871"/>
                      </a:cubicBezTo>
                      <a:cubicBezTo>
                        <a:pt x="199" y="873"/>
                        <a:pt x="198" y="874"/>
                        <a:pt x="197" y="875"/>
                      </a:cubicBezTo>
                      <a:cubicBezTo>
                        <a:pt x="195" y="876"/>
                        <a:pt x="193" y="877"/>
                        <a:pt x="191" y="877"/>
                      </a:cubicBezTo>
                      <a:cubicBezTo>
                        <a:pt x="189" y="877"/>
                        <a:pt x="187" y="878"/>
                        <a:pt x="185" y="879"/>
                      </a:cubicBezTo>
                      <a:cubicBezTo>
                        <a:pt x="185" y="879"/>
                        <a:pt x="185" y="879"/>
                        <a:pt x="185" y="879"/>
                      </a:cubicBezTo>
                      <a:cubicBezTo>
                        <a:pt x="185" y="879"/>
                        <a:pt x="185" y="879"/>
                        <a:pt x="185" y="879"/>
                      </a:cubicBezTo>
                      <a:cubicBezTo>
                        <a:pt x="184" y="880"/>
                        <a:pt x="182" y="881"/>
                        <a:pt x="181" y="881"/>
                      </a:cubicBezTo>
                      <a:cubicBezTo>
                        <a:pt x="179" y="882"/>
                        <a:pt x="177" y="883"/>
                        <a:pt x="176" y="884"/>
                      </a:cubicBezTo>
                      <a:cubicBezTo>
                        <a:pt x="175" y="885"/>
                        <a:pt x="173" y="886"/>
                        <a:pt x="170" y="886"/>
                      </a:cubicBezTo>
                      <a:cubicBezTo>
                        <a:pt x="168" y="886"/>
                        <a:pt x="166" y="887"/>
                        <a:pt x="165" y="888"/>
                      </a:cubicBezTo>
                      <a:cubicBezTo>
                        <a:pt x="164" y="888"/>
                        <a:pt x="163" y="889"/>
                        <a:pt x="161" y="890"/>
                      </a:cubicBezTo>
                      <a:cubicBezTo>
                        <a:pt x="161" y="890"/>
                        <a:pt x="160" y="890"/>
                        <a:pt x="159" y="890"/>
                      </a:cubicBezTo>
                      <a:cubicBezTo>
                        <a:pt x="158" y="891"/>
                        <a:pt x="155" y="892"/>
                        <a:pt x="152" y="893"/>
                      </a:cubicBezTo>
                      <a:cubicBezTo>
                        <a:pt x="151" y="894"/>
                        <a:pt x="149" y="894"/>
                        <a:pt x="147" y="895"/>
                      </a:cubicBezTo>
                      <a:cubicBezTo>
                        <a:pt x="146" y="895"/>
                        <a:pt x="144" y="896"/>
                        <a:pt x="143" y="896"/>
                      </a:cubicBezTo>
                      <a:cubicBezTo>
                        <a:pt x="143" y="896"/>
                        <a:pt x="143" y="896"/>
                        <a:pt x="143" y="896"/>
                      </a:cubicBezTo>
                      <a:cubicBezTo>
                        <a:pt x="140" y="897"/>
                        <a:pt x="136" y="898"/>
                        <a:pt x="134" y="898"/>
                      </a:cubicBezTo>
                      <a:cubicBezTo>
                        <a:pt x="133" y="897"/>
                        <a:pt x="131" y="897"/>
                        <a:pt x="130" y="897"/>
                      </a:cubicBezTo>
                      <a:cubicBezTo>
                        <a:pt x="129" y="897"/>
                        <a:pt x="128" y="897"/>
                        <a:pt x="127" y="896"/>
                      </a:cubicBezTo>
                      <a:cubicBezTo>
                        <a:pt x="127" y="896"/>
                        <a:pt x="127" y="896"/>
                        <a:pt x="127" y="896"/>
                      </a:cubicBezTo>
                      <a:cubicBezTo>
                        <a:pt x="126" y="896"/>
                        <a:pt x="126" y="896"/>
                        <a:pt x="126" y="896"/>
                      </a:cubicBezTo>
                      <a:cubicBezTo>
                        <a:pt x="125" y="896"/>
                        <a:pt x="121" y="894"/>
                        <a:pt x="118" y="893"/>
                      </a:cubicBezTo>
                      <a:cubicBezTo>
                        <a:pt x="117" y="893"/>
                        <a:pt x="116" y="892"/>
                        <a:pt x="114" y="891"/>
                      </a:cubicBezTo>
                      <a:cubicBezTo>
                        <a:pt x="112" y="890"/>
                        <a:pt x="109" y="888"/>
                        <a:pt x="107" y="887"/>
                      </a:cubicBezTo>
                      <a:cubicBezTo>
                        <a:pt x="106" y="886"/>
                        <a:pt x="105" y="885"/>
                        <a:pt x="104" y="884"/>
                      </a:cubicBezTo>
                      <a:cubicBezTo>
                        <a:pt x="101" y="882"/>
                        <a:pt x="99" y="880"/>
                        <a:pt x="99" y="879"/>
                      </a:cubicBezTo>
                      <a:cubicBezTo>
                        <a:pt x="99" y="879"/>
                        <a:pt x="99" y="879"/>
                        <a:pt x="99" y="879"/>
                      </a:cubicBezTo>
                      <a:cubicBezTo>
                        <a:pt x="98" y="878"/>
                        <a:pt x="98" y="878"/>
                        <a:pt x="98" y="878"/>
                      </a:cubicBezTo>
                      <a:cubicBezTo>
                        <a:pt x="92" y="874"/>
                        <a:pt x="92" y="874"/>
                        <a:pt x="92" y="874"/>
                      </a:cubicBezTo>
                      <a:cubicBezTo>
                        <a:pt x="91" y="873"/>
                        <a:pt x="91" y="872"/>
                        <a:pt x="90" y="871"/>
                      </a:cubicBezTo>
                      <a:cubicBezTo>
                        <a:pt x="89" y="870"/>
                        <a:pt x="88" y="869"/>
                        <a:pt x="87" y="868"/>
                      </a:cubicBezTo>
                      <a:cubicBezTo>
                        <a:pt x="86" y="867"/>
                        <a:pt x="84" y="864"/>
                        <a:pt x="82" y="863"/>
                      </a:cubicBezTo>
                      <a:cubicBezTo>
                        <a:pt x="82" y="863"/>
                        <a:pt x="82" y="863"/>
                        <a:pt x="82" y="863"/>
                      </a:cubicBezTo>
                      <a:cubicBezTo>
                        <a:pt x="82" y="862"/>
                        <a:pt x="81" y="861"/>
                        <a:pt x="81" y="861"/>
                      </a:cubicBezTo>
                      <a:cubicBezTo>
                        <a:pt x="80" y="859"/>
                        <a:pt x="78" y="858"/>
                        <a:pt x="78" y="856"/>
                      </a:cubicBezTo>
                      <a:cubicBezTo>
                        <a:pt x="77" y="853"/>
                        <a:pt x="75" y="851"/>
                        <a:pt x="73" y="850"/>
                      </a:cubicBezTo>
                      <a:cubicBezTo>
                        <a:pt x="73" y="850"/>
                        <a:pt x="73" y="849"/>
                        <a:pt x="72" y="849"/>
                      </a:cubicBezTo>
                      <a:cubicBezTo>
                        <a:pt x="71" y="848"/>
                        <a:pt x="70" y="846"/>
                        <a:pt x="69" y="845"/>
                      </a:cubicBezTo>
                      <a:cubicBezTo>
                        <a:pt x="68" y="843"/>
                        <a:pt x="65" y="840"/>
                        <a:pt x="63" y="839"/>
                      </a:cubicBezTo>
                      <a:cubicBezTo>
                        <a:pt x="62" y="839"/>
                        <a:pt x="62" y="839"/>
                        <a:pt x="62" y="839"/>
                      </a:cubicBezTo>
                      <a:cubicBezTo>
                        <a:pt x="59" y="835"/>
                        <a:pt x="56" y="833"/>
                        <a:pt x="54" y="832"/>
                      </a:cubicBezTo>
                      <a:cubicBezTo>
                        <a:pt x="54" y="831"/>
                        <a:pt x="52" y="830"/>
                        <a:pt x="51" y="829"/>
                      </a:cubicBezTo>
                      <a:cubicBezTo>
                        <a:pt x="50" y="828"/>
                        <a:pt x="49" y="826"/>
                        <a:pt x="48" y="826"/>
                      </a:cubicBezTo>
                      <a:cubicBezTo>
                        <a:pt x="46" y="824"/>
                        <a:pt x="44" y="821"/>
                        <a:pt x="42" y="818"/>
                      </a:cubicBezTo>
                      <a:cubicBezTo>
                        <a:pt x="41" y="817"/>
                        <a:pt x="41" y="816"/>
                        <a:pt x="40" y="815"/>
                      </a:cubicBezTo>
                      <a:cubicBezTo>
                        <a:pt x="39" y="814"/>
                        <a:pt x="38" y="812"/>
                        <a:pt x="36" y="811"/>
                      </a:cubicBezTo>
                      <a:cubicBezTo>
                        <a:pt x="35" y="809"/>
                        <a:pt x="35" y="807"/>
                        <a:pt x="35" y="805"/>
                      </a:cubicBezTo>
                      <a:cubicBezTo>
                        <a:pt x="35" y="805"/>
                        <a:pt x="35" y="805"/>
                        <a:pt x="35" y="805"/>
                      </a:cubicBezTo>
                      <a:cubicBezTo>
                        <a:pt x="34" y="805"/>
                        <a:pt x="34" y="805"/>
                        <a:pt x="34" y="805"/>
                      </a:cubicBezTo>
                      <a:cubicBezTo>
                        <a:pt x="34" y="804"/>
                        <a:pt x="34" y="802"/>
                        <a:pt x="34" y="801"/>
                      </a:cubicBezTo>
                      <a:cubicBezTo>
                        <a:pt x="34" y="801"/>
                        <a:pt x="34" y="801"/>
                        <a:pt x="34" y="801"/>
                      </a:cubicBezTo>
                      <a:cubicBezTo>
                        <a:pt x="34" y="800"/>
                        <a:pt x="34" y="800"/>
                        <a:pt x="34" y="800"/>
                      </a:cubicBezTo>
                      <a:cubicBezTo>
                        <a:pt x="34" y="799"/>
                        <a:pt x="35" y="798"/>
                        <a:pt x="35" y="796"/>
                      </a:cubicBezTo>
                      <a:cubicBezTo>
                        <a:pt x="36" y="795"/>
                        <a:pt x="37" y="795"/>
                        <a:pt x="39" y="795"/>
                      </a:cubicBezTo>
                      <a:cubicBezTo>
                        <a:pt x="40" y="795"/>
                        <a:pt x="41" y="795"/>
                        <a:pt x="41" y="796"/>
                      </a:cubicBezTo>
                      <a:cubicBezTo>
                        <a:pt x="41" y="796"/>
                        <a:pt x="41" y="796"/>
                        <a:pt x="41" y="796"/>
                      </a:cubicBezTo>
                      <a:cubicBezTo>
                        <a:pt x="41" y="797"/>
                        <a:pt x="41" y="797"/>
                        <a:pt x="41" y="797"/>
                      </a:cubicBezTo>
                      <a:cubicBezTo>
                        <a:pt x="41" y="797"/>
                        <a:pt x="42" y="798"/>
                        <a:pt x="43" y="799"/>
                      </a:cubicBezTo>
                      <a:cubicBezTo>
                        <a:pt x="45" y="799"/>
                        <a:pt x="46" y="799"/>
                        <a:pt x="47" y="800"/>
                      </a:cubicBezTo>
                      <a:cubicBezTo>
                        <a:pt x="47" y="801"/>
                        <a:pt x="48" y="802"/>
                        <a:pt x="48" y="803"/>
                      </a:cubicBezTo>
                      <a:cubicBezTo>
                        <a:pt x="48" y="803"/>
                        <a:pt x="48" y="804"/>
                        <a:pt x="48" y="804"/>
                      </a:cubicBezTo>
                      <a:cubicBezTo>
                        <a:pt x="48" y="805"/>
                        <a:pt x="48" y="805"/>
                        <a:pt x="48" y="805"/>
                      </a:cubicBezTo>
                      <a:cubicBezTo>
                        <a:pt x="48" y="805"/>
                        <a:pt x="49" y="805"/>
                        <a:pt x="49" y="805"/>
                      </a:cubicBezTo>
                      <a:cubicBezTo>
                        <a:pt x="50" y="805"/>
                        <a:pt x="51" y="805"/>
                        <a:pt x="52" y="806"/>
                      </a:cubicBezTo>
                      <a:cubicBezTo>
                        <a:pt x="52" y="806"/>
                        <a:pt x="52" y="806"/>
                        <a:pt x="52" y="806"/>
                      </a:cubicBezTo>
                      <a:cubicBezTo>
                        <a:pt x="53" y="806"/>
                        <a:pt x="53" y="806"/>
                        <a:pt x="53" y="806"/>
                      </a:cubicBezTo>
                      <a:cubicBezTo>
                        <a:pt x="54" y="806"/>
                        <a:pt x="55" y="806"/>
                        <a:pt x="56" y="805"/>
                      </a:cubicBezTo>
                      <a:cubicBezTo>
                        <a:pt x="57" y="804"/>
                        <a:pt x="58" y="804"/>
                        <a:pt x="59" y="803"/>
                      </a:cubicBezTo>
                      <a:cubicBezTo>
                        <a:pt x="59" y="803"/>
                        <a:pt x="59" y="803"/>
                        <a:pt x="59" y="803"/>
                      </a:cubicBezTo>
                      <a:cubicBezTo>
                        <a:pt x="59" y="804"/>
                        <a:pt x="60" y="804"/>
                        <a:pt x="60" y="804"/>
                      </a:cubicBezTo>
                      <a:cubicBezTo>
                        <a:pt x="61" y="804"/>
                        <a:pt x="62" y="804"/>
                        <a:pt x="62" y="803"/>
                      </a:cubicBezTo>
                      <a:cubicBezTo>
                        <a:pt x="62" y="803"/>
                        <a:pt x="62" y="803"/>
                        <a:pt x="62" y="803"/>
                      </a:cubicBezTo>
                      <a:cubicBezTo>
                        <a:pt x="63" y="803"/>
                        <a:pt x="64" y="803"/>
                        <a:pt x="65" y="802"/>
                      </a:cubicBezTo>
                      <a:cubicBezTo>
                        <a:pt x="65" y="802"/>
                        <a:pt x="65" y="802"/>
                        <a:pt x="65" y="802"/>
                      </a:cubicBezTo>
                      <a:cubicBezTo>
                        <a:pt x="65" y="801"/>
                        <a:pt x="65" y="801"/>
                        <a:pt x="65" y="801"/>
                      </a:cubicBezTo>
                      <a:cubicBezTo>
                        <a:pt x="65" y="801"/>
                        <a:pt x="65" y="801"/>
                        <a:pt x="66" y="801"/>
                      </a:cubicBezTo>
                      <a:cubicBezTo>
                        <a:pt x="66" y="801"/>
                        <a:pt x="67" y="802"/>
                        <a:pt x="67" y="802"/>
                      </a:cubicBezTo>
                      <a:cubicBezTo>
                        <a:pt x="68" y="803"/>
                        <a:pt x="69" y="803"/>
                        <a:pt x="71" y="803"/>
                      </a:cubicBezTo>
                      <a:cubicBezTo>
                        <a:pt x="71" y="803"/>
                        <a:pt x="71" y="803"/>
                        <a:pt x="71" y="803"/>
                      </a:cubicBezTo>
                      <a:cubicBezTo>
                        <a:pt x="72" y="803"/>
                        <a:pt x="73" y="802"/>
                        <a:pt x="74" y="802"/>
                      </a:cubicBezTo>
                      <a:cubicBezTo>
                        <a:pt x="74" y="801"/>
                        <a:pt x="74" y="801"/>
                        <a:pt x="74" y="801"/>
                      </a:cubicBezTo>
                      <a:cubicBezTo>
                        <a:pt x="74" y="801"/>
                        <a:pt x="74" y="801"/>
                        <a:pt x="74" y="801"/>
                      </a:cubicBezTo>
                      <a:cubicBezTo>
                        <a:pt x="75" y="801"/>
                        <a:pt x="76" y="801"/>
                        <a:pt x="76" y="800"/>
                      </a:cubicBezTo>
                      <a:cubicBezTo>
                        <a:pt x="76" y="800"/>
                        <a:pt x="76" y="800"/>
                        <a:pt x="76" y="800"/>
                      </a:cubicBezTo>
                      <a:cubicBezTo>
                        <a:pt x="76" y="799"/>
                        <a:pt x="76" y="799"/>
                        <a:pt x="76" y="799"/>
                      </a:cubicBezTo>
                      <a:cubicBezTo>
                        <a:pt x="77" y="799"/>
                        <a:pt x="78" y="798"/>
                        <a:pt x="78" y="798"/>
                      </a:cubicBezTo>
                      <a:cubicBezTo>
                        <a:pt x="79" y="798"/>
                        <a:pt x="79" y="798"/>
                        <a:pt x="79" y="799"/>
                      </a:cubicBezTo>
                      <a:cubicBezTo>
                        <a:pt x="79" y="799"/>
                        <a:pt x="80" y="799"/>
                        <a:pt x="81" y="799"/>
                      </a:cubicBezTo>
                      <a:cubicBezTo>
                        <a:pt x="81" y="799"/>
                        <a:pt x="82" y="799"/>
                        <a:pt x="83" y="799"/>
                      </a:cubicBezTo>
                      <a:cubicBezTo>
                        <a:pt x="83" y="799"/>
                        <a:pt x="83" y="799"/>
                        <a:pt x="83" y="799"/>
                      </a:cubicBezTo>
                      <a:cubicBezTo>
                        <a:pt x="83" y="799"/>
                        <a:pt x="84" y="798"/>
                        <a:pt x="84" y="798"/>
                      </a:cubicBezTo>
                      <a:cubicBezTo>
                        <a:pt x="85" y="798"/>
                        <a:pt x="86" y="798"/>
                        <a:pt x="86" y="798"/>
                      </a:cubicBezTo>
                      <a:cubicBezTo>
                        <a:pt x="86" y="798"/>
                        <a:pt x="86" y="798"/>
                        <a:pt x="86" y="798"/>
                      </a:cubicBezTo>
                      <a:cubicBezTo>
                        <a:pt x="92" y="795"/>
                        <a:pt x="92" y="795"/>
                        <a:pt x="92" y="795"/>
                      </a:cubicBezTo>
                      <a:cubicBezTo>
                        <a:pt x="92" y="795"/>
                        <a:pt x="92" y="795"/>
                        <a:pt x="92" y="795"/>
                      </a:cubicBezTo>
                      <a:cubicBezTo>
                        <a:pt x="92" y="794"/>
                        <a:pt x="95" y="793"/>
                        <a:pt x="97" y="793"/>
                      </a:cubicBezTo>
                      <a:cubicBezTo>
                        <a:pt x="97" y="793"/>
                        <a:pt x="97" y="793"/>
                        <a:pt x="97" y="793"/>
                      </a:cubicBezTo>
                      <a:cubicBezTo>
                        <a:pt x="97" y="794"/>
                        <a:pt x="98" y="794"/>
                        <a:pt x="100" y="794"/>
                      </a:cubicBezTo>
                      <a:cubicBezTo>
                        <a:pt x="100" y="794"/>
                        <a:pt x="100" y="794"/>
                        <a:pt x="100" y="794"/>
                      </a:cubicBezTo>
                      <a:cubicBezTo>
                        <a:pt x="101" y="794"/>
                        <a:pt x="101" y="794"/>
                        <a:pt x="101" y="794"/>
                      </a:cubicBezTo>
                      <a:cubicBezTo>
                        <a:pt x="101" y="793"/>
                        <a:pt x="102" y="792"/>
                        <a:pt x="104" y="791"/>
                      </a:cubicBezTo>
                      <a:cubicBezTo>
                        <a:pt x="104" y="791"/>
                        <a:pt x="104" y="791"/>
                        <a:pt x="104" y="791"/>
                      </a:cubicBezTo>
                      <a:cubicBezTo>
                        <a:pt x="104" y="791"/>
                        <a:pt x="104" y="791"/>
                        <a:pt x="104" y="791"/>
                      </a:cubicBezTo>
                      <a:cubicBezTo>
                        <a:pt x="105" y="790"/>
                        <a:pt x="105" y="790"/>
                        <a:pt x="106" y="789"/>
                      </a:cubicBezTo>
                      <a:cubicBezTo>
                        <a:pt x="106" y="789"/>
                        <a:pt x="106" y="788"/>
                        <a:pt x="106" y="788"/>
                      </a:cubicBezTo>
                      <a:cubicBezTo>
                        <a:pt x="107" y="788"/>
                        <a:pt x="107" y="788"/>
                        <a:pt x="107" y="788"/>
                      </a:cubicBezTo>
                      <a:cubicBezTo>
                        <a:pt x="107" y="788"/>
                        <a:pt x="107" y="788"/>
                        <a:pt x="107" y="788"/>
                      </a:cubicBezTo>
                      <a:cubicBezTo>
                        <a:pt x="107" y="787"/>
                        <a:pt x="108" y="786"/>
                        <a:pt x="109" y="784"/>
                      </a:cubicBezTo>
                      <a:cubicBezTo>
                        <a:pt x="110" y="783"/>
                        <a:pt x="112" y="781"/>
                        <a:pt x="113" y="780"/>
                      </a:cubicBezTo>
                      <a:cubicBezTo>
                        <a:pt x="113" y="780"/>
                        <a:pt x="113" y="780"/>
                        <a:pt x="113" y="780"/>
                      </a:cubicBezTo>
                      <a:cubicBezTo>
                        <a:pt x="113" y="780"/>
                        <a:pt x="113" y="780"/>
                        <a:pt x="113" y="780"/>
                      </a:cubicBezTo>
                      <a:cubicBezTo>
                        <a:pt x="114" y="778"/>
                        <a:pt x="115" y="777"/>
                        <a:pt x="117" y="777"/>
                      </a:cubicBezTo>
                      <a:cubicBezTo>
                        <a:pt x="118" y="776"/>
                        <a:pt x="120" y="775"/>
                        <a:pt x="121" y="773"/>
                      </a:cubicBezTo>
                      <a:cubicBezTo>
                        <a:pt x="121" y="773"/>
                        <a:pt x="122" y="772"/>
                        <a:pt x="122" y="769"/>
                      </a:cubicBezTo>
                      <a:cubicBezTo>
                        <a:pt x="122" y="769"/>
                        <a:pt x="122" y="769"/>
                        <a:pt x="122" y="769"/>
                      </a:cubicBezTo>
                      <a:cubicBezTo>
                        <a:pt x="121" y="769"/>
                        <a:pt x="121" y="769"/>
                        <a:pt x="121" y="769"/>
                      </a:cubicBezTo>
                      <a:cubicBezTo>
                        <a:pt x="121" y="767"/>
                        <a:pt x="120" y="766"/>
                        <a:pt x="119" y="766"/>
                      </a:cubicBezTo>
                      <a:cubicBezTo>
                        <a:pt x="119" y="766"/>
                        <a:pt x="119" y="766"/>
                        <a:pt x="119" y="766"/>
                      </a:cubicBezTo>
                      <a:cubicBezTo>
                        <a:pt x="118" y="766"/>
                        <a:pt x="118" y="766"/>
                        <a:pt x="118" y="766"/>
                      </a:cubicBezTo>
                      <a:cubicBezTo>
                        <a:pt x="118" y="766"/>
                        <a:pt x="118" y="766"/>
                        <a:pt x="118" y="766"/>
                      </a:cubicBezTo>
                      <a:cubicBezTo>
                        <a:pt x="118" y="766"/>
                        <a:pt x="117" y="766"/>
                        <a:pt x="117" y="767"/>
                      </a:cubicBezTo>
                      <a:cubicBezTo>
                        <a:pt x="116" y="767"/>
                        <a:pt x="116" y="768"/>
                        <a:pt x="116" y="768"/>
                      </a:cubicBezTo>
                      <a:cubicBezTo>
                        <a:pt x="116" y="768"/>
                        <a:pt x="116" y="768"/>
                        <a:pt x="116" y="768"/>
                      </a:cubicBezTo>
                      <a:cubicBezTo>
                        <a:pt x="115" y="769"/>
                        <a:pt x="114" y="771"/>
                        <a:pt x="114" y="772"/>
                      </a:cubicBezTo>
                      <a:cubicBezTo>
                        <a:pt x="114" y="773"/>
                        <a:pt x="113" y="774"/>
                        <a:pt x="112" y="774"/>
                      </a:cubicBezTo>
                      <a:cubicBezTo>
                        <a:pt x="111" y="774"/>
                        <a:pt x="110" y="774"/>
                        <a:pt x="110" y="773"/>
                      </a:cubicBezTo>
                      <a:cubicBezTo>
                        <a:pt x="109" y="773"/>
                        <a:pt x="108" y="773"/>
                        <a:pt x="108" y="773"/>
                      </a:cubicBezTo>
                      <a:cubicBezTo>
                        <a:pt x="107" y="773"/>
                        <a:pt x="107" y="773"/>
                        <a:pt x="107" y="773"/>
                      </a:cubicBezTo>
                      <a:cubicBezTo>
                        <a:pt x="103" y="773"/>
                        <a:pt x="103" y="773"/>
                        <a:pt x="103" y="773"/>
                      </a:cubicBezTo>
                      <a:cubicBezTo>
                        <a:pt x="102" y="773"/>
                        <a:pt x="100" y="774"/>
                        <a:pt x="99" y="774"/>
                      </a:cubicBezTo>
                      <a:cubicBezTo>
                        <a:pt x="99" y="774"/>
                        <a:pt x="99" y="774"/>
                        <a:pt x="99" y="774"/>
                      </a:cubicBezTo>
                      <a:cubicBezTo>
                        <a:pt x="99" y="774"/>
                        <a:pt x="99" y="775"/>
                        <a:pt x="98" y="775"/>
                      </a:cubicBezTo>
                      <a:cubicBezTo>
                        <a:pt x="97" y="775"/>
                        <a:pt x="96" y="775"/>
                        <a:pt x="95" y="775"/>
                      </a:cubicBezTo>
                      <a:cubicBezTo>
                        <a:pt x="91" y="776"/>
                        <a:pt x="89" y="776"/>
                        <a:pt x="89" y="776"/>
                      </a:cubicBezTo>
                      <a:cubicBezTo>
                        <a:pt x="88" y="776"/>
                        <a:pt x="87" y="777"/>
                        <a:pt x="86" y="777"/>
                      </a:cubicBezTo>
                      <a:cubicBezTo>
                        <a:pt x="85" y="778"/>
                        <a:pt x="84" y="778"/>
                        <a:pt x="83" y="778"/>
                      </a:cubicBezTo>
                      <a:cubicBezTo>
                        <a:pt x="82" y="778"/>
                        <a:pt x="82" y="778"/>
                        <a:pt x="82" y="778"/>
                      </a:cubicBezTo>
                      <a:cubicBezTo>
                        <a:pt x="82" y="779"/>
                        <a:pt x="82" y="779"/>
                        <a:pt x="82" y="779"/>
                      </a:cubicBezTo>
                      <a:cubicBezTo>
                        <a:pt x="81" y="779"/>
                        <a:pt x="80" y="780"/>
                        <a:pt x="78" y="781"/>
                      </a:cubicBezTo>
                      <a:cubicBezTo>
                        <a:pt x="77" y="782"/>
                        <a:pt x="74" y="782"/>
                        <a:pt x="72" y="782"/>
                      </a:cubicBezTo>
                      <a:cubicBezTo>
                        <a:pt x="69" y="781"/>
                        <a:pt x="66" y="780"/>
                        <a:pt x="64" y="779"/>
                      </a:cubicBezTo>
                      <a:cubicBezTo>
                        <a:pt x="61" y="778"/>
                        <a:pt x="59" y="777"/>
                        <a:pt x="58" y="777"/>
                      </a:cubicBezTo>
                      <a:cubicBezTo>
                        <a:pt x="57" y="776"/>
                        <a:pt x="57" y="776"/>
                        <a:pt x="57" y="776"/>
                      </a:cubicBezTo>
                      <a:cubicBezTo>
                        <a:pt x="57" y="776"/>
                        <a:pt x="57" y="776"/>
                        <a:pt x="57" y="776"/>
                      </a:cubicBezTo>
                      <a:cubicBezTo>
                        <a:pt x="55" y="776"/>
                        <a:pt x="53" y="775"/>
                        <a:pt x="51" y="775"/>
                      </a:cubicBezTo>
                      <a:cubicBezTo>
                        <a:pt x="51" y="775"/>
                        <a:pt x="50" y="774"/>
                        <a:pt x="49" y="774"/>
                      </a:cubicBezTo>
                      <a:cubicBezTo>
                        <a:pt x="48" y="773"/>
                        <a:pt x="46" y="773"/>
                        <a:pt x="46" y="772"/>
                      </a:cubicBezTo>
                      <a:cubicBezTo>
                        <a:pt x="45" y="771"/>
                        <a:pt x="43" y="770"/>
                        <a:pt x="42" y="770"/>
                      </a:cubicBezTo>
                      <a:cubicBezTo>
                        <a:pt x="42" y="770"/>
                        <a:pt x="42" y="770"/>
                        <a:pt x="42" y="770"/>
                      </a:cubicBezTo>
                      <a:cubicBezTo>
                        <a:pt x="42" y="770"/>
                        <a:pt x="42" y="770"/>
                        <a:pt x="42" y="770"/>
                      </a:cubicBezTo>
                      <a:cubicBezTo>
                        <a:pt x="42" y="769"/>
                        <a:pt x="42" y="769"/>
                        <a:pt x="42" y="769"/>
                      </a:cubicBezTo>
                      <a:cubicBezTo>
                        <a:pt x="42" y="769"/>
                        <a:pt x="41" y="768"/>
                        <a:pt x="37" y="766"/>
                      </a:cubicBezTo>
                      <a:cubicBezTo>
                        <a:pt x="35" y="764"/>
                        <a:pt x="31" y="762"/>
                        <a:pt x="29" y="761"/>
                      </a:cubicBezTo>
                      <a:cubicBezTo>
                        <a:pt x="27" y="759"/>
                        <a:pt x="25" y="758"/>
                        <a:pt x="24" y="756"/>
                      </a:cubicBezTo>
                      <a:cubicBezTo>
                        <a:pt x="24" y="756"/>
                        <a:pt x="24" y="756"/>
                        <a:pt x="24" y="756"/>
                      </a:cubicBezTo>
                      <a:cubicBezTo>
                        <a:pt x="24" y="756"/>
                        <a:pt x="24" y="756"/>
                        <a:pt x="24" y="756"/>
                      </a:cubicBezTo>
                      <a:cubicBezTo>
                        <a:pt x="23" y="755"/>
                        <a:pt x="22" y="754"/>
                        <a:pt x="21" y="752"/>
                      </a:cubicBezTo>
                      <a:cubicBezTo>
                        <a:pt x="20" y="750"/>
                        <a:pt x="20" y="749"/>
                        <a:pt x="20" y="749"/>
                      </a:cubicBezTo>
                      <a:cubicBezTo>
                        <a:pt x="21" y="748"/>
                        <a:pt x="21" y="748"/>
                        <a:pt x="21" y="748"/>
                      </a:cubicBezTo>
                      <a:cubicBezTo>
                        <a:pt x="21" y="747"/>
                        <a:pt x="21" y="747"/>
                        <a:pt x="21" y="747"/>
                      </a:cubicBezTo>
                      <a:cubicBezTo>
                        <a:pt x="20" y="747"/>
                        <a:pt x="20" y="746"/>
                        <a:pt x="20" y="746"/>
                      </a:cubicBezTo>
                      <a:cubicBezTo>
                        <a:pt x="19" y="746"/>
                        <a:pt x="19" y="745"/>
                        <a:pt x="19" y="745"/>
                      </a:cubicBezTo>
                      <a:cubicBezTo>
                        <a:pt x="18" y="744"/>
                        <a:pt x="18" y="744"/>
                        <a:pt x="17" y="744"/>
                      </a:cubicBezTo>
                      <a:cubicBezTo>
                        <a:pt x="17" y="744"/>
                        <a:pt x="17" y="744"/>
                        <a:pt x="17" y="744"/>
                      </a:cubicBezTo>
                      <a:cubicBezTo>
                        <a:pt x="17" y="744"/>
                        <a:pt x="17" y="744"/>
                        <a:pt x="17" y="744"/>
                      </a:cubicBezTo>
                      <a:cubicBezTo>
                        <a:pt x="17" y="743"/>
                        <a:pt x="16" y="742"/>
                        <a:pt x="15" y="742"/>
                      </a:cubicBezTo>
                      <a:cubicBezTo>
                        <a:pt x="15" y="742"/>
                        <a:pt x="15" y="742"/>
                        <a:pt x="15" y="742"/>
                      </a:cubicBezTo>
                      <a:cubicBezTo>
                        <a:pt x="15" y="742"/>
                        <a:pt x="15" y="742"/>
                        <a:pt x="15" y="742"/>
                      </a:cubicBezTo>
                      <a:cubicBezTo>
                        <a:pt x="15" y="742"/>
                        <a:pt x="15" y="741"/>
                        <a:pt x="15" y="741"/>
                      </a:cubicBezTo>
                      <a:cubicBezTo>
                        <a:pt x="15" y="740"/>
                        <a:pt x="14" y="740"/>
                        <a:pt x="14" y="740"/>
                      </a:cubicBezTo>
                      <a:cubicBezTo>
                        <a:pt x="14" y="739"/>
                        <a:pt x="14" y="739"/>
                        <a:pt x="14" y="739"/>
                      </a:cubicBezTo>
                      <a:cubicBezTo>
                        <a:pt x="14" y="739"/>
                        <a:pt x="14" y="739"/>
                        <a:pt x="14" y="739"/>
                      </a:cubicBezTo>
                      <a:cubicBezTo>
                        <a:pt x="14" y="739"/>
                        <a:pt x="14" y="738"/>
                        <a:pt x="14" y="738"/>
                      </a:cubicBezTo>
                      <a:cubicBezTo>
                        <a:pt x="14" y="738"/>
                        <a:pt x="14" y="737"/>
                        <a:pt x="14" y="737"/>
                      </a:cubicBezTo>
                      <a:cubicBezTo>
                        <a:pt x="14" y="737"/>
                        <a:pt x="14" y="737"/>
                        <a:pt x="14" y="737"/>
                      </a:cubicBezTo>
                      <a:cubicBezTo>
                        <a:pt x="14" y="736"/>
                        <a:pt x="14" y="736"/>
                        <a:pt x="14" y="736"/>
                      </a:cubicBezTo>
                      <a:cubicBezTo>
                        <a:pt x="14" y="735"/>
                        <a:pt x="14" y="734"/>
                        <a:pt x="13" y="734"/>
                      </a:cubicBezTo>
                      <a:cubicBezTo>
                        <a:pt x="13" y="734"/>
                        <a:pt x="13" y="734"/>
                        <a:pt x="13" y="734"/>
                      </a:cubicBezTo>
                      <a:cubicBezTo>
                        <a:pt x="13" y="733"/>
                        <a:pt x="13" y="732"/>
                        <a:pt x="14" y="731"/>
                      </a:cubicBezTo>
                      <a:cubicBezTo>
                        <a:pt x="15" y="730"/>
                        <a:pt x="18" y="728"/>
                        <a:pt x="19" y="727"/>
                      </a:cubicBezTo>
                      <a:cubicBezTo>
                        <a:pt x="22" y="727"/>
                        <a:pt x="25" y="725"/>
                        <a:pt x="26" y="724"/>
                      </a:cubicBezTo>
                      <a:cubicBezTo>
                        <a:pt x="26" y="724"/>
                        <a:pt x="27" y="723"/>
                        <a:pt x="28" y="723"/>
                      </a:cubicBezTo>
                      <a:cubicBezTo>
                        <a:pt x="28" y="722"/>
                        <a:pt x="29" y="722"/>
                        <a:pt x="29" y="722"/>
                      </a:cubicBezTo>
                      <a:cubicBezTo>
                        <a:pt x="33" y="719"/>
                        <a:pt x="33" y="719"/>
                        <a:pt x="33" y="719"/>
                      </a:cubicBezTo>
                      <a:cubicBezTo>
                        <a:pt x="27" y="720"/>
                        <a:pt x="27" y="720"/>
                        <a:pt x="27" y="720"/>
                      </a:cubicBezTo>
                      <a:cubicBezTo>
                        <a:pt x="26" y="720"/>
                        <a:pt x="25" y="721"/>
                        <a:pt x="24" y="721"/>
                      </a:cubicBezTo>
                      <a:cubicBezTo>
                        <a:pt x="23" y="722"/>
                        <a:pt x="22" y="723"/>
                        <a:pt x="21" y="723"/>
                      </a:cubicBezTo>
                      <a:cubicBezTo>
                        <a:pt x="21" y="723"/>
                        <a:pt x="20" y="723"/>
                        <a:pt x="19" y="724"/>
                      </a:cubicBezTo>
                      <a:cubicBezTo>
                        <a:pt x="19" y="724"/>
                        <a:pt x="18" y="724"/>
                        <a:pt x="18" y="724"/>
                      </a:cubicBezTo>
                      <a:cubicBezTo>
                        <a:pt x="18" y="724"/>
                        <a:pt x="18" y="724"/>
                        <a:pt x="18" y="724"/>
                      </a:cubicBezTo>
                      <a:cubicBezTo>
                        <a:pt x="17" y="724"/>
                        <a:pt x="17" y="724"/>
                        <a:pt x="17" y="724"/>
                      </a:cubicBezTo>
                      <a:cubicBezTo>
                        <a:pt x="17" y="725"/>
                        <a:pt x="16" y="725"/>
                        <a:pt x="16" y="725"/>
                      </a:cubicBezTo>
                      <a:cubicBezTo>
                        <a:pt x="15" y="726"/>
                        <a:pt x="13" y="727"/>
                        <a:pt x="12" y="728"/>
                      </a:cubicBezTo>
                      <a:cubicBezTo>
                        <a:pt x="9" y="731"/>
                        <a:pt x="9" y="731"/>
                        <a:pt x="9" y="731"/>
                      </a:cubicBezTo>
                      <a:cubicBezTo>
                        <a:pt x="9" y="731"/>
                        <a:pt x="9" y="731"/>
                        <a:pt x="9" y="731"/>
                      </a:cubicBezTo>
                      <a:cubicBezTo>
                        <a:pt x="9" y="731"/>
                        <a:pt x="9" y="732"/>
                        <a:pt x="8" y="732"/>
                      </a:cubicBezTo>
                      <a:cubicBezTo>
                        <a:pt x="8" y="732"/>
                        <a:pt x="8" y="732"/>
                        <a:pt x="7" y="732"/>
                      </a:cubicBezTo>
                      <a:cubicBezTo>
                        <a:pt x="7" y="732"/>
                        <a:pt x="7" y="732"/>
                        <a:pt x="6" y="732"/>
                      </a:cubicBezTo>
                      <a:cubicBezTo>
                        <a:pt x="6" y="732"/>
                        <a:pt x="6" y="732"/>
                        <a:pt x="6" y="732"/>
                      </a:cubicBezTo>
                      <a:cubicBezTo>
                        <a:pt x="6" y="732"/>
                        <a:pt x="6" y="732"/>
                        <a:pt x="6" y="732"/>
                      </a:cubicBezTo>
                      <a:cubicBezTo>
                        <a:pt x="4" y="732"/>
                        <a:pt x="2" y="730"/>
                        <a:pt x="2" y="730"/>
                      </a:cubicBezTo>
                      <a:cubicBezTo>
                        <a:pt x="1" y="728"/>
                        <a:pt x="0" y="727"/>
                        <a:pt x="0" y="727"/>
                      </a:cubicBezTo>
                      <a:cubicBezTo>
                        <a:pt x="0" y="727"/>
                        <a:pt x="0" y="727"/>
                        <a:pt x="0" y="727"/>
                      </a:cubicBezTo>
                      <a:cubicBezTo>
                        <a:pt x="2" y="722"/>
                        <a:pt x="2" y="722"/>
                        <a:pt x="2" y="722"/>
                      </a:cubicBezTo>
                      <a:cubicBezTo>
                        <a:pt x="3" y="720"/>
                        <a:pt x="3" y="720"/>
                        <a:pt x="3" y="720"/>
                      </a:cubicBezTo>
                      <a:cubicBezTo>
                        <a:pt x="4" y="718"/>
                        <a:pt x="6" y="716"/>
                        <a:pt x="7" y="715"/>
                      </a:cubicBezTo>
                      <a:cubicBezTo>
                        <a:pt x="7" y="715"/>
                        <a:pt x="7" y="715"/>
                        <a:pt x="7" y="715"/>
                      </a:cubicBezTo>
                      <a:cubicBezTo>
                        <a:pt x="7" y="715"/>
                        <a:pt x="7" y="715"/>
                        <a:pt x="7" y="715"/>
                      </a:cubicBezTo>
                      <a:cubicBezTo>
                        <a:pt x="8" y="714"/>
                        <a:pt x="11" y="713"/>
                        <a:pt x="13" y="712"/>
                      </a:cubicBezTo>
                      <a:cubicBezTo>
                        <a:pt x="15" y="711"/>
                        <a:pt x="18" y="711"/>
                        <a:pt x="21" y="711"/>
                      </a:cubicBezTo>
                      <a:cubicBezTo>
                        <a:pt x="29" y="711"/>
                        <a:pt x="29" y="711"/>
                        <a:pt x="29" y="711"/>
                      </a:cubicBezTo>
                      <a:cubicBezTo>
                        <a:pt x="30" y="711"/>
                        <a:pt x="30" y="711"/>
                        <a:pt x="31" y="711"/>
                      </a:cubicBezTo>
                      <a:cubicBezTo>
                        <a:pt x="32" y="711"/>
                        <a:pt x="34" y="711"/>
                        <a:pt x="34" y="710"/>
                      </a:cubicBezTo>
                      <a:cubicBezTo>
                        <a:pt x="34" y="709"/>
                        <a:pt x="34" y="709"/>
                        <a:pt x="34" y="709"/>
                      </a:cubicBezTo>
                      <a:cubicBezTo>
                        <a:pt x="34" y="703"/>
                        <a:pt x="34" y="703"/>
                        <a:pt x="34" y="703"/>
                      </a:cubicBezTo>
                      <a:cubicBezTo>
                        <a:pt x="34" y="701"/>
                        <a:pt x="35" y="697"/>
                        <a:pt x="36" y="695"/>
                      </a:cubicBezTo>
                      <a:cubicBezTo>
                        <a:pt x="37" y="694"/>
                        <a:pt x="38" y="693"/>
                        <a:pt x="38" y="693"/>
                      </a:cubicBezTo>
                      <a:cubicBezTo>
                        <a:pt x="39" y="693"/>
                        <a:pt x="39" y="693"/>
                        <a:pt x="40" y="694"/>
                      </a:cubicBezTo>
                      <a:cubicBezTo>
                        <a:pt x="40" y="695"/>
                        <a:pt x="41" y="695"/>
                        <a:pt x="42" y="695"/>
                      </a:cubicBezTo>
                      <a:cubicBezTo>
                        <a:pt x="42" y="695"/>
                        <a:pt x="43" y="695"/>
                        <a:pt x="43" y="695"/>
                      </a:cubicBezTo>
                      <a:cubicBezTo>
                        <a:pt x="44" y="694"/>
                        <a:pt x="45" y="694"/>
                        <a:pt x="46" y="694"/>
                      </a:cubicBezTo>
                      <a:cubicBezTo>
                        <a:pt x="46" y="694"/>
                        <a:pt x="47" y="694"/>
                        <a:pt x="48" y="695"/>
                      </a:cubicBezTo>
                      <a:cubicBezTo>
                        <a:pt x="48" y="695"/>
                        <a:pt x="49" y="696"/>
                        <a:pt x="50" y="696"/>
                      </a:cubicBezTo>
                      <a:cubicBezTo>
                        <a:pt x="51" y="696"/>
                        <a:pt x="51" y="696"/>
                        <a:pt x="51" y="696"/>
                      </a:cubicBezTo>
                      <a:cubicBezTo>
                        <a:pt x="51" y="695"/>
                        <a:pt x="51" y="695"/>
                        <a:pt x="51" y="695"/>
                      </a:cubicBezTo>
                      <a:cubicBezTo>
                        <a:pt x="52" y="695"/>
                        <a:pt x="52" y="695"/>
                        <a:pt x="52" y="695"/>
                      </a:cubicBezTo>
                      <a:cubicBezTo>
                        <a:pt x="54" y="695"/>
                        <a:pt x="55" y="696"/>
                        <a:pt x="56" y="697"/>
                      </a:cubicBezTo>
                      <a:cubicBezTo>
                        <a:pt x="56" y="697"/>
                        <a:pt x="56" y="697"/>
                        <a:pt x="56" y="697"/>
                      </a:cubicBezTo>
                      <a:cubicBezTo>
                        <a:pt x="56" y="697"/>
                        <a:pt x="56" y="697"/>
                        <a:pt x="56" y="697"/>
                      </a:cubicBezTo>
                      <a:cubicBezTo>
                        <a:pt x="57" y="697"/>
                        <a:pt x="58" y="698"/>
                        <a:pt x="59" y="698"/>
                      </a:cubicBezTo>
                      <a:cubicBezTo>
                        <a:pt x="60" y="698"/>
                        <a:pt x="61" y="697"/>
                        <a:pt x="62" y="697"/>
                      </a:cubicBezTo>
                      <a:cubicBezTo>
                        <a:pt x="62" y="697"/>
                        <a:pt x="62" y="697"/>
                        <a:pt x="62" y="697"/>
                      </a:cubicBezTo>
                      <a:cubicBezTo>
                        <a:pt x="62" y="697"/>
                        <a:pt x="62" y="697"/>
                        <a:pt x="62" y="697"/>
                      </a:cubicBezTo>
                      <a:cubicBezTo>
                        <a:pt x="62" y="696"/>
                        <a:pt x="63" y="696"/>
                        <a:pt x="65" y="696"/>
                      </a:cubicBezTo>
                      <a:cubicBezTo>
                        <a:pt x="66" y="696"/>
                        <a:pt x="68" y="696"/>
                        <a:pt x="69" y="697"/>
                      </a:cubicBezTo>
                      <a:cubicBezTo>
                        <a:pt x="69" y="697"/>
                        <a:pt x="69" y="697"/>
                        <a:pt x="69" y="697"/>
                      </a:cubicBezTo>
                      <a:cubicBezTo>
                        <a:pt x="70" y="697"/>
                        <a:pt x="70" y="697"/>
                        <a:pt x="70" y="697"/>
                      </a:cubicBezTo>
                      <a:cubicBezTo>
                        <a:pt x="73" y="697"/>
                        <a:pt x="77" y="698"/>
                        <a:pt x="78" y="698"/>
                      </a:cubicBezTo>
                      <a:cubicBezTo>
                        <a:pt x="78" y="698"/>
                        <a:pt x="78" y="698"/>
                        <a:pt x="78" y="698"/>
                      </a:cubicBezTo>
                      <a:cubicBezTo>
                        <a:pt x="78" y="698"/>
                        <a:pt x="78" y="698"/>
                        <a:pt x="78" y="698"/>
                      </a:cubicBezTo>
                      <a:cubicBezTo>
                        <a:pt x="80" y="698"/>
                        <a:pt x="82" y="700"/>
                        <a:pt x="82" y="701"/>
                      </a:cubicBezTo>
                      <a:cubicBezTo>
                        <a:pt x="83" y="702"/>
                        <a:pt x="86" y="704"/>
                        <a:pt x="88" y="704"/>
                      </a:cubicBezTo>
                      <a:cubicBezTo>
                        <a:pt x="89" y="704"/>
                        <a:pt x="92" y="704"/>
                        <a:pt x="93" y="704"/>
                      </a:cubicBezTo>
                      <a:cubicBezTo>
                        <a:pt x="94" y="704"/>
                        <a:pt x="95" y="704"/>
                        <a:pt x="96" y="704"/>
                      </a:cubicBezTo>
                      <a:cubicBezTo>
                        <a:pt x="102" y="704"/>
                        <a:pt x="102" y="704"/>
                        <a:pt x="102" y="704"/>
                      </a:cubicBezTo>
                      <a:cubicBezTo>
                        <a:pt x="104" y="704"/>
                        <a:pt x="105" y="703"/>
                        <a:pt x="105" y="703"/>
                      </a:cubicBezTo>
                      <a:cubicBezTo>
                        <a:pt x="106" y="702"/>
                        <a:pt x="106" y="702"/>
                        <a:pt x="106" y="702"/>
                      </a:cubicBezTo>
                      <a:cubicBezTo>
                        <a:pt x="106" y="702"/>
                        <a:pt x="106" y="702"/>
                        <a:pt x="106" y="702"/>
                      </a:cubicBezTo>
                      <a:cubicBezTo>
                        <a:pt x="106" y="701"/>
                        <a:pt x="107" y="699"/>
                        <a:pt x="109" y="699"/>
                      </a:cubicBezTo>
                      <a:cubicBezTo>
                        <a:pt x="109" y="699"/>
                        <a:pt x="109" y="699"/>
                        <a:pt x="109" y="699"/>
                      </a:cubicBezTo>
                      <a:cubicBezTo>
                        <a:pt x="109" y="699"/>
                        <a:pt x="109" y="699"/>
                        <a:pt x="109" y="699"/>
                      </a:cubicBezTo>
                      <a:cubicBezTo>
                        <a:pt x="110" y="698"/>
                        <a:pt x="112" y="698"/>
                        <a:pt x="113" y="698"/>
                      </a:cubicBezTo>
                      <a:cubicBezTo>
                        <a:pt x="114" y="697"/>
                        <a:pt x="115" y="697"/>
                        <a:pt x="116" y="696"/>
                      </a:cubicBezTo>
                      <a:cubicBezTo>
                        <a:pt x="117" y="696"/>
                        <a:pt x="120" y="695"/>
                        <a:pt x="123" y="694"/>
                      </a:cubicBezTo>
                      <a:cubicBezTo>
                        <a:pt x="123" y="694"/>
                        <a:pt x="123" y="694"/>
                        <a:pt x="123" y="694"/>
                      </a:cubicBezTo>
                      <a:cubicBezTo>
                        <a:pt x="124" y="694"/>
                        <a:pt x="124" y="694"/>
                        <a:pt x="124" y="694"/>
                      </a:cubicBezTo>
                      <a:cubicBezTo>
                        <a:pt x="124" y="694"/>
                        <a:pt x="125" y="694"/>
                        <a:pt x="126" y="694"/>
                      </a:cubicBezTo>
                      <a:cubicBezTo>
                        <a:pt x="126" y="694"/>
                        <a:pt x="127" y="694"/>
                        <a:pt x="128" y="694"/>
                      </a:cubicBezTo>
                      <a:cubicBezTo>
                        <a:pt x="128" y="694"/>
                        <a:pt x="129" y="694"/>
                        <a:pt x="130" y="694"/>
                      </a:cubicBezTo>
                      <a:cubicBezTo>
                        <a:pt x="130" y="694"/>
                        <a:pt x="130" y="694"/>
                        <a:pt x="130" y="694"/>
                      </a:cubicBezTo>
                      <a:cubicBezTo>
                        <a:pt x="130" y="694"/>
                        <a:pt x="130" y="694"/>
                        <a:pt x="130" y="694"/>
                      </a:cubicBezTo>
                      <a:cubicBezTo>
                        <a:pt x="131" y="695"/>
                        <a:pt x="132" y="697"/>
                        <a:pt x="132" y="698"/>
                      </a:cubicBezTo>
                      <a:cubicBezTo>
                        <a:pt x="131" y="699"/>
                        <a:pt x="131" y="699"/>
                        <a:pt x="131" y="699"/>
                      </a:cubicBezTo>
                      <a:cubicBezTo>
                        <a:pt x="132" y="699"/>
                        <a:pt x="132" y="699"/>
                        <a:pt x="132" y="699"/>
                      </a:cubicBezTo>
                      <a:cubicBezTo>
                        <a:pt x="132" y="700"/>
                        <a:pt x="134" y="702"/>
                        <a:pt x="136" y="703"/>
                      </a:cubicBezTo>
                      <a:cubicBezTo>
                        <a:pt x="136" y="703"/>
                        <a:pt x="136" y="703"/>
                        <a:pt x="136" y="703"/>
                      </a:cubicBezTo>
                      <a:cubicBezTo>
                        <a:pt x="136" y="703"/>
                        <a:pt x="136" y="703"/>
                        <a:pt x="136" y="703"/>
                      </a:cubicBezTo>
                      <a:cubicBezTo>
                        <a:pt x="137" y="703"/>
                        <a:pt x="138" y="703"/>
                        <a:pt x="140" y="703"/>
                      </a:cubicBezTo>
                      <a:cubicBezTo>
                        <a:pt x="141" y="703"/>
                        <a:pt x="142" y="703"/>
                        <a:pt x="143" y="703"/>
                      </a:cubicBezTo>
                      <a:cubicBezTo>
                        <a:pt x="145" y="703"/>
                        <a:pt x="148" y="701"/>
                        <a:pt x="148" y="701"/>
                      </a:cubicBezTo>
                      <a:cubicBezTo>
                        <a:pt x="150" y="699"/>
                        <a:pt x="152" y="698"/>
                        <a:pt x="154" y="698"/>
                      </a:cubicBezTo>
                      <a:cubicBezTo>
                        <a:pt x="155" y="698"/>
                        <a:pt x="157" y="697"/>
                        <a:pt x="157" y="697"/>
                      </a:cubicBezTo>
                      <a:cubicBezTo>
                        <a:pt x="158" y="694"/>
                        <a:pt x="158" y="693"/>
                        <a:pt x="157" y="692"/>
                      </a:cubicBezTo>
                      <a:cubicBezTo>
                        <a:pt x="157" y="692"/>
                        <a:pt x="157" y="692"/>
                        <a:pt x="157" y="692"/>
                      </a:cubicBezTo>
                      <a:cubicBezTo>
                        <a:pt x="157" y="692"/>
                        <a:pt x="157" y="692"/>
                        <a:pt x="157" y="692"/>
                      </a:cubicBezTo>
                      <a:cubicBezTo>
                        <a:pt x="156" y="691"/>
                        <a:pt x="155" y="689"/>
                        <a:pt x="155" y="687"/>
                      </a:cubicBezTo>
                      <a:cubicBezTo>
                        <a:pt x="155" y="686"/>
                        <a:pt x="155" y="684"/>
                        <a:pt x="156" y="683"/>
                      </a:cubicBezTo>
                      <a:cubicBezTo>
                        <a:pt x="157" y="683"/>
                        <a:pt x="158" y="682"/>
                        <a:pt x="158" y="681"/>
                      </a:cubicBezTo>
                      <a:cubicBezTo>
                        <a:pt x="158" y="681"/>
                        <a:pt x="158" y="681"/>
                        <a:pt x="158" y="681"/>
                      </a:cubicBezTo>
                      <a:cubicBezTo>
                        <a:pt x="158" y="680"/>
                        <a:pt x="158" y="680"/>
                        <a:pt x="158" y="680"/>
                      </a:cubicBezTo>
                      <a:cubicBezTo>
                        <a:pt x="158" y="679"/>
                        <a:pt x="158" y="679"/>
                        <a:pt x="158" y="678"/>
                      </a:cubicBezTo>
                      <a:cubicBezTo>
                        <a:pt x="157" y="677"/>
                        <a:pt x="157" y="675"/>
                        <a:pt x="157" y="674"/>
                      </a:cubicBezTo>
                      <a:cubicBezTo>
                        <a:pt x="157" y="674"/>
                        <a:pt x="157" y="674"/>
                        <a:pt x="157" y="674"/>
                      </a:cubicBezTo>
                      <a:cubicBezTo>
                        <a:pt x="157" y="673"/>
                        <a:pt x="157" y="673"/>
                        <a:pt x="157" y="673"/>
                      </a:cubicBezTo>
                      <a:cubicBezTo>
                        <a:pt x="156" y="673"/>
                        <a:pt x="156" y="671"/>
                        <a:pt x="155" y="670"/>
                      </a:cubicBezTo>
                      <a:cubicBezTo>
                        <a:pt x="155" y="669"/>
                        <a:pt x="155" y="668"/>
                        <a:pt x="154" y="667"/>
                      </a:cubicBezTo>
                      <a:cubicBezTo>
                        <a:pt x="153" y="665"/>
                        <a:pt x="153" y="662"/>
                        <a:pt x="153" y="659"/>
                      </a:cubicBezTo>
                      <a:cubicBezTo>
                        <a:pt x="153" y="658"/>
                        <a:pt x="151" y="654"/>
                        <a:pt x="150" y="654"/>
                      </a:cubicBezTo>
                      <a:cubicBezTo>
                        <a:pt x="149" y="652"/>
                        <a:pt x="147" y="650"/>
                        <a:pt x="147" y="648"/>
                      </a:cubicBezTo>
                      <a:cubicBezTo>
                        <a:pt x="147" y="648"/>
                        <a:pt x="147" y="648"/>
                        <a:pt x="147" y="648"/>
                      </a:cubicBezTo>
                      <a:cubicBezTo>
                        <a:pt x="147" y="647"/>
                        <a:pt x="147" y="647"/>
                        <a:pt x="147" y="647"/>
                      </a:cubicBezTo>
                      <a:cubicBezTo>
                        <a:pt x="146" y="647"/>
                        <a:pt x="146" y="646"/>
                        <a:pt x="145" y="645"/>
                      </a:cubicBezTo>
                      <a:cubicBezTo>
                        <a:pt x="145" y="644"/>
                        <a:pt x="144" y="643"/>
                        <a:pt x="144" y="642"/>
                      </a:cubicBezTo>
                      <a:cubicBezTo>
                        <a:pt x="143" y="640"/>
                        <a:pt x="142" y="637"/>
                        <a:pt x="142" y="634"/>
                      </a:cubicBezTo>
                      <a:cubicBezTo>
                        <a:pt x="142" y="632"/>
                        <a:pt x="142" y="629"/>
                        <a:pt x="143" y="626"/>
                      </a:cubicBezTo>
                      <a:cubicBezTo>
                        <a:pt x="143" y="626"/>
                        <a:pt x="143" y="626"/>
                        <a:pt x="143" y="626"/>
                      </a:cubicBezTo>
                      <a:cubicBezTo>
                        <a:pt x="143" y="625"/>
                        <a:pt x="143" y="625"/>
                        <a:pt x="143" y="625"/>
                      </a:cubicBezTo>
                      <a:cubicBezTo>
                        <a:pt x="143" y="624"/>
                        <a:pt x="141" y="623"/>
                        <a:pt x="139" y="623"/>
                      </a:cubicBezTo>
                      <a:cubicBezTo>
                        <a:pt x="136" y="624"/>
                        <a:pt x="132" y="624"/>
                        <a:pt x="130" y="624"/>
                      </a:cubicBezTo>
                      <a:cubicBezTo>
                        <a:pt x="129" y="624"/>
                        <a:pt x="126" y="623"/>
                        <a:pt x="124" y="621"/>
                      </a:cubicBezTo>
                      <a:cubicBezTo>
                        <a:pt x="122" y="620"/>
                        <a:pt x="120" y="616"/>
                        <a:pt x="118" y="613"/>
                      </a:cubicBezTo>
                      <a:cubicBezTo>
                        <a:pt x="116" y="611"/>
                        <a:pt x="115" y="607"/>
                        <a:pt x="115" y="605"/>
                      </a:cubicBezTo>
                      <a:cubicBezTo>
                        <a:pt x="115" y="603"/>
                        <a:pt x="116" y="600"/>
                        <a:pt x="118" y="598"/>
                      </a:cubicBezTo>
                      <a:cubicBezTo>
                        <a:pt x="119" y="596"/>
                        <a:pt x="119" y="592"/>
                        <a:pt x="119" y="589"/>
                      </a:cubicBezTo>
                      <a:cubicBezTo>
                        <a:pt x="119" y="588"/>
                        <a:pt x="120" y="586"/>
                        <a:pt x="120" y="584"/>
                      </a:cubicBezTo>
                      <a:cubicBezTo>
                        <a:pt x="120" y="582"/>
                        <a:pt x="120" y="580"/>
                        <a:pt x="120" y="579"/>
                      </a:cubicBezTo>
                      <a:cubicBezTo>
                        <a:pt x="121" y="576"/>
                        <a:pt x="119" y="574"/>
                        <a:pt x="117" y="573"/>
                      </a:cubicBezTo>
                      <a:cubicBezTo>
                        <a:pt x="117" y="573"/>
                        <a:pt x="117" y="573"/>
                        <a:pt x="117" y="573"/>
                      </a:cubicBezTo>
                      <a:cubicBezTo>
                        <a:pt x="117" y="572"/>
                        <a:pt x="115" y="572"/>
                        <a:pt x="112" y="572"/>
                      </a:cubicBezTo>
                      <a:cubicBezTo>
                        <a:pt x="112" y="572"/>
                        <a:pt x="110" y="572"/>
                        <a:pt x="110" y="572"/>
                      </a:cubicBezTo>
                      <a:cubicBezTo>
                        <a:pt x="108" y="572"/>
                        <a:pt x="107" y="571"/>
                        <a:pt x="105" y="571"/>
                      </a:cubicBezTo>
                      <a:cubicBezTo>
                        <a:pt x="104" y="571"/>
                        <a:pt x="103" y="571"/>
                        <a:pt x="102" y="571"/>
                      </a:cubicBezTo>
                      <a:cubicBezTo>
                        <a:pt x="102" y="571"/>
                        <a:pt x="102" y="571"/>
                        <a:pt x="102" y="571"/>
                      </a:cubicBezTo>
                      <a:cubicBezTo>
                        <a:pt x="102" y="571"/>
                        <a:pt x="102" y="571"/>
                        <a:pt x="102" y="571"/>
                      </a:cubicBezTo>
                      <a:cubicBezTo>
                        <a:pt x="102" y="571"/>
                        <a:pt x="101" y="570"/>
                        <a:pt x="100" y="569"/>
                      </a:cubicBezTo>
                      <a:cubicBezTo>
                        <a:pt x="99" y="569"/>
                        <a:pt x="98" y="568"/>
                        <a:pt x="98" y="568"/>
                      </a:cubicBezTo>
                      <a:cubicBezTo>
                        <a:pt x="97" y="567"/>
                        <a:pt x="96" y="566"/>
                        <a:pt x="95" y="565"/>
                      </a:cubicBezTo>
                      <a:cubicBezTo>
                        <a:pt x="93" y="564"/>
                        <a:pt x="92" y="564"/>
                        <a:pt x="91" y="563"/>
                      </a:cubicBezTo>
                      <a:cubicBezTo>
                        <a:pt x="91" y="563"/>
                        <a:pt x="91" y="563"/>
                        <a:pt x="91" y="563"/>
                      </a:cubicBezTo>
                      <a:cubicBezTo>
                        <a:pt x="91" y="563"/>
                        <a:pt x="91" y="563"/>
                        <a:pt x="91" y="563"/>
                      </a:cubicBezTo>
                      <a:cubicBezTo>
                        <a:pt x="90" y="562"/>
                        <a:pt x="89" y="560"/>
                        <a:pt x="88" y="559"/>
                      </a:cubicBezTo>
                      <a:cubicBezTo>
                        <a:pt x="88" y="558"/>
                        <a:pt x="88" y="557"/>
                        <a:pt x="88" y="556"/>
                      </a:cubicBezTo>
                      <a:cubicBezTo>
                        <a:pt x="88" y="554"/>
                        <a:pt x="89" y="552"/>
                        <a:pt x="89" y="551"/>
                      </a:cubicBezTo>
                      <a:cubicBezTo>
                        <a:pt x="89" y="549"/>
                        <a:pt x="89" y="549"/>
                        <a:pt x="89" y="549"/>
                      </a:cubicBezTo>
                      <a:cubicBezTo>
                        <a:pt x="90" y="547"/>
                        <a:pt x="91" y="545"/>
                        <a:pt x="92" y="542"/>
                      </a:cubicBezTo>
                      <a:cubicBezTo>
                        <a:pt x="93" y="541"/>
                        <a:pt x="95" y="538"/>
                        <a:pt x="96" y="537"/>
                      </a:cubicBezTo>
                      <a:cubicBezTo>
                        <a:pt x="96" y="537"/>
                        <a:pt x="96" y="537"/>
                        <a:pt x="96" y="537"/>
                      </a:cubicBezTo>
                      <a:cubicBezTo>
                        <a:pt x="96" y="537"/>
                        <a:pt x="96" y="537"/>
                        <a:pt x="96" y="537"/>
                      </a:cubicBezTo>
                      <a:cubicBezTo>
                        <a:pt x="96" y="536"/>
                        <a:pt x="98" y="535"/>
                        <a:pt x="99" y="534"/>
                      </a:cubicBezTo>
                      <a:cubicBezTo>
                        <a:pt x="100" y="533"/>
                        <a:pt x="100" y="533"/>
                        <a:pt x="101" y="532"/>
                      </a:cubicBezTo>
                      <a:cubicBezTo>
                        <a:pt x="102" y="532"/>
                        <a:pt x="104" y="530"/>
                        <a:pt x="106" y="529"/>
                      </a:cubicBezTo>
                      <a:cubicBezTo>
                        <a:pt x="107" y="528"/>
                        <a:pt x="108" y="527"/>
                        <a:pt x="109" y="527"/>
                      </a:cubicBezTo>
                      <a:cubicBezTo>
                        <a:pt x="112" y="525"/>
                        <a:pt x="114" y="522"/>
                        <a:pt x="114" y="521"/>
                      </a:cubicBezTo>
                      <a:cubicBezTo>
                        <a:pt x="115" y="519"/>
                        <a:pt x="117" y="517"/>
                        <a:pt x="118" y="516"/>
                      </a:cubicBezTo>
                      <a:cubicBezTo>
                        <a:pt x="118" y="516"/>
                        <a:pt x="118" y="516"/>
                        <a:pt x="118" y="516"/>
                      </a:cubicBezTo>
                      <a:cubicBezTo>
                        <a:pt x="118" y="516"/>
                        <a:pt x="118" y="516"/>
                        <a:pt x="118" y="516"/>
                      </a:cubicBezTo>
                      <a:cubicBezTo>
                        <a:pt x="119" y="516"/>
                        <a:pt x="119" y="516"/>
                        <a:pt x="120" y="514"/>
                      </a:cubicBezTo>
                      <a:cubicBezTo>
                        <a:pt x="120" y="514"/>
                        <a:pt x="121" y="513"/>
                        <a:pt x="121" y="513"/>
                      </a:cubicBezTo>
                      <a:cubicBezTo>
                        <a:pt x="121" y="513"/>
                        <a:pt x="121" y="513"/>
                        <a:pt x="121" y="513"/>
                      </a:cubicBezTo>
                      <a:cubicBezTo>
                        <a:pt x="121" y="511"/>
                        <a:pt x="122" y="510"/>
                        <a:pt x="123" y="508"/>
                      </a:cubicBezTo>
                      <a:cubicBezTo>
                        <a:pt x="123" y="508"/>
                        <a:pt x="124" y="507"/>
                        <a:pt x="124" y="507"/>
                      </a:cubicBezTo>
                      <a:cubicBezTo>
                        <a:pt x="126" y="505"/>
                        <a:pt x="128" y="503"/>
                        <a:pt x="130" y="502"/>
                      </a:cubicBezTo>
                      <a:cubicBezTo>
                        <a:pt x="131" y="501"/>
                        <a:pt x="133" y="500"/>
                        <a:pt x="135" y="499"/>
                      </a:cubicBezTo>
                      <a:cubicBezTo>
                        <a:pt x="137" y="498"/>
                        <a:pt x="138" y="497"/>
                        <a:pt x="140" y="496"/>
                      </a:cubicBezTo>
                      <a:cubicBezTo>
                        <a:pt x="143" y="496"/>
                        <a:pt x="145" y="495"/>
                        <a:pt x="147" y="495"/>
                      </a:cubicBezTo>
                      <a:cubicBezTo>
                        <a:pt x="149" y="496"/>
                        <a:pt x="150" y="497"/>
                        <a:pt x="150" y="499"/>
                      </a:cubicBezTo>
                      <a:cubicBezTo>
                        <a:pt x="150" y="499"/>
                        <a:pt x="150" y="499"/>
                        <a:pt x="150" y="499"/>
                      </a:cubicBezTo>
                      <a:cubicBezTo>
                        <a:pt x="150" y="499"/>
                        <a:pt x="150" y="499"/>
                        <a:pt x="150" y="499"/>
                      </a:cubicBezTo>
                      <a:cubicBezTo>
                        <a:pt x="150" y="500"/>
                        <a:pt x="150" y="501"/>
                        <a:pt x="151" y="502"/>
                      </a:cubicBezTo>
                      <a:cubicBezTo>
                        <a:pt x="151" y="503"/>
                        <a:pt x="151" y="504"/>
                        <a:pt x="152" y="505"/>
                      </a:cubicBezTo>
                      <a:cubicBezTo>
                        <a:pt x="152" y="506"/>
                        <a:pt x="152" y="507"/>
                        <a:pt x="153" y="509"/>
                      </a:cubicBezTo>
                      <a:cubicBezTo>
                        <a:pt x="154" y="510"/>
                        <a:pt x="154" y="510"/>
                        <a:pt x="154" y="510"/>
                      </a:cubicBezTo>
                      <a:cubicBezTo>
                        <a:pt x="155" y="511"/>
                        <a:pt x="155" y="511"/>
                        <a:pt x="155" y="511"/>
                      </a:cubicBezTo>
                      <a:cubicBezTo>
                        <a:pt x="158" y="512"/>
                        <a:pt x="159" y="513"/>
                        <a:pt x="160" y="513"/>
                      </a:cubicBezTo>
                      <a:cubicBezTo>
                        <a:pt x="165" y="513"/>
                        <a:pt x="167" y="512"/>
                        <a:pt x="169" y="512"/>
                      </a:cubicBezTo>
                      <a:cubicBezTo>
                        <a:pt x="170" y="511"/>
                        <a:pt x="171" y="511"/>
                        <a:pt x="173" y="510"/>
                      </a:cubicBezTo>
                      <a:cubicBezTo>
                        <a:pt x="175" y="510"/>
                        <a:pt x="176" y="510"/>
                        <a:pt x="177" y="509"/>
                      </a:cubicBezTo>
                      <a:cubicBezTo>
                        <a:pt x="179" y="508"/>
                        <a:pt x="184" y="508"/>
                        <a:pt x="186" y="508"/>
                      </a:cubicBezTo>
                      <a:cubicBezTo>
                        <a:pt x="188" y="508"/>
                        <a:pt x="190" y="508"/>
                        <a:pt x="191" y="507"/>
                      </a:cubicBezTo>
                      <a:cubicBezTo>
                        <a:pt x="193" y="507"/>
                        <a:pt x="195" y="507"/>
                        <a:pt x="196" y="507"/>
                      </a:cubicBezTo>
                      <a:cubicBezTo>
                        <a:pt x="198" y="506"/>
                        <a:pt x="204" y="505"/>
                        <a:pt x="207" y="505"/>
                      </a:cubicBezTo>
                      <a:cubicBezTo>
                        <a:pt x="208" y="505"/>
                        <a:pt x="210" y="504"/>
                        <a:pt x="211" y="504"/>
                      </a:cubicBezTo>
                      <a:cubicBezTo>
                        <a:pt x="212" y="503"/>
                        <a:pt x="213" y="503"/>
                        <a:pt x="214" y="503"/>
                      </a:cubicBezTo>
                      <a:cubicBezTo>
                        <a:pt x="214" y="503"/>
                        <a:pt x="214" y="503"/>
                        <a:pt x="214" y="503"/>
                      </a:cubicBezTo>
                      <a:cubicBezTo>
                        <a:pt x="214" y="503"/>
                        <a:pt x="214" y="503"/>
                        <a:pt x="214" y="503"/>
                      </a:cubicBezTo>
                      <a:cubicBezTo>
                        <a:pt x="216" y="502"/>
                        <a:pt x="217" y="499"/>
                        <a:pt x="217" y="498"/>
                      </a:cubicBezTo>
                      <a:cubicBezTo>
                        <a:pt x="217" y="496"/>
                        <a:pt x="218" y="494"/>
                        <a:pt x="220" y="492"/>
                      </a:cubicBezTo>
                      <a:cubicBezTo>
                        <a:pt x="220" y="492"/>
                        <a:pt x="220" y="492"/>
                        <a:pt x="220" y="492"/>
                      </a:cubicBezTo>
                      <a:cubicBezTo>
                        <a:pt x="220" y="492"/>
                        <a:pt x="220" y="492"/>
                        <a:pt x="220" y="492"/>
                      </a:cubicBezTo>
                      <a:cubicBezTo>
                        <a:pt x="221" y="491"/>
                        <a:pt x="223" y="489"/>
                        <a:pt x="227" y="486"/>
                      </a:cubicBezTo>
                      <a:cubicBezTo>
                        <a:pt x="230" y="484"/>
                        <a:pt x="233" y="481"/>
                        <a:pt x="233" y="480"/>
                      </a:cubicBezTo>
                      <a:cubicBezTo>
                        <a:pt x="235" y="477"/>
                        <a:pt x="236" y="474"/>
                        <a:pt x="236" y="473"/>
                      </a:cubicBezTo>
                      <a:cubicBezTo>
                        <a:pt x="237" y="472"/>
                        <a:pt x="237" y="471"/>
                        <a:pt x="237" y="469"/>
                      </a:cubicBezTo>
                      <a:cubicBezTo>
                        <a:pt x="238" y="468"/>
                        <a:pt x="238" y="467"/>
                        <a:pt x="239" y="466"/>
                      </a:cubicBezTo>
                      <a:cubicBezTo>
                        <a:pt x="239" y="465"/>
                        <a:pt x="241" y="462"/>
                        <a:pt x="244" y="461"/>
                      </a:cubicBezTo>
                      <a:cubicBezTo>
                        <a:pt x="244" y="461"/>
                        <a:pt x="244" y="461"/>
                        <a:pt x="244" y="461"/>
                      </a:cubicBezTo>
                      <a:cubicBezTo>
                        <a:pt x="244" y="461"/>
                        <a:pt x="244" y="461"/>
                        <a:pt x="244" y="461"/>
                      </a:cubicBezTo>
                      <a:cubicBezTo>
                        <a:pt x="245" y="460"/>
                        <a:pt x="247" y="459"/>
                        <a:pt x="249" y="458"/>
                      </a:cubicBezTo>
                      <a:cubicBezTo>
                        <a:pt x="251" y="457"/>
                        <a:pt x="252" y="456"/>
                        <a:pt x="253" y="456"/>
                      </a:cubicBezTo>
                      <a:cubicBezTo>
                        <a:pt x="254" y="455"/>
                        <a:pt x="256" y="454"/>
                        <a:pt x="258" y="453"/>
                      </a:cubicBezTo>
                      <a:cubicBezTo>
                        <a:pt x="259" y="452"/>
                        <a:pt x="261" y="452"/>
                        <a:pt x="262" y="451"/>
                      </a:cubicBezTo>
                      <a:cubicBezTo>
                        <a:pt x="263" y="451"/>
                        <a:pt x="263" y="451"/>
                        <a:pt x="263" y="451"/>
                      </a:cubicBezTo>
                      <a:cubicBezTo>
                        <a:pt x="263" y="451"/>
                        <a:pt x="263" y="451"/>
                        <a:pt x="263" y="451"/>
                      </a:cubicBezTo>
                      <a:cubicBezTo>
                        <a:pt x="265" y="449"/>
                        <a:pt x="268" y="448"/>
                        <a:pt x="270" y="448"/>
                      </a:cubicBezTo>
                      <a:cubicBezTo>
                        <a:pt x="270" y="448"/>
                        <a:pt x="270" y="448"/>
                        <a:pt x="270" y="448"/>
                      </a:cubicBezTo>
                      <a:cubicBezTo>
                        <a:pt x="270" y="447"/>
                        <a:pt x="270" y="447"/>
                        <a:pt x="270" y="447"/>
                      </a:cubicBezTo>
                      <a:cubicBezTo>
                        <a:pt x="271" y="447"/>
                        <a:pt x="274" y="445"/>
                        <a:pt x="275" y="443"/>
                      </a:cubicBezTo>
                      <a:cubicBezTo>
                        <a:pt x="276" y="441"/>
                        <a:pt x="278" y="439"/>
                        <a:pt x="279" y="438"/>
                      </a:cubicBezTo>
                      <a:cubicBezTo>
                        <a:pt x="279" y="438"/>
                        <a:pt x="279" y="438"/>
                        <a:pt x="279" y="438"/>
                      </a:cubicBezTo>
                      <a:cubicBezTo>
                        <a:pt x="280" y="438"/>
                        <a:pt x="280" y="438"/>
                        <a:pt x="280" y="438"/>
                      </a:cubicBezTo>
                      <a:cubicBezTo>
                        <a:pt x="280" y="437"/>
                        <a:pt x="281" y="436"/>
                        <a:pt x="282" y="435"/>
                      </a:cubicBezTo>
                      <a:cubicBezTo>
                        <a:pt x="283" y="433"/>
                        <a:pt x="284" y="432"/>
                        <a:pt x="285" y="431"/>
                      </a:cubicBezTo>
                      <a:cubicBezTo>
                        <a:pt x="285" y="431"/>
                        <a:pt x="285" y="431"/>
                        <a:pt x="285" y="431"/>
                      </a:cubicBezTo>
                      <a:cubicBezTo>
                        <a:pt x="287" y="428"/>
                        <a:pt x="288" y="424"/>
                        <a:pt x="289" y="422"/>
                      </a:cubicBezTo>
                      <a:cubicBezTo>
                        <a:pt x="290" y="420"/>
                        <a:pt x="292" y="416"/>
                        <a:pt x="293" y="413"/>
                      </a:cubicBezTo>
                      <a:cubicBezTo>
                        <a:pt x="294" y="410"/>
                        <a:pt x="295" y="406"/>
                        <a:pt x="297" y="403"/>
                      </a:cubicBezTo>
                      <a:cubicBezTo>
                        <a:pt x="298" y="400"/>
                        <a:pt x="301" y="397"/>
                        <a:pt x="303" y="396"/>
                      </a:cubicBezTo>
                      <a:cubicBezTo>
                        <a:pt x="311" y="393"/>
                        <a:pt x="311" y="393"/>
                        <a:pt x="311" y="393"/>
                      </a:cubicBezTo>
                      <a:cubicBezTo>
                        <a:pt x="313" y="393"/>
                        <a:pt x="316" y="392"/>
                        <a:pt x="317" y="391"/>
                      </a:cubicBezTo>
                      <a:cubicBezTo>
                        <a:pt x="325" y="388"/>
                        <a:pt x="325" y="388"/>
                        <a:pt x="325" y="388"/>
                      </a:cubicBezTo>
                      <a:cubicBezTo>
                        <a:pt x="327" y="387"/>
                        <a:pt x="329" y="386"/>
                        <a:pt x="329" y="386"/>
                      </a:cubicBezTo>
                      <a:cubicBezTo>
                        <a:pt x="330" y="386"/>
                        <a:pt x="330" y="386"/>
                        <a:pt x="330" y="386"/>
                      </a:cubicBezTo>
                      <a:cubicBezTo>
                        <a:pt x="330" y="384"/>
                        <a:pt x="330" y="384"/>
                        <a:pt x="330" y="384"/>
                      </a:cubicBezTo>
                      <a:cubicBezTo>
                        <a:pt x="329" y="383"/>
                        <a:pt x="329" y="382"/>
                        <a:pt x="329" y="381"/>
                      </a:cubicBezTo>
                      <a:cubicBezTo>
                        <a:pt x="329" y="381"/>
                        <a:pt x="329" y="380"/>
                        <a:pt x="329" y="380"/>
                      </a:cubicBezTo>
                      <a:cubicBezTo>
                        <a:pt x="329" y="380"/>
                        <a:pt x="329" y="380"/>
                        <a:pt x="329" y="380"/>
                      </a:cubicBezTo>
                      <a:cubicBezTo>
                        <a:pt x="328" y="380"/>
                        <a:pt x="328" y="380"/>
                        <a:pt x="328" y="380"/>
                      </a:cubicBezTo>
                      <a:cubicBezTo>
                        <a:pt x="327" y="378"/>
                        <a:pt x="327" y="377"/>
                        <a:pt x="326" y="377"/>
                      </a:cubicBezTo>
                      <a:cubicBezTo>
                        <a:pt x="326" y="376"/>
                        <a:pt x="326" y="376"/>
                        <a:pt x="326" y="376"/>
                      </a:cubicBezTo>
                      <a:cubicBezTo>
                        <a:pt x="326" y="376"/>
                        <a:pt x="326" y="376"/>
                        <a:pt x="326" y="376"/>
                      </a:cubicBezTo>
                      <a:cubicBezTo>
                        <a:pt x="326" y="376"/>
                        <a:pt x="325" y="375"/>
                        <a:pt x="325" y="375"/>
                      </a:cubicBezTo>
                      <a:cubicBezTo>
                        <a:pt x="325" y="375"/>
                        <a:pt x="325" y="375"/>
                        <a:pt x="325" y="375"/>
                      </a:cubicBezTo>
                      <a:cubicBezTo>
                        <a:pt x="325" y="375"/>
                        <a:pt x="326" y="374"/>
                        <a:pt x="327" y="373"/>
                      </a:cubicBezTo>
                      <a:cubicBezTo>
                        <a:pt x="328" y="373"/>
                        <a:pt x="328" y="373"/>
                        <a:pt x="328" y="373"/>
                      </a:cubicBezTo>
                      <a:cubicBezTo>
                        <a:pt x="328" y="373"/>
                        <a:pt x="328" y="373"/>
                        <a:pt x="328" y="373"/>
                      </a:cubicBezTo>
                      <a:cubicBezTo>
                        <a:pt x="329" y="371"/>
                        <a:pt x="330" y="370"/>
                        <a:pt x="332" y="369"/>
                      </a:cubicBezTo>
                      <a:cubicBezTo>
                        <a:pt x="332" y="369"/>
                        <a:pt x="332" y="369"/>
                        <a:pt x="332" y="369"/>
                      </a:cubicBezTo>
                      <a:cubicBezTo>
                        <a:pt x="332" y="368"/>
                        <a:pt x="332" y="368"/>
                        <a:pt x="332" y="368"/>
                      </a:cubicBezTo>
                      <a:cubicBezTo>
                        <a:pt x="333" y="368"/>
                        <a:pt x="335" y="365"/>
                        <a:pt x="336" y="364"/>
                      </a:cubicBezTo>
                      <a:cubicBezTo>
                        <a:pt x="336" y="363"/>
                        <a:pt x="336" y="363"/>
                        <a:pt x="336" y="363"/>
                      </a:cubicBezTo>
                      <a:cubicBezTo>
                        <a:pt x="337" y="362"/>
                        <a:pt x="338" y="361"/>
                        <a:pt x="338" y="361"/>
                      </a:cubicBezTo>
                      <a:cubicBezTo>
                        <a:pt x="339" y="361"/>
                        <a:pt x="341" y="360"/>
                        <a:pt x="342" y="358"/>
                      </a:cubicBezTo>
                      <a:cubicBezTo>
                        <a:pt x="343" y="357"/>
                        <a:pt x="346" y="355"/>
                        <a:pt x="348" y="352"/>
                      </a:cubicBezTo>
                      <a:cubicBezTo>
                        <a:pt x="349" y="351"/>
                        <a:pt x="352" y="348"/>
                        <a:pt x="354" y="347"/>
                      </a:cubicBezTo>
                      <a:cubicBezTo>
                        <a:pt x="355" y="347"/>
                        <a:pt x="355" y="346"/>
                        <a:pt x="356" y="346"/>
                      </a:cubicBezTo>
                      <a:cubicBezTo>
                        <a:pt x="358" y="345"/>
                        <a:pt x="359" y="345"/>
                        <a:pt x="359" y="344"/>
                      </a:cubicBezTo>
                      <a:cubicBezTo>
                        <a:pt x="364" y="340"/>
                        <a:pt x="364" y="340"/>
                        <a:pt x="364" y="340"/>
                      </a:cubicBezTo>
                      <a:cubicBezTo>
                        <a:pt x="365" y="340"/>
                        <a:pt x="365" y="339"/>
                        <a:pt x="366" y="339"/>
                      </a:cubicBezTo>
                      <a:cubicBezTo>
                        <a:pt x="367" y="338"/>
                        <a:pt x="367" y="338"/>
                        <a:pt x="367" y="338"/>
                      </a:cubicBezTo>
                      <a:cubicBezTo>
                        <a:pt x="366" y="337"/>
                        <a:pt x="366" y="337"/>
                        <a:pt x="366" y="337"/>
                      </a:cubicBezTo>
                      <a:cubicBezTo>
                        <a:pt x="366" y="337"/>
                        <a:pt x="366" y="337"/>
                        <a:pt x="366" y="337"/>
                      </a:cubicBezTo>
                      <a:cubicBezTo>
                        <a:pt x="365" y="336"/>
                        <a:pt x="365" y="336"/>
                        <a:pt x="364" y="335"/>
                      </a:cubicBezTo>
                      <a:cubicBezTo>
                        <a:pt x="364" y="334"/>
                        <a:pt x="363" y="333"/>
                        <a:pt x="362" y="332"/>
                      </a:cubicBezTo>
                      <a:cubicBezTo>
                        <a:pt x="361" y="332"/>
                        <a:pt x="361" y="331"/>
                        <a:pt x="361" y="330"/>
                      </a:cubicBezTo>
                      <a:cubicBezTo>
                        <a:pt x="361" y="330"/>
                        <a:pt x="361" y="329"/>
                        <a:pt x="362" y="328"/>
                      </a:cubicBezTo>
                      <a:cubicBezTo>
                        <a:pt x="362" y="328"/>
                        <a:pt x="362" y="328"/>
                        <a:pt x="362" y="328"/>
                      </a:cubicBezTo>
                      <a:cubicBezTo>
                        <a:pt x="363" y="327"/>
                        <a:pt x="363" y="327"/>
                        <a:pt x="363" y="327"/>
                      </a:cubicBezTo>
                      <a:cubicBezTo>
                        <a:pt x="363" y="325"/>
                        <a:pt x="364" y="324"/>
                        <a:pt x="364" y="324"/>
                      </a:cubicBezTo>
                      <a:cubicBezTo>
                        <a:pt x="364" y="324"/>
                        <a:pt x="364" y="321"/>
                        <a:pt x="365" y="320"/>
                      </a:cubicBezTo>
                      <a:cubicBezTo>
                        <a:pt x="366" y="317"/>
                        <a:pt x="367" y="314"/>
                        <a:pt x="366" y="313"/>
                      </a:cubicBezTo>
                      <a:cubicBezTo>
                        <a:pt x="366" y="313"/>
                        <a:pt x="366" y="313"/>
                        <a:pt x="366" y="313"/>
                      </a:cubicBezTo>
                      <a:cubicBezTo>
                        <a:pt x="366" y="312"/>
                        <a:pt x="366" y="312"/>
                        <a:pt x="366" y="312"/>
                      </a:cubicBezTo>
                      <a:cubicBezTo>
                        <a:pt x="366" y="312"/>
                        <a:pt x="365" y="311"/>
                        <a:pt x="364" y="310"/>
                      </a:cubicBezTo>
                      <a:cubicBezTo>
                        <a:pt x="364" y="309"/>
                        <a:pt x="364" y="308"/>
                        <a:pt x="363" y="308"/>
                      </a:cubicBezTo>
                      <a:cubicBezTo>
                        <a:pt x="363" y="306"/>
                        <a:pt x="363" y="304"/>
                        <a:pt x="362" y="303"/>
                      </a:cubicBezTo>
                      <a:cubicBezTo>
                        <a:pt x="362" y="301"/>
                        <a:pt x="362" y="301"/>
                        <a:pt x="362" y="301"/>
                      </a:cubicBezTo>
                      <a:cubicBezTo>
                        <a:pt x="363" y="298"/>
                        <a:pt x="363" y="298"/>
                        <a:pt x="363" y="298"/>
                      </a:cubicBezTo>
                      <a:cubicBezTo>
                        <a:pt x="364" y="297"/>
                        <a:pt x="365" y="296"/>
                        <a:pt x="366" y="296"/>
                      </a:cubicBezTo>
                      <a:cubicBezTo>
                        <a:pt x="367" y="295"/>
                        <a:pt x="367" y="294"/>
                        <a:pt x="368" y="294"/>
                      </a:cubicBezTo>
                      <a:cubicBezTo>
                        <a:pt x="369" y="293"/>
                        <a:pt x="370" y="292"/>
                        <a:pt x="371" y="292"/>
                      </a:cubicBezTo>
                      <a:cubicBezTo>
                        <a:pt x="371" y="291"/>
                        <a:pt x="371" y="291"/>
                        <a:pt x="371" y="291"/>
                      </a:cubicBezTo>
                      <a:cubicBezTo>
                        <a:pt x="371" y="291"/>
                        <a:pt x="371" y="291"/>
                        <a:pt x="371" y="291"/>
                      </a:cubicBezTo>
                      <a:cubicBezTo>
                        <a:pt x="372" y="291"/>
                        <a:pt x="372" y="290"/>
                        <a:pt x="373" y="290"/>
                      </a:cubicBezTo>
                      <a:cubicBezTo>
                        <a:pt x="374" y="290"/>
                        <a:pt x="375" y="290"/>
                        <a:pt x="376" y="289"/>
                      </a:cubicBezTo>
                      <a:cubicBezTo>
                        <a:pt x="377" y="288"/>
                        <a:pt x="378" y="287"/>
                        <a:pt x="380" y="287"/>
                      </a:cubicBezTo>
                      <a:cubicBezTo>
                        <a:pt x="383" y="286"/>
                        <a:pt x="385" y="285"/>
                        <a:pt x="385" y="284"/>
                      </a:cubicBezTo>
                      <a:cubicBezTo>
                        <a:pt x="386" y="284"/>
                        <a:pt x="388" y="283"/>
                        <a:pt x="389" y="283"/>
                      </a:cubicBezTo>
                      <a:cubicBezTo>
                        <a:pt x="390" y="283"/>
                        <a:pt x="390" y="283"/>
                        <a:pt x="391" y="283"/>
                      </a:cubicBezTo>
                      <a:cubicBezTo>
                        <a:pt x="391" y="283"/>
                        <a:pt x="391" y="283"/>
                        <a:pt x="391" y="283"/>
                      </a:cubicBezTo>
                      <a:cubicBezTo>
                        <a:pt x="391" y="283"/>
                        <a:pt x="391" y="283"/>
                        <a:pt x="391" y="283"/>
                      </a:cubicBezTo>
                      <a:cubicBezTo>
                        <a:pt x="393" y="283"/>
                        <a:pt x="395" y="283"/>
                        <a:pt x="396" y="281"/>
                      </a:cubicBezTo>
                      <a:cubicBezTo>
                        <a:pt x="397" y="281"/>
                        <a:pt x="399" y="280"/>
                        <a:pt x="401" y="279"/>
                      </a:cubicBezTo>
                      <a:cubicBezTo>
                        <a:pt x="401" y="279"/>
                        <a:pt x="401" y="279"/>
                        <a:pt x="401" y="279"/>
                      </a:cubicBezTo>
                      <a:cubicBezTo>
                        <a:pt x="401" y="279"/>
                        <a:pt x="401" y="279"/>
                        <a:pt x="401" y="279"/>
                      </a:cubicBezTo>
                      <a:cubicBezTo>
                        <a:pt x="401" y="278"/>
                        <a:pt x="401" y="278"/>
                        <a:pt x="402" y="278"/>
                      </a:cubicBezTo>
                      <a:cubicBezTo>
                        <a:pt x="402" y="278"/>
                        <a:pt x="402" y="278"/>
                        <a:pt x="402" y="278"/>
                      </a:cubicBezTo>
                      <a:cubicBezTo>
                        <a:pt x="402" y="277"/>
                        <a:pt x="402" y="277"/>
                        <a:pt x="402" y="277"/>
                      </a:cubicBezTo>
                      <a:cubicBezTo>
                        <a:pt x="402" y="277"/>
                        <a:pt x="403" y="276"/>
                        <a:pt x="403" y="275"/>
                      </a:cubicBezTo>
                      <a:cubicBezTo>
                        <a:pt x="403" y="275"/>
                        <a:pt x="403" y="275"/>
                        <a:pt x="403" y="275"/>
                      </a:cubicBezTo>
                      <a:cubicBezTo>
                        <a:pt x="403" y="274"/>
                        <a:pt x="403" y="274"/>
                        <a:pt x="403" y="274"/>
                      </a:cubicBezTo>
                      <a:cubicBezTo>
                        <a:pt x="403" y="272"/>
                        <a:pt x="403" y="271"/>
                        <a:pt x="402" y="269"/>
                      </a:cubicBezTo>
                      <a:cubicBezTo>
                        <a:pt x="402" y="269"/>
                        <a:pt x="402" y="269"/>
                        <a:pt x="402" y="269"/>
                      </a:cubicBezTo>
                      <a:cubicBezTo>
                        <a:pt x="400" y="267"/>
                        <a:pt x="400" y="267"/>
                        <a:pt x="400" y="267"/>
                      </a:cubicBezTo>
                      <a:cubicBezTo>
                        <a:pt x="397" y="266"/>
                        <a:pt x="397" y="266"/>
                        <a:pt x="397" y="266"/>
                      </a:cubicBezTo>
                      <a:cubicBezTo>
                        <a:pt x="397" y="266"/>
                        <a:pt x="397" y="266"/>
                        <a:pt x="397" y="266"/>
                      </a:cubicBezTo>
                      <a:cubicBezTo>
                        <a:pt x="395" y="266"/>
                        <a:pt x="392" y="264"/>
                        <a:pt x="391" y="264"/>
                      </a:cubicBezTo>
                      <a:cubicBezTo>
                        <a:pt x="391" y="263"/>
                        <a:pt x="390" y="263"/>
                        <a:pt x="388" y="263"/>
                      </a:cubicBezTo>
                      <a:cubicBezTo>
                        <a:pt x="383" y="263"/>
                        <a:pt x="383" y="263"/>
                        <a:pt x="383" y="263"/>
                      </a:cubicBezTo>
                      <a:cubicBezTo>
                        <a:pt x="383" y="263"/>
                        <a:pt x="383" y="263"/>
                        <a:pt x="383" y="263"/>
                      </a:cubicBezTo>
                      <a:cubicBezTo>
                        <a:pt x="383" y="263"/>
                        <a:pt x="382" y="264"/>
                        <a:pt x="381" y="264"/>
                      </a:cubicBezTo>
                      <a:cubicBezTo>
                        <a:pt x="381" y="264"/>
                        <a:pt x="380" y="263"/>
                        <a:pt x="380" y="263"/>
                      </a:cubicBezTo>
                      <a:cubicBezTo>
                        <a:pt x="380" y="263"/>
                        <a:pt x="380" y="263"/>
                        <a:pt x="380" y="263"/>
                      </a:cubicBezTo>
                      <a:cubicBezTo>
                        <a:pt x="379" y="263"/>
                        <a:pt x="379" y="263"/>
                        <a:pt x="379" y="263"/>
                      </a:cubicBezTo>
                      <a:cubicBezTo>
                        <a:pt x="378" y="263"/>
                        <a:pt x="376" y="262"/>
                        <a:pt x="374" y="261"/>
                      </a:cubicBezTo>
                      <a:cubicBezTo>
                        <a:pt x="373" y="261"/>
                        <a:pt x="372" y="259"/>
                        <a:pt x="371" y="257"/>
                      </a:cubicBezTo>
                      <a:cubicBezTo>
                        <a:pt x="371" y="241"/>
                        <a:pt x="371" y="241"/>
                        <a:pt x="371" y="241"/>
                      </a:cubicBezTo>
                      <a:cubicBezTo>
                        <a:pt x="369" y="242"/>
                        <a:pt x="369" y="242"/>
                        <a:pt x="369" y="242"/>
                      </a:cubicBezTo>
                      <a:cubicBezTo>
                        <a:pt x="368" y="242"/>
                        <a:pt x="368" y="242"/>
                        <a:pt x="367" y="242"/>
                      </a:cubicBezTo>
                      <a:cubicBezTo>
                        <a:pt x="367" y="242"/>
                        <a:pt x="367" y="242"/>
                        <a:pt x="367" y="242"/>
                      </a:cubicBezTo>
                      <a:cubicBezTo>
                        <a:pt x="367" y="242"/>
                        <a:pt x="367" y="242"/>
                        <a:pt x="367" y="242"/>
                      </a:cubicBezTo>
                      <a:cubicBezTo>
                        <a:pt x="366" y="243"/>
                        <a:pt x="365" y="243"/>
                        <a:pt x="363" y="243"/>
                      </a:cubicBezTo>
                      <a:cubicBezTo>
                        <a:pt x="362" y="243"/>
                        <a:pt x="360" y="244"/>
                        <a:pt x="359" y="244"/>
                      </a:cubicBezTo>
                      <a:cubicBezTo>
                        <a:pt x="359" y="244"/>
                        <a:pt x="359" y="244"/>
                        <a:pt x="359" y="244"/>
                      </a:cubicBezTo>
                      <a:cubicBezTo>
                        <a:pt x="357" y="244"/>
                        <a:pt x="356" y="244"/>
                        <a:pt x="355" y="243"/>
                      </a:cubicBezTo>
                      <a:cubicBezTo>
                        <a:pt x="355" y="242"/>
                        <a:pt x="355" y="242"/>
                        <a:pt x="355" y="241"/>
                      </a:cubicBezTo>
                      <a:cubicBezTo>
                        <a:pt x="355" y="241"/>
                        <a:pt x="355" y="241"/>
                        <a:pt x="355" y="241"/>
                      </a:cubicBezTo>
                      <a:cubicBezTo>
                        <a:pt x="355" y="235"/>
                        <a:pt x="355" y="235"/>
                        <a:pt x="355" y="235"/>
                      </a:cubicBezTo>
                      <a:cubicBezTo>
                        <a:pt x="355" y="234"/>
                        <a:pt x="355" y="233"/>
                        <a:pt x="353" y="231"/>
                      </a:cubicBezTo>
                      <a:cubicBezTo>
                        <a:pt x="353" y="231"/>
                        <a:pt x="353" y="231"/>
                        <a:pt x="353" y="231"/>
                      </a:cubicBezTo>
                      <a:cubicBezTo>
                        <a:pt x="352" y="231"/>
                        <a:pt x="352" y="231"/>
                        <a:pt x="352" y="231"/>
                      </a:cubicBezTo>
                      <a:cubicBezTo>
                        <a:pt x="349" y="231"/>
                        <a:pt x="333" y="230"/>
                        <a:pt x="325" y="228"/>
                      </a:cubicBezTo>
                      <a:cubicBezTo>
                        <a:pt x="316" y="225"/>
                        <a:pt x="306" y="218"/>
                        <a:pt x="306" y="203"/>
                      </a:cubicBezTo>
                      <a:cubicBezTo>
                        <a:pt x="306" y="196"/>
                        <a:pt x="305" y="191"/>
                        <a:pt x="304" y="185"/>
                      </a:cubicBezTo>
                      <a:cubicBezTo>
                        <a:pt x="303" y="180"/>
                        <a:pt x="302" y="175"/>
                        <a:pt x="302" y="169"/>
                      </a:cubicBezTo>
                      <a:cubicBezTo>
                        <a:pt x="302" y="165"/>
                        <a:pt x="299" y="161"/>
                        <a:pt x="296" y="158"/>
                      </a:cubicBezTo>
                      <a:cubicBezTo>
                        <a:pt x="294" y="155"/>
                        <a:pt x="292" y="152"/>
                        <a:pt x="293" y="150"/>
                      </a:cubicBezTo>
                      <a:cubicBezTo>
                        <a:pt x="293" y="147"/>
                        <a:pt x="296" y="145"/>
                        <a:pt x="302" y="142"/>
                      </a:cubicBezTo>
                      <a:cubicBezTo>
                        <a:pt x="307" y="140"/>
                        <a:pt x="312" y="138"/>
                        <a:pt x="316" y="136"/>
                      </a:cubicBezTo>
                      <a:cubicBezTo>
                        <a:pt x="328" y="132"/>
                        <a:pt x="334" y="130"/>
                        <a:pt x="337" y="118"/>
                      </a:cubicBezTo>
                      <a:cubicBezTo>
                        <a:pt x="339" y="107"/>
                        <a:pt x="334" y="105"/>
                        <a:pt x="329" y="103"/>
                      </a:cubicBezTo>
                      <a:cubicBezTo>
                        <a:pt x="326" y="102"/>
                        <a:pt x="323" y="100"/>
                        <a:pt x="320" y="98"/>
                      </a:cubicBezTo>
                      <a:cubicBezTo>
                        <a:pt x="317" y="95"/>
                        <a:pt x="318" y="92"/>
                        <a:pt x="319" y="90"/>
                      </a:cubicBezTo>
                      <a:cubicBezTo>
                        <a:pt x="319" y="89"/>
                        <a:pt x="320" y="88"/>
                        <a:pt x="319" y="87"/>
                      </a:cubicBezTo>
                      <a:cubicBezTo>
                        <a:pt x="319" y="86"/>
                        <a:pt x="317" y="84"/>
                        <a:pt x="310" y="83"/>
                      </a:cubicBezTo>
                      <a:cubicBezTo>
                        <a:pt x="292" y="79"/>
                        <a:pt x="284" y="72"/>
                        <a:pt x="281" y="68"/>
                      </a:cubicBezTo>
                      <a:cubicBezTo>
                        <a:pt x="280" y="67"/>
                        <a:pt x="280" y="67"/>
                        <a:pt x="280" y="67"/>
                      </a:cubicBezTo>
                      <a:cubicBezTo>
                        <a:pt x="279" y="66"/>
                        <a:pt x="276" y="64"/>
                        <a:pt x="273" y="63"/>
                      </a:cubicBezTo>
                      <a:cubicBezTo>
                        <a:pt x="266" y="59"/>
                        <a:pt x="261" y="56"/>
                        <a:pt x="261" y="53"/>
                      </a:cubicBezTo>
                      <a:cubicBezTo>
                        <a:pt x="261" y="52"/>
                        <a:pt x="261" y="52"/>
                        <a:pt x="261" y="52"/>
                      </a:cubicBezTo>
                      <a:cubicBezTo>
                        <a:pt x="261" y="47"/>
                        <a:pt x="260" y="38"/>
                        <a:pt x="276" y="33"/>
                      </a:cubicBezTo>
                      <a:cubicBezTo>
                        <a:pt x="288" y="30"/>
                        <a:pt x="293" y="28"/>
                        <a:pt x="301" y="26"/>
                      </a:cubicBezTo>
                      <a:cubicBezTo>
                        <a:pt x="302" y="26"/>
                        <a:pt x="302" y="26"/>
                        <a:pt x="302" y="26"/>
                      </a:cubicBezTo>
                      <a:cubicBezTo>
                        <a:pt x="305" y="25"/>
                        <a:pt x="309" y="25"/>
                        <a:pt x="314" y="23"/>
                      </a:cubicBezTo>
                      <a:cubicBezTo>
                        <a:pt x="320" y="22"/>
                        <a:pt x="322" y="20"/>
                        <a:pt x="322" y="18"/>
                      </a:cubicBezTo>
                      <a:cubicBezTo>
                        <a:pt x="322" y="16"/>
                        <a:pt x="322" y="14"/>
                        <a:pt x="335" y="12"/>
                      </a:cubicBezTo>
                      <a:cubicBezTo>
                        <a:pt x="345" y="10"/>
                        <a:pt x="353" y="6"/>
                        <a:pt x="358" y="3"/>
                      </a:cubicBezTo>
                      <a:cubicBezTo>
                        <a:pt x="363" y="1"/>
                        <a:pt x="366" y="0"/>
                        <a:pt x="368" y="0"/>
                      </a:cubicBezTo>
                      <a:cubicBezTo>
                        <a:pt x="370" y="0"/>
                        <a:pt x="371" y="0"/>
                        <a:pt x="372" y="1"/>
                      </a:cubicBezTo>
                      <a:cubicBezTo>
                        <a:pt x="374" y="3"/>
                        <a:pt x="379" y="4"/>
                        <a:pt x="385" y="4"/>
                      </a:cubicBezTo>
                      <a:cubicBezTo>
                        <a:pt x="390" y="4"/>
                        <a:pt x="396" y="4"/>
                        <a:pt x="398" y="7"/>
                      </a:cubicBezTo>
                      <a:cubicBezTo>
                        <a:pt x="399" y="9"/>
                        <a:pt x="399" y="11"/>
                        <a:pt x="397" y="13"/>
                      </a:cubicBezTo>
                      <a:cubicBezTo>
                        <a:pt x="395" y="19"/>
                        <a:pt x="394" y="22"/>
                        <a:pt x="395" y="24"/>
                      </a:cubicBezTo>
                      <a:cubicBezTo>
                        <a:pt x="396" y="25"/>
                        <a:pt x="398" y="25"/>
                        <a:pt x="401" y="26"/>
                      </a:cubicBezTo>
                      <a:cubicBezTo>
                        <a:pt x="403" y="26"/>
                        <a:pt x="405" y="27"/>
                        <a:pt x="407" y="27"/>
                      </a:cubicBezTo>
                      <a:cubicBezTo>
                        <a:pt x="410" y="28"/>
                        <a:pt x="411" y="28"/>
                        <a:pt x="413" y="28"/>
                      </a:cubicBezTo>
                      <a:cubicBezTo>
                        <a:pt x="415" y="28"/>
                        <a:pt x="415" y="28"/>
                        <a:pt x="415" y="28"/>
                      </a:cubicBezTo>
                      <a:cubicBezTo>
                        <a:pt x="419" y="28"/>
                        <a:pt x="422" y="29"/>
                        <a:pt x="432" y="39"/>
                      </a:cubicBezTo>
                      <a:cubicBezTo>
                        <a:pt x="440" y="47"/>
                        <a:pt x="441" y="51"/>
                        <a:pt x="442" y="54"/>
                      </a:cubicBezTo>
                      <a:cubicBezTo>
                        <a:pt x="443" y="59"/>
                        <a:pt x="444" y="61"/>
                        <a:pt x="453" y="65"/>
                      </a:cubicBezTo>
                      <a:cubicBezTo>
                        <a:pt x="460" y="69"/>
                        <a:pt x="464" y="70"/>
                        <a:pt x="467" y="70"/>
                      </a:cubicBezTo>
                      <a:cubicBezTo>
                        <a:pt x="471" y="71"/>
                        <a:pt x="474" y="71"/>
                        <a:pt x="480" y="77"/>
                      </a:cubicBezTo>
                      <a:cubicBezTo>
                        <a:pt x="482" y="79"/>
                        <a:pt x="484" y="81"/>
                        <a:pt x="485" y="82"/>
                      </a:cubicBezTo>
                      <a:cubicBezTo>
                        <a:pt x="486" y="84"/>
                        <a:pt x="487" y="84"/>
                        <a:pt x="488" y="84"/>
                      </a:cubicBezTo>
                      <a:cubicBezTo>
                        <a:pt x="488" y="84"/>
                        <a:pt x="489" y="84"/>
                        <a:pt x="489" y="84"/>
                      </a:cubicBezTo>
                      <a:cubicBezTo>
                        <a:pt x="491" y="84"/>
                        <a:pt x="494" y="83"/>
                        <a:pt x="500" y="83"/>
                      </a:cubicBezTo>
                      <a:cubicBezTo>
                        <a:pt x="513" y="83"/>
                        <a:pt x="518" y="80"/>
                        <a:pt x="526" y="76"/>
                      </a:cubicBezTo>
                      <a:cubicBezTo>
                        <a:pt x="529" y="74"/>
                        <a:pt x="532" y="73"/>
                        <a:pt x="537" y="71"/>
                      </a:cubicBezTo>
                      <a:cubicBezTo>
                        <a:pt x="552" y="64"/>
                        <a:pt x="563" y="61"/>
                        <a:pt x="571" y="61"/>
                      </a:cubicBezTo>
                      <a:cubicBezTo>
                        <a:pt x="573" y="61"/>
                        <a:pt x="575" y="60"/>
                        <a:pt x="577" y="60"/>
                      </a:cubicBezTo>
                      <a:cubicBezTo>
                        <a:pt x="580" y="59"/>
                        <a:pt x="582" y="58"/>
                        <a:pt x="585" y="58"/>
                      </a:cubicBezTo>
                      <a:cubicBezTo>
                        <a:pt x="589" y="58"/>
                        <a:pt x="593" y="60"/>
                        <a:pt x="597" y="64"/>
                      </a:cubicBezTo>
                      <a:cubicBezTo>
                        <a:pt x="603" y="69"/>
                        <a:pt x="610" y="70"/>
                        <a:pt x="616" y="71"/>
                      </a:cubicBezTo>
                      <a:cubicBezTo>
                        <a:pt x="623" y="72"/>
                        <a:pt x="627" y="73"/>
                        <a:pt x="627" y="78"/>
                      </a:cubicBezTo>
                      <a:cubicBezTo>
                        <a:pt x="627" y="81"/>
                        <a:pt x="628" y="85"/>
                        <a:pt x="629" y="89"/>
                      </a:cubicBezTo>
                      <a:cubicBezTo>
                        <a:pt x="631" y="97"/>
                        <a:pt x="634" y="105"/>
                        <a:pt x="627" y="111"/>
                      </a:cubicBezTo>
                      <a:cubicBezTo>
                        <a:pt x="623" y="115"/>
                        <a:pt x="619" y="118"/>
                        <a:pt x="616" y="121"/>
                      </a:cubicBezTo>
                      <a:cubicBezTo>
                        <a:pt x="610" y="125"/>
                        <a:pt x="606" y="129"/>
                        <a:pt x="606" y="132"/>
                      </a:cubicBezTo>
                      <a:cubicBezTo>
                        <a:pt x="606" y="134"/>
                        <a:pt x="606" y="135"/>
                        <a:pt x="607" y="136"/>
                      </a:cubicBezTo>
                      <a:cubicBezTo>
                        <a:pt x="607" y="139"/>
                        <a:pt x="608" y="141"/>
                        <a:pt x="601" y="148"/>
                      </a:cubicBezTo>
                      <a:cubicBezTo>
                        <a:pt x="596" y="153"/>
                        <a:pt x="582" y="155"/>
                        <a:pt x="573" y="156"/>
                      </a:cubicBezTo>
                      <a:cubicBezTo>
                        <a:pt x="572" y="156"/>
                        <a:pt x="571" y="157"/>
                        <a:pt x="570" y="157"/>
                      </a:cubicBezTo>
                      <a:cubicBezTo>
                        <a:pt x="570" y="159"/>
                        <a:pt x="570" y="159"/>
                        <a:pt x="570" y="159"/>
                      </a:cubicBezTo>
                      <a:cubicBezTo>
                        <a:pt x="573" y="160"/>
                        <a:pt x="576" y="160"/>
                        <a:pt x="579" y="161"/>
                      </a:cubicBezTo>
                      <a:cubicBezTo>
                        <a:pt x="584" y="162"/>
                        <a:pt x="586" y="162"/>
                        <a:pt x="587" y="163"/>
                      </a:cubicBezTo>
                      <a:cubicBezTo>
                        <a:pt x="587" y="164"/>
                        <a:pt x="587" y="164"/>
                        <a:pt x="587" y="165"/>
                      </a:cubicBezTo>
                      <a:cubicBezTo>
                        <a:pt x="587" y="165"/>
                        <a:pt x="587" y="166"/>
                        <a:pt x="587" y="166"/>
                      </a:cubicBezTo>
                      <a:cubicBezTo>
                        <a:pt x="587" y="167"/>
                        <a:pt x="586" y="168"/>
                        <a:pt x="586" y="168"/>
                      </a:cubicBezTo>
                      <a:cubicBezTo>
                        <a:pt x="586" y="168"/>
                        <a:pt x="586" y="168"/>
                        <a:pt x="586" y="168"/>
                      </a:cubicBezTo>
                      <a:cubicBezTo>
                        <a:pt x="585" y="169"/>
                        <a:pt x="584" y="170"/>
                        <a:pt x="582" y="171"/>
                      </a:cubicBezTo>
                      <a:cubicBezTo>
                        <a:pt x="582" y="171"/>
                        <a:pt x="582" y="171"/>
                        <a:pt x="582" y="171"/>
                      </a:cubicBezTo>
                      <a:cubicBezTo>
                        <a:pt x="582" y="171"/>
                        <a:pt x="582" y="171"/>
                        <a:pt x="582" y="171"/>
                      </a:cubicBezTo>
                      <a:cubicBezTo>
                        <a:pt x="581" y="172"/>
                        <a:pt x="579" y="173"/>
                        <a:pt x="578" y="174"/>
                      </a:cubicBezTo>
                      <a:cubicBezTo>
                        <a:pt x="577" y="174"/>
                        <a:pt x="577" y="174"/>
                        <a:pt x="577" y="174"/>
                      </a:cubicBezTo>
                      <a:cubicBezTo>
                        <a:pt x="577" y="174"/>
                        <a:pt x="577" y="174"/>
                        <a:pt x="577" y="174"/>
                      </a:cubicBezTo>
                      <a:cubicBezTo>
                        <a:pt x="577" y="175"/>
                        <a:pt x="576" y="176"/>
                        <a:pt x="576" y="178"/>
                      </a:cubicBezTo>
                      <a:cubicBezTo>
                        <a:pt x="575" y="179"/>
                        <a:pt x="575" y="181"/>
                        <a:pt x="576" y="182"/>
                      </a:cubicBezTo>
                      <a:cubicBezTo>
                        <a:pt x="576" y="183"/>
                        <a:pt x="576" y="183"/>
                        <a:pt x="576" y="184"/>
                      </a:cubicBezTo>
                      <a:cubicBezTo>
                        <a:pt x="576" y="184"/>
                        <a:pt x="576" y="184"/>
                        <a:pt x="576" y="184"/>
                      </a:cubicBezTo>
                      <a:cubicBezTo>
                        <a:pt x="576" y="184"/>
                        <a:pt x="576" y="184"/>
                        <a:pt x="576" y="184"/>
                      </a:cubicBezTo>
                      <a:cubicBezTo>
                        <a:pt x="577" y="186"/>
                        <a:pt x="577" y="189"/>
                        <a:pt x="577" y="191"/>
                      </a:cubicBezTo>
                      <a:cubicBezTo>
                        <a:pt x="577" y="197"/>
                        <a:pt x="577" y="197"/>
                        <a:pt x="577" y="197"/>
                      </a:cubicBezTo>
                      <a:cubicBezTo>
                        <a:pt x="577" y="198"/>
                        <a:pt x="577" y="199"/>
                        <a:pt x="577" y="200"/>
                      </a:cubicBezTo>
                      <a:cubicBezTo>
                        <a:pt x="577" y="201"/>
                        <a:pt x="578" y="201"/>
                        <a:pt x="578" y="202"/>
                      </a:cubicBezTo>
                      <a:cubicBezTo>
                        <a:pt x="578" y="203"/>
                        <a:pt x="578" y="203"/>
                        <a:pt x="578" y="203"/>
                      </a:cubicBezTo>
                      <a:cubicBezTo>
                        <a:pt x="579" y="203"/>
                        <a:pt x="579" y="203"/>
                        <a:pt x="579" y="203"/>
                      </a:cubicBezTo>
                      <a:cubicBezTo>
                        <a:pt x="579" y="203"/>
                        <a:pt x="579" y="203"/>
                        <a:pt x="580" y="203"/>
                      </a:cubicBezTo>
                      <a:cubicBezTo>
                        <a:pt x="581" y="203"/>
                        <a:pt x="581" y="203"/>
                        <a:pt x="581" y="203"/>
                      </a:cubicBezTo>
                      <a:cubicBezTo>
                        <a:pt x="585" y="201"/>
                        <a:pt x="585" y="201"/>
                        <a:pt x="585" y="201"/>
                      </a:cubicBezTo>
                      <a:cubicBezTo>
                        <a:pt x="585" y="201"/>
                        <a:pt x="585" y="201"/>
                        <a:pt x="585" y="201"/>
                      </a:cubicBezTo>
                      <a:cubicBezTo>
                        <a:pt x="585" y="202"/>
                        <a:pt x="584" y="203"/>
                        <a:pt x="584" y="206"/>
                      </a:cubicBezTo>
                      <a:cubicBezTo>
                        <a:pt x="583" y="208"/>
                        <a:pt x="583" y="211"/>
                        <a:pt x="584" y="212"/>
                      </a:cubicBezTo>
                      <a:cubicBezTo>
                        <a:pt x="584" y="214"/>
                        <a:pt x="585" y="216"/>
                        <a:pt x="586" y="217"/>
                      </a:cubicBezTo>
                      <a:cubicBezTo>
                        <a:pt x="587" y="218"/>
                        <a:pt x="589" y="220"/>
                        <a:pt x="591" y="221"/>
                      </a:cubicBezTo>
                      <a:cubicBezTo>
                        <a:pt x="593" y="221"/>
                        <a:pt x="594" y="222"/>
                        <a:pt x="595" y="222"/>
                      </a:cubicBezTo>
                      <a:cubicBezTo>
                        <a:pt x="596" y="223"/>
                        <a:pt x="597" y="223"/>
                        <a:pt x="597" y="224"/>
                      </a:cubicBezTo>
                      <a:cubicBezTo>
                        <a:pt x="598" y="224"/>
                        <a:pt x="598" y="224"/>
                        <a:pt x="598" y="224"/>
                      </a:cubicBezTo>
                      <a:cubicBezTo>
                        <a:pt x="598" y="224"/>
                        <a:pt x="598" y="224"/>
                        <a:pt x="598" y="224"/>
                      </a:cubicBezTo>
                      <a:cubicBezTo>
                        <a:pt x="599" y="224"/>
                        <a:pt x="601" y="225"/>
                        <a:pt x="603" y="225"/>
                      </a:cubicBezTo>
                      <a:cubicBezTo>
                        <a:pt x="603" y="226"/>
                        <a:pt x="605" y="227"/>
                        <a:pt x="604" y="229"/>
                      </a:cubicBezTo>
                      <a:cubicBezTo>
                        <a:pt x="604" y="230"/>
                        <a:pt x="604" y="230"/>
                        <a:pt x="604" y="231"/>
                      </a:cubicBezTo>
                      <a:cubicBezTo>
                        <a:pt x="604" y="232"/>
                        <a:pt x="603" y="233"/>
                        <a:pt x="604" y="235"/>
                      </a:cubicBezTo>
                      <a:cubicBezTo>
                        <a:pt x="604" y="236"/>
                        <a:pt x="605" y="237"/>
                        <a:pt x="605" y="238"/>
                      </a:cubicBezTo>
                      <a:cubicBezTo>
                        <a:pt x="605" y="238"/>
                        <a:pt x="606" y="239"/>
                        <a:pt x="606" y="239"/>
                      </a:cubicBezTo>
                      <a:cubicBezTo>
                        <a:pt x="606" y="240"/>
                        <a:pt x="606" y="240"/>
                        <a:pt x="606" y="240"/>
                      </a:cubicBezTo>
                      <a:cubicBezTo>
                        <a:pt x="606" y="240"/>
                        <a:pt x="606" y="240"/>
                        <a:pt x="606" y="240"/>
                      </a:cubicBezTo>
                      <a:cubicBezTo>
                        <a:pt x="607" y="241"/>
                        <a:pt x="608" y="242"/>
                        <a:pt x="609" y="244"/>
                      </a:cubicBezTo>
                      <a:cubicBezTo>
                        <a:pt x="609" y="245"/>
                        <a:pt x="609" y="247"/>
                        <a:pt x="610" y="247"/>
                      </a:cubicBezTo>
                      <a:cubicBezTo>
                        <a:pt x="610" y="247"/>
                        <a:pt x="610" y="247"/>
                        <a:pt x="610" y="247"/>
                      </a:cubicBezTo>
                      <a:cubicBezTo>
                        <a:pt x="610" y="247"/>
                        <a:pt x="610" y="247"/>
                        <a:pt x="610" y="247"/>
                      </a:cubicBezTo>
                      <a:cubicBezTo>
                        <a:pt x="611" y="248"/>
                        <a:pt x="611" y="250"/>
                        <a:pt x="611" y="251"/>
                      </a:cubicBezTo>
                      <a:cubicBezTo>
                        <a:pt x="611" y="251"/>
                        <a:pt x="611" y="251"/>
                        <a:pt x="611" y="251"/>
                      </a:cubicBezTo>
                      <a:cubicBezTo>
                        <a:pt x="611" y="252"/>
                        <a:pt x="610" y="252"/>
                        <a:pt x="610" y="253"/>
                      </a:cubicBezTo>
                      <a:cubicBezTo>
                        <a:pt x="609" y="254"/>
                        <a:pt x="608" y="255"/>
                        <a:pt x="608" y="256"/>
                      </a:cubicBezTo>
                      <a:cubicBezTo>
                        <a:pt x="608" y="256"/>
                        <a:pt x="608" y="256"/>
                        <a:pt x="608" y="256"/>
                      </a:cubicBezTo>
                      <a:cubicBezTo>
                        <a:pt x="608" y="256"/>
                        <a:pt x="608" y="256"/>
                        <a:pt x="608" y="256"/>
                      </a:cubicBezTo>
                      <a:cubicBezTo>
                        <a:pt x="607" y="257"/>
                        <a:pt x="606" y="259"/>
                        <a:pt x="605" y="259"/>
                      </a:cubicBezTo>
                      <a:cubicBezTo>
                        <a:pt x="604" y="259"/>
                        <a:pt x="604" y="259"/>
                        <a:pt x="604" y="259"/>
                      </a:cubicBezTo>
                      <a:cubicBezTo>
                        <a:pt x="604" y="259"/>
                        <a:pt x="604" y="259"/>
                        <a:pt x="604" y="259"/>
                      </a:cubicBezTo>
                      <a:cubicBezTo>
                        <a:pt x="603" y="260"/>
                        <a:pt x="601" y="261"/>
                        <a:pt x="600" y="261"/>
                      </a:cubicBezTo>
                      <a:cubicBezTo>
                        <a:pt x="599" y="261"/>
                        <a:pt x="596" y="262"/>
                        <a:pt x="594" y="263"/>
                      </a:cubicBezTo>
                      <a:cubicBezTo>
                        <a:pt x="594" y="263"/>
                        <a:pt x="594" y="263"/>
                        <a:pt x="594" y="263"/>
                      </a:cubicBezTo>
                      <a:cubicBezTo>
                        <a:pt x="594" y="263"/>
                        <a:pt x="594" y="263"/>
                        <a:pt x="594" y="263"/>
                      </a:cubicBezTo>
                      <a:cubicBezTo>
                        <a:pt x="592" y="265"/>
                        <a:pt x="592" y="265"/>
                        <a:pt x="592" y="266"/>
                      </a:cubicBezTo>
                      <a:cubicBezTo>
                        <a:pt x="592" y="266"/>
                        <a:pt x="592" y="266"/>
                        <a:pt x="592" y="266"/>
                      </a:cubicBezTo>
                      <a:cubicBezTo>
                        <a:pt x="591" y="267"/>
                        <a:pt x="589" y="269"/>
                        <a:pt x="587" y="269"/>
                      </a:cubicBezTo>
                      <a:cubicBezTo>
                        <a:pt x="586" y="269"/>
                        <a:pt x="585" y="269"/>
                        <a:pt x="584" y="269"/>
                      </a:cubicBezTo>
                      <a:cubicBezTo>
                        <a:pt x="583" y="269"/>
                        <a:pt x="581" y="269"/>
                        <a:pt x="580" y="268"/>
                      </a:cubicBezTo>
                      <a:cubicBezTo>
                        <a:pt x="577" y="265"/>
                        <a:pt x="577" y="265"/>
                        <a:pt x="577" y="265"/>
                      </a:cubicBezTo>
                      <a:cubicBezTo>
                        <a:pt x="575" y="263"/>
                        <a:pt x="574" y="261"/>
                        <a:pt x="574" y="259"/>
                      </a:cubicBezTo>
                      <a:cubicBezTo>
                        <a:pt x="574" y="257"/>
                        <a:pt x="573" y="256"/>
                        <a:pt x="572" y="256"/>
                      </a:cubicBezTo>
                      <a:cubicBezTo>
                        <a:pt x="572" y="256"/>
                        <a:pt x="571" y="256"/>
                        <a:pt x="571" y="257"/>
                      </a:cubicBezTo>
                      <a:cubicBezTo>
                        <a:pt x="568" y="257"/>
                        <a:pt x="566" y="257"/>
                        <a:pt x="565" y="258"/>
                      </a:cubicBezTo>
                      <a:cubicBezTo>
                        <a:pt x="564" y="258"/>
                        <a:pt x="563" y="258"/>
                        <a:pt x="562" y="258"/>
                      </a:cubicBezTo>
                      <a:cubicBezTo>
                        <a:pt x="561" y="258"/>
                        <a:pt x="561" y="258"/>
                        <a:pt x="560" y="258"/>
                      </a:cubicBezTo>
                      <a:cubicBezTo>
                        <a:pt x="558" y="259"/>
                        <a:pt x="558" y="259"/>
                        <a:pt x="558" y="259"/>
                      </a:cubicBezTo>
                      <a:cubicBezTo>
                        <a:pt x="558" y="259"/>
                        <a:pt x="558" y="259"/>
                        <a:pt x="558" y="259"/>
                      </a:cubicBezTo>
                      <a:cubicBezTo>
                        <a:pt x="558" y="260"/>
                        <a:pt x="558" y="260"/>
                        <a:pt x="557" y="260"/>
                      </a:cubicBezTo>
                      <a:cubicBezTo>
                        <a:pt x="557" y="261"/>
                        <a:pt x="557" y="261"/>
                        <a:pt x="557" y="261"/>
                      </a:cubicBezTo>
                      <a:cubicBezTo>
                        <a:pt x="557" y="261"/>
                        <a:pt x="557" y="261"/>
                        <a:pt x="557" y="261"/>
                      </a:cubicBezTo>
                      <a:cubicBezTo>
                        <a:pt x="556" y="262"/>
                        <a:pt x="556" y="264"/>
                        <a:pt x="557" y="266"/>
                      </a:cubicBezTo>
                      <a:cubicBezTo>
                        <a:pt x="557" y="266"/>
                        <a:pt x="557" y="266"/>
                        <a:pt x="558" y="267"/>
                      </a:cubicBezTo>
                      <a:cubicBezTo>
                        <a:pt x="558" y="268"/>
                        <a:pt x="558" y="270"/>
                        <a:pt x="558" y="271"/>
                      </a:cubicBezTo>
                      <a:cubicBezTo>
                        <a:pt x="558" y="271"/>
                        <a:pt x="558" y="271"/>
                        <a:pt x="558" y="271"/>
                      </a:cubicBezTo>
                      <a:cubicBezTo>
                        <a:pt x="558" y="272"/>
                        <a:pt x="558" y="272"/>
                        <a:pt x="558" y="272"/>
                      </a:cubicBezTo>
                      <a:cubicBezTo>
                        <a:pt x="559" y="272"/>
                        <a:pt x="559" y="273"/>
                        <a:pt x="559" y="273"/>
                      </a:cubicBezTo>
                      <a:cubicBezTo>
                        <a:pt x="560" y="275"/>
                        <a:pt x="561" y="277"/>
                        <a:pt x="562" y="278"/>
                      </a:cubicBezTo>
                      <a:cubicBezTo>
                        <a:pt x="563" y="280"/>
                        <a:pt x="564" y="282"/>
                        <a:pt x="566" y="284"/>
                      </a:cubicBezTo>
                      <a:cubicBezTo>
                        <a:pt x="567" y="286"/>
                        <a:pt x="569" y="288"/>
                        <a:pt x="570" y="289"/>
                      </a:cubicBezTo>
                      <a:cubicBezTo>
                        <a:pt x="571" y="291"/>
                        <a:pt x="572" y="293"/>
                        <a:pt x="572" y="295"/>
                      </a:cubicBezTo>
                      <a:cubicBezTo>
                        <a:pt x="572" y="296"/>
                        <a:pt x="572" y="298"/>
                        <a:pt x="571" y="300"/>
                      </a:cubicBezTo>
                      <a:cubicBezTo>
                        <a:pt x="570" y="302"/>
                        <a:pt x="570" y="303"/>
                        <a:pt x="571" y="305"/>
                      </a:cubicBezTo>
                      <a:cubicBezTo>
                        <a:pt x="571" y="306"/>
                        <a:pt x="572" y="308"/>
                        <a:pt x="574" y="309"/>
                      </a:cubicBezTo>
                      <a:cubicBezTo>
                        <a:pt x="574" y="310"/>
                        <a:pt x="575" y="311"/>
                        <a:pt x="574" y="312"/>
                      </a:cubicBezTo>
                      <a:cubicBezTo>
                        <a:pt x="574" y="313"/>
                        <a:pt x="574" y="313"/>
                        <a:pt x="573" y="313"/>
                      </a:cubicBezTo>
                      <a:cubicBezTo>
                        <a:pt x="573" y="314"/>
                        <a:pt x="573" y="314"/>
                        <a:pt x="573" y="314"/>
                      </a:cubicBezTo>
                      <a:cubicBezTo>
                        <a:pt x="572" y="314"/>
                        <a:pt x="572" y="314"/>
                        <a:pt x="572" y="314"/>
                      </a:cubicBezTo>
                      <a:cubicBezTo>
                        <a:pt x="572" y="314"/>
                        <a:pt x="572" y="315"/>
                        <a:pt x="572" y="315"/>
                      </a:cubicBezTo>
                      <a:cubicBezTo>
                        <a:pt x="571" y="316"/>
                        <a:pt x="571" y="316"/>
                        <a:pt x="571" y="317"/>
                      </a:cubicBezTo>
                      <a:cubicBezTo>
                        <a:pt x="570" y="317"/>
                        <a:pt x="570" y="317"/>
                        <a:pt x="570" y="317"/>
                      </a:cubicBezTo>
                      <a:cubicBezTo>
                        <a:pt x="570" y="317"/>
                        <a:pt x="570" y="317"/>
                        <a:pt x="570" y="317"/>
                      </a:cubicBezTo>
                      <a:cubicBezTo>
                        <a:pt x="570" y="318"/>
                        <a:pt x="570" y="319"/>
                        <a:pt x="571" y="319"/>
                      </a:cubicBezTo>
                      <a:cubicBezTo>
                        <a:pt x="572" y="320"/>
                        <a:pt x="572" y="322"/>
                        <a:pt x="572" y="324"/>
                      </a:cubicBezTo>
                      <a:cubicBezTo>
                        <a:pt x="571" y="325"/>
                        <a:pt x="572" y="327"/>
                        <a:pt x="573" y="328"/>
                      </a:cubicBezTo>
                      <a:cubicBezTo>
                        <a:pt x="573" y="328"/>
                        <a:pt x="573" y="328"/>
                        <a:pt x="573" y="328"/>
                      </a:cubicBezTo>
                      <a:cubicBezTo>
                        <a:pt x="573" y="328"/>
                        <a:pt x="573" y="328"/>
                        <a:pt x="573" y="328"/>
                      </a:cubicBezTo>
                      <a:cubicBezTo>
                        <a:pt x="574" y="328"/>
                        <a:pt x="575" y="329"/>
                        <a:pt x="575" y="329"/>
                      </a:cubicBezTo>
                      <a:cubicBezTo>
                        <a:pt x="576" y="330"/>
                        <a:pt x="576" y="330"/>
                        <a:pt x="576" y="330"/>
                      </a:cubicBezTo>
                      <a:cubicBezTo>
                        <a:pt x="577" y="329"/>
                        <a:pt x="577" y="329"/>
                        <a:pt x="577" y="329"/>
                      </a:cubicBezTo>
                      <a:cubicBezTo>
                        <a:pt x="577" y="329"/>
                        <a:pt x="577" y="329"/>
                        <a:pt x="578" y="329"/>
                      </a:cubicBezTo>
                      <a:cubicBezTo>
                        <a:pt x="580" y="328"/>
                        <a:pt x="581" y="327"/>
                        <a:pt x="582" y="327"/>
                      </a:cubicBezTo>
                      <a:cubicBezTo>
                        <a:pt x="582" y="327"/>
                        <a:pt x="582" y="327"/>
                        <a:pt x="582" y="327"/>
                      </a:cubicBezTo>
                      <a:cubicBezTo>
                        <a:pt x="583" y="327"/>
                        <a:pt x="583" y="327"/>
                        <a:pt x="583" y="327"/>
                      </a:cubicBezTo>
                      <a:cubicBezTo>
                        <a:pt x="584" y="325"/>
                        <a:pt x="585" y="324"/>
                        <a:pt x="585" y="324"/>
                      </a:cubicBezTo>
                      <a:cubicBezTo>
                        <a:pt x="585" y="324"/>
                        <a:pt x="585" y="324"/>
                        <a:pt x="585" y="324"/>
                      </a:cubicBezTo>
                      <a:cubicBezTo>
                        <a:pt x="585" y="324"/>
                        <a:pt x="585" y="324"/>
                        <a:pt x="585" y="324"/>
                      </a:cubicBezTo>
                      <a:cubicBezTo>
                        <a:pt x="586" y="322"/>
                        <a:pt x="587" y="321"/>
                        <a:pt x="588" y="321"/>
                      </a:cubicBezTo>
                      <a:cubicBezTo>
                        <a:pt x="589" y="321"/>
                        <a:pt x="590" y="323"/>
                        <a:pt x="592" y="324"/>
                      </a:cubicBezTo>
                      <a:cubicBezTo>
                        <a:pt x="593" y="326"/>
                        <a:pt x="595" y="329"/>
                        <a:pt x="597" y="331"/>
                      </a:cubicBezTo>
                      <a:cubicBezTo>
                        <a:pt x="598" y="333"/>
                        <a:pt x="598" y="334"/>
                        <a:pt x="598" y="335"/>
                      </a:cubicBezTo>
                      <a:cubicBezTo>
                        <a:pt x="598" y="336"/>
                        <a:pt x="598" y="336"/>
                        <a:pt x="598" y="336"/>
                      </a:cubicBezTo>
                      <a:cubicBezTo>
                        <a:pt x="599" y="336"/>
                        <a:pt x="599" y="336"/>
                        <a:pt x="599" y="336"/>
                      </a:cubicBezTo>
                      <a:cubicBezTo>
                        <a:pt x="600" y="336"/>
                        <a:pt x="600" y="337"/>
                        <a:pt x="600" y="337"/>
                      </a:cubicBezTo>
                      <a:cubicBezTo>
                        <a:pt x="600" y="337"/>
                        <a:pt x="601" y="337"/>
                        <a:pt x="601" y="338"/>
                      </a:cubicBezTo>
                      <a:cubicBezTo>
                        <a:pt x="602" y="338"/>
                        <a:pt x="602" y="338"/>
                        <a:pt x="603" y="339"/>
                      </a:cubicBezTo>
                      <a:cubicBezTo>
                        <a:pt x="604" y="339"/>
                        <a:pt x="604" y="340"/>
                        <a:pt x="605" y="340"/>
                      </a:cubicBezTo>
                      <a:cubicBezTo>
                        <a:pt x="605" y="342"/>
                        <a:pt x="607" y="342"/>
                        <a:pt x="608" y="343"/>
                      </a:cubicBezTo>
                      <a:cubicBezTo>
                        <a:pt x="611" y="345"/>
                        <a:pt x="611" y="346"/>
                        <a:pt x="612" y="346"/>
                      </a:cubicBezTo>
                      <a:cubicBezTo>
                        <a:pt x="612" y="346"/>
                        <a:pt x="612" y="346"/>
                        <a:pt x="612" y="346"/>
                      </a:cubicBezTo>
                      <a:cubicBezTo>
                        <a:pt x="613" y="346"/>
                        <a:pt x="614" y="347"/>
                        <a:pt x="615" y="347"/>
                      </a:cubicBezTo>
                      <a:cubicBezTo>
                        <a:pt x="615" y="347"/>
                        <a:pt x="615" y="347"/>
                        <a:pt x="615" y="347"/>
                      </a:cubicBezTo>
                      <a:cubicBezTo>
                        <a:pt x="615" y="346"/>
                        <a:pt x="615" y="346"/>
                        <a:pt x="615" y="346"/>
                      </a:cubicBezTo>
                      <a:cubicBezTo>
                        <a:pt x="621" y="346"/>
                        <a:pt x="621" y="346"/>
                        <a:pt x="621" y="346"/>
                      </a:cubicBezTo>
                      <a:cubicBezTo>
                        <a:pt x="621" y="346"/>
                        <a:pt x="622" y="346"/>
                        <a:pt x="623" y="347"/>
                      </a:cubicBezTo>
                      <a:cubicBezTo>
                        <a:pt x="624" y="347"/>
                        <a:pt x="625" y="347"/>
                        <a:pt x="625" y="347"/>
                      </a:cubicBezTo>
                      <a:cubicBezTo>
                        <a:pt x="627" y="348"/>
                        <a:pt x="629" y="350"/>
                        <a:pt x="630" y="350"/>
                      </a:cubicBezTo>
                      <a:cubicBezTo>
                        <a:pt x="632" y="352"/>
                        <a:pt x="633" y="354"/>
                        <a:pt x="635" y="354"/>
                      </a:cubicBezTo>
                      <a:cubicBezTo>
                        <a:pt x="637" y="355"/>
                        <a:pt x="640" y="356"/>
                        <a:pt x="641" y="356"/>
                      </a:cubicBezTo>
                      <a:cubicBezTo>
                        <a:pt x="641" y="356"/>
                        <a:pt x="643" y="357"/>
                        <a:pt x="644" y="357"/>
                      </a:cubicBezTo>
                      <a:cubicBezTo>
                        <a:pt x="644" y="357"/>
                        <a:pt x="644" y="357"/>
                        <a:pt x="644" y="357"/>
                      </a:cubicBezTo>
                      <a:cubicBezTo>
                        <a:pt x="644" y="357"/>
                        <a:pt x="644" y="357"/>
                        <a:pt x="644" y="357"/>
                      </a:cubicBezTo>
                      <a:cubicBezTo>
                        <a:pt x="645" y="358"/>
                        <a:pt x="645" y="358"/>
                        <a:pt x="645" y="358"/>
                      </a:cubicBezTo>
                      <a:cubicBezTo>
                        <a:pt x="645" y="358"/>
                        <a:pt x="645" y="359"/>
                        <a:pt x="644" y="360"/>
                      </a:cubicBezTo>
                      <a:cubicBezTo>
                        <a:pt x="644" y="360"/>
                        <a:pt x="644" y="360"/>
                        <a:pt x="644" y="360"/>
                      </a:cubicBezTo>
                      <a:cubicBezTo>
                        <a:pt x="644" y="361"/>
                        <a:pt x="644" y="361"/>
                        <a:pt x="644" y="361"/>
                      </a:cubicBezTo>
                      <a:cubicBezTo>
                        <a:pt x="644" y="363"/>
                        <a:pt x="644" y="363"/>
                        <a:pt x="644" y="364"/>
                      </a:cubicBezTo>
                      <a:cubicBezTo>
                        <a:pt x="644" y="364"/>
                        <a:pt x="644" y="364"/>
                        <a:pt x="644" y="364"/>
                      </a:cubicBezTo>
                      <a:cubicBezTo>
                        <a:pt x="644" y="364"/>
                        <a:pt x="644" y="364"/>
                        <a:pt x="644" y="364"/>
                      </a:cubicBezTo>
                      <a:cubicBezTo>
                        <a:pt x="644" y="366"/>
                        <a:pt x="646" y="368"/>
                        <a:pt x="649" y="368"/>
                      </a:cubicBezTo>
                      <a:cubicBezTo>
                        <a:pt x="649" y="368"/>
                        <a:pt x="649" y="368"/>
                        <a:pt x="649" y="368"/>
                      </a:cubicBezTo>
                      <a:cubicBezTo>
                        <a:pt x="649" y="368"/>
                        <a:pt x="649" y="368"/>
                        <a:pt x="649" y="368"/>
                      </a:cubicBezTo>
                      <a:cubicBezTo>
                        <a:pt x="651" y="368"/>
                        <a:pt x="653" y="370"/>
                        <a:pt x="654" y="371"/>
                      </a:cubicBezTo>
                      <a:cubicBezTo>
                        <a:pt x="654" y="371"/>
                        <a:pt x="654" y="371"/>
                        <a:pt x="654" y="371"/>
                      </a:cubicBezTo>
                      <a:cubicBezTo>
                        <a:pt x="654" y="371"/>
                        <a:pt x="656" y="371"/>
                        <a:pt x="657" y="372"/>
                      </a:cubicBezTo>
                      <a:cubicBezTo>
                        <a:pt x="658" y="372"/>
                        <a:pt x="659" y="373"/>
                        <a:pt x="660" y="373"/>
                      </a:cubicBezTo>
                      <a:cubicBezTo>
                        <a:pt x="660" y="373"/>
                        <a:pt x="660" y="373"/>
                        <a:pt x="660" y="373"/>
                      </a:cubicBezTo>
                      <a:cubicBezTo>
                        <a:pt x="661" y="373"/>
                        <a:pt x="661" y="373"/>
                        <a:pt x="661" y="373"/>
                      </a:cubicBezTo>
                      <a:cubicBezTo>
                        <a:pt x="663" y="373"/>
                        <a:pt x="667" y="374"/>
                        <a:pt x="668" y="375"/>
                      </a:cubicBezTo>
                      <a:cubicBezTo>
                        <a:pt x="669" y="376"/>
                        <a:pt x="669" y="376"/>
                        <a:pt x="669" y="376"/>
                      </a:cubicBezTo>
                      <a:cubicBezTo>
                        <a:pt x="669" y="376"/>
                        <a:pt x="669" y="376"/>
                        <a:pt x="669" y="376"/>
                      </a:cubicBezTo>
                      <a:cubicBezTo>
                        <a:pt x="670" y="376"/>
                        <a:pt x="673" y="378"/>
                        <a:pt x="674" y="379"/>
                      </a:cubicBezTo>
                      <a:cubicBezTo>
                        <a:pt x="674" y="379"/>
                        <a:pt x="674" y="379"/>
                        <a:pt x="674" y="379"/>
                      </a:cubicBezTo>
                      <a:cubicBezTo>
                        <a:pt x="674" y="380"/>
                        <a:pt x="674" y="380"/>
                        <a:pt x="674" y="380"/>
                      </a:cubicBezTo>
                      <a:cubicBezTo>
                        <a:pt x="675" y="380"/>
                        <a:pt x="676" y="381"/>
                        <a:pt x="677" y="381"/>
                      </a:cubicBezTo>
                      <a:cubicBezTo>
                        <a:pt x="677" y="382"/>
                        <a:pt x="678" y="383"/>
                        <a:pt x="679" y="383"/>
                      </a:cubicBezTo>
                      <a:cubicBezTo>
                        <a:pt x="682" y="386"/>
                        <a:pt x="682" y="386"/>
                        <a:pt x="682" y="386"/>
                      </a:cubicBezTo>
                      <a:cubicBezTo>
                        <a:pt x="682" y="386"/>
                        <a:pt x="682" y="386"/>
                        <a:pt x="682" y="386"/>
                      </a:cubicBezTo>
                      <a:cubicBezTo>
                        <a:pt x="682" y="386"/>
                        <a:pt x="679" y="388"/>
                        <a:pt x="677" y="390"/>
                      </a:cubicBezTo>
                      <a:cubicBezTo>
                        <a:pt x="669" y="397"/>
                        <a:pt x="669" y="397"/>
                        <a:pt x="669" y="397"/>
                      </a:cubicBezTo>
                      <a:cubicBezTo>
                        <a:pt x="669" y="398"/>
                        <a:pt x="669" y="398"/>
                        <a:pt x="669" y="398"/>
                      </a:cubicBezTo>
                      <a:cubicBezTo>
                        <a:pt x="669" y="399"/>
                        <a:pt x="667" y="400"/>
                        <a:pt x="666" y="400"/>
                      </a:cubicBezTo>
                      <a:cubicBezTo>
                        <a:pt x="665" y="400"/>
                        <a:pt x="664" y="401"/>
                        <a:pt x="663" y="402"/>
                      </a:cubicBezTo>
                      <a:cubicBezTo>
                        <a:pt x="662" y="402"/>
                        <a:pt x="662" y="402"/>
                        <a:pt x="662" y="402"/>
                      </a:cubicBezTo>
                      <a:cubicBezTo>
                        <a:pt x="662" y="403"/>
                        <a:pt x="662" y="403"/>
                        <a:pt x="662" y="403"/>
                      </a:cubicBezTo>
                      <a:cubicBezTo>
                        <a:pt x="662" y="405"/>
                        <a:pt x="662" y="407"/>
                        <a:pt x="661" y="408"/>
                      </a:cubicBezTo>
                      <a:cubicBezTo>
                        <a:pt x="661" y="408"/>
                        <a:pt x="661" y="408"/>
                        <a:pt x="661" y="408"/>
                      </a:cubicBezTo>
                      <a:cubicBezTo>
                        <a:pt x="661" y="408"/>
                        <a:pt x="661" y="408"/>
                        <a:pt x="661" y="408"/>
                      </a:cubicBezTo>
                      <a:cubicBezTo>
                        <a:pt x="660" y="409"/>
                        <a:pt x="658" y="410"/>
                        <a:pt x="656" y="410"/>
                      </a:cubicBezTo>
                      <a:cubicBezTo>
                        <a:pt x="655" y="410"/>
                        <a:pt x="653" y="411"/>
                        <a:pt x="653" y="411"/>
                      </a:cubicBezTo>
                      <a:cubicBezTo>
                        <a:pt x="653" y="412"/>
                        <a:pt x="653" y="412"/>
                        <a:pt x="653" y="412"/>
                      </a:cubicBezTo>
                      <a:cubicBezTo>
                        <a:pt x="653" y="412"/>
                        <a:pt x="653" y="412"/>
                        <a:pt x="653" y="412"/>
                      </a:cubicBezTo>
                      <a:cubicBezTo>
                        <a:pt x="652" y="412"/>
                        <a:pt x="652" y="413"/>
                        <a:pt x="652" y="414"/>
                      </a:cubicBezTo>
                      <a:cubicBezTo>
                        <a:pt x="652" y="414"/>
                        <a:pt x="652" y="416"/>
                        <a:pt x="653" y="416"/>
                      </a:cubicBezTo>
                      <a:cubicBezTo>
                        <a:pt x="653" y="417"/>
                        <a:pt x="652" y="419"/>
                        <a:pt x="652" y="420"/>
                      </a:cubicBezTo>
                      <a:cubicBezTo>
                        <a:pt x="652" y="421"/>
                        <a:pt x="651" y="421"/>
                        <a:pt x="651" y="422"/>
                      </a:cubicBezTo>
                      <a:cubicBezTo>
                        <a:pt x="651" y="423"/>
                        <a:pt x="650" y="424"/>
                        <a:pt x="649" y="425"/>
                      </a:cubicBezTo>
                      <a:cubicBezTo>
                        <a:pt x="648" y="426"/>
                        <a:pt x="647" y="427"/>
                        <a:pt x="647" y="428"/>
                      </a:cubicBezTo>
                      <a:cubicBezTo>
                        <a:pt x="646" y="429"/>
                        <a:pt x="645" y="431"/>
                        <a:pt x="646" y="433"/>
                      </a:cubicBezTo>
                      <a:cubicBezTo>
                        <a:pt x="646" y="434"/>
                        <a:pt x="646" y="435"/>
                        <a:pt x="646" y="436"/>
                      </a:cubicBezTo>
                      <a:cubicBezTo>
                        <a:pt x="647" y="437"/>
                        <a:pt x="647" y="438"/>
                        <a:pt x="647" y="438"/>
                      </a:cubicBezTo>
                      <a:cubicBezTo>
                        <a:pt x="647" y="438"/>
                        <a:pt x="647" y="439"/>
                        <a:pt x="646" y="440"/>
                      </a:cubicBezTo>
                      <a:cubicBezTo>
                        <a:pt x="646" y="440"/>
                        <a:pt x="646" y="441"/>
                        <a:pt x="646" y="442"/>
                      </a:cubicBezTo>
                      <a:cubicBezTo>
                        <a:pt x="646" y="442"/>
                        <a:pt x="646" y="442"/>
                        <a:pt x="646" y="442"/>
                      </a:cubicBezTo>
                      <a:cubicBezTo>
                        <a:pt x="646" y="443"/>
                        <a:pt x="645" y="443"/>
                        <a:pt x="645" y="444"/>
                      </a:cubicBezTo>
                      <a:cubicBezTo>
                        <a:pt x="644" y="445"/>
                        <a:pt x="643" y="446"/>
                        <a:pt x="642" y="447"/>
                      </a:cubicBezTo>
                      <a:cubicBezTo>
                        <a:pt x="642" y="447"/>
                        <a:pt x="642" y="447"/>
                        <a:pt x="642" y="447"/>
                      </a:cubicBezTo>
                      <a:cubicBezTo>
                        <a:pt x="642" y="447"/>
                        <a:pt x="642" y="447"/>
                        <a:pt x="642" y="447"/>
                      </a:cubicBezTo>
                      <a:cubicBezTo>
                        <a:pt x="642" y="448"/>
                        <a:pt x="641" y="449"/>
                        <a:pt x="640" y="450"/>
                      </a:cubicBezTo>
                      <a:cubicBezTo>
                        <a:pt x="640" y="450"/>
                        <a:pt x="640" y="450"/>
                        <a:pt x="640" y="450"/>
                      </a:cubicBezTo>
                      <a:cubicBezTo>
                        <a:pt x="640" y="453"/>
                        <a:pt x="640" y="453"/>
                        <a:pt x="640" y="453"/>
                      </a:cubicBezTo>
                      <a:cubicBezTo>
                        <a:pt x="640" y="453"/>
                        <a:pt x="639" y="455"/>
                        <a:pt x="637" y="457"/>
                      </a:cubicBezTo>
                      <a:cubicBezTo>
                        <a:pt x="636" y="458"/>
                        <a:pt x="636" y="460"/>
                        <a:pt x="636" y="461"/>
                      </a:cubicBezTo>
                      <a:cubicBezTo>
                        <a:pt x="636" y="461"/>
                        <a:pt x="636" y="461"/>
                        <a:pt x="636" y="461"/>
                      </a:cubicBezTo>
                      <a:cubicBezTo>
                        <a:pt x="639" y="464"/>
                        <a:pt x="639" y="464"/>
                        <a:pt x="639" y="464"/>
                      </a:cubicBezTo>
                      <a:cubicBezTo>
                        <a:pt x="640" y="465"/>
                        <a:pt x="640" y="465"/>
                        <a:pt x="640" y="465"/>
                      </a:cubicBezTo>
                      <a:cubicBezTo>
                        <a:pt x="642" y="467"/>
                        <a:pt x="642" y="467"/>
                        <a:pt x="642" y="467"/>
                      </a:cubicBezTo>
                      <a:cubicBezTo>
                        <a:pt x="642" y="467"/>
                        <a:pt x="642" y="467"/>
                        <a:pt x="642" y="467"/>
                      </a:cubicBezTo>
                      <a:cubicBezTo>
                        <a:pt x="644" y="467"/>
                        <a:pt x="647" y="470"/>
                        <a:pt x="648" y="471"/>
                      </a:cubicBezTo>
                      <a:cubicBezTo>
                        <a:pt x="649" y="471"/>
                        <a:pt x="652" y="473"/>
                        <a:pt x="655" y="474"/>
                      </a:cubicBezTo>
                      <a:cubicBezTo>
                        <a:pt x="656" y="475"/>
                        <a:pt x="657" y="475"/>
                        <a:pt x="658" y="475"/>
                      </a:cubicBezTo>
                      <a:cubicBezTo>
                        <a:pt x="659" y="475"/>
                        <a:pt x="660" y="475"/>
                        <a:pt x="661" y="475"/>
                      </a:cubicBezTo>
                      <a:cubicBezTo>
                        <a:pt x="661" y="474"/>
                        <a:pt x="662" y="474"/>
                        <a:pt x="663" y="474"/>
                      </a:cubicBezTo>
                      <a:cubicBezTo>
                        <a:pt x="664" y="474"/>
                        <a:pt x="667" y="475"/>
                        <a:pt x="668" y="476"/>
                      </a:cubicBezTo>
                      <a:cubicBezTo>
                        <a:pt x="669" y="477"/>
                        <a:pt x="670" y="478"/>
                        <a:pt x="672" y="479"/>
                      </a:cubicBezTo>
                      <a:cubicBezTo>
                        <a:pt x="673" y="480"/>
                        <a:pt x="674" y="481"/>
                        <a:pt x="675" y="481"/>
                      </a:cubicBezTo>
                      <a:cubicBezTo>
                        <a:pt x="677" y="483"/>
                        <a:pt x="683" y="485"/>
                        <a:pt x="684" y="485"/>
                      </a:cubicBezTo>
                      <a:cubicBezTo>
                        <a:pt x="685" y="486"/>
                        <a:pt x="687" y="486"/>
                        <a:pt x="688" y="487"/>
                      </a:cubicBezTo>
                      <a:cubicBezTo>
                        <a:pt x="689" y="487"/>
                        <a:pt x="690" y="488"/>
                        <a:pt x="690" y="488"/>
                      </a:cubicBezTo>
                      <a:cubicBezTo>
                        <a:pt x="692" y="489"/>
                        <a:pt x="693" y="491"/>
                        <a:pt x="694" y="492"/>
                      </a:cubicBezTo>
                      <a:cubicBezTo>
                        <a:pt x="695" y="495"/>
                        <a:pt x="697" y="497"/>
                        <a:pt x="698" y="498"/>
                      </a:cubicBezTo>
                      <a:cubicBezTo>
                        <a:pt x="699" y="499"/>
                        <a:pt x="700" y="500"/>
                        <a:pt x="702" y="500"/>
                      </a:cubicBezTo>
                      <a:cubicBezTo>
                        <a:pt x="703" y="500"/>
                        <a:pt x="706" y="501"/>
                        <a:pt x="708" y="502"/>
                      </a:cubicBezTo>
                      <a:cubicBezTo>
                        <a:pt x="709" y="504"/>
                        <a:pt x="712" y="505"/>
                        <a:pt x="715" y="506"/>
                      </a:cubicBezTo>
                      <a:cubicBezTo>
                        <a:pt x="717" y="508"/>
                        <a:pt x="720" y="509"/>
                        <a:pt x="722" y="510"/>
                      </a:cubicBezTo>
                      <a:cubicBezTo>
                        <a:pt x="724" y="512"/>
                        <a:pt x="726" y="513"/>
                        <a:pt x="727" y="513"/>
                      </a:cubicBezTo>
                      <a:cubicBezTo>
                        <a:pt x="727" y="513"/>
                        <a:pt x="727" y="513"/>
                        <a:pt x="727" y="513"/>
                      </a:cubicBezTo>
                      <a:cubicBezTo>
                        <a:pt x="728" y="514"/>
                        <a:pt x="729" y="514"/>
                        <a:pt x="729" y="514"/>
                      </a:cubicBezTo>
                      <a:cubicBezTo>
                        <a:pt x="731" y="514"/>
                        <a:pt x="732" y="514"/>
                        <a:pt x="733" y="513"/>
                      </a:cubicBezTo>
                      <a:cubicBezTo>
                        <a:pt x="734" y="513"/>
                        <a:pt x="735" y="513"/>
                        <a:pt x="737" y="513"/>
                      </a:cubicBezTo>
                      <a:cubicBezTo>
                        <a:pt x="738" y="513"/>
                        <a:pt x="739" y="513"/>
                        <a:pt x="740" y="513"/>
                      </a:cubicBezTo>
                      <a:cubicBezTo>
                        <a:pt x="742" y="514"/>
                        <a:pt x="745" y="516"/>
                        <a:pt x="748" y="517"/>
                      </a:cubicBezTo>
                      <a:cubicBezTo>
                        <a:pt x="749" y="518"/>
                        <a:pt x="750" y="518"/>
                        <a:pt x="751" y="519"/>
                      </a:cubicBezTo>
                      <a:cubicBezTo>
                        <a:pt x="753" y="520"/>
                        <a:pt x="755" y="521"/>
                        <a:pt x="756" y="522"/>
                      </a:cubicBezTo>
                      <a:cubicBezTo>
                        <a:pt x="757" y="523"/>
                        <a:pt x="759" y="524"/>
                        <a:pt x="762" y="524"/>
                      </a:cubicBezTo>
                      <a:cubicBezTo>
                        <a:pt x="762" y="524"/>
                        <a:pt x="763" y="524"/>
                        <a:pt x="764" y="523"/>
                      </a:cubicBezTo>
                      <a:cubicBezTo>
                        <a:pt x="767" y="523"/>
                        <a:pt x="769" y="523"/>
                        <a:pt x="770" y="522"/>
                      </a:cubicBezTo>
                      <a:cubicBezTo>
                        <a:pt x="771" y="522"/>
                        <a:pt x="772" y="524"/>
                        <a:pt x="772" y="526"/>
                      </a:cubicBezTo>
                      <a:cubicBezTo>
                        <a:pt x="772" y="526"/>
                        <a:pt x="772" y="526"/>
                        <a:pt x="772" y="526"/>
                      </a:cubicBezTo>
                      <a:cubicBezTo>
                        <a:pt x="773" y="527"/>
                        <a:pt x="773" y="527"/>
                        <a:pt x="773" y="527"/>
                      </a:cubicBezTo>
                      <a:cubicBezTo>
                        <a:pt x="773" y="529"/>
                        <a:pt x="774" y="530"/>
                        <a:pt x="776" y="532"/>
                      </a:cubicBezTo>
                      <a:cubicBezTo>
                        <a:pt x="777" y="533"/>
                        <a:pt x="778" y="534"/>
                        <a:pt x="780" y="534"/>
                      </a:cubicBezTo>
                      <a:cubicBezTo>
                        <a:pt x="781" y="534"/>
                        <a:pt x="781" y="534"/>
                        <a:pt x="782" y="534"/>
                      </a:cubicBezTo>
                      <a:cubicBezTo>
                        <a:pt x="784" y="534"/>
                        <a:pt x="785" y="535"/>
                        <a:pt x="786" y="535"/>
                      </a:cubicBezTo>
                      <a:cubicBezTo>
                        <a:pt x="787" y="535"/>
                        <a:pt x="787" y="535"/>
                        <a:pt x="787" y="535"/>
                      </a:cubicBezTo>
                      <a:cubicBezTo>
                        <a:pt x="788" y="535"/>
                        <a:pt x="790" y="535"/>
                        <a:pt x="791" y="535"/>
                      </a:cubicBezTo>
                      <a:cubicBezTo>
                        <a:pt x="793" y="535"/>
                        <a:pt x="793" y="535"/>
                        <a:pt x="793" y="535"/>
                      </a:cubicBezTo>
                      <a:cubicBezTo>
                        <a:pt x="795" y="535"/>
                        <a:pt x="797" y="536"/>
                        <a:pt x="798" y="537"/>
                      </a:cubicBezTo>
                      <a:cubicBezTo>
                        <a:pt x="798" y="537"/>
                        <a:pt x="798" y="537"/>
                        <a:pt x="798" y="537"/>
                      </a:cubicBezTo>
                      <a:cubicBezTo>
                        <a:pt x="798" y="537"/>
                        <a:pt x="798" y="537"/>
                        <a:pt x="798" y="537"/>
                      </a:cubicBezTo>
                      <a:cubicBezTo>
                        <a:pt x="799" y="538"/>
                        <a:pt x="801" y="539"/>
                        <a:pt x="802" y="540"/>
                      </a:cubicBezTo>
                      <a:cubicBezTo>
                        <a:pt x="802" y="540"/>
                        <a:pt x="802" y="540"/>
                        <a:pt x="802" y="540"/>
                      </a:cubicBezTo>
                      <a:cubicBezTo>
                        <a:pt x="802" y="541"/>
                        <a:pt x="802" y="541"/>
                        <a:pt x="802" y="541"/>
                      </a:cubicBezTo>
                      <a:cubicBezTo>
                        <a:pt x="803" y="541"/>
                        <a:pt x="803" y="541"/>
                        <a:pt x="803" y="541"/>
                      </a:cubicBezTo>
                      <a:cubicBezTo>
                        <a:pt x="804" y="541"/>
                        <a:pt x="805" y="541"/>
                        <a:pt x="805" y="540"/>
                      </a:cubicBezTo>
                      <a:cubicBezTo>
                        <a:pt x="806" y="539"/>
                        <a:pt x="807" y="538"/>
                        <a:pt x="807" y="537"/>
                      </a:cubicBezTo>
                      <a:cubicBezTo>
                        <a:pt x="807" y="536"/>
                        <a:pt x="809" y="535"/>
                        <a:pt x="810" y="535"/>
                      </a:cubicBezTo>
                      <a:cubicBezTo>
                        <a:pt x="811" y="535"/>
                        <a:pt x="811" y="535"/>
                        <a:pt x="811" y="535"/>
                      </a:cubicBezTo>
                      <a:cubicBezTo>
                        <a:pt x="811" y="535"/>
                        <a:pt x="811" y="535"/>
                        <a:pt x="811" y="535"/>
                      </a:cubicBezTo>
                      <a:cubicBezTo>
                        <a:pt x="812" y="534"/>
                        <a:pt x="814" y="534"/>
                        <a:pt x="816" y="534"/>
                      </a:cubicBezTo>
                      <a:cubicBezTo>
                        <a:pt x="818" y="534"/>
                        <a:pt x="820" y="535"/>
                        <a:pt x="823" y="535"/>
                      </a:cubicBezTo>
                      <a:cubicBezTo>
                        <a:pt x="824" y="537"/>
                        <a:pt x="826" y="537"/>
                        <a:pt x="828" y="537"/>
                      </a:cubicBezTo>
                      <a:cubicBezTo>
                        <a:pt x="828" y="537"/>
                        <a:pt x="828" y="537"/>
                        <a:pt x="828" y="537"/>
                      </a:cubicBezTo>
                      <a:cubicBezTo>
                        <a:pt x="829" y="537"/>
                        <a:pt x="829" y="537"/>
                        <a:pt x="829" y="537"/>
                      </a:cubicBezTo>
                      <a:cubicBezTo>
                        <a:pt x="831" y="537"/>
                        <a:pt x="831" y="537"/>
                        <a:pt x="831" y="537"/>
                      </a:cubicBezTo>
                      <a:cubicBezTo>
                        <a:pt x="831" y="536"/>
                        <a:pt x="831" y="536"/>
                        <a:pt x="831" y="536"/>
                      </a:cubicBezTo>
                      <a:cubicBezTo>
                        <a:pt x="831" y="536"/>
                        <a:pt x="831" y="536"/>
                        <a:pt x="831" y="536"/>
                      </a:cubicBezTo>
                      <a:cubicBezTo>
                        <a:pt x="831" y="536"/>
                        <a:pt x="831" y="536"/>
                        <a:pt x="831" y="536"/>
                      </a:cubicBezTo>
                      <a:cubicBezTo>
                        <a:pt x="831" y="536"/>
                        <a:pt x="831" y="536"/>
                        <a:pt x="831" y="536"/>
                      </a:cubicBezTo>
                      <a:cubicBezTo>
                        <a:pt x="832" y="536"/>
                        <a:pt x="832" y="536"/>
                        <a:pt x="832" y="536"/>
                      </a:cubicBezTo>
                      <a:cubicBezTo>
                        <a:pt x="833" y="536"/>
                        <a:pt x="833" y="536"/>
                        <a:pt x="834" y="535"/>
                      </a:cubicBezTo>
                      <a:cubicBezTo>
                        <a:pt x="836" y="534"/>
                        <a:pt x="837" y="534"/>
                        <a:pt x="838" y="534"/>
                      </a:cubicBezTo>
                      <a:cubicBezTo>
                        <a:pt x="838" y="534"/>
                        <a:pt x="838" y="534"/>
                        <a:pt x="838" y="534"/>
                      </a:cubicBezTo>
                      <a:cubicBezTo>
                        <a:pt x="838" y="534"/>
                        <a:pt x="838" y="534"/>
                        <a:pt x="838" y="534"/>
                      </a:cubicBezTo>
                      <a:cubicBezTo>
                        <a:pt x="840" y="534"/>
                        <a:pt x="840" y="534"/>
                        <a:pt x="840" y="534"/>
                      </a:cubicBezTo>
                      <a:cubicBezTo>
                        <a:pt x="840" y="533"/>
                        <a:pt x="841" y="533"/>
                        <a:pt x="841" y="533"/>
                      </a:cubicBezTo>
                      <a:cubicBezTo>
                        <a:pt x="842" y="532"/>
                        <a:pt x="844" y="532"/>
                        <a:pt x="845" y="532"/>
                      </a:cubicBezTo>
                      <a:cubicBezTo>
                        <a:pt x="846" y="532"/>
                        <a:pt x="847" y="532"/>
                        <a:pt x="848" y="532"/>
                      </a:cubicBezTo>
                      <a:cubicBezTo>
                        <a:pt x="850" y="534"/>
                        <a:pt x="851" y="534"/>
                        <a:pt x="853" y="535"/>
                      </a:cubicBezTo>
                      <a:cubicBezTo>
                        <a:pt x="854" y="535"/>
                        <a:pt x="854" y="535"/>
                        <a:pt x="855" y="536"/>
                      </a:cubicBezTo>
                      <a:cubicBezTo>
                        <a:pt x="856" y="537"/>
                        <a:pt x="858" y="537"/>
                        <a:pt x="859" y="537"/>
                      </a:cubicBezTo>
                      <a:cubicBezTo>
                        <a:pt x="860" y="537"/>
                        <a:pt x="860" y="537"/>
                        <a:pt x="860" y="537"/>
                      </a:cubicBezTo>
                      <a:cubicBezTo>
                        <a:pt x="862" y="537"/>
                        <a:pt x="865" y="538"/>
                        <a:pt x="867" y="539"/>
                      </a:cubicBezTo>
                      <a:cubicBezTo>
                        <a:pt x="868" y="540"/>
                        <a:pt x="870" y="541"/>
                        <a:pt x="872" y="543"/>
                      </a:cubicBezTo>
                      <a:cubicBezTo>
                        <a:pt x="873" y="544"/>
                        <a:pt x="874" y="546"/>
                        <a:pt x="874" y="548"/>
                      </a:cubicBezTo>
                      <a:cubicBezTo>
                        <a:pt x="874" y="549"/>
                        <a:pt x="874" y="550"/>
                        <a:pt x="873" y="551"/>
                      </a:cubicBezTo>
                      <a:cubicBezTo>
                        <a:pt x="873" y="552"/>
                        <a:pt x="873" y="553"/>
                        <a:pt x="873" y="554"/>
                      </a:cubicBezTo>
                      <a:cubicBezTo>
                        <a:pt x="873" y="554"/>
                        <a:pt x="873" y="554"/>
                        <a:pt x="873" y="554"/>
                      </a:cubicBezTo>
                      <a:cubicBezTo>
                        <a:pt x="873" y="554"/>
                        <a:pt x="873" y="554"/>
                        <a:pt x="873" y="554"/>
                      </a:cubicBezTo>
                      <a:cubicBezTo>
                        <a:pt x="873" y="555"/>
                        <a:pt x="875" y="556"/>
                        <a:pt x="876" y="556"/>
                      </a:cubicBezTo>
                      <a:cubicBezTo>
                        <a:pt x="878" y="557"/>
                        <a:pt x="879" y="557"/>
                        <a:pt x="881" y="557"/>
                      </a:cubicBezTo>
                      <a:cubicBezTo>
                        <a:pt x="882" y="557"/>
                        <a:pt x="884" y="557"/>
                        <a:pt x="885" y="558"/>
                      </a:cubicBezTo>
                      <a:cubicBezTo>
                        <a:pt x="887" y="558"/>
                        <a:pt x="890" y="560"/>
                        <a:pt x="891" y="561"/>
                      </a:cubicBezTo>
                      <a:cubicBezTo>
                        <a:pt x="891" y="562"/>
                        <a:pt x="891" y="562"/>
                        <a:pt x="891" y="562"/>
                      </a:cubicBezTo>
                      <a:cubicBezTo>
                        <a:pt x="891" y="562"/>
                        <a:pt x="891" y="562"/>
                        <a:pt x="891" y="562"/>
                      </a:cubicBezTo>
                      <a:cubicBezTo>
                        <a:pt x="893" y="563"/>
                        <a:pt x="894" y="563"/>
                        <a:pt x="896" y="563"/>
                      </a:cubicBezTo>
                      <a:cubicBezTo>
                        <a:pt x="898" y="563"/>
                        <a:pt x="900" y="564"/>
                        <a:pt x="901" y="566"/>
                      </a:cubicBezTo>
                      <a:cubicBezTo>
                        <a:pt x="902" y="567"/>
                        <a:pt x="904" y="569"/>
                        <a:pt x="906" y="569"/>
                      </a:cubicBezTo>
                      <a:cubicBezTo>
                        <a:pt x="907" y="569"/>
                        <a:pt x="908" y="569"/>
                        <a:pt x="909" y="569"/>
                      </a:cubicBezTo>
                      <a:cubicBezTo>
                        <a:pt x="911" y="569"/>
                        <a:pt x="912" y="569"/>
                        <a:pt x="913" y="568"/>
                      </a:cubicBezTo>
                      <a:cubicBezTo>
                        <a:pt x="914" y="568"/>
                        <a:pt x="914" y="567"/>
                        <a:pt x="915" y="567"/>
                      </a:cubicBezTo>
                      <a:cubicBezTo>
                        <a:pt x="916" y="566"/>
                        <a:pt x="918" y="565"/>
                        <a:pt x="919" y="565"/>
                      </a:cubicBezTo>
                      <a:cubicBezTo>
                        <a:pt x="920" y="565"/>
                        <a:pt x="920" y="565"/>
                        <a:pt x="920" y="565"/>
                      </a:cubicBezTo>
                      <a:cubicBezTo>
                        <a:pt x="920" y="565"/>
                        <a:pt x="920" y="565"/>
                        <a:pt x="920" y="565"/>
                      </a:cubicBezTo>
                      <a:cubicBezTo>
                        <a:pt x="921" y="565"/>
                        <a:pt x="922" y="565"/>
                        <a:pt x="923" y="565"/>
                      </a:cubicBezTo>
                      <a:cubicBezTo>
                        <a:pt x="924" y="565"/>
                        <a:pt x="925" y="565"/>
                        <a:pt x="926" y="565"/>
                      </a:cubicBezTo>
                      <a:cubicBezTo>
                        <a:pt x="927" y="565"/>
                        <a:pt x="927" y="567"/>
                        <a:pt x="927" y="569"/>
                      </a:cubicBezTo>
                      <a:cubicBezTo>
                        <a:pt x="927" y="569"/>
                        <a:pt x="927" y="569"/>
                        <a:pt x="927" y="569"/>
                      </a:cubicBezTo>
                      <a:cubicBezTo>
                        <a:pt x="928" y="569"/>
                        <a:pt x="928" y="569"/>
                        <a:pt x="928" y="569"/>
                      </a:cubicBezTo>
                      <a:cubicBezTo>
                        <a:pt x="928" y="570"/>
                        <a:pt x="928" y="571"/>
                        <a:pt x="928" y="571"/>
                      </a:cubicBezTo>
                      <a:cubicBezTo>
                        <a:pt x="929" y="573"/>
                        <a:pt x="930" y="574"/>
                        <a:pt x="930" y="574"/>
                      </a:cubicBezTo>
                      <a:cubicBezTo>
                        <a:pt x="931" y="575"/>
                        <a:pt x="933" y="577"/>
                        <a:pt x="935" y="577"/>
                      </a:cubicBezTo>
                      <a:cubicBezTo>
                        <a:pt x="935" y="577"/>
                        <a:pt x="935" y="577"/>
                        <a:pt x="935" y="577"/>
                      </a:cubicBezTo>
                      <a:cubicBezTo>
                        <a:pt x="935" y="577"/>
                        <a:pt x="935" y="577"/>
                        <a:pt x="935" y="577"/>
                      </a:cubicBezTo>
                      <a:cubicBezTo>
                        <a:pt x="935" y="577"/>
                        <a:pt x="935" y="577"/>
                        <a:pt x="935" y="577"/>
                      </a:cubicBezTo>
                      <a:cubicBezTo>
                        <a:pt x="937" y="577"/>
                        <a:pt x="938" y="576"/>
                        <a:pt x="938" y="576"/>
                      </a:cubicBezTo>
                      <a:cubicBezTo>
                        <a:pt x="938" y="576"/>
                        <a:pt x="938" y="576"/>
                        <a:pt x="938" y="576"/>
                      </a:cubicBezTo>
                      <a:cubicBezTo>
                        <a:pt x="938" y="575"/>
                        <a:pt x="938" y="575"/>
                        <a:pt x="938" y="575"/>
                      </a:cubicBezTo>
                      <a:cubicBezTo>
                        <a:pt x="939" y="574"/>
                        <a:pt x="942" y="573"/>
                        <a:pt x="944" y="573"/>
                      </a:cubicBezTo>
                      <a:cubicBezTo>
                        <a:pt x="945" y="573"/>
                        <a:pt x="947" y="574"/>
                        <a:pt x="949" y="575"/>
                      </a:cubicBezTo>
                      <a:cubicBezTo>
                        <a:pt x="949" y="575"/>
                        <a:pt x="950" y="575"/>
                        <a:pt x="953" y="575"/>
                      </a:cubicBezTo>
                      <a:cubicBezTo>
                        <a:pt x="953" y="575"/>
                        <a:pt x="955" y="575"/>
                        <a:pt x="956" y="575"/>
                      </a:cubicBezTo>
                      <a:cubicBezTo>
                        <a:pt x="959" y="575"/>
                        <a:pt x="961" y="576"/>
                        <a:pt x="962" y="576"/>
                      </a:cubicBezTo>
                      <a:cubicBezTo>
                        <a:pt x="963" y="576"/>
                        <a:pt x="964" y="576"/>
                        <a:pt x="964" y="577"/>
                      </a:cubicBezTo>
                      <a:cubicBezTo>
                        <a:pt x="966" y="578"/>
                        <a:pt x="969" y="579"/>
                        <a:pt x="971" y="580"/>
                      </a:cubicBezTo>
                      <a:cubicBezTo>
                        <a:pt x="976" y="581"/>
                        <a:pt x="976" y="581"/>
                        <a:pt x="976" y="581"/>
                      </a:cubicBezTo>
                      <a:cubicBezTo>
                        <a:pt x="977" y="581"/>
                        <a:pt x="979" y="582"/>
                        <a:pt x="980" y="582"/>
                      </a:cubicBezTo>
                      <a:cubicBezTo>
                        <a:pt x="980" y="582"/>
                        <a:pt x="980" y="582"/>
                        <a:pt x="980" y="582"/>
                      </a:cubicBezTo>
                      <a:cubicBezTo>
                        <a:pt x="981" y="582"/>
                        <a:pt x="981" y="582"/>
                        <a:pt x="981" y="582"/>
                      </a:cubicBezTo>
                      <a:cubicBezTo>
                        <a:pt x="983" y="582"/>
                        <a:pt x="986" y="582"/>
                        <a:pt x="987" y="581"/>
                      </a:cubicBezTo>
                      <a:cubicBezTo>
                        <a:pt x="989" y="581"/>
                        <a:pt x="991" y="580"/>
                        <a:pt x="992" y="579"/>
                      </a:cubicBezTo>
                      <a:cubicBezTo>
                        <a:pt x="993" y="578"/>
                        <a:pt x="994" y="577"/>
                        <a:pt x="996" y="577"/>
                      </a:cubicBezTo>
                      <a:cubicBezTo>
                        <a:pt x="996" y="577"/>
                        <a:pt x="996" y="577"/>
                        <a:pt x="996" y="577"/>
                      </a:cubicBezTo>
                      <a:cubicBezTo>
                        <a:pt x="996" y="577"/>
                        <a:pt x="996" y="577"/>
                        <a:pt x="996" y="577"/>
                      </a:cubicBezTo>
                      <a:cubicBezTo>
                        <a:pt x="997" y="577"/>
                        <a:pt x="997" y="576"/>
                        <a:pt x="997" y="576"/>
                      </a:cubicBezTo>
                      <a:cubicBezTo>
                        <a:pt x="998" y="576"/>
                        <a:pt x="999" y="577"/>
                        <a:pt x="1000" y="578"/>
                      </a:cubicBezTo>
                      <a:cubicBezTo>
                        <a:pt x="1000" y="579"/>
                        <a:pt x="1001" y="579"/>
                        <a:pt x="1001" y="580"/>
                      </a:cubicBezTo>
                      <a:cubicBezTo>
                        <a:pt x="1002" y="581"/>
                        <a:pt x="1002" y="581"/>
                        <a:pt x="1002" y="582"/>
                      </a:cubicBezTo>
                      <a:cubicBezTo>
                        <a:pt x="1003" y="582"/>
                        <a:pt x="1005" y="583"/>
                        <a:pt x="1007" y="583"/>
                      </a:cubicBezTo>
                      <a:cubicBezTo>
                        <a:pt x="1007" y="583"/>
                        <a:pt x="1007" y="583"/>
                        <a:pt x="1007" y="583"/>
                      </a:cubicBezTo>
                      <a:cubicBezTo>
                        <a:pt x="1008" y="583"/>
                        <a:pt x="1009" y="584"/>
                        <a:pt x="1010" y="584"/>
                      </a:cubicBezTo>
                      <a:cubicBezTo>
                        <a:pt x="1011" y="584"/>
                        <a:pt x="1011" y="584"/>
                        <a:pt x="1011" y="584"/>
                      </a:cubicBezTo>
                      <a:cubicBezTo>
                        <a:pt x="1013" y="584"/>
                        <a:pt x="1014" y="584"/>
                        <a:pt x="1015" y="583"/>
                      </a:cubicBezTo>
                      <a:cubicBezTo>
                        <a:pt x="1016" y="582"/>
                        <a:pt x="1018" y="581"/>
                        <a:pt x="1020" y="581"/>
                      </a:cubicBezTo>
                      <a:cubicBezTo>
                        <a:pt x="1020" y="581"/>
                        <a:pt x="1020" y="581"/>
                        <a:pt x="1020" y="581"/>
                      </a:cubicBezTo>
                      <a:cubicBezTo>
                        <a:pt x="1021" y="581"/>
                        <a:pt x="1021" y="581"/>
                        <a:pt x="1021" y="581"/>
                      </a:cubicBezTo>
                      <a:cubicBezTo>
                        <a:pt x="1021" y="581"/>
                        <a:pt x="1021" y="581"/>
                        <a:pt x="1022" y="581"/>
                      </a:cubicBezTo>
                      <a:cubicBezTo>
                        <a:pt x="1023" y="581"/>
                        <a:pt x="1024" y="581"/>
                        <a:pt x="1026" y="582"/>
                      </a:cubicBezTo>
                      <a:cubicBezTo>
                        <a:pt x="1026" y="582"/>
                        <a:pt x="1026" y="582"/>
                        <a:pt x="1026" y="582"/>
                      </a:cubicBezTo>
                      <a:cubicBezTo>
                        <a:pt x="1027" y="582"/>
                        <a:pt x="1027" y="582"/>
                        <a:pt x="1027" y="582"/>
                      </a:cubicBezTo>
                      <a:cubicBezTo>
                        <a:pt x="1028" y="582"/>
                        <a:pt x="1029" y="582"/>
                        <a:pt x="1029" y="581"/>
                      </a:cubicBezTo>
                      <a:cubicBezTo>
                        <a:pt x="1030" y="580"/>
                        <a:pt x="1031" y="580"/>
                        <a:pt x="1032" y="580"/>
                      </a:cubicBezTo>
                      <a:cubicBezTo>
                        <a:pt x="1033" y="580"/>
                        <a:pt x="1035" y="579"/>
                        <a:pt x="1035" y="578"/>
                      </a:cubicBezTo>
                      <a:cubicBezTo>
                        <a:pt x="1037" y="577"/>
                        <a:pt x="1039" y="577"/>
                        <a:pt x="1041" y="577"/>
                      </a:cubicBezTo>
                      <a:cubicBezTo>
                        <a:pt x="1043" y="577"/>
                        <a:pt x="1044" y="579"/>
                        <a:pt x="1045" y="580"/>
                      </a:cubicBezTo>
                      <a:cubicBezTo>
                        <a:pt x="1046" y="581"/>
                        <a:pt x="1047" y="581"/>
                        <a:pt x="1048" y="581"/>
                      </a:cubicBezTo>
                      <a:cubicBezTo>
                        <a:pt x="1049" y="581"/>
                        <a:pt x="1049" y="581"/>
                        <a:pt x="1049" y="581"/>
                      </a:cubicBezTo>
                      <a:cubicBezTo>
                        <a:pt x="1049" y="581"/>
                        <a:pt x="1049" y="581"/>
                        <a:pt x="1049" y="581"/>
                      </a:cubicBezTo>
                      <a:cubicBezTo>
                        <a:pt x="1050" y="580"/>
                        <a:pt x="1052" y="578"/>
                        <a:pt x="1052" y="575"/>
                      </a:cubicBezTo>
                      <a:cubicBezTo>
                        <a:pt x="1053" y="573"/>
                        <a:pt x="1053" y="571"/>
                        <a:pt x="1053" y="571"/>
                      </a:cubicBezTo>
                      <a:cubicBezTo>
                        <a:pt x="1053" y="571"/>
                        <a:pt x="1053" y="571"/>
                        <a:pt x="1053" y="571"/>
                      </a:cubicBezTo>
                      <a:cubicBezTo>
                        <a:pt x="1055" y="567"/>
                        <a:pt x="1055" y="567"/>
                        <a:pt x="1055" y="567"/>
                      </a:cubicBezTo>
                      <a:cubicBezTo>
                        <a:pt x="1056" y="566"/>
                        <a:pt x="1056" y="563"/>
                        <a:pt x="1056" y="560"/>
                      </a:cubicBezTo>
                      <a:cubicBezTo>
                        <a:pt x="1056" y="559"/>
                        <a:pt x="1055" y="556"/>
                        <a:pt x="1054" y="555"/>
                      </a:cubicBezTo>
                      <a:cubicBezTo>
                        <a:pt x="1053" y="553"/>
                        <a:pt x="1052" y="552"/>
                        <a:pt x="1052" y="551"/>
                      </a:cubicBezTo>
                      <a:cubicBezTo>
                        <a:pt x="1052" y="550"/>
                        <a:pt x="1052" y="550"/>
                        <a:pt x="1052" y="550"/>
                      </a:cubicBezTo>
                      <a:cubicBezTo>
                        <a:pt x="1052" y="550"/>
                        <a:pt x="1052" y="550"/>
                        <a:pt x="1052" y="550"/>
                      </a:cubicBezTo>
                      <a:cubicBezTo>
                        <a:pt x="1051" y="549"/>
                        <a:pt x="1050" y="548"/>
                        <a:pt x="1050" y="546"/>
                      </a:cubicBezTo>
                      <a:cubicBezTo>
                        <a:pt x="1049" y="546"/>
                        <a:pt x="1049" y="546"/>
                        <a:pt x="1049" y="546"/>
                      </a:cubicBezTo>
                      <a:cubicBezTo>
                        <a:pt x="1049" y="546"/>
                        <a:pt x="1049" y="546"/>
                        <a:pt x="1049" y="546"/>
                      </a:cubicBezTo>
                      <a:cubicBezTo>
                        <a:pt x="1049" y="546"/>
                        <a:pt x="1048" y="545"/>
                        <a:pt x="1048" y="545"/>
                      </a:cubicBezTo>
                      <a:cubicBezTo>
                        <a:pt x="1048" y="544"/>
                        <a:pt x="1047" y="543"/>
                        <a:pt x="1047" y="543"/>
                      </a:cubicBezTo>
                      <a:cubicBezTo>
                        <a:pt x="1046" y="541"/>
                        <a:pt x="1046" y="539"/>
                        <a:pt x="1046" y="536"/>
                      </a:cubicBezTo>
                      <a:cubicBezTo>
                        <a:pt x="1047" y="534"/>
                        <a:pt x="1047" y="532"/>
                        <a:pt x="1047" y="532"/>
                      </a:cubicBezTo>
                      <a:cubicBezTo>
                        <a:pt x="1047" y="532"/>
                        <a:pt x="1047" y="532"/>
                        <a:pt x="1047" y="532"/>
                      </a:cubicBezTo>
                      <a:cubicBezTo>
                        <a:pt x="1047" y="532"/>
                        <a:pt x="1047" y="532"/>
                        <a:pt x="1047" y="532"/>
                      </a:cubicBezTo>
                      <a:cubicBezTo>
                        <a:pt x="1047" y="529"/>
                        <a:pt x="1047" y="529"/>
                        <a:pt x="1047" y="529"/>
                      </a:cubicBezTo>
                      <a:cubicBezTo>
                        <a:pt x="1047" y="523"/>
                        <a:pt x="1047" y="523"/>
                        <a:pt x="1047" y="523"/>
                      </a:cubicBezTo>
                      <a:cubicBezTo>
                        <a:pt x="1047" y="523"/>
                        <a:pt x="1047" y="522"/>
                        <a:pt x="1048" y="521"/>
                      </a:cubicBezTo>
                      <a:cubicBezTo>
                        <a:pt x="1048" y="520"/>
                        <a:pt x="1048" y="519"/>
                        <a:pt x="1048" y="518"/>
                      </a:cubicBezTo>
                      <a:cubicBezTo>
                        <a:pt x="1049" y="517"/>
                        <a:pt x="1049" y="516"/>
                        <a:pt x="1050" y="515"/>
                      </a:cubicBezTo>
                      <a:cubicBezTo>
                        <a:pt x="1050" y="513"/>
                        <a:pt x="1051" y="512"/>
                        <a:pt x="1051" y="511"/>
                      </a:cubicBezTo>
                      <a:cubicBezTo>
                        <a:pt x="1051" y="510"/>
                        <a:pt x="1052" y="508"/>
                        <a:pt x="1052" y="504"/>
                      </a:cubicBezTo>
                      <a:cubicBezTo>
                        <a:pt x="1052" y="504"/>
                        <a:pt x="1052" y="504"/>
                        <a:pt x="1052" y="504"/>
                      </a:cubicBezTo>
                      <a:cubicBezTo>
                        <a:pt x="1052" y="504"/>
                        <a:pt x="1052" y="503"/>
                        <a:pt x="1052" y="501"/>
                      </a:cubicBezTo>
                      <a:cubicBezTo>
                        <a:pt x="1052" y="500"/>
                        <a:pt x="1052" y="500"/>
                        <a:pt x="1052" y="500"/>
                      </a:cubicBezTo>
                      <a:cubicBezTo>
                        <a:pt x="1051" y="499"/>
                        <a:pt x="1051" y="499"/>
                        <a:pt x="1051" y="499"/>
                      </a:cubicBezTo>
                      <a:cubicBezTo>
                        <a:pt x="1051" y="499"/>
                        <a:pt x="1051" y="498"/>
                        <a:pt x="1052" y="498"/>
                      </a:cubicBezTo>
                      <a:cubicBezTo>
                        <a:pt x="1052" y="497"/>
                        <a:pt x="1052" y="497"/>
                        <a:pt x="1052" y="497"/>
                      </a:cubicBezTo>
                      <a:cubicBezTo>
                        <a:pt x="1053" y="496"/>
                        <a:pt x="1053" y="496"/>
                        <a:pt x="1053" y="496"/>
                      </a:cubicBezTo>
                      <a:cubicBezTo>
                        <a:pt x="1053" y="495"/>
                        <a:pt x="1055" y="493"/>
                        <a:pt x="1057" y="493"/>
                      </a:cubicBezTo>
                      <a:cubicBezTo>
                        <a:pt x="1062" y="493"/>
                        <a:pt x="1062" y="493"/>
                        <a:pt x="1062" y="493"/>
                      </a:cubicBezTo>
                      <a:cubicBezTo>
                        <a:pt x="1067" y="490"/>
                        <a:pt x="1067" y="490"/>
                        <a:pt x="1067" y="490"/>
                      </a:cubicBezTo>
                      <a:cubicBezTo>
                        <a:pt x="1067" y="490"/>
                        <a:pt x="1067" y="490"/>
                        <a:pt x="1067" y="490"/>
                      </a:cubicBezTo>
                      <a:cubicBezTo>
                        <a:pt x="1068" y="490"/>
                        <a:pt x="1069" y="489"/>
                        <a:pt x="1070" y="489"/>
                      </a:cubicBezTo>
                      <a:cubicBezTo>
                        <a:pt x="1071" y="488"/>
                        <a:pt x="1072" y="488"/>
                        <a:pt x="1072" y="488"/>
                      </a:cubicBezTo>
                      <a:cubicBezTo>
                        <a:pt x="1073" y="488"/>
                        <a:pt x="1073" y="488"/>
                        <a:pt x="1073" y="488"/>
                      </a:cubicBezTo>
                      <a:cubicBezTo>
                        <a:pt x="1073" y="488"/>
                        <a:pt x="1073" y="488"/>
                        <a:pt x="1073" y="488"/>
                      </a:cubicBezTo>
                      <a:cubicBezTo>
                        <a:pt x="1073" y="487"/>
                        <a:pt x="1074" y="487"/>
                        <a:pt x="1075" y="487"/>
                      </a:cubicBezTo>
                      <a:cubicBezTo>
                        <a:pt x="1077" y="487"/>
                        <a:pt x="1078" y="487"/>
                        <a:pt x="1080" y="488"/>
                      </a:cubicBezTo>
                      <a:cubicBezTo>
                        <a:pt x="1080" y="488"/>
                        <a:pt x="1082" y="489"/>
                        <a:pt x="1083" y="490"/>
                      </a:cubicBezTo>
                      <a:cubicBezTo>
                        <a:pt x="1084" y="490"/>
                        <a:pt x="1085" y="491"/>
                        <a:pt x="1086" y="492"/>
                      </a:cubicBezTo>
                      <a:cubicBezTo>
                        <a:pt x="1086" y="492"/>
                        <a:pt x="1086" y="492"/>
                        <a:pt x="1086" y="492"/>
                      </a:cubicBezTo>
                      <a:cubicBezTo>
                        <a:pt x="1087" y="493"/>
                        <a:pt x="1088" y="496"/>
                        <a:pt x="1088" y="498"/>
                      </a:cubicBezTo>
                      <a:cubicBezTo>
                        <a:pt x="1088" y="503"/>
                        <a:pt x="1088" y="503"/>
                        <a:pt x="1088" y="503"/>
                      </a:cubicBezTo>
                      <a:cubicBezTo>
                        <a:pt x="1088" y="503"/>
                        <a:pt x="1088" y="504"/>
                        <a:pt x="1087" y="504"/>
                      </a:cubicBezTo>
                      <a:cubicBezTo>
                        <a:pt x="1087" y="505"/>
                        <a:pt x="1087" y="507"/>
                        <a:pt x="1087" y="508"/>
                      </a:cubicBezTo>
                      <a:cubicBezTo>
                        <a:pt x="1086" y="510"/>
                        <a:pt x="1085" y="512"/>
                        <a:pt x="1084" y="513"/>
                      </a:cubicBezTo>
                      <a:cubicBezTo>
                        <a:pt x="1083" y="514"/>
                        <a:pt x="1083" y="515"/>
                        <a:pt x="1083" y="517"/>
                      </a:cubicBezTo>
                      <a:cubicBezTo>
                        <a:pt x="1083" y="517"/>
                        <a:pt x="1083" y="517"/>
                        <a:pt x="1083" y="517"/>
                      </a:cubicBezTo>
                      <a:cubicBezTo>
                        <a:pt x="1084" y="517"/>
                        <a:pt x="1084" y="517"/>
                        <a:pt x="1084" y="517"/>
                      </a:cubicBezTo>
                      <a:cubicBezTo>
                        <a:pt x="1085" y="520"/>
                        <a:pt x="1087" y="522"/>
                        <a:pt x="1089" y="524"/>
                      </a:cubicBezTo>
                      <a:cubicBezTo>
                        <a:pt x="1091" y="525"/>
                        <a:pt x="1091" y="525"/>
                        <a:pt x="1091" y="525"/>
                      </a:cubicBezTo>
                      <a:cubicBezTo>
                        <a:pt x="1091" y="526"/>
                        <a:pt x="1091" y="526"/>
                        <a:pt x="1091" y="527"/>
                      </a:cubicBezTo>
                      <a:cubicBezTo>
                        <a:pt x="1091" y="527"/>
                        <a:pt x="1091" y="527"/>
                        <a:pt x="1091" y="528"/>
                      </a:cubicBezTo>
                      <a:cubicBezTo>
                        <a:pt x="1088" y="530"/>
                        <a:pt x="1088" y="530"/>
                        <a:pt x="1088" y="530"/>
                      </a:cubicBezTo>
                      <a:cubicBezTo>
                        <a:pt x="1087" y="531"/>
                        <a:pt x="1086" y="532"/>
                        <a:pt x="1086" y="533"/>
                      </a:cubicBezTo>
                      <a:cubicBezTo>
                        <a:pt x="1085" y="533"/>
                        <a:pt x="1085" y="533"/>
                        <a:pt x="1085" y="533"/>
                      </a:cubicBezTo>
                      <a:cubicBezTo>
                        <a:pt x="1085" y="534"/>
                        <a:pt x="1085" y="534"/>
                        <a:pt x="1085" y="534"/>
                      </a:cubicBezTo>
                      <a:cubicBezTo>
                        <a:pt x="1085" y="535"/>
                        <a:pt x="1086" y="538"/>
                        <a:pt x="1087" y="539"/>
                      </a:cubicBezTo>
                      <a:cubicBezTo>
                        <a:pt x="1087" y="539"/>
                        <a:pt x="1087" y="539"/>
                        <a:pt x="1087" y="539"/>
                      </a:cubicBezTo>
                      <a:cubicBezTo>
                        <a:pt x="1087" y="539"/>
                        <a:pt x="1087" y="539"/>
                        <a:pt x="1087" y="539"/>
                      </a:cubicBezTo>
                      <a:cubicBezTo>
                        <a:pt x="1089" y="539"/>
                        <a:pt x="1091" y="542"/>
                        <a:pt x="1091" y="543"/>
                      </a:cubicBezTo>
                      <a:cubicBezTo>
                        <a:pt x="1091" y="544"/>
                        <a:pt x="1092" y="546"/>
                        <a:pt x="1094" y="547"/>
                      </a:cubicBezTo>
                      <a:cubicBezTo>
                        <a:pt x="1095" y="547"/>
                        <a:pt x="1097" y="548"/>
                        <a:pt x="1098" y="549"/>
                      </a:cubicBezTo>
                      <a:cubicBezTo>
                        <a:pt x="1099" y="549"/>
                        <a:pt x="1099" y="549"/>
                        <a:pt x="1099" y="549"/>
                      </a:cubicBezTo>
                      <a:cubicBezTo>
                        <a:pt x="1099" y="549"/>
                        <a:pt x="1099" y="549"/>
                        <a:pt x="1099" y="549"/>
                      </a:cubicBezTo>
                      <a:cubicBezTo>
                        <a:pt x="1100" y="549"/>
                        <a:pt x="1101" y="550"/>
                        <a:pt x="1102" y="551"/>
                      </a:cubicBezTo>
                      <a:cubicBezTo>
                        <a:pt x="1103" y="551"/>
                        <a:pt x="1104" y="551"/>
                        <a:pt x="1104" y="552"/>
                      </a:cubicBezTo>
                      <a:cubicBezTo>
                        <a:pt x="1105" y="552"/>
                        <a:pt x="1107" y="553"/>
                        <a:pt x="1108" y="553"/>
                      </a:cubicBezTo>
                      <a:cubicBezTo>
                        <a:pt x="1109" y="553"/>
                        <a:pt x="1111" y="552"/>
                        <a:pt x="1113" y="551"/>
                      </a:cubicBezTo>
                      <a:cubicBezTo>
                        <a:pt x="1113" y="551"/>
                        <a:pt x="1113" y="551"/>
                        <a:pt x="1113" y="551"/>
                      </a:cubicBezTo>
                      <a:cubicBezTo>
                        <a:pt x="1113" y="551"/>
                        <a:pt x="1113" y="551"/>
                        <a:pt x="1113" y="551"/>
                      </a:cubicBezTo>
                      <a:cubicBezTo>
                        <a:pt x="1113" y="551"/>
                        <a:pt x="1114" y="551"/>
                        <a:pt x="1116" y="551"/>
                      </a:cubicBezTo>
                      <a:cubicBezTo>
                        <a:pt x="1117" y="551"/>
                        <a:pt x="1118" y="551"/>
                        <a:pt x="1118" y="551"/>
                      </a:cubicBezTo>
                      <a:cubicBezTo>
                        <a:pt x="1120" y="552"/>
                        <a:pt x="1122" y="553"/>
                        <a:pt x="1124" y="553"/>
                      </a:cubicBezTo>
                      <a:cubicBezTo>
                        <a:pt x="1126" y="553"/>
                        <a:pt x="1129" y="554"/>
                        <a:pt x="1131" y="554"/>
                      </a:cubicBezTo>
                      <a:cubicBezTo>
                        <a:pt x="1133" y="555"/>
                        <a:pt x="1136" y="556"/>
                        <a:pt x="1139" y="556"/>
                      </a:cubicBezTo>
                      <a:cubicBezTo>
                        <a:pt x="1143" y="556"/>
                        <a:pt x="1143" y="556"/>
                        <a:pt x="1143" y="556"/>
                      </a:cubicBezTo>
                      <a:cubicBezTo>
                        <a:pt x="1143" y="558"/>
                        <a:pt x="1143" y="558"/>
                        <a:pt x="1143" y="558"/>
                      </a:cubicBezTo>
                      <a:cubicBezTo>
                        <a:pt x="1145" y="556"/>
                        <a:pt x="1145" y="556"/>
                        <a:pt x="1145" y="556"/>
                      </a:cubicBezTo>
                      <a:cubicBezTo>
                        <a:pt x="1145" y="556"/>
                        <a:pt x="1145" y="556"/>
                        <a:pt x="1145" y="556"/>
                      </a:cubicBezTo>
                      <a:cubicBezTo>
                        <a:pt x="1146" y="556"/>
                        <a:pt x="1146" y="556"/>
                        <a:pt x="1146" y="556"/>
                      </a:cubicBezTo>
                      <a:cubicBezTo>
                        <a:pt x="1147" y="555"/>
                        <a:pt x="1147" y="555"/>
                        <a:pt x="1147" y="555"/>
                      </a:cubicBezTo>
                      <a:cubicBezTo>
                        <a:pt x="1149" y="555"/>
                        <a:pt x="1153" y="554"/>
                        <a:pt x="1154" y="553"/>
                      </a:cubicBezTo>
                      <a:cubicBezTo>
                        <a:pt x="1157" y="553"/>
                        <a:pt x="1159" y="551"/>
                        <a:pt x="1160" y="551"/>
                      </a:cubicBezTo>
                      <a:cubicBezTo>
                        <a:pt x="1160" y="550"/>
                        <a:pt x="1161" y="550"/>
                        <a:pt x="1161" y="549"/>
                      </a:cubicBezTo>
                      <a:cubicBezTo>
                        <a:pt x="1162" y="548"/>
                        <a:pt x="1162" y="548"/>
                        <a:pt x="1162" y="547"/>
                      </a:cubicBezTo>
                      <a:cubicBezTo>
                        <a:pt x="1163" y="547"/>
                        <a:pt x="1164" y="546"/>
                        <a:pt x="1165" y="546"/>
                      </a:cubicBezTo>
                      <a:cubicBezTo>
                        <a:pt x="1166" y="546"/>
                        <a:pt x="1166" y="546"/>
                        <a:pt x="1167" y="545"/>
                      </a:cubicBezTo>
                      <a:cubicBezTo>
                        <a:pt x="1168" y="545"/>
                        <a:pt x="1168" y="545"/>
                        <a:pt x="1168" y="545"/>
                      </a:cubicBezTo>
                      <a:cubicBezTo>
                        <a:pt x="1170" y="545"/>
                        <a:pt x="1172" y="545"/>
                        <a:pt x="1173" y="546"/>
                      </a:cubicBezTo>
                      <a:cubicBezTo>
                        <a:pt x="1175" y="547"/>
                        <a:pt x="1178" y="548"/>
                        <a:pt x="1182" y="548"/>
                      </a:cubicBezTo>
                      <a:cubicBezTo>
                        <a:pt x="1184" y="549"/>
                        <a:pt x="1187" y="549"/>
                        <a:pt x="1189" y="549"/>
                      </a:cubicBezTo>
                      <a:cubicBezTo>
                        <a:pt x="1190" y="549"/>
                        <a:pt x="1191" y="549"/>
                        <a:pt x="1193" y="549"/>
                      </a:cubicBezTo>
                      <a:cubicBezTo>
                        <a:pt x="1193" y="549"/>
                        <a:pt x="1193" y="549"/>
                        <a:pt x="1193" y="549"/>
                      </a:cubicBezTo>
                      <a:cubicBezTo>
                        <a:pt x="1193" y="549"/>
                        <a:pt x="1193" y="549"/>
                        <a:pt x="1193" y="549"/>
                      </a:cubicBezTo>
                      <a:cubicBezTo>
                        <a:pt x="1194" y="548"/>
                        <a:pt x="1196" y="548"/>
                        <a:pt x="1197" y="548"/>
                      </a:cubicBezTo>
                      <a:cubicBezTo>
                        <a:pt x="1199" y="547"/>
                        <a:pt x="1202" y="547"/>
                        <a:pt x="1203" y="546"/>
                      </a:cubicBezTo>
                      <a:cubicBezTo>
                        <a:pt x="1205" y="545"/>
                        <a:pt x="1209" y="545"/>
                        <a:pt x="1211" y="545"/>
                      </a:cubicBezTo>
                      <a:cubicBezTo>
                        <a:pt x="1213" y="545"/>
                        <a:pt x="1215" y="546"/>
                        <a:pt x="1217" y="546"/>
                      </a:cubicBezTo>
                      <a:cubicBezTo>
                        <a:pt x="1217" y="547"/>
                        <a:pt x="1217" y="547"/>
                        <a:pt x="1217" y="547"/>
                      </a:cubicBezTo>
                      <a:cubicBezTo>
                        <a:pt x="1217" y="547"/>
                        <a:pt x="1217" y="547"/>
                        <a:pt x="1217" y="547"/>
                      </a:cubicBezTo>
                      <a:cubicBezTo>
                        <a:pt x="1219" y="546"/>
                        <a:pt x="1221" y="545"/>
                        <a:pt x="1221" y="544"/>
                      </a:cubicBezTo>
                      <a:cubicBezTo>
                        <a:pt x="1223" y="542"/>
                        <a:pt x="1225" y="541"/>
                        <a:pt x="1226" y="541"/>
                      </a:cubicBezTo>
                      <a:cubicBezTo>
                        <a:pt x="1226" y="541"/>
                        <a:pt x="1226" y="541"/>
                        <a:pt x="1226" y="541"/>
                      </a:cubicBezTo>
                      <a:cubicBezTo>
                        <a:pt x="1227" y="542"/>
                        <a:pt x="1228" y="543"/>
                        <a:pt x="1230" y="543"/>
                      </a:cubicBezTo>
                      <a:cubicBezTo>
                        <a:pt x="1231" y="543"/>
                        <a:pt x="1233" y="544"/>
                        <a:pt x="1235" y="544"/>
                      </a:cubicBezTo>
                      <a:cubicBezTo>
                        <a:pt x="1236" y="544"/>
                        <a:pt x="1236" y="544"/>
                        <a:pt x="1236" y="544"/>
                      </a:cubicBezTo>
                      <a:cubicBezTo>
                        <a:pt x="1237" y="544"/>
                        <a:pt x="1240" y="543"/>
                        <a:pt x="1242" y="542"/>
                      </a:cubicBezTo>
                      <a:cubicBezTo>
                        <a:pt x="1244" y="541"/>
                        <a:pt x="1246" y="540"/>
                        <a:pt x="1248" y="540"/>
                      </a:cubicBezTo>
                      <a:cubicBezTo>
                        <a:pt x="1250" y="540"/>
                        <a:pt x="1253" y="539"/>
                        <a:pt x="1254" y="538"/>
                      </a:cubicBezTo>
                      <a:cubicBezTo>
                        <a:pt x="1254" y="538"/>
                        <a:pt x="1254" y="538"/>
                        <a:pt x="1254" y="538"/>
                      </a:cubicBezTo>
                      <a:cubicBezTo>
                        <a:pt x="1255" y="537"/>
                        <a:pt x="1255" y="537"/>
                        <a:pt x="1255" y="537"/>
                      </a:cubicBezTo>
                      <a:cubicBezTo>
                        <a:pt x="1256" y="536"/>
                        <a:pt x="1256" y="536"/>
                        <a:pt x="1258" y="535"/>
                      </a:cubicBezTo>
                      <a:cubicBezTo>
                        <a:pt x="1260" y="534"/>
                        <a:pt x="1260" y="534"/>
                        <a:pt x="1260" y="534"/>
                      </a:cubicBezTo>
                      <a:cubicBezTo>
                        <a:pt x="1257" y="533"/>
                        <a:pt x="1257" y="533"/>
                        <a:pt x="1257" y="533"/>
                      </a:cubicBezTo>
                      <a:cubicBezTo>
                        <a:pt x="1257" y="532"/>
                        <a:pt x="1256" y="532"/>
                        <a:pt x="1256" y="531"/>
                      </a:cubicBezTo>
                      <a:cubicBezTo>
                        <a:pt x="1255" y="530"/>
                        <a:pt x="1255" y="530"/>
                        <a:pt x="1255" y="530"/>
                      </a:cubicBezTo>
                      <a:cubicBezTo>
                        <a:pt x="1255" y="529"/>
                        <a:pt x="1255" y="529"/>
                        <a:pt x="1255" y="529"/>
                      </a:cubicBezTo>
                      <a:cubicBezTo>
                        <a:pt x="1253" y="529"/>
                        <a:pt x="1252" y="526"/>
                        <a:pt x="1252" y="525"/>
                      </a:cubicBezTo>
                      <a:cubicBezTo>
                        <a:pt x="1252" y="524"/>
                        <a:pt x="1252" y="522"/>
                        <a:pt x="1253" y="520"/>
                      </a:cubicBezTo>
                      <a:cubicBezTo>
                        <a:pt x="1254" y="519"/>
                        <a:pt x="1254" y="516"/>
                        <a:pt x="1254" y="515"/>
                      </a:cubicBezTo>
                      <a:cubicBezTo>
                        <a:pt x="1254" y="514"/>
                        <a:pt x="1254" y="512"/>
                        <a:pt x="1252" y="510"/>
                      </a:cubicBezTo>
                      <a:cubicBezTo>
                        <a:pt x="1251" y="509"/>
                        <a:pt x="1249" y="507"/>
                        <a:pt x="1248" y="507"/>
                      </a:cubicBezTo>
                      <a:cubicBezTo>
                        <a:pt x="1247" y="507"/>
                        <a:pt x="1245" y="507"/>
                        <a:pt x="1244" y="507"/>
                      </a:cubicBezTo>
                      <a:cubicBezTo>
                        <a:pt x="1243" y="508"/>
                        <a:pt x="1242" y="508"/>
                        <a:pt x="1241" y="508"/>
                      </a:cubicBezTo>
                      <a:cubicBezTo>
                        <a:pt x="1240" y="508"/>
                        <a:pt x="1240" y="508"/>
                        <a:pt x="1240" y="508"/>
                      </a:cubicBezTo>
                      <a:cubicBezTo>
                        <a:pt x="1239" y="508"/>
                        <a:pt x="1237" y="508"/>
                        <a:pt x="1236" y="507"/>
                      </a:cubicBezTo>
                      <a:cubicBezTo>
                        <a:pt x="1235" y="507"/>
                        <a:pt x="1232" y="505"/>
                        <a:pt x="1231" y="505"/>
                      </a:cubicBezTo>
                      <a:cubicBezTo>
                        <a:pt x="1230" y="503"/>
                        <a:pt x="1229" y="501"/>
                        <a:pt x="1229" y="500"/>
                      </a:cubicBezTo>
                      <a:cubicBezTo>
                        <a:pt x="1229" y="499"/>
                        <a:pt x="1229" y="499"/>
                        <a:pt x="1229" y="498"/>
                      </a:cubicBezTo>
                      <a:cubicBezTo>
                        <a:pt x="1229" y="497"/>
                        <a:pt x="1230" y="496"/>
                        <a:pt x="1230" y="495"/>
                      </a:cubicBezTo>
                      <a:cubicBezTo>
                        <a:pt x="1230" y="493"/>
                        <a:pt x="1230" y="493"/>
                        <a:pt x="1230" y="493"/>
                      </a:cubicBezTo>
                      <a:cubicBezTo>
                        <a:pt x="1230" y="492"/>
                        <a:pt x="1231" y="492"/>
                        <a:pt x="1231" y="492"/>
                      </a:cubicBezTo>
                      <a:cubicBezTo>
                        <a:pt x="1231" y="492"/>
                        <a:pt x="1232" y="492"/>
                        <a:pt x="1232" y="491"/>
                      </a:cubicBezTo>
                      <a:cubicBezTo>
                        <a:pt x="1235" y="491"/>
                        <a:pt x="1235" y="491"/>
                        <a:pt x="1235" y="491"/>
                      </a:cubicBezTo>
                      <a:cubicBezTo>
                        <a:pt x="1237" y="491"/>
                        <a:pt x="1239" y="491"/>
                        <a:pt x="1240" y="492"/>
                      </a:cubicBezTo>
                      <a:cubicBezTo>
                        <a:pt x="1241" y="492"/>
                        <a:pt x="1241" y="492"/>
                        <a:pt x="1241" y="492"/>
                      </a:cubicBezTo>
                      <a:cubicBezTo>
                        <a:pt x="1242" y="492"/>
                        <a:pt x="1243" y="492"/>
                        <a:pt x="1243" y="492"/>
                      </a:cubicBezTo>
                      <a:cubicBezTo>
                        <a:pt x="1244" y="492"/>
                        <a:pt x="1244" y="492"/>
                        <a:pt x="1244" y="492"/>
                      </a:cubicBezTo>
                      <a:cubicBezTo>
                        <a:pt x="1245" y="492"/>
                        <a:pt x="1245" y="492"/>
                        <a:pt x="1245" y="492"/>
                      </a:cubicBezTo>
                      <a:cubicBezTo>
                        <a:pt x="1246" y="492"/>
                        <a:pt x="1247" y="491"/>
                        <a:pt x="1249" y="490"/>
                      </a:cubicBezTo>
                      <a:cubicBezTo>
                        <a:pt x="1250" y="489"/>
                        <a:pt x="1251" y="489"/>
                        <a:pt x="1251" y="489"/>
                      </a:cubicBezTo>
                      <a:cubicBezTo>
                        <a:pt x="1251" y="489"/>
                        <a:pt x="1251" y="489"/>
                        <a:pt x="1251" y="489"/>
                      </a:cubicBezTo>
                      <a:cubicBezTo>
                        <a:pt x="1253" y="487"/>
                        <a:pt x="1255" y="486"/>
                        <a:pt x="1257" y="486"/>
                      </a:cubicBezTo>
                      <a:cubicBezTo>
                        <a:pt x="1258" y="486"/>
                        <a:pt x="1258" y="486"/>
                        <a:pt x="1259" y="485"/>
                      </a:cubicBezTo>
                      <a:cubicBezTo>
                        <a:pt x="1260" y="485"/>
                        <a:pt x="1260" y="485"/>
                        <a:pt x="1260" y="485"/>
                      </a:cubicBezTo>
                      <a:cubicBezTo>
                        <a:pt x="1260" y="484"/>
                        <a:pt x="1260" y="484"/>
                        <a:pt x="1260" y="484"/>
                      </a:cubicBezTo>
                      <a:cubicBezTo>
                        <a:pt x="1260" y="484"/>
                        <a:pt x="1260" y="484"/>
                        <a:pt x="1261" y="484"/>
                      </a:cubicBezTo>
                      <a:cubicBezTo>
                        <a:pt x="1261" y="484"/>
                        <a:pt x="1262" y="484"/>
                        <a:pt x="1262" y="485"/>
                      </a:cubicBezTo>
                      <a:cubicBezTo>
                        <a:pt x="1263" y="485"/>
                        <a:pt x="1263" y="485"/>
                        <a:pt x="1263" y="485"/>
                      </a:cubicBezTo>
                      <a:cubicBezTo>
                        <a:pt x="1263" y="485"/>
                        <a:pt x="1263" y="485"/>
                        <a:pt x="1263" y="485"/>
                      </a:cubicBezTo>
                      <a:cubicBezTo>
                        <a:pt x="1263" y="485"/>
                        <a:pt x="1264" y="485"/>
                        <a:pt x="1264" y="485"/>
                      </a:cubicBezTo>
                      <a:cubicBezTo>
                        <a:pt x="1265" y="485"/>
                        <a:pt x="1265" y="485"/>
                        <a:pt x="1266" y="484"/>
                      </a:cubicBezTo>
                      <a:cubicBezTo>
                        <a:pt x="1266" y="484"/>
                        <a:pt x="1266" y="484"/>
                        <a:pt x="1266" y="484"/>
                      </a:cubicBezTo>
                      <a:cubicBezTo>
                        <a:pt x="1266" y="484"/>
                        <a:pt x="1266" y="484"/>
                        <a:pt x="1266" y="484"/>
                      </a:cubicBezTo>
                      <a:cubicBezTo>
                        <a:pt x="1266" y="484"/>
                        <a:pt x="1267" y="483"/>
                        <a:pt x="1268" y="483"/>
                      </a:cubicBezTo>
                      <a:cubicBezTo>
                        <a:pt x="1269" y="483"/>
                        <a:pt x="1269" y="483"/>
                        <a:pt x="1269" y="483"/>
                      </a:cubicBezTo>
                      <a:cubicBezTo>
                        <a:pt x="1270" y="484"/>
                        <a:pt x="1270" y="484"/>
                        <a:pt x="1270" y="484"/>
                      </a:cubicBezTo>
                      <a:cubicBezTo>
                        <a:pt x="1270" y="483"/>
                        <a:pt x="1270" y="483"/>
                        <a:pt x="1270" y="483"/>
                      </a:cubicBezTo>
                      <a:cubicBezTo>
                        <a:pt x="1272" y="483"/>
                        <a:pt x="1273" y="483"/>
                        <a:pt x="1275" y="482"/>
                      </a:cubicBezTo>
                      <a:cubicBezTo>
                        <a:pt x="1276" y="481"/>
                        <a:pt x="1278" y="479"/>
                        <a:pt x="1280" y="478"/>
                      </a:cubicBezTo>
                      <a:cubicBezTo>
                        <a:pt x="1280" y="478"/>
                        <a:pt x="1280" y="478"/>
                        <a:pt x="1280" y="478"/>
                      </a:cubicBezTo>
                      <a:cubicBezTo>
                        <a:pt x="1280" y="478"/>
                        <a:pt x="1280" y="478"/>
                        <a:pt x="1280" y="478"/>
                      </a:cubicBezTo>
                      <a:cubicBezTo>
                        <a:pt x="1282" y="476"/>
                        <a:pt x="1283" y="475"/>
                        <a:pt x="1283" y="474"/>
                      </a:cubicBezTo>
                      <a:cubicBezTo>
                        <a:pt x="1283" y="472"/>
                        <a:pt x="1282" y="470"/>
                        <a:pt x="1281" y="470"/>
                      </a:cubicBezTo>
                      <a:cubicBezTo>
                        <a:pt x="1281" y="469"/>
                        <a:pt x="1282" y="467"/>
                        <a:pt x="1283" y="465"/>
                      </a:cubicBezTo>
                      <a:cubicBezTo>
                        <a:pt x="1283" y="465"/>
                        <a:pt x="1283" y="465"/>
                        <a:pt x="1283" y="465"/>
                      </a:cubicBezTo>
                      <a:cubicBezTo>
                        <a:pt x="1284" y="465"/>
                        <a:pt x="1284" y="464"/>
                        <a:pt x="1285" y="464"/>
                      </a:cubicBezTo>
                      <a:cubicBezTo>
                        <a:pt x="1286" y="463"/>
                        <a:pt x="1287" y="462"/>
                        <a:pt x="1288" y="462"/>
                      </a:cubicBezTo>
                      <a:cubicBezTo>
                        <a:pt x="1288" y="462"/>
                        <a:pt x="1289" y="462"/>
                        <a:pt x="1289" y="461"/>
                      </a:cubicBezTo>
                      <a:cubicBezTo>
                        <a:pt x="1291" y="461"/>
                        <a:pt x="1293" y="460"/>
                        <a:pt x="1293" y="458"/>
                      </a:cubicBezTo>
                      <a:cubicBezTo>
                        <a:pt x="1295" y="457"/>
                        <a:pt x="1298" y="455"/>
                        <a:pt x="1299" y="452"/>
                      </a:cubicBezTo>
                      <a:cubicBezTo>
                        <a:pt x="1302" y="449"/>
                        <a:pt x="1304" y="448"/>
                        <a:pt x="1304" y="446"/>
                      </a:cubicBezTo>
                      <a:cubicBezTo>
                        <a:pt x="1304" y="445"/>
                        <a:pt x="1305" y="444"/>
                        <a:pt x="1305" y="443"/>
                      </a:cubicBezTo>
                      <a:cubicBezTo>
                        <a:pt x="1305" y="442"/>
                        <a:pt x="1305" y="441"/>
                        <a:pt x="1305" y="440"/>
                      </a:cubicBezTo>
                      <a:cubicBezTo>
                        <a:pt x="1306" y="440"/>
                        <a:pt x="1306" y="440"/>
                        <a:pt x="1306" y="440"/>
                      </a:cubicBezTo>
                      <a:cubicBezTo>
                        <a:pt x="1306" y="440"/>
                        <a:pt x="1306" y="440"/>
                        <a:pt x="1306" y="440"/>
                      </a:cubicBezTo>
                      <a:cubicBezTo>
                        <a:pt x="1306" y="438"/>
                        <a:pt x="1307" y="437"/>
                        <a:pt x="1309" y="435"/>
                      </a:cubicBezTo>
                      <a:cubicBezTo>
                        <a:pt x="1311" y="434"/>
                        <a:pt x="1314" y="433"/>
                        <a:pt x="1318" y="432"/>
                      </a:cubicBezTo>
                      <a:cubicBezTo>
                        <a:pt x="1319" y="431"/>
                        <a:pt x="1319" y="431"/>
                        <a:pt x="1319" y="431"/>
                      </a:cubicBezTo>
                      <a:cubicBezTo>
                        <a:pt x="1320" y="431"/>
                        <a:pt x="1322" y="431"/>
                        <a:pt x="1324" y="431"/>
                      </a:cubicBezTo>
                      <a:cubicBezTo>
                        <a:pt x="1326" y="431"/>
                        <a:pt x="1327" y="430"/>
                        <a:pt x="1328" y="430"/>
                      </a:cubicBezTo>
                      <a:cubicBezTo>
                        <a:pt x="1329" y="430"/>
                        <a:pt x="1332" y="429"/>
                        <a:pt x="1333" y="428"/>
                      </a:cubicBezTo>
                      <a:cubicBezTo>
                        <a:pt x="1334" y="427"/>
                        <a:pt x="1336" y="426"/>
                        <a:pt x="1337" y="426"/>
                      </a:cubicBezTo>
                      <a:cubicBezTo>
                        <a:pt x="1338" y="426"/>
                        <a:pt x="1339" y="424"/>
                        <a:pt x="1339" y="424"/>
                      </a:cubicBezTo>
                      <a:cubicBezTo>
                        <a:pt x="1339" y="422"/>
                        <a:pt x="1341" y="421"/>
                        <a:pt x="1343" y="421"/>
                      </a:cubicBezTo>
                      <a:cubicBezTo>
                        <a:pt x="1345" y="421"/>
                        <a:pt x="1345" y="419"/>
                        <a:pt x="1345" y="417"/>
                      </a:cubicBezTo>
                      <a:cubicBezTo>
                        <a:pt x="1345" y="415"/>
                        <a:pt x="1346" y="413"/>
                        <a:pt x="1347" y="413"/>
                      </a:cubicBezTo>
                      <a:cubicBezTo>
                        <a:pt x="1349" y="413"/>
                        <a:pt x="1351" y="412"/>
                        <a:pt x="1352" y="410"/>
                      </a:cubicBezTo>
                      <a:cubicBezTo>
                        <a:pt x="1352" y="409"/>
                        <a:pt x="1353" y="407"/>
                        <a:pt x="1353" y="406"/>
                      </a:cubicBezTo>
                      <a:cubicBezTo>
                        <a:pt x="1354" y="404"/>
                        <a:pt x="1356" y="403"/>
                        <a:pt x="1359" y="401"/>
                      </a:cubicBezTo>
                      <a:cubicBezTo>
                        <a:pt x="1361" y="399"/>
                        <a:pt x="1365" y="397"/>
                        <a:pt x="1366" y="396"/>
                      </a:cubicBezTo>
                      <a:cubicBezTo>
                        <a:pt x="1367" y="396"/>
                        <a:pt x="1367" y="396"/>
                        <a:pt x="1367" y="396"/>
                      </a:cubicBezTo>
                      <a:cubicBezTo>
                        <a:pt x="1368" y="396"/>
                        <a:pt x="1370" y="394"/>
                        <a:pt x="1371" y="394"/>
                      </a:cubicBezTo>
                      <a:cubicBezTo>
                        <a:pt x="1372" y="393"/>
                        <a:pt x="1373" y="392"/>
                        <a:pt x="1374" y="392"/>
                      </a:cubicBezTo>
                      <a:cubicBezTo>
                        <a:pt x="1374" y="392"/>
                        <a:pt x="1375" y="392"/>
                        <a:pt x="1375" y="392"/>
                      </a:cubicBezTo>
                      <a:cubicBezTo>
                        <a:pt x="1376" y="392"/>
                        <a:pt x="1377" y="393"/>
                        <a:pt x="1378" y="393"/>
                      </a:cubicBezTo>
                      <a:cubicBezTo>
                        <a:pt x="1378" y="393"/>
                        <a:pt x="1378" y="393"/>
                        <a:pt x="1378" y="393"/>
                      </a:cubicBezTo>
                      <a:cubicBezTo>
                        <a:pt x="1378" y="393"/>
                        <a:pt x="1378" y="393"/>
                        <a:pt x="1378" y="393"/>
                      </a:cubicBezTo>
                      <a:cubicBezTo>
                        <a:pt x="1379" y="393"/>
                        <a:pt x="1379" y="394"/>
                        <a:pt x="1380" y="394"/>
                      </a:cubicBezTo>
                      <a:cubicBezTo>
                        <a:pt x="1381" y="395"/>
                        <a:pt x="1382" y="396"/>
                        <a:pt x="1383" y="396"/>
                      </a:cubicBezTo>
                      <a:cubicBezTo>
                        <a:pt x="1383" y="396"/>
                        <a:pt x="1383" y="396"/>
                        <a:pt x="1383" y="396"/>
                      </a:cubicBezTo>
                      <a:cubicBezTo>
                        <a:pt x="1383" y="396"/>
                        <a:pt x="1383" y="396"/>
                        <a:pt x="1383" y="396"/>
                      </a:cubicBezTo>
                      <a:cubicBezTo>
                        <a:pt x="1384" y="396"/>
                        <a:pt x="1385" y="397"/>
                        <a:pt x="1388" y="397"/>
                      </a:cubicBezTo>
                      <a:cubicBezTo>
                        <a:pt x="1388" y="397"/>
                        <a:pt x="1390" y="397"/>
                        <a:pt x="1390" y="397"/>
                      </a:cubicBezTo>
                      <a:cubicBezTo>
                        <a:pt x="1394" y="397"/>
                        <a:pt x="1397" y="397"/>
                        <a:pt x="1399" y="398"/>
                      </a:cubicBezTo>
                      <a:cubicBezTo>
                        <a:pt x="1399" y="398"/>
                        <a:pt x="1400" y="398"/>
                        <a:pt x="1401" y="399"/>
                      </a:cubicBezTo>
                      <a:cubicBezTo>
                        <a:pt x="1402" y="399"/>
                        <a:pt x="1404" y="400"/>
                        <a:pt x="1405" y="400"/>
                      </a:cubicBezTo>
                      <a:cubicBezTo>
                        <a:pt x="1405" y="400"/>
                        <a:pt x="1405" y="400"/>
                        <a:pt x="1405" y="400"/>
                      </a:cubicBezTo>
                      <a:cubicBezTo>
                        <a:pt x="1405" y="400"/>
                        <a:pt x="1405" y="400"/>
                        <a:pt x="1405" y="400"/>
                      </a:cubicBezTo>
                      <a:cubicBezTo>
                        <a:pt x="1406" y="400"/>
                        <a:pt x="1408" y="401"/>
                        <a:pt x="1410" y="401"/>
                      </a:cubicBezTo>
                      <a:cubicBezTo>
                        <a:pt x="1411" y="401"/>
                        <a:pt x="1411" y="401"/>
                        <a:pt x="1411" y="401"/>
                      </a:cubicBezTo>
                      <a:cubicBezTo>
                        <a:pt x="1411" y="401"/>
                        <a:pt x="1412" y="402"/>
                        <a:pt x="1413" y="402"/>
                      </a:cubicBezTo>
                      <a:cubicBezTo>
                        <a:pt x="1414" y="402"/>
                        <a:pt x="1416" y="401"/>
                        <a:pt x="1417" y="400"/>
                      </a:cubicBezTo>
                      <a:cubicBezTo>
                        <a:pt x="1417" y="399"/>
                        <a:pt x="1418" y="398"/>
                        <a:pt x="1418" y="396"/>
                      </a:cubicBezTo>
                      <a:cubicBezTo>
                        <a:pt x="1419" y="395"/>
                        <a:pt x="1419" y="394"/>
                        <a:pt x="1419" y="393"/>
                      </a:cubicBezTo>
                      <a:cubicBezTo>
                        <a:pt x="1419" y="392"/>
                        <a:pt x="1420" y="392"/>
                        <a:pt x="1420" y="391"/>
                      </a:cubicBezTo>
                      <a:cubicBezTo>
                        <a:pt x="1421" y="389"/>
                        <a:pt x="1423" y="387"/>
                        <a:pt x="1427" y="385"/>
                      </a:cubicBezTo>
                      <a:cubicBezTo>
                        <a:pt x="1430" y="383"/>
                        <a:pt x="1433" y="381"/>
                        <a:pt x="1433" y="380"/>
                      </a:cubicBezTo>
                      <a:cubicBezTo>
                        <a:pt x="1434" y="380"/>
                        <a:pt x="1434" y="380"/>
                        <a:pt x="1435" y="380"/>
                      </a:cubicBezTo>
                      <a:cubicBezTo>
                        <a:pt x="1436" y="379"/>
                        <a:pt x="1437" y="379"/>
                        <a:pt x="1437" y="378"/>
                      </a:cubicBezTo>
                      <a:cubicBezTo>
                        <a:pt x="1438" y="378"/>
                        <a:pt x="1438" y="378"/>
                        <a:pt x="1438" y="378"/>
                      </a:cubicBezTo>
                      <a:cubicBezTo>
                        <a:pt x="1438" y="378"/>
                        <a:pt x="1438" y="378"/>
                        <a:pt x="1438" y="378"/>
                      </a:cubicBezTo>
                      <a:cubicBezTo>
                        <a:pt x="1439" y="377"/>
                        <a:pt x="1441" y="377"/>
                        <a:pt x="1442" y="376"/>
                      </a:cubicBezTo>
                      <a:cubicBezTo>
                        <a:pt x="1442" y="376"/>
                        <a:pt x="1442" y="376"/>
                        <a:pt x="1442" y="376"/>
                      </a:cubicBezTo>
                      <a:cubicBezTo>
                        <a:pt x="1442" y="376"/>
                        <a:pt x="1442" y="376"/>
                        <a:pt x="1442" y="376"/>
                      </a:cubicBezTo>
                      <a:cubicBezTo>
                        <a:pt x="1443" y="375"/>
                        <a:pt x="1443" y="375"/>
                        <a:pt x="1444" y="375"/>
                      </a:cubicBezTo>
                      <a:cubicBezTo>
                        <a:pt x="1445" y="375"/>
                        <a:pt x="1445" y="375"/>
                        <a:pt x="1446" y="376"/>
                      </a:cubicBezTo>
                      <a:cubicBezTo>
                        <a:pt x="1446" y="376"/>
                        <a:pt x="1446" y="376"/>
                        <a:pt x="1446" y="376"/>
                      </a:cubicBezTo>
                      <a:cubicBezTo>
                        <a:pt x="1446" y="376"/>
                        <a:pt x="1446" y="376"/>
                        <a:pt x="1446" y="376"/>
                      </a:cubicBezTo>
                      <a:cubicBezTo>
                        <a:pt x="1447" y="376"/>
                        <a:pt x="1448" y="377"/>
                        <a:pt x="1449" y="378"/>
                      </a:cubicBezTo>
                      <a:cubicBezTo>
                        <a:pt x="1449" y="379"/>
                        <a:pt x="1449" y="379"/>
                        <a:pt x="1449" y="379"/>
                      </a:cubicBezTo>
                      <a:cubicBezTo>
                        <a:pt x="1449" y="379"/>
                        <a:pt x="1449" y="379"/>
                        <a:pt x="1449" y="379"/>
                      </a:cubicBezTo>
                      <a:cubicBezTo>
                        <a:pt x="1449" y="380"/>
                        <a:pt x="1450" y="382"/>
                        <a:pt x="1451" y="382"/>
                      </a:cubicBezTo>
                      <a:cubicBezTo>
                        <a:pt x="1452" y="383"/>
                        <a:pt x="1454" y="384"/>
                        <a:pt x="1455" y="384"/>
                      </a:cubicBezTo>
                      <a:cubicBezTo>
                        <a:pt x="1459" y="384"/>
                        <a:pt x="1459" y="384"/>
                        <a:pt x="1459" y="384"/>
                      </a:cubicBezTo>
                      <a:cubicBezTo>
                        <a:pt x="1460" y="384"/>
                        <a:pt x="1461" y="385"/>
                        <a:pt x="1461" y="386"/>
                      </a:cubicBezTo>
                      <a:cubicBezTo>
                        <a:pt x="1461" y="386"/>
                        <a:pt x="1460" y="387"/>
                        <a:pt x="1458" y="388"/>
                      </a:cubicBezTo>
                      <a:cubicBezTo>
                        <a:pt x="1456" y="390"/>
                        <a:pt x="1454" y="392"/>
                        <a:pt x="1453" y="392"/>
                      </a:cubicBezTo>
                      <a:cubicBezTo>
                        <a:pt x="1453" y="393"/>
                        <a:pt x="1453" y="393"/>
                        <a:pt x="1453" y="393"/>
                      </a:cubicBezTo>
                      <a:cubicBezTo>
                        <a:pt x="1453" y="393"/>
                        <a:pt x="1453" y="393"/>
                        <a:pt x="1453" y="393"/>
                      </a:cubicBezTo>
                      <a:cubicBezTo>
                        <a:pt x="1452" y="394"/>
                        <a:pt x="1451" y="396"/>
                        <a:pt x="1452" y="398"/>
                      </a:cubicBezTo>
                      <a:cubicBezTo>
                        <a:pt x="1452" y="398"/>
                        <a:pt x="1453" y="399"/>
                        <a:pt x="1453" y="400"/>
                      </a:cubicBezTo>
                      <a:cubicBezTo>
                        <a:pt x="1454" y="400"/>
                        <a:pt x="1454" y="401"/>
                        <a:pt x="1454" y="401"/>
                      </a:cubicBezTo>
                      <a:cubicBezTo>
                        <a:pt x="1454" y="402"/>
                        <a:pt x="1454" y="402"/>
                        <a:pt x="1454" y="402"/>
                      </a:cubicBezTo>
                      <a:cubicBezTo>
                        <a:pt x="1455" y="402"/>
                        <a:pt x="1455" y="402"/>
                        <a:pt x="1455" y="402"/>
                      </a:cubicBezTo>
                      <a:cubicBezTo>
                        <a:pt x="1455" y="402"/>
                        <a:pt x="1455" y="402"/>
                        <a:pt x="1456" y="402"/>
                      </a:cubicBezTo>
                      <a:cubicBezTo>
                        <a:pt x="1456" y="402"/>
                        <a:pt x="1457" y="402"/>
                        <a:pt x="1457" y="402"/>
                      </a:cubicBezTo>
                      <a:cubicBezTo>
                        <a:pt x="1458" y="402"/>
                        <a:pt x="1458" y="402"/>
                        <a:pt x="1458" y="402"/>
                      </a:cubicBezTo>
                      <a:cubicBezTo>
                        <a:pt x="1458" y="401"/>
                        <a:pt x="1458" y="401"/>
                        <a:pt x="1458" y="401"/>
                      </a:cubicBezTo>
                      <a:cubicBezTo>
                        <a:pt x="1458" y="400"/>
                        <a:pt x="1460" y="398"/>
                        <a:pt x="1461" y="397"/>
                      </a:cubicBezTo>
                      <a:cubicBezTo>
                        <a:pt x="1461" y="397"/>
                        <a:pt x="1461" y="397"/>
                        <a:pt x="1461" y="397"/>
                      </a:cubicBezTo>
                      <a:cubicBezTo>
                        <a:pt x="1462" y="397"/>
                        <a:pt x="1462" y="397"/>
                        <a:pt x="1462" y="397"/>
                      </a:cubicBezTo>
                      <a:cubicBezTo>
                        <a:pt x="1462" y="397"/>
                        <a:pt x="1463" y="396"/>
                        <a:pt x="1463" y="396"/>
                      </a:cubicBezTo>
                      <a:cubicBezTo>
                        <a:pt x="1464" y="396"/>
                        <a:pt x="1464" y="395"/>
                        <a:pt x="1465" y="395"/>
                      </a:cubicBezTo>
                      <a:cubicBezTo>
                        <a:pt x="1465" y="395"/>
                        <a:pt x="1465" y="394"/>
                        <a:pt x="1466" y="394"/>
                      </a:cubicBezTo>
                      <a:cubicBezTo>
                        <a:pt x="1467" y="394"/>
                        <a:pt x="1468" y="395"/>
                        <a:pt x="1468" y="396"/>
                      </a:cubicBezTo>
                      <a:cubicBezTo>
                        <a:pt x="1469" y="398"/>
                        <a:pt x="1470" y="400"/>
                        <a:pt x="1471" y="401"/>
                      </a:cubicBezTo>
                      <a:cubicBezTo>
                        <a:pt x="1471" y="402"/>
                        <a:pt x="1472" y="403"/>
                        <a:pt x="1472" y="403"/>
                      </a:cubicBezTo>
                      <a:cubicBezTo>
                        <a:pt x="1472" y="404"/>
                        <a:pt x="1472" y="404"/>
                        <a:pt x="1473" y="405"/>
                      </a:cubicBezTo>
                      <a:cubicBezTo>
                        <a:pt x="1474" y="406"/>
                        <a:pt x="1474" y="408"/>
                        <a:pt x="1475" y="408"/>
                      </a:cubicBezTo>
                      <a:cubicBezTo>
                        <a:pt x="1475" y="408"/>
                        <a:pt x="1475" y="408"/>
                        <a:pt x="1475" y="408"/>
                      </a:cubicBezTo>
                      <a:cubicBezTo>
                        <a:pt x="1475" y="410"/>
                        <a:pt x="1475" y="411"/>
                        <a:pt x="1474" y="412"/>
                      </a:cubicBezTo>
                      <a:cubicBezTo>
                        <a:pt x="1474" y="412"/>
                        <a:pt x="1474" y="412"/>
                        <a:pt x="1474" y="412"/>
                      </a:cubicBezTo>
                      <a:cubicBezTo>
                        <a:pt x="1473" y="413"/>
                        <a:pt x="1471" y="414"/>
                        <a:pt x="1470" y="416"/>
                      </a:cubicBezTo>
                      <a:cubicBezTo>
                        <a:pt x="1470" y="416"/>
                        <a:pt x="1470" y="417"/>
                        <a:pt x="1469" y="418"/>
                      </a:cubicBezTo>
                      <a:cubicBezTo>
                        <a:pt x="1469" y="419"/>
                        <a:pt x="1468" y="419"/>
                        <a:pt x="1468" y="420"/>
                      </a:cubicBezTo>
                      <a:cubicBezTo>
                        <a:pt x="1467" y="421"/>
                        <a:pt x="1466" y="423"/>
                        <a:pt x="1466" y="424"/>
                      </a:cubicBezTo>
                      <a:cubicBezTo>
                        <a:pt x="1466" y="424"/>
                        <a:pt x="1466" y="424"/>
                        <a:pt x="1466" y="424"/>
                      </a:cubicBezTo>
                      <a:cubicBezTo>
                        <a:pt x="1465" y="425"/>
                        <a:pt x="1465" y="426"/>
                        <a:pt x="1465" y="428"/>
                      </a:cubicBezTo>
                      <a:cubicBezTo>
                        <a:pt x="1465" y="428"/>
                        <a:pt x="1465" y="428"/>
                        <a:pt x="1465" y="428"/>
                      </a:cubicBezTo>
                      <a:cubicBezTo>
                        <a:pt x="1465" y="428"/>
                        <a:pt x="1465" y="428"/>
                        <a:pt x="1465" y="428"/>
                      </a:cubicBezTo>
                      <a:cubicBezTo>
                        <a:pt x="1465" y="428"/>
                        <a:pt x="1465" y="428"/>
                        <a:pt x="1465" y="428"/>
                      </a:cubicBezTo>
                      <a:cubicBezTo>
                        <a:pt x="1464" y="429"/>
                        <a:pt x="1465" y="430"/>
                        <a:pt x="1466" y="431"/>
                      </a:cubicBezTo>
                      <a:cubicBezTo>
                        <a:pt x="1466" y="431"/>
                        <a:pt x="1466" y="431"/>
                        <a:pt x="1466" y="431"/>
                      </a:cubicBezTo>
                      <a:cubicBezTo>
                        <a:pt x="1467" y="431"/>
                        <a:pt x="1467" y="431"/>
                        <a:pt x="1467" y="431"/>
                      </a:cubicBezTo>
                      <a:cubicBezTo>
                        <a:pt x="1468" y="431"/>
                        <a:pt x="1469" y="431"/>
                        <a:pt x="1470" y="430"/>
                      </a:cubicBezTo>
                      <a:cubicBezTo>
                        <a:pt x="1471" y="430"/>
                        <a:pt x="1472" y="429"/>
                        <a:pt x="1473" y="428"/>
                      </a:cubicBezTo>
                      <a:cubicBezTo>
                        <a:pt x="1475" y="428"/>
                        <a:pt x="1476" y="427"/>
                        <a:pt x="1477" y="427"/>
                      </a:cubicBezTo>
                      <a:cubicBezTo>
                        <a:pt x="1477" y="426"/>
                        <a:pt x="1478" y="426"/>
                        <a:pt x="1479" y="426"/>
                      </a:cubicBezTo>
                      <a:cubicBezTo>
                        <a:pt x="1481" y="426"/>
                        <a:pt x="1482" y="426"/>
                        <a:pt x="1483" y="427"/>
                      </a:cubicBezTo>
                      <a:cubicBezTo>
                        <a:pt x="1483" y="427"/>
                        <a:pt x="1483" y="427"/>
                        <a:pt x="1483" y="427"/>
                      </a:cubicBezTo>
                      <a:cubicBezTo>
                        <a:pt x="1483" y="428"/>
                        <a:pt x="1483" y="428"/>
                        <a:pt x="1483" y="428"/>
                      </a:cubicBezTo>
                      <a:cubicBezTo>
                        <a:pt x="1485" y="428"/>
                        <a:pt x="1488" y="429"/>
                        <a:pt x="1490" y="429"/>
                      </a:cubicBezTo>
                      <a:cubicBezTo>
                        <a:pt x="1491" y="429"/>
                        <a:pt x="1491" y="429"/>
                        <a:pt x="1491" y="429"/>
                      </a:cubicBezTo>
                      <a:cubicBezTo>
                        <a:pt x="1493" y="429"/>
                        <a:pt x="1494" y="429"/>
                        <a:pt x="1495" y="429"/>
                      </a:cubicBezTo>
                      <a:cubicBezTo>
                        <a:pt x="1495" y="430"/>
                        <a:pt x="1495" y="430"/>
                        <a:pt x="1495" y="430"/>
                      </a:cubicBezTo>
                      <a:cubicBezTo>
                        <a:pt x="1496" y="430"/>
                        <a:pt x="1496" y="430"/>
                        <a:pt x="1496" y="430"/>
                      </a:cubicBezTo>
                      <a:cubicBezTo>
                        <a:pt x="1498" y="429"/>
                        <a:pt x="1500" y="429"/>
                        <a:pt x="1502" y="428"/>
                      </a:cubicBezTo>
                      <a:cubicBezTo>
                        <a:pt x="1502" y="427"/>
                        <a:pt x="1503" y="427"/>
                        <a:pt x="1504" y="427"/>
                      </a:cubicBezTo>
                      <a:cubicBezTo>
                        <a:pt x="1505" y="427"/>
                        <a:pt x="1506" y="427"/>
                        <a:pt x="1507" y="428"/>
                      </a:cubicBezTo>
                      <a:cubicBezTo>
                        <a:pt x="1507" y="428"/>
                        <a:pt x="1508" y="428"/>
                        <a:pt x="1509" y="429"/>
                      </a:cubicBezTo>
                      <a:cubicBezTo>
                        <a:pt x="1510" y="430"/>
                        <a:pt x="1511" y="431"/>
                        <a:pt x="1512" y="432"/>
                      </a:cubicBezTo>
                      <a:cubicBezTo>
                        <a:pt x="1512" y="432"/>
                        <a:pt x="1512" y="432"/>
                        <a:pt x="1512" y="432"/>
                      </a:cubicBezTo>
                      <a:cubicBezTo>
                        <a:pt x="1515" y="432"/>
                        <a:pt x="1515" y="432"/>
                        <a:pt x="1515" y="432"/>
                      </a:cubicBezTo>
                      <a:cubicBezTo>
                        <a:pt x="1516" y="433"/>
                        <a:pt x="1516" y="434"/>
                        <a:pt x="1516" y="435"/>
                      </a:cubicBezTo>
                      <a:cubicBezTo>
                        <a:pt x="1516" y="438"/>
                        <a:pt x="1516" y="438"/>
                        <a:pt x="1516" y="438"/>
                      </a:cubicBezTo>
                      <a:cubicBezTo>
                        <a:pt x="1516" y="439"/>
                        <a:pt x="1517" y="442"/>
                        <a:pt x="1518" y="443"/>
                      </a:cubicBezTo>
                      <a:cubicBezTo>
                        <a:pt x="1518" y="444"/>
                        <a:pt x="1518" y="444"/>
                        <a:pt x="1518" y="444"/>
                      </a:cubicBezTo>
                      <a:cubicBezTo>
                        <a:pt x="1518" y="444"/>
                        <a:pt x="1518" y="444"/>
                        <a:pt x="1518" y="444"/>
                      </a:cubicBezTo>
                      <a:cubicBezTo>
                        <a:pt x="1520" y="445"/>
                        <a:pt x="1521" y="448"/>
                        <a:pt x="1521" y="448"/>
                      </a:cubicBezTo>
                      <a:cubicBezTo>
                        <a:pt x="1521" y="450"/>
                        <a:pt x="1519" y="452"/>
                        <a:pt x="1517" y="452"/>
                      </a:cubicBezTo>
                      <a:cubicBezTo>
                        <a:pt x="1517" y="452"/>
                        <a:pt x="1517" y="452"/>
                        <a:pt x="1517" y="452"/>
                      </a:cubicBezTo>
                      <a:cubicBezTo>
                        <a:pt x="1516" y="453"/>
                        <a:pt x="1516" y="453"/>
                        <a:pt x="1516" y="453"/>
                      </a:cubicBezTo>
                      <a:cubicBezTo>
                        <a:pt x="1514" y="453"/>
                        <a:pt x="1512" y="454"/>
                        <a:pt x="1511" y="455"/>
                      </a:cubicBezTo>
                      <a:cubicBezTo>
                        <a:pt x="1510" y="456"/>
                        <a:pt x="1509" y="457"/>
                        <a:pt x="1508" y="458"/>
                      </a:cubicBezTo>
                      <a:cubicBezTo>
                        <a:pt x="1507" y="458"/>
                        <a:pt x="1506" y="459"/>
                        <a:pt x="1505" y="460"/>
                      </a:cubicBezTo>
                      <a:cubicBezTo>
                        <a:pt x="1505" y="460"/>
                        <a:pt x="1505" y="460"/>
                        <a:pt x="1505" y="460"/>
                      </a:cubicBezTo>
                      <a:cubicBezTo>
                        <a:pt x="1505" y="461"/>
                        <a:pt x="1505" y="461"/>
                        <a:pt x="1505" y="461"/>
                      </a:cubicBezTo>
                      <a:cubicBezTo>
                        <a:pt x="1503" y="462"/>
                        <a:pt x="1502" y="463"/>
                        <a:pt x="1501" y="465"/>
                      </a:cubicBezTo>
                      <a:cubicBezTo>
                        <a:pt x="1500" y="466"/>
                        <a:pt x="1499" y="468"/>
                        <a:pt x="1499" y="470"/>
                      </a:cubicBezTo>
                      <a:cubicBezTo>
                        <a:pt x="1499" y="472"/>
                        <a:pt x="1499" y="474"/>
                        <a:pt x="1500" y="477"/>
                      </a:cubicBezTo>
                      <a:cubicBezTo>
                        <a:pt x="1501" y="479"/>
                        <a:pt x="1503" y="482"/>
                        <a:pt x="1505" y="484"/>
                      </a:cubicBezTo>
                      <a:cubicBezTo>
                        <a:pt x="1506" y="485"/>
                        <a:pt x="1509" y="488"/>
                        <a:pt x="1511" y="490"/>
                      </a:cubicBezTo>
                      <a:cubicBezTo>
                        <a:pt x="1511" y="490"/>
                        <a:pt x="1511" y="490"/>
                        <a:pt x="1511" y="490"/>
                      </a:cubicBezTo>
                      <a:cubicBezTo>
                        <a:pt x="1512" y="490"/>
                        <a:pt x="1512" y="490"/>
                        <a:pt x="1512" y="490"/>
                      </a:cubicBezTo>
                      <a:cubicBezTo>
                        <a:pt x="1513" y="491"/>
                        <a:pt x="1514" y="492"/>
                        <a:pt x="1514" y="493"/>
                      </a:cubicBezTo>
                      <a:cubicBezTo>
                        <a:pt x="1514" y="494"/>
                        <a:pt x="1514" y="494"/>
                        <a:pt x="1514" y="494"/>
                      </a:cubicBezTo>
                      <a:cubicBezTo>
                        <a:pt x="1513" y="495"/>
                        <a:pt x="1512" y="496"/>
                        <a:pt x="1510" y="496"/>
                      </a:cubicBezTo>
                      <a:cubicBezTo>
                        <a:pt x="1510" y="496"/>
                        <a:pt x="1510" y="496"/>
                        <a:pt x="1510" y="496"/>
                      </a:cubicBezTo>
                      <a:cubicBezTo>
                        <a:pt x="1508" y="496"/>
                        <a:pt x="1506" y="496"/>
                        <a:pt x="1505" y="495"/>
                      </a:cubicBezTo>
                      <a:cubicBezTo>
                        <a:pt x="1503" y="495"/>
                        <a:pt x="1501" y="494"/>
                        <a:pt x="1500" y="492"/>
                      </a:cubicBezTo>
                      <a:cubicBezTo>
                        <a:pt x="1500" y="492"/>
                        <a:pt x="1500" y="492"/>
                        <a:pt x="1500" y="492"/>
                      </a:cubicBezTo>
                      <a:cubicBezTo>
                        <a:pt x="1500" y="492"/>
                        <a:pt x="1500" y="492"/>
                        <a:pt x="1500" y="492"/>
                      </a:cubicBezTo>
                      <a:cubicBezTo>
                        <a:pt x="1500" y="492"/>
                        <a:pt x="1500" y="491"/>
                        <a:pt x="1499" y="491"/>
                      </a:cubicBezTo>
                      <a:cubicBezTo>
                        <a:pt x="1499" y="490"/>
                        <a:pt x="1498" y="489"/>
                        <a:pt x="1497" y="488"/>
                      </a:cubicBezTo>
                      <a:cubicBezTo>
                        <a:pt x="1497" y="488"/>
                        <a:pt x="1497" y="488"/>
                        <a:pt x="1497" y="488"/>
                      </a:cubicBezTo>
                      <a:cubicBezTo>
                        <a:pt x="1496" y="486"/>
                        <a:pt x="1493" y="486"/>
                        <a:pt x="1492" y="486"/>
                      </a:cubicBezTo>
                      <a:cubicBezTo>
                        <a:pt x="1487" y="486"/>
                        <a:pt x="1487" y="486"/>
                        <a:pt x="1487" y="486"/>
                      </a:cubicBezTo>
                      <a:cubicBezTo>
                        <a:pt x="1482" y="488"/>
                        <a:pt x="1482" y="488"/>
                        <a:pt x="1482" y="488"/>
                      </a:cubicBezTo>
                      <a:cubicBezTo>
                        <a:pt x="1482" y="489"/>
                        <a:pt x="1482" y="489"/>
                        <a:pt x="1482" y="489"/>
                      </a:cubicBezTo>
                      <a:cubicBezTo>
                        <a:pt x="1480" y="490"/>
                        <a:pt x="1477" y="491"/>
                        <a:pt x="1475" y="491"/>
                      </a:cubicBezTo>
                      <a:cubicBezTo>
                        <a:pt x="1471" y="492"/>
                        <a:pt x="1467" y="493"/>
                        <a:pt x="1465" y="493"/>
                      </a:cubicBezTo>
                      <a:cubicBezTo>
                        <a:pt x="1465" y="493"/>
                        <a:pt x="1465" y="493"/>
                        <a:pt x="1465" y="493"/>
                      </a:cubicBezTo>
                      <a:cubicBezTo>
                        <a:pt x="1465" y="493"/>
                        <a:pt x="1465" y="493"/>
                        <a:pt x="1465" y="493"/>
                      </a:cubicBezTo>
                      <a:cubicBezTo>
                        <a:pt x="1464" y="494"/>
                        <a:pt x="1461" y="495"/>
                        <a:pt x="1460" y="497"/>
                      </a:cubicBezTo>
                      <a:cubicBezTo>
                        <a:pt x="1458" y="499"/>
                        <a:pt x="1456" y="502"/>
                        <a:pt x="1454" y="504"/>
                      </a:cubicBezTo>
                      <a:cubicBezTo>
                        <a:pt x="1454" y="506"/>
                        <a:pt x="1451" y="508"/>
                        <a:pt x="1450" y="509"/>
                      </a:cubicBezTo>
                      <a:cubicBezTo>
                        <a:pt x="1450" y="509"/>
                        <a:pt x="1450" y="509"/>
                        <a:pt x="1450" y="509"/>
                      </a:cubicBezTo>
                      <a:cubicBezTo>
                        <a:pt x="1450" y="509"/>
                        <a:pt x="1450" y="509"/>
                        <a:pt x="1450" y="509"/>
                      </a:cubicBezTo>
                      <a:cubicBezTo>
                        <a:pt x="1449" y="509"/>
                        <a:pt x="1448" y="510"/>
                        <a:pt x="1448" y="510"/>
                      </a:cubicBezTo>
                      <a:cubicBezTo>
                        <a:pt x="1447" y="511"/>
                        <a:pt x="1446" y="512"/>
                        <a:pt x="1445" y="512"/>
                      </a:cubicBezTo>
                      <a:cubicBezTo>
                        <a:pt x="1445" y="512"/>
                        <a:pt x="1445" y="512"/>
                        <a:pt x="1445" y="512"/>
                      </a:cubicBezTo>
                      <a:cubicBezTo>
                        <a:pt x="1445" y="512"/>
                        <a:pt x="1445" y="512"/>
                        <a:pt x="1445" y="512"/>
                      </a:cubicBezTo>
                      <a:cubicBezTo>
                        <a:pt x="1445" y="514"/>
                        <a:pt x="1442" y="515"/>
                        <a:pt x="1441" y="516"/>
                      </a:cubicBezTo>
                      <a:cubicBezTo>
                        <a:pt x="1441" y="516"/>
                        <a:pt x="1441" y="516"/>
                        <a:pt x="1441" y="516"/>
                      </a:cubicBezTo>
                      <a:cubicBezTo>
                        <a:pt x="1437" y="519"/>
                        <a:pt x="1437" y="519"/>
                        <a:pt x="1437" y="519"/>
                      </a:cubicBezTo>
                      <a:cubicBezTo>
                        <a:pt x="1437" y="520"/>
                        <a:pt x="1436" y="520"/>
                        <a:pt x="1436" y="520"/>
                      </a:cubicBezTo>
                      <a:cubicBezTo>
                        <a:pt x="1435" y="521"/>
                        <a:pt x="1434" y="521"/>
                        <a:pt x="1434" y="522"/>
                      </a:cubicBezTo>
                      <a:cubicBezTo>
                        <a:pt x="1434" y="522"/>
                        <a:pt x="1434" y="522"/>
                        <a:pt x="1434" y="522"/>
                      </a:cubicBezTo>
                      <a:cubicBezTo>
                        <a:pt x="1433" y="522"/>
                        <a:pt x="1433" y="522"/>
                        <a:pt x="1433" y="522"/>
                      </a:cubicBezTo>
                      <a:cubicBezTo>
                        <a:pt x="1433" y="522"/>
                        <a:pt x="1433" y="523"/>
                        <a:pt x="1431" y="525"/>
                      </a:cubicBezTo>
                      <a:cubicBezTo>
                        <a:pt x="1431" y="525"/>
                        <a:pt x="1431" y="526"/>
                        <a:pt x="1430" y="526"/>
                      </a:cubicBezTo>
                      <a:cubicBezTo>
                        <a:pt x="1429" y="527"/>
                        <a:pt x="1428" y="529"/>
                        <a:pt x="1427" y="530"/>
                      </a:cubicBezTo>
                      <a:cubicBezTo>
                        <a:pt x="1424" y="531"/>
                        <a:pt x="1424" y="531"/>
                        <a:pt x="1424" y="531"/>
                      </a:cubicBezTo>
                      <a:cubicBezTo>
                        <a:pt x="1424" y="531"/>
                        <a:pt x="1424" y="531"/>
                        <a:pt x="1424" y="531"/>
                      </a:cubicBezTo>
                      <a:cubicBezTo>
                        <a:pt x="1422" y="531"/>
                        <a:pt x="1422" y="531"/>
                        <a:pt x="1422" y="531"/>
                      </a:cubicBezTo>
                      <a:cubicBezTo>
                        <a:pt x="1422" y="531"/>
                        <a:pt x="1421" y="531"/>
                        <a:pt x="1420" y="532"/>
                      </a:cubicBezTo>
                      <a:cubicBezTo>
                        <a:pt x="1420" y="533"/>
                        <a:pt x="1419" y="533"/>
                        <a:pt x="1418" y="534"/>
                      </a:cubicBezTo>
                      <a:cubicBezTo>
                        <a:pt x="1418" y="534"/>
                        <a:pt x="1418" y="534"/>
                        <a:pt x="1418" y="534"/>
                      </a:cubicBezTo>
                      <a:cubicBezTo>
                        <a:pt x="1418" y="534"/>
                        <a:pt x="1418" y="534"/>
                        <a:pt x="1418" y="534"/>
                      </a:cubicBezTo>
                      <a:cubicBezTo>
                        <a:pt x="1416" y="536"/>
                        <a:pt x="1415" y="537"/>
                        <a:pt x="1415" y="538"/>
                      </a:cubicBezTo>
                      <a:cubicBezTo>
                        <a:pt x="1415" y="538"/>
                        <a:pt x="1415" y="538"/>
                        <a:pt x="1415" y="538"/>
                      </a:cubicBezTo>
                      <a:cubicBezTo>
                        <a:pt x="1414" y="539"/>
                        <a:pt x="1415" y="542"/>
                        <a:pt x="1415" y="543"/>
                      </a:cubicBezTo>
                      <a:cubicBezTo>
                        <a:pt x="1415" y="543"/>
                        <a:pt x="1415" y="544"/>
                        <a:pt x="1416" y="544"/>
                      </a:cubicBezTo>
                      <a:cubicBezTo>
                        <a:pt x="1416" y="546"/>
                        <a:pt x="1416" y="548"/>
                        <a:pt x="1416" y="550"/>
                      </a:cubicBezTo>
                      <a:cubicBezTo>
                        <a:pt x="1417" y="552"/>
                        <a:pt x="1417" y="554"/>
                        <a:pt x="1418" y="555"/>
                      </a:cubicBezTo>
                      <a:cubicBezTo>
                        <a:pt x="1418" y="557"/>
                        <a:pt x="1419" y="559"/>
                        <a:pt x="1419" y="560"/>
                      </a:cubicBezTo>
                      <a:cubicBezTo>
                        <a:pt x="1420" y="562"/>
                        <a:pt x="1421" y="565"/>
                        <a:pt x="1421" y="566"/>
                      </a:cubicBezTo>
                      <a:cubicBezTo>
                        <a:pt x="1421" y="566"/>
                        <a:pt x="1421" y="566"/>
                        <a:pt x="1421" y="566"/>
                      </a:cubicBezTo>
                      <a:cubicBezTo>
                        <a:pt x="1421" y="566"/>
                        <a:pt x="1420" y="567"/>
                        <a:pt x="1420" y="569"/>
                      </a:cubicBezTo>
                      <a:cubicBezTo>
                        <a:pt x="1420" y="570"/>
                        <a:pt x="1420" y="571"/>
                        <a:pt x="1419" y="572"/>
                      </a:cubicBezTo>
                      <a:cubicBezTo>
                        <a:pt x="1419" y="573"/>
                        <a:pt x="1418" y="576"/>
                        <a:pt x="1417" y="579"/>
                      </a:cubicBezTo>
                      <a:cubicBezTo>
                        <a:pt x="1416" y="579"/>
                        <a:pt x="1416" y="581"/>
                        <a:pt x="1415" y="582"/>
                      </a:cubicBezTo>
                      <a:cubicBezTo>
                        <a:pt x="1414" y="583"/>
                        <a:pt x="1414" y="584"/>
                        <a:pt x="1413" y="585"/>
                      </a:cubicBezTo>
                      <a:cubicBezTo>
                        <a:pt x="1413" y="586"/>
                        <a:pt x="1411" y="588"/>
                        <a:pt x="1411" y="590"/>
                      </a:cubicBezTo>
                      <a:cubicBezTo>
                        <a:pt x="1410" y="590"/>
                        <a:pt x="1410" y="591"/>
                        <a:pt x="1410" y="591"/>
                      </a:cubicBezTo>
                      <a:cubicBezTo>
                        <a:pt x="1409" y="593"/>
                        <a:pt x="1406" y="596"/>
                        <a:pt x="1404" y="597"/>
                      </a:cubicBezTo>
                      <a:cubicBezTo>
                        <a:pt x="1402" y="598"/>
                        <a:pt x="1402" y="598"/>
                        <a:pt x="1402" y="598"/>
                      </a:cubicBezTo>
                      <a:cubicBezTo>
                        <a:pt x="1402" y="599"/>
                        <a:pt x="1402" y="599"/>
                        <a:pt x="1402" y="599"/>
                      </a:cubicBezTo>
                      <a:cubicBezTo>
                        <a:pt x="1402" y="599"/>
                        <a:pt x="1402" y="599"/>
                        <a:pt x="1401" y="599"/>
                      </a:cubicBezTo>
                      <a:cubicBezTo>
                        <a:pt x="1399" y="599"/>
                        <a:pt x="1399" y="599"/>
                        <a:pt x="1399" y="599"/>
                      </a:cubicBezTo>
                      <a:cubicBezTo>
                        <a:pt x="1400" y="601"/>
                        <a:pt x="1400" y="601"/>
                        <a:pt x="1400" y="601"/>
                      </a:cubicBezTo>
                      <a:cubicBezTo>
                        <a:pt x="1400" y="601"/>
                        <a:pt x="1400" y="601"/>
                        <a:pt x="1400" y="601"/>
                      </a:cubicBezTo>
                      <a:cubicBezTo>
                        <a:pt x="1400" y="602"/>
                        <a:pt x="1400" y="602"/>
                        <a:pt x="1400" y="602"/>
                      </a:cubicBezTo>
                      <a:cubicBezTo>
                        <a:pt x="1400" y="602"/>
                        <a:pt x="1400" y="602"/>
                        <a:pt x="1400" y="602"/>
                      </a:cubicBezTo>
                      <a:cubicBezTo>
                        <a:pt x="1399" y="604"/>
                        <a:pt x="1399" y="604"/>
                        <a:pt x="1399" y="604"/>
                      </a:cubicBezTo>
                      <a:cubicBezTo>
                        <a:pt x="1397" y="605"/>
                        <a:pt x="1395" y="608"/>
                        <a:pt x="1395" y="610"/>
                      </a:cubicBezTo>
                      <a:cubicBezTo>
                        <a:pt x="1395" y="611"/>
                        <a:pt x="1395" y="615"/>
                        <a:pt x="1396" y="617"/>
                      </a:cubicBezTo>
                      <a:cubicBezTo>
                        <a:pt x="1397" y="618"/>
                        <a:pt x="1399" y="621"/>
                        <a:pt x="1400" y="624"/>
                      </a:cubicBezTo>
                      <a:cubicBezTo>
                        <a:pt x="1400" y="624"/>
                        <a:pt x="1400" y="624"/>
                        <a:pt x="1400" y="624"/>
                      </a:cubicBezTo>
                      <a:cubicBezTo>
                        <a:pt x="1400" y="624"/>
                        <a:pt x="1400" y="624"/>
                        <a:pt x="1400" y="624"/>
                      </a:cubicBezTo>
                      <a:cubicBezTo>
                        <a:pt x="1402" y="626"/>
                        <a:pt x="1402" y="629"/>
                        <a:pt x="1402" y="631"/>
                      </a:cubicBezTo>
                      <a:cubicBezTo>
                        <a:pt x="1401" y="632"/>
                        <a:pt x="1401" y="633"/>
                        <a:pt x="1401" y="635"/>
                      </a:cubicBezTo>
                      <a:cubicBezTo>
                        <a:pt x="1400" y="636"/>
                        <a:pt x="1400" y="638"/>
                        <a:pt x="1399" y="639"/>
                      </a:cubicBezTo>
                      <a:cubicBezTo>
                        <a:pt x="1399" y="640"/>
                        <a:pt x="1398" y="642"/>
                        <a:pt x="1397" y="643"/>
                      </a:cubicBezTo>
                      <a:cubicBezTo>
                        <a:pt x="1396" y="644"/>
                        <a:pt x="1396" y="644"/>
                        <a:pt x="1396" y="644"/>
                      </a:cubicBezTo>
                      <a:cubicBezTo>
                        <a:pt x="1395" y="646"/>
                        <a:pt x="1394" y="647"/>
                        <a:pt x="1393" y="649"/>
                      </a:cubicBezTo>
                      <a:cubicBezTo>
                        <a:pt x="1391" y="651"/>
                        <a:pt x="1390" y="655"/>
                        <a:pt x="1389" y="659"/>
                      </a:cubicBezTo>
                      <a:cubicBezTo>
                        <a:pt x="1388" y="660"/>
                        <a:pt x="1388" y="662"/>
                        <a:pt x="1387" y="663"/>
                      </a:cubicBezTo>
                      <a:cubicBezTo>
                        <a:pt x="1387" y="665"/>
                        <a:pt x="1386" y="667"/>
                        <a:pt x="1386" y="668"/>
                      </a:cubicBezTo>
                      <a:cubicBezTo>
                        <a:pt x="1385" y="670"/>
                        <a:pt x="1384" y="673"/>
                        <a:pt x="1384" y="676"/>
                      </a:cubicBezTo>
                      <a:cubicBezTo>
                        <a:pt x="1384" y="677"/>
                        <a:pt x="1384" y="678"/>
                        <a:pt x="1384" y="679"/>
                      </a:cubicBezTo>
                      <a:cubicBezTo>
                        <a:pt x="1384" y="680"/>
                        <a:pt x="1383" y="682"/>
                        <a:pt x="1383" y="682"/>
                      </a:cubicBezTo>
                      <a:cubicBezTo>
                        <a:pt x="1383" y="684"/>
                        <a:pt x="1382" y="687"/>
                        <a:pt x="1382" y="688"/>
                      </a:cubicBezTo>
                      <a:cubicBezTo>
                        <a:pt x="1381" y="689"/>
                        <a:pt x="1380" y="689"/>
                        <a:pt x="1379" y="689"/>
                      </a:cubicBezTo>
                      <a:cubicBezTo>
                        <a:pt x="1379" y="689"/>
                        <a:pt x="1379" y="689"/>
                        <a:pt x="1379" y="689"/>
                      </a:cubicBezTo>
                      <a:cubicBezTo>
                        <a:pt x="1378" y="689"/>
                        <a:pt x="1375" y="688"/>
                        <a:pt x="1375" y="688"/>
                      </a:cubicBezTo>
                      <a:cubicBezTo>
                        <a:pt x="1366" y="688"/>
                        <a:pt x="1366" y="688"/>
                        <a:pt x="1366" y="688"/>
                      </a:cubicBezTo>
                      <a:cubicBezTo>
                        <a:pt x="1365" y="688"/>
                        <a:pt x="1362" y="688"/>
                        <a:pt x="1361" y="686"/>
                      </a:cubicBezTo>
                      <a:cubicBezTo>
                        <a:pt x="1360" y="686"/>
                        <a:pt x="1357" y="685"/>
                        <a:pt x="1356" y="685"/>
                      </a:cubicBezTo>
                      <a:cubicBezTo>
                        <a:pt x="1355" y="685"/>
                        <a:pt x="1354" y="685"/>
                        <a:pt x="1353" y="686"/>
                      </a:cubicBezTo>
                      <a:cubicBezTo>
                        <a:pt x="1352" y="686"/>
                        <a:pt x="1351" y="686"/>
                        <a:pt x="1350" y="687"/>
                      </a:cubicBezTo>
                      <a:cubicBezTo>
                        <a:pt x="1349" y="687"/>
                        <a:pt x="1348" y="687"/>
                        <a:pt x="1347" y="688"/>
                      </a:cubicBezTo>
                      <a:cubicBezTo>
                        <a:pt x="1345" y="688"/>
                        <a:pt x="1343" y="687"/>
                        <a:pt x="1342" y="686"/>
                      </a:cubicBezTo>
                      <a:cubicBezTo>
                        <a:pt x="1341" y="685"/>
                        <a:pt x="1339" y="683"/>
                        <a:pt x="1338" y="683"/>
                      </a:cubicBezTo>
                      <a:cubicBezTo>
                        <a:pt x="1338" y="683"/>
                        <a:pt x="1338" y="683"/>
                        <a:pt x="1338" y="683"/>
                      </a:cubicBezTo>
                      <a:cubicBezTo>
                        <a:pt x="1338" y="682"/>
                        <a:pt x="1338" y="682"/>
                        <a:pt x="1338" y="682"/>
                      </a:cubicBezTo>
                      <a:cubicBezTo>
                        <a:pt x="1337" y="682"/>
                        <a:pt x="1337" y="682"/>
                        <a:pt x="1337" y="682"/>
                      </a:cubicBezTo>
                      <a:cubicBezTo>
                        <a:pt x="1337" y="683"/>
                        <a:pt x="1337" y="683"/>
                        <a:pt x="1336" y="683"/>
                      </a:cubicBezTo>
                      <a:cubicBezTo>
                        <a:pt x="1336" y="684"/>
                        <a:pt x="1336" y="684"/>
                        <a:pt x="1336" y="684"/>
                      </a:cubicBezTo>
                      <a:cubicBezTo>
                        <a:pt x="1336" y="685"/>
                        <a:pt x="1336" y="685"/>
                        <a:pt x="1336" y="685"/>
                      </a:cubicBezTo>
                      <a:cubicBezTo>
                        <a:pt x="1334" y="685"/>
                        <a:pt x="1334" y="685"/>
                        <a:pt x="1334" y="685"/>
                      </a:cubicBezTo>
                      <a:cubicBezTo>
                        <a:pt x="1335" y="686"/>
                        <a:pt x="1335" y="686"/>
                        <a:pt x="1335" y="686"/>
                      </a:cubicBezTo>
                      <a:cubicBezTo>
                        <a:pt x="1335" y="687"/>
                        <a:pt x="1335" y="687"/>
                        <a:pt x="1335" y="687"/>
                      </a:cubicBezTo>
                      <a:cubicBezTo>
                        <a:pt x="1336" y="687"/>
                        <a:pt x="1336" y="687"/>
                        <a:pt x="1336" y="687"/>
                      </a:cubicBezTo>
                      <a:cubicBezTo>
                        <a:pt x="1337" y="688"/>
                        <a:pt x="1337" y="688"/>
                        <a:pt x="1337" y="688"/>
                      </a:cubicBezTo>
                      <a:cubicBezTo>
                        <a:pt x="1337" y="690"/>
                        <a:pt x="1338" y="692"/>
                        <a:pt x="1338" y="693"/>
                      </a:cubicBezTo>
                      <a:cubicBezTo>
                        <a:pt x="1338" y="694"/>
                        <a:pt x="1339" y="695"/>
                        <a:pt x="1340" y="699"/>
                      </a:cubicBezTo>
                      <a:cubicBezTo>
                        <a:pt x="1341" y="701"/>
                        <a:pt x="1342" y="704"/>
                        <a:pt x="1342" y="706"/>
                      </a:cubicBezTo>
                      <a:cubicBezTo>
                        <a:pt x="1342" y="708"/>
                        <a:pt x="1342" y="711"/>
                        <a:pt x="1343" y="714"/>
                      </a:cubicBezTo>
                      <a:cubicBezTo>
                        <a:pt x="1343" y="731"/>
                        <a:pt x="1343" y="731"/>
                        <a:pt x="1343" y="731"/>
                      </a:cubicBezTo>
                      <a:cubicBezTo>
                        <a:pt x="1342" y="733"/>
                        <a:pt x="1342" y="736"/>
                        <a:pt x="1342" y="737"/>
                      </a:cubicBezTo>
                      <a:cubicBezTo>
                        <a:pt x="1342" y="739"/>
                        <a:pt x="1341" y="741"/>
                        <a:pt x="1341" y="742"/>
                      </a:cubicBezTo>
                      <a:cubicBezTo>
                        <a:pt x="1336" y="742"/>
                        <a:pt x="1336" y="742"/>
                        <a:pt x="1336" y="742"/>
                      </a:cubicBezTo>
                      <a:cubicBezTo>
                        <a:pt x="1336" y="742"/>
                        <a:pt x="1335" y="741"/>
                        <a:pt x="1335" y="741"/>
                      </a:cubicBezTo>
                      <a:cubicBezTo>
                        <a:pt x="1333" y="741"/>
                        <a:pt x="1332" y="742"/>
                        <a:pt x="1331" y="743"/>
                      </a:cubicBezTo>
                      <a:cubicBezTo>
                        <a:pt x="1331" y="743"/>
                        <a:pt x="1331" y="743"/>
                        <a:pt x="1331" y="743"/>
                      </a:cubicBezTo>
                      <a:cubicBezTo>
                        <a:pt x="1330" y="743"/>
                        <a:pt x="1330" y="743"/>
                        <a:pt x="1330" y="743"/>
                      </a:cubicBezTo>
                      <a:cubicBezTo>
                        <a:pt x="1330" y="744"/>
                        <a:pt x="1329" y="746"/>
                        <a:pt x="1329" y="749"/>
                      </a:cubicBezTo>
                      <a:cubicBezTo>
                        <a:pt x="1329" y="750"/>
                        <a:pt x="1329" y="752"/>
                        <a:pt x="1330" y="754"/>
                      </a:cubicBezTo>
                      <a:cubicBezTo>
                        <a:pt x="1330" y="755"/>
                        <a:pt x="1330" y="756"/>
                        <a:pt x="1330" y="757"/>
                      </a:cubicBezTo>
                      <a:cubicBezTo>
                        <a:pt x="1330" y="765"/>
                        <a:pt x="1330" y="765"/>
                        <a:pt x="1330" y="765"/>
                      </a:cubicBezTo>
                      <a:cubicBezTo>
                        <a:pt x="1331" y="767"/>
                        <a:pt x="1331" y="767"/>
                        <a:pt x="1331" y="767"/>
                      </a:cubicBezTo>
                      <a:cubicBezTo>
                        <a:pt x="1331" y="769"/>
                        <a:pt x="1332" y="772"/>
                        <a:pt x="1334" y="773"/>
                      </a:cubicBezTo>
                      <a:cubicBezTo>
                        <a:pt x="1334" y="774"/>
                        <a:pt x="1334" y="774"/>
                        <a:pt x="1335" y="774"/>
                      </a:cubicBezTo>
                      <a:cubicBezTo>
                        <a:pt x="1335" y="776"/>
                        <a:pt x="1336" y="778"/>
                        <a:pt x="1337" y="779"/>
                      </a:cubicBezTo>
                      <a:cubicBezTo>
                        <a:pt x="1337" y="782"/>
                        <a:pt x="1337" y="783"/>
                        <a:pt x="1336" y="785"/>
                      </a:cubicBezTo>
                      <a:cubicBezTo>
                        <a:pt x="1333" y="788"/>
                        <a:pt x="1333" y="788"/>
                        <a:pt x="1333" y="788"/>
                      </a:cubicBezTo>
                      <a:cubicBezTo>
                        <a:pt x="1333" y="788"/>
                        <a:pt x="1333" y="788"/>
                        <a:pt x="1333" y="788"/>
                      </a:cubicBezTo>
                      <a:cubicBezTo>
                        <a:pt x="1332" y="788"/>
                        <a:pt x="1332" y="788"/>
                        <a:pt x="1332" y="788"/>
                      </a:cubicBezTo>
                      <a:cubicBezTo>
                        <a:pt x="1332" y="788"/>
                        <a:pt x="1332" y="789"/>
                        <a:pt x="1331" y="789"/>
                      </a:cubicBezTo>
                      <a:cubicBezTo>
                        <a:pt x="1331" y="790"/>
                        <a:pt x="1331" y="790"/>
                        <a:pt x="1330" y="790"/>
                      </a:cubicBezTo>
                      <a:cubicBezTo>
                        <a:pt x="1330" y="790"/>
                        <a:pt x="1330" y="790"/>
                        <a:pt x="1330" y="790"/>
                      </a:cubicBezTo>
                      <a:cubicBezTo>
                        <a:pt x="1330" y="791"/>
                        <a:pt x="1330" y="791"/>
                        <a:pt x="1330" y="791"/>
                      </a:cubicBezTo>
                      <a:cubicBezTo>
                        <a:pt x="1330" y="792"/>
                        <a:pt x="1330" y="794"/>
                        <a:pt x="1330" y="795"/>
                      </a:cubicBezTo>
                      <a:cubicBezTo>
                        <a:pt x="1330" y="795"/>
                        <a:pt x="1330" y="795"/>
                        <a:pt x="1330" y="795"/>
                      </a:cubicBezTo>
                      <a:cubicBezTo>
                        <a:pt x="1329" y="796"/>
                        <a:pt x="1329" y="796"/>
                        <a:pt x="1329" y="796"/>
                      </a:cubicBezTo>
                      <a:cubicBezTo>
                        <a:pt x="1328" y="797"/>
                        <a:pt x="1327" y="798"/>
                        <a:pt x="1326" y="799"/>
                      </a:cubicBezTo>
                      <a:cubicBezTo>
                        <a:pt x="1325" y="799"/>
                        <a:pt x="1325" y="799"/>
                        <a:pt x="1325" y="799"/>
                      </a:cubicBezTo>
                      <a:cubicBezTo>
                        <a:pt x="1323" y="799"/>
                        <a:pt x="1323" y="798"/>
                        <a:pt x="1322" y="798"/>
                      </a:cubicBezTo>
                      <a:cubicBezTo>
                        <a:pt x="1322" y="798"/>
                        <a:pt x="1322" y="798"/>
                        <a:pt x="1322" y="798"/>
                      </a:cubicBezTo>
                      <a:cubicBezTo>
                        <a:pt x="1322" y="798"/>
                        <a:pt x="1322" y="798"/>
                        <a:pt x="1322" y="798"/>
                      </a:cubicBezTo>
                      <a:cubicBezTo>
                        <a:pt x="1321" y="796"/>
                        <a:pt x="1319" y="795"/>
                        <a:pt x="1318" y="795"/>
                      </a:cubicBezTo>
                      <a:cubicBezTo>
                        <a:pt x="1316" y="793"/>
                        <a:pt x="1315" y="793"/>
                        <a:pt x="1314" y="792"/>
                      </a:cubicBezTo>
                      <a:cubicBezTo>
                        <a:pt x="1314" y="792"/>
                        <a:pt x="1314" y="792"/>
                        <a:pt x="1314" y="792"/>
                      </a:cubicBezTo>
                      <a:cubicBezTo>
                        <a:pt x="1313" y="793"/>
                        <a:pt x="1313" y="793"/>
                        <a:pt x="1313" y="793"/>
                      </a:cubicBezTo>
                      <a:cubicBezTo>
                        <a:pt x="1312" y="794"/>
                        <a:pt x="1311" y="795"/>
                        <a:pt x="1310" y="797"/>
                      </a:cubicBezTo>
                      <a:cubicBezTo>
                        <a:pt x="1309" y="798"/>
                        <a:pt x="1309" y="798"/>
                        <a:pt x="1309" y="798"/>
                      </a:cubicBezTo>
                      <a:cubicBezTo>
                        <a:pt x="1309" y="799"/>
                        <a:pt x="1309" y="799"/>
                        <a:pt x="1309" y="799"/>
                      </a:cubicBezTo>
                      <a:cubicBezTo>
                        <a:pt x="1309" y="799"/>
                        <a:pt x="1309" y="799"/>
                        <a:pt x="1309" y="799"/>
                      </a:cubicBezTo>
                      <a:cubicBezTo>
                        <a:pt x="1309" y="799"/>
                        <a:pt x="1309" y="799"/>
                        <a:pt x="1309" y="799"/>
                      </a:cubicBezTo>
                      <a:cubicBezTo>
                        <a:pt x="1308" y="799"/>
                        <a:pt x="1308" y="799"/>
                        <a:pt x="1308" y="798"/>
                      </a:cubicBezTo>
                      <a:cubicBezTo>
                        <a:pt x="1308" y="798"/>
                        <a:pt x="1308" y="798"/>
                        <a:pt x="1308" y="798"/>
                      </a:cubicBezTo>
                      <a:cubicBezTo>
                        <a:pt x="1307" y="796"/>
                        <a:pt x="1307" y="796"/>
                        <a:pt x="1307" y="796"/>
                      </a:cubicBezTo>
                      <a:cubicBezTo>
                        <a:pt x="1306" y="793"/>
                        <a:pt x="1305" y="790"/>
                        <a:pt x="1305" y="789"/>
                      </a:cubicBezTo>
                      <a:cubicBezTo>
                        <a:pt x="1305" y="788"/>
                        <a:pt x="1305" y="788"/>
                        <a:pt x="1305" y="788"/>
                      </a:cubicBezTo>
                      <a:cubicBezTo>
                        <a:pt x="1305" y="788"/>
                        <a:pt x="1305" y="788"/>
                        <a:pt x="1305" y="788"/>
                      </a:cubicBezTo>
                      <a:cubicBezTo>
                        <a:pt x="1305" y="787"/>
                        <a:pt x="1305" y="786"/>
                        <a:pt x="1304" y="785"/>
                      </a:cubicBezTo>
                      <a:cubicBezTo>
                        <a:pt x="1304" y="784"/>
                        <a:pt x="1304" y="783"/>
                        <a:pt x="1304" y="782"/>
                      </a:cubicBezTo>
                      <a:cubicBezTo>
                        <a:pt x="1304" y="780"/>
                        <a:pt x="1303" y="778"/>
                        <a:pt x="1302" y="776"/>
                      </a:cubicBezTo>
                      <a:cubicBezTo>
                        <a:pt x="1301" y="774"/>
                        <a:pt x="1300" y="772"/>
                        <a:pt x="1300" y="770"/>
                      </a:cubicBezTo>
                      <a:cubicBezTo>
                        <a:pt x="1300" y="768"/>
                        <a:pt x="1299" y="765"/>
                        <a:pt x="1298" y="763"/>
                      </a:cubicBezTo>
                      <a:cubicBezTo>
                        <a:pt x="1297" y="761"/>
                        <a:pt x="1295" y="758"/>
                        <a:pt x="1295" y="756"/>
                      </a:cubicBezTo>
                      <a:cubicBezTo>
                        <a:pt x="1295" y="755"/>
                        <a:pt x="1294" y="753"/>
                        <a:pt x="1293" y="752"/>
                      </a:cubicBezTo>
                      <a:cubicBezTo>
                        <a:pt x="1293" y="751"/>
                        <a:pt x="1291" y="749"/>
                        <a:pt x="1291" y="747"/>
                      </a:cubicBezTo>
                      <a:cubicBezTo>
                        <a:pt x="1291" y="747"/>
                        <a:pt x="1291" y="747"/>
                        <a:pt x="1291" y="747"/>
                      </a:cubicBezTo>
                      <a:cubicBezTo>
                        <a:pt x="1291" y="747"/>
                        <a:pt x="1291" y="747"/>
                        <a:pt x="1291" y="747"/>
                      </a:cubicBezTo>
                      <a:cubicBezTo>
                        <a:pt x="1290" y="745"/>
                        <a:pt x="1289" y="743"/>
                        <a:pt x="1289" y="741"/>
                      </a:cubicBezTo>
                      <a:cubicBezTo>
                        <a:pt x="1288" y="739"/>
                        <a:pt x="1288" y="736"/>
                        <a:pt x="1288" y="734"/>
                      </a:cubicBezTo>
                      <a:cubicBezTo>
                        <a:pt x="1288" y="727"/>
                        <a:pt x="1288" y="727"/>
                        <a:pt x="1288" y="727"/>
                      </a:cubicBezTo>
                      <a:cubicBezTo>
                        <a:pt x="1288" y="727"/>
                        <a:pt x="1288" y="727"/>
                        <a:pt x="1288" y="727"/>
                      </a:cubicBezTo>
                      <a:cubicBezTo>
                        <a:pt x="1287" y="726"/>
                        <a:pt x="1287" y="725"/>
                        <a:pt x="1287" y="724"/>
                      </a:cubicBezTo>
                      <a:cubicBezTo>
                        <a:pt x="1287" y="723"/>
                        <a:pt x="1286" y="723"/>
                        <a:pt x="1286" y="722"/>
                      </a:cubicBezTo>
                      <a:cubicBezTo>
                        <a:pt x="1286" y="722"/>
                        <a:pt x="1286" y="722"/>
                        <a:pt x="1286" y="722"/>
                      </a:cubicBezTo>
                      <a:cubicBezTo>
                        <a:pt x="1286" y="721"/>
                        <a:pt x="1286" y="721"/>
                        <a:pt x="1286" y="721"/>
                      </a:cubicBezTo>
                      <a:cubicBezTo>
                        <a:pt x="1285" y="721"/>
                        <a:pt x="1284" y="719"/>
                        <a:pt x="1284" y="718"/>
                      </a:cubicBezTo>
                      <a:cubicBezTo>
                        <a:pt x="1284" y="718"/>
                        <a:pt x="1284" y="718"/>
                        <a:pt x="1284" y="718"/>
                      </a:cubicBezTo>
                      <a:cubicBezTo>
                        <a:pt x="1284" y="717"/>
                        <a:pt x="1284" y="717"/>
                        <a:pt x="1284" y="717"/>
                      </a:cubicBezTo>
                      <a:cubicBezTo>
                        <a:pt x="1284" y="717"/>
                        <a:pt x="1283" y="716"/>
                        <a:pt x="1283" y="715"/>
                      </a:cubicBezTo>
                      <a:cubicBezTo>
                        <a:pt x="1283" y="714"/>
                        <a:pt x="1283" y="713"/>
                        <a:pt x="1282" y="713"/>
                      </a:cubicBezTo>
                      <a:cubicBezTo>
                        <a:pt x="1282" y="712"/>
                        <a:pt x="1282" y="712"/>
                        <a:pt x="1282" y="712"/>
                      </a:cubicBezTo>
                      <a:cubicBezTo>
                        <a:pt x="1281" y="712"/>
                        <a:pt x="1281" y="712"/>
                        <a:pt x="1281" y="712"/>
                      </a:cubicBezTo>
                      <a:cubicBezTo>
                        <a:pt x="1281" y="710"/>
                        <a:pt x="1281" y="710"/>
                        <a:pt x="1281" y="710"/>
                      </a:cubicBezTo>
                      <a:cubicBezTo>
                        <a:pt x="1280" y="710"/>
                        <a:pt x="1280" y="710"/>
                        <a:pt x="1280" y="710"/>
                      </a:cubicBezTo>
                      <a:cubicBezTo>
                        <a:pt x="1280" y="710"/>
                        <a:pt x="1280" y="710"/>
                        <a:pt x="1280" y="710"/>
                      </a:cubicBezTo>
                      <a:cubicBezTo>
                        <a:pt x="1279" y="709"/>
                        <a:pt x="1279" y="709"/>
                        <a:pt x="1279" y="709"/>
                      </a:cubicBezTo>
                      <a:cubicBezTo>
                        <a:pt x="1278" y="709"/>
                        <a:pt x="1278" y="709"/>
                        <a:pt x="1278" y="709"/>
                      </a:cubicBezTo>
                      <a:cubicBezTo>
                        <a:pt x="1278" y="709"/>
                        <a:pt x="1277" y="708"/>
                        <a:pt x="1276" y="708"/>
                      </a:cubicBezTo>
                      <a:cubicBezTo>
                        <a:pt x="1276" y="708"/>
                        <a:pt x="1275" y="709"/>
                        <a:pt x="1275" y="709"/>
                      </a:cubicBezTo>
                      <a:cubicBezTo>
                        <a:pt x="1274" y="709"/>
                        <a:pt x="1274" y="709"/>
                        <a:pt x="1274" y="709"/>
                      </a:cubicBezTo>
                      <a:cubicBezTo>
                        <a:pt x="1274" y="710"/>
                        <a:pt x="1274" y="710"/>
                        <a:pt x="1274" y="710"/>
                      </a:cubicBezTo>
                      <a:cubicBezTo>
                        <a:pt x="1274" y="711"/>
                        <a:pt x="1273" y="711"/>
                        <a:pt x="1272" y="712"/>
                      </a:cubicBezTo>
                      <a:cubicBezTo>
                        <a:pt x="1272" y="712"/>
                        <a:pt x="1272" y="712"/>
                        <a:pt x="1272" y="712"/>
                      </a:cubicBezTo>
                      <a:cubicBezTo>
                        <a:pt x="1271" y="712"/>
                        <a:pt x="1271" y="712"/>
                        <a:pt x="1271" y="712"/>
                      </a:cubicBezTo>
                      <a:cubicBezTo>
                        <a:pt x="1271" y="712"/>
                        <a:pt x="1271" y="712"/>
                        <a:pt x="1271" y="712"/>
                      </a:cubicBezTo>
                      <a:cubicBezTo>
                        <a:pt x="1271" y="712"/>
                        <a:pt x="1270" y="712"/>
                        <a:pt x="1270" y="712"/>
                      </a:cubicBezTo>
                      <a:cubicBezTo>
                        <a:pt x="1269" y="712"/>
                        <a:pt x="1269" y="712"/>
                        <a:pt x="1268" y="712"/>
                      </a:cubicBezTo>
                      <a:cubicBezTo>
                        <a:pt x="1268" y="712"/>
                        <a:pt x="1268" y="712"/>
                        <a:pt x="1268" y="712"/>
                      </a:cubicBezTo>
                      <a:cubicBezTo>
                        <a:pt x="1264" y="709"/>
                        <a:pt x="1264" y="709"/>
                        <a:pt x="1264" y="709"/>
                      </a:cubicBezTo>
                      <a:cubicBezTo>
                        <a:pt x="1266" y="713"/>
                        <a:pt x="1266" y="713"/>
                        <a:pt x="1266" y="713"/>
                      </a:cubicBezTo>
                      <a:cubicBezTo>
                        <a:pt x="1266" y="714"/>
                        <a:pt x="1266" y="714"/>
                        <a:pt x="1266" y="714"/>
                      </a:cubicBezTo>
                      <a:cubicBezTo>
                        <a:pt x="1266" y="721"/>
                        <a:pt x="1266" y="721"/>
                        <a:pt x="1266" y="721"/>
                      </a:cubicBezTo>
                      <a:cubicBezTo>
                        <a:pt x="1266" y="722"/>
                        <a:pt x="1266" y="722"/>
                        <a:pt x="1266" y="723"/>
                      </a:cubicBezTo>
                      <a:cubicBezTo>
                        <a:pt x="1265" y="724"/>
                        <a:pt x="1264" y="726"/>
                        <a:pt x="1264" y="726"/>
                      </a:cubicBezTo>
                      <a:cubicBezTo>
                        <a:pt x="1262" y="727"/>
                        <a:pt x="1260" y="729"/>
                        <a:pt x="1259" y="731"/>
                      </a:cubicBezTo>
                      <a:cubicBezTo>
                        <a:pt x="1259" y="731"/>
                        <a:pt x="1259" y="732"/>
                        <a:pt x="1259" y="735"/>
                      </a:cubicBezTo>
                      <a:cubicBezTo>
                        <a:pt x="1259" y="737"/>
                        <a:pt x="1259" y="739"/>
                        <a:pt x="1259" y="740"/>
                      </a:cubicBezTo>
                      <a:cubicBezTo>
                        <a:pt x="1260" y="746"/>
                        <a:pt x="1260" y="746"/>
                        <a:pt x="1260" y="746"/>
                      </a:cubicBezTo>
                      <a:cubicBezTo>
                        <a:pt x="1259" y="748"/>
                        <a:pt x="1257" y="749"/>
                        <a:pt x="1255" y="751"/>
                      </a:cubicBezTo>
                      <a:cubicBezTo>
                        <a:pt x="1252" y="752"/>
                        <a:pt x="1250" y="753"/>
                        <a:pt x="1249" y="753"/>
                      </a:cubicBezTo>
                      <a:cubicBezTo>
                        <a:pt x="1249" y="753"/>
                        <a:pt x="1249" y="753"/>
                        <a:pt x="1249" y="753"/>
                      </a:cubicBezTo>
                      <a:cubicBezTo>
                        <a:pt x="1248" y="752"/>
                        <a:pt x="1247" y="750"/>
                        <a:pt x="1246" y="748"/>
                      </a:cubicBezTo>
                      <a:cubicBezTo>
                        <a:pt x="1246" y="746"/>
                        <a:pt x="1244" y="744"/>
                        <a:pt x="1243" y="744"/>
                      </a:cubicBezTo>
                      <a:cubicBezTo>
                        <a:pt x="1242" y="744"/>
                        <a:pt x="1242" y="743"/>
                        <a:pt x="1241" y="743"/>
                      </a:cubicBezTo>
                      <a:cubicBezTo>
                        <a:pt x="1240" y="743"/>
                        <a:pt x="1239" y="744"/>
                        <a:pt x="1238" y="745"/>
                      </a:cubicBezTo>
                      <a:cubicBezTo>
                        <a:pt x="1238" y="745"/>
                        <a:pt x="1238" y="745"/>
                        <a:pt x="1238" y="745"/>
                      </a:cubicBezTo>
                      <a:cubicBezTo>
                        <a:pt x="1238" y="746"/>
                        <a:pt x="1238" y="746"/>
                        <a:pt x="1238" y="746"/>
                      </a:cubicBezTo>
                      <a:cubicBezTo>
                        <a:pt x="1238" y="746"/>
                        <a:pt x="1238" y="747"/>
                        <a:pt x="1238" y="747"/>
                      </a:cubicBezTo>
                      <a:cubicBezTo>
                        <a:pt x="1238" y="747"/>
                        <a:pt x="1238" y="747"/>
                        <a:pt x="1237" y="747"/>
                      </a:cubicBezTo>
                      <a:cubicBezTo>
                        <a:pt x="1237" y="747"/>
                        <a:pt x="1237" y="747"/>
                        <a:pt x="1236" y="746"/>
                      </a:cubicBezTo>
                      <a:cubicBezTo>
                        <a:pt x="1235" y="745"/>
                        <a:pt x="1235" y="743"/>
                        <a:pt x="1234" y="742"/>
                      </a:cubicBezTo>
                      <a:cubicBezTo>
                        <a:pt x="1234" y="741"/>
                        <a:pt x="1234" y="741"/>
                        <a:pt x="1234" y="741"/>
                      </a:cubicBezTo>
                      <a:cubicBezTo>
                        <a:pt x="1234" y="741"/>
                        <a:pt x="1234" y="741"/>
                        <a:pt x="1234" y="741"/>
                      </a:cubicBezTo>
                      <a:cubicBezTo>
                        <a:pt x="1234" y="740"/>
                        <a:pt x="1234" y="739"/>
                        <a:pt x="1234" y="738"/>
                      </a:cubicBezTo>
                      <a:cubicBezTo>
                        <a:pt x="1233" y="737"/>
                        <a:pt x="1233" y="735"/>
                        <a:pt x="1233" y="735"/>
                      </a:cubicBezTo>
                      <a:cubicBezTo>
                        <a:pt x="1233" y="734"/>
                        <a:pt x="1233" y="734"/>
                        <a:pt x="1233" y="734"/>
                      </a:cubicBezTo>
                      <a:cubicBezTo>
                        <a:pt x="1232" y="732"/>
                        <a:pt x="1231" y="730"/>
                        <a:pt x="1230" y="728"/>
                      </a:cubicBezTo>
                      <a:cubicBezTo>
                        <a:pt x="1230" y="728"/>
                        <a:pt x="1230" y="728"/>
                        <a:pt x="1230" y="728"/>
                      </a:cubicBezTo>
                      <a:cubicBezTo>
                        <a:pt x="1230" y="728"/>
                        <a:pt x="1230" y="728"/>
                        <a:pt x="1230" y="728"/>
                      </a:cubicBezTo>
                      <a:cubicBezTo>
                        <a:pt x="1229" y="727"/>
                        <a:pt x="1227" y="725"/>
                        <a:pt x="1226" y="723"/>
                      </a:cubicBezTo>
                      <a:cubicBezTo>
                        <a:pt x="1225" y="722"/>
                        <a:pt x="1224" y="719"/>
                        <a:pt x="1224" y="718"/>
                      </a:cubicBezTo>
                      <a:cubicBezTo>
                        <a:pt x="1224" y="718"/>
                        <a:pt x="1224" y="718"/>
                        <a:pt x="1224" y="718"/>
                      </a:cubicBezTo>
                      <a:cubicBezTo>
                        <a:pt x="1225" y="718"/>
                        <a:pt x="1225" y="717"/>
                        <a:pt x="1225" y="716"/>
                      </a:cubicBezTo>
                      <a:cubicBezTo>
                        <a:pt x="1225" y="716"/>
                        <a:pt x="1225" y="715"/>
                        <a:pt x="1224" y="715"/>
                      </a:cubicBezTo>
                      <a:cubicBezTo>
                        <a:pt x="1224" y="715"/>
                        <a:pt x="1224" y="715"/>
                        <a:pt x="1224" y="715"/>
                      </a:cubicBezTo>
                      <a:cubicBezTo>
                        <a:pt x="1224" y="714"/>
                        <a:pt x="1225" y="712"/>
                        <a:pt x="1226" y="711"/>
                      </a:cubicBezTo>
                      <a:cubicBezTo>
                        <a:pt x="1227" y="710"/>
                        <a:pt x="1228" y="708"/>
                        <a:pt x="1227" y="706"/>
                      </a:cubicBezTo>
                      <a:cubicBezTo>
                        <a:pt x="1227" y="705"/>
                        <a:pt x="1227" y="703"/>
                        <a:pt x="1228" y="702"/>
                      </a:cubicBezTo>
                      <a:cubicBezTo>
                        <a:pt x="1228" y="702"/>
                        <a:pt x="1228" y="702"/>
                        <a:pt x="1228" y="702"/>
                      </a:cubicBezTo>
                      <a:cubicBezTo>
                        <a:pt x="1228" y="702"/>
                        <a:pt x="1228" y="702"/>
                        <a:pt x="1228" y="702"/>
                      </a:cubicBezTo>
                      <a:cubicBezTo>
                        <a:pt x="1228" y="700"/>
                        <a:pt x="1230" y="698"/>
                        <a:pt x="1230" y="698"/>
                      </a:cubicBezTo>
                      <a:cubicBezTo>
                        <a:pt x="1232" y="697"/>
                        <a:pt x="1233" y="695"/>
                        <a:pt x="1233" y="694"/>
                      </a:cubicBezTo>
                      <a:cubicBezTo>
                        <a:pt x="1233" y="694"/>
                        <a:pt x="1233" y="694"/>
                        <a:pt x="1233" y="694"/>
                      </a:cubicBezTo>
                      <a:cubicBezTo>
                        <a:pt x="1234" y="694"/>
                        <a:pt x="1235" y="693"/>
                        <a:pt x="1238" y="692"/>
                      </a:cubicBezTo>
                      <a:cubicBezTo>
                        <a:pt x="1238" y="692"/>
                        <a:pt x="1238" y="692"/>
                        <a:pt x="1238" y="692"/>
                      </a:cubicBezTo>
                      <a:cubicBezTo>
                        <a:pt x="1240" y="692"/>
                        <a:pt x="1240" y="692"/>
                        <a:pt x="1240" y="692"/>
                      </a:cubicBezTo>
                      <a:cubicBezTo>
                        <a:pt x="1241" y="691"/>
                        <a:pt x="1243" y="690"/>
                        <a:pt x="1244" y="689"/>
                      </a:cubicBezTo>
                      <a:cubicBezTo>
                        <a:pt x="1245" y="688"/>
                        <a:pt x="1246" y="686"/>
                        <a:pt x="1248" y="686"/>
                      </a:cubicBezTo>
                      <a:cubicBezTo>
                        <a:pt x="1248" y="686"/>
                        <a:pt x="1248" y="686"/>
                        <a:pt x="1248" y="686"/>
                      </a:cubicBezTo>
                      <a:cubicBezTo>
                        <a:pt x="1248" y="686"/>
                        <a:pt x="1248" y="686"/>
                        <a:pt x="1248" y="686"/>
                      </a:cubicBezTo>
                      <a:cubicBezTo>
                        <a:pt x="1250" y="685"/>
                        <a:pt x="1252" y="684"/>
                        <a:pt x="1253" y="684"/>
                      </a:cubicBezTo>
                      <a:cubicBezTo>
                        <a:pt x="1253" y="684"/>
                        <a:pt x="1253" y="684"/>
                        <a:pt x="1253" y="684"/>
                      </a:cubicBezTo>
                      <a:cubicBezTo>
                        <a:pt x="1255" y="684"/>
                        <a:pt x="1256" y="685"/>
                        <a:pt x="1257" y="685"/>
                      </a:cubicBezTo>
                      <a:cubicBezTo>
                        <a:pt x="1258" y="685"/>
                        <a:pt x="1258" y="685"/>
                        <a:pt x="1258" y="685"/>
                      </a:cubicBezTo>
                      <a:cubicBezTo>
                        <a:pt x="1259" y="685"/>
                        <a:pt x="1260" y="685"/>
                        <a:pt x="1260" y="685"/>
                      </a:cubicBezTo>
                      <a:cubicBezTo>
                        <a:pt x="1260" y="684"/>
                        <a:pt x="1261" y="684"/>
                        <a:pt x="1261" y="683"/>
                      </a:cubicBezTo>
                      <a:cubicBezTo>
                        <a:pt x="1262" y="681"/>
                        <a:pt x="1262" y="679"/>
                        <a:pt x="1263" y="678"/>
                      </a:cubicBezTo>
                      <a:cubicBezTo>
                        <a:pt x="1264" y="678"/>
                        <a:pt x="1264" y="677"/>
                        <a:pt x="1264" y="676"/>
                      </a:cubicBezTo>
                      <a:cubicBezTo>
                        <a:pt x="1264" y="676"/>
                        <a:pt x="1264" y="676"/>
                        <a:pt x="1264" y="676"/>
                      </a:cubicBezTo>
                      <a:cubicBezTo>
                        <a:pt x="1264" y="675"/>
                        <a:pt x="1264" y="675"/>
                        <a:pt x="1264" y="675"/>
                      </a:cubicBezTo>
                      <a:cubicBezTo>
                        <a:pt x="1264" y="675"/>
                        <a:pt x="1265" y="675"/>
                        <a:pt x="1266" y="675"/>
                      </a:cubicBezTo>
                      <a:cubicBezTo>
                        <a:pt x="1268" y="675"/>
                        <a:pt x="1269" y="673"/>
                        <a:pt x="1269" y="671"/>
                      </a:cubicBezTo>
                      <a:cubicBezTo>
                        <a:pt x="1269" y="670"/>
                        <a:pt x="1270" y="669"/>
                        <a:pt x="1270" y="668"/>
                      </a:cubicBezTo>
                      <a:cubicBezTo>
                        <a:pt x="1270" y="667"/>
                        <a:pt x="1270" y="667"/>
                        <a:pt x="1270" y="666"/>
                      </a:cubicBezTo>
                      <a:cubicBezTo>
                        <a:pt x="1271" y="665"/>
                        <a:pt x="1271" y="665"/>
                        <a:pt x="1271" y="665"/>
                      </a:cubicBezTo>
                      <a:cubicBezTo>
                        <a:pt x="1271" y="664"/>
                        <a:pt x="1272" y="664"/>
                        <a:pt x="1272" y="664"/>
                      </a:cubicBezTo>
                      <a:cubicBezTo>
                        <a:pt x="1273" y="664"/>
                        <a:pt x="1273" y="664"/>
                        <a:pt x="1273" y="664"/>
                      </a:cubicBezTo>
                      <a:cubicBezTo>
                        <a:pt x="1273" y="663"/>
                        <a:pt x="1273" y="663"/>
                        <a:pt x="1273" y="663"/>
                      </a:cubicBezTo>
                      <a:cubicBezTo>
                        <a:pt x="1273" y="661"/>
                        <a:pt x="1273" y="661"/>
                        <a:pt x="1273" y="661"/>
                      </a:cubicBezTo>
                      <a:cubicBezTo>
                        <a:pt x="1274" y="660"/>
                        <a:pt x="1275" y="658"/>
                        <a:pt x="1276" y="655"/>
                      </a:cubicBezTo>
                      <a:cubicBezTo>
                        <a:pt x="1276" y="655"/>
                        <a:pt x="1276" y="655"/>
                        <a:pt x="1276" y="655"/>
                      </a:cubicBezTo>
                      <a:cubicBezTo>
                        <a:pt x="1276" y="654"/>
                        <a:pt x="1276" y="654"/>
                        <a:pt x="1276" y="654"/>
                      </a:cubicBezTo>
                      <a:cubicBezTo>
                        <a:pt x="1276" y="654"/>
                        <a:pt x="1276" y="653"/>
                        <a:pt x="1276" y="652"/>
                      </a:cubicBezTo>
                      <a:cubicBezTo>
                        <a:pt x="1277" y="650"/>
                        <a:pt x="1277" y="649"/>
                        <a:pt x="1277" y="648"/>
                      </a:cubicBezTo>
                      <a:cubicBezTo>
                        <a:pt x="1277" y="647"/>
                        <a:pt x="1277" y="646"/>
                        <a:pt x="1278" y="646"/>
                      </a:cubicBezTo>
                      <a:cubicBezTo>
                        <a:pt x="1278" y="646"/>
                        <a:pt x="1278" y="645"/>
                        <a:pt x="1279" y="645"/>
                      </a:cubicBezTo>
                      <a:cubicBezTo>
                        <a:pt x="1279" y="645"/>
                        <a:pt x="1279" y="645"/>
                        <a:pt x="1279" y="646"/>
                      </a:cubicBezTo>
                      <a:cubicBezTo>
                        <a:pt x="1280" y="646"/>
                        <a:pt x="1280" y="646"/>
                        <a:pt x="1281" y="646"/>
                      </a:cubicBezTo>
                      <a:cubicBezTo>
                        <a:pt x="1281" y="646"/>
                        <a:pt x="1282" y="646"/>
                        <a:pt x="1283" y="646"/>
                      </a:cubicBezTo>
                      <a:cubicBezTo>
                        <a:pt x="1284" y="646"/>
                        <a:pt x="1284" y="646"/>
                        <a:pt x="1285" y="646"/>
                      </a:cubicBezTo>
                      <a:cubicBezTo>
                        <a:pt x="1287" y="645"/>
                        <a:pt x="1287" y="645"/>
                        <a:pt x="1287" y="645"/>
                      </a:cubicBezTo>
                      <a:cubicBezTo>
                        <a:pt x="1286" y="644"/>
                        <a:pt x="1286" y="644"/>
                        <a:pt x="1286" y="644"/>
                      </a:cubicBezTo>
                      <a:cubicBezTo>
                        <a:pt x="1286" y="644"/>
                        <a:pt x="1286" y="643"/>
                        <a:pt x="1286" y="643"/>
                      </a:cubicBezTo>
                      <a:cubicBezTo>
                        <a:pt x="1285" y="641"/>
                        <a:pt x="1283" y="640"/>
                        <a:pt x="1281" y="638"/>
                      </a:cubicBezTo>
                      <a:cubicBezTo>
                        <a:pt x="1280" y="637"/>
                        <a:pt x="1280" y="637"/>
                        <a:pt x="1280" y="637"/>
                      </a:cubicBezTo>
                      <a:cubicBezTo>
                        <a:pt x="1280" y="637"/>
                        <a:pt x="1280" y="637"/>
                        <a:pt x="1280" y="636"/>
                      </a:cubicBezTo>
                      <a:cubicBezTo>
                        <a:pt x="1280" y="634"/>
                        <a:pt x="1280" y="634"/>
                        <a:pt x="1280" y="634"/>
                      </a:cubicBezTo>
                      <a:cubicBezTo>
                        <a:pt x="1278" y="635"/>
                        <a:pt x="1278" y="635"/>
                        <a:pt x="1278" y="635"/>
                      </a:cubicBezTo>
                      <a:cubicBezTo>
                        <a:pt x="1278" y="635"/>
                        <a:pt x="1277" y="635"/>
                        <a:pt x="1277" y="635"/>
                      </a:cubicBezTo>
                      <a:cubicBezTo>
                        <a:pt x="1275" y="635"/>
                        <a:pt x="1275" y="635"/>
                        <a:pt x="1275" y="635"/>
                      </a:cubicBezTo>
                      <a:cubicBezTo>
                        <a:pt x="1275" y="635"/>
                        <a:pt x="1275" y="635"/>
                        <a:pt x="1275" y="635"/>
                      </a:cubicBezTo>
                      <a:cubicBezTo>
                        <a:pt x="1274" y="635"/>
                        <a:pt x="1272" y="633"/>
                        <a:pt x="1270" y="632"/>
                      </a:cubicBezTo>
                      <a:cubicBezTo>
                        <a:pt x="1269" y="632"/>
                        <a:pt x="1266" y="630"/>
                        <a:pt x="1264" y="630"/>
                      </a:cubicBezTo>
                      <a:cubicBezTo>
                        <a:pt x="1264" y="630"/>
                        <a:pt x="1263" y="630"/>
                        <a:pt x="1263" y="631"/>
                      </a:cubicBezTo>
                      <a:cubicBezTo>
                        <a:pt x="1259" y="631"/>
                        <a:pt x="1256" y="631"/>
                        <a:pt x="1255" y="632"/>
                      </a:cubicBezTo>
                      <a:cubicBezTo>
                        <a:pt x="1254" y="632"/>
                        <a:pt x="1252" y="633"/>
                        <a:pt x="1250" y="633"/>
                      </a:cubicBezTo>
                      <a:cubicBezTo>
                        <a:pt x="1248" y="634"/>
                        <a:pt x="1247" y="634"/>
                        <a:pt x="1246" y="634"/>
                      </a:cubicBezTo>
                      <a:cubicBezTo>
                        <a:pt x="1244" y="635"/>
                        <a:pt x="1243" y="635"/>
                        <a:pt x="1242" y="635"/>
                      </a:cubicBezTo>
                      <a:cubicBezTo>
                        <a:pt x="1241" y="635"/>
                        <a:pt x="1240" y="635"/>
                        <a:pt x="1240" y="635"/>
                      </a:cubicBezTo>
                      <a:cubicBezTo>
                        <a:pt x="1239" y="634"/>
                        <a:pt x="1239" y="634"/>
                        <a:pt x="1238" y="634"/>
                      </a:cubicBezTo>
                      <a:cubicBezTo>
                        <a:pt x="1237" y="634"/>
                        <a:pt x="1236" y="634"/>
                        <a:pt x="1235" y="635"/>
                      </a:cubicBezTo>
                      <a:cubicBezTo>
                        <a:pt x="1235" y="635"/>
                        <a:pt x="1235" y="635"/>
                        <a:pt x="1235" y="635"/>
                      </a:cubicBezTo>
                      <a:cubicBezTo>
                        <a:pt x="1235" y="635"/>
                        <a:pt x="1235" y="635"/>
                        <a:pt x="1235" y="635"/>
                      </a:cubicBezTo>
                      <a:cubicBezTo>
                        <a:pt x="1235" y="635"/>
                        <a:pt x="1234" y="635"/>
                        <a:pt x="1233" y="635"/>
                      </a:cubicBezTo>
                      <a:cubicBezTo>
                        <a:pt x="1232" y="635"/>
                        <a:pt x="1231" y="635"/>
                        <a:pt x="1230" y="635"/>
                      </a:cubicBezTo>
                      <a:cubicBezTo>
                        <a:pt x="1229" y="634"/>
                        <a:pt x="1228" y="634"/>
                        <a:pt x="1226" y="634"/>
                      </a:cubicBezTo>
                      <a:cubicBezTo>
                        <a:pt x="1225" y="634"/>
                        <a:pt x="1224" y="634"/>
                        <a:pt x="1223" y="633"/>
                      </a:cubicBezTo>
                      <a:cubicBezTo>
                        <a:pt x="1223" y="633"/>
                        <a:pt x="1223" y="633"/>
                        <a:pt x="1223" y="633"/>
                      </a:cubicBezTo>
                      <a:cubicBezTo>
                        <a:pt x="1215" y="634"/>
                        <a:pt x="1215" y="634"/>
                        <a:pt x="1215" y="634"/>
                      </a:cubicBezTo>
                      <a:cubicBezTo>
                        <a:pt x="1213" y="634"/>
                        <a:pt x="1213" y="634"/>
                        <a:pt x="1213" y="634"/>
                      </a:cubicBezTo>
                      <a:cubicBezTo>
                        <a:pt x="1211" y="635"/>
                        <a:pt x="1209" y="635"/>
                        <a:pt x="1208" y="636"/>
                      </a:cubicBezTo>
                      <a:cubicBezTo>
                        <a:pt x="1206" y="637"/>
                        <a:pt x="1203" y="637"/>
                        <a:pt x="1201" y="637"/>
                      </a:cubicBezTo>
                      <a:cubicBezTo>
                        <a:pt x="1193" y="637"/>
                        <a:pt x="1193" y="637"/>
                        <a:pt x="1193" y="637"/>
                      </a:cubicBezTo>
                      <a:cubicBezTo>
                        <a:pt x="1193" y="637"/>
                        <a:pt x="1191" y="638"/>
                        <a:pt x="1190" y="638"/>
                      </a:cubicBezTo>
                      <a:cubicBezTo>
                        <a:pt x="1188" y="638"/>
                        <a:pt x="1186" y="638"/>
                        <a:pt x="1184" y="638"/>
                      </a:cubicBezTo>
                      <a:cubicBezTo>
                        <a:pt x="1182" y="639"/>
                        <a:pt x="1179" y="639"/>
                        <a:pt x="1177" y="639"/>
                      </a:cubicBezTo>
                      <a:cubicBezTo>
                        <a:pt x="1177" y="639"/>
                        <a:pt x="1177" y="639"/>
                        <a:pt x="1177" y="639"/>
                      </a:cubicBezTo>
                      <a:cubicBezTo>
                        <a:pt x="1176" y="639"/>
                        <a:pt x="1174" y="639"/>
                        <a:pt x="1174" y="639"/>
                      </a:cubicBezTo>
                      <a:cubicBezTo>
                        <a:pt x="1173" y="639"/>
                        <a:pt x="1173" y="639"/>
                        <a:pt x="1173" y="639"/>
                      </a:cubicBezTo>
                      <a:cubicBezTo>
                        <a:pt x="1173" y="639"/>
                        <a:pt x="1172" y="638"/>
                        <a:pt x="1171" y="638"/>
                      </a:cubicBezTo>
                      <a:cubicBezTo>
                        <a:pt x="1169" y="637"/>
                        <a:pt x="1168" y="637"/>
                        <a:pt x="1168" y="636"/>
                      </a:cubicBezTo>
                      <a:cubicBezTo>
                        <a:pt x="1167" y="636"/>
                        <a:pt x="1167" y="636"/>
                        <a:pt x="1167" y="636"/>
                      </a:cubicBezTo>
                      <a:cubicBezTo>
                        <a:pt x="1167" y="636"/>
                        <a:pt x="1166" y="636"/>
                        <a:pt x="1165" y="636"/>
                      </a:cubicBezTo>
                      <a:cubicBezTo>
                        <a:pt x="1164" y="636"/>
                        <a:pt x="1162" y="636"/>
                        <a:pt x="1161" y="636"/>
                      </a:cubicBezTo>
                      <a:cubicBezTo>
                        <a:pt x="1161" y="635"/>
                        <a:pt x="1161" y="635"/>
                        <a:pt x="1161" y="635"/>
                      </a:cubicBezTo>
                      <a:cubicBezTo>
                        <a:pt x="1161" y="635"/>
                        <a:pt x="1160" y="635"/>
                        <a:pt x="1159" y="635"/>
                      </a:cubicBezTo>
                      <a:cubicBezTo>
                        <a:pt x="1158" y="635"/>
                        <a:pt x="1157" y="635"/>
                        <a:pt x="1157" y="634"/>
                      </a:cubicBezTo>
                      <a:cubicBezTo>
                        <a:pt x="1157" y="634"/>
                        <a:pt x="1157" y="634"/>
                        <a:pt x="1157" y="634"/>
                      </a:cubicBezTo>
                      <a:cubicBezTo>
                        <a:pt x="1155" y="634"/>
                        <a:pt x="1155" y="634"/>
                        <a:pt x="1155" y="634"/>
                      </a:cubicBezTo>
                      <a:cubicBezTo>
                        <a:pt x="1154" y="634"/>
                        <a:pt x="1152" y="634"/>
                        <a:pt x="1150" y="633"/>
                      </a:cubicBezTo>
                      <a:cubicBezTo>
                        <a:pt x="1149" y="633"/>
                        <a:pt x="1149" y="633"/>
                        <a:pt x="1149" y="633"/>
                      </a:cubicBezTo>
                      <a:cubicBezTo>
                        <a:pt x="1149" y="633"/>
                        <a:pt x="1149" y="633"/>
                        <a:pt x="1149" y="633"/>
                      </a:cubicBezTo>
                      <a:cubicBezTo>
                        <a:pt x="1148" y="633"/>
                        <a:pt x="1145" y="632"/>
                        <a:pt x="1145" y="629"/>
                      </a:cubicBezTo>
                      <a:cubicBezTo>
                        <a:pt x="1145" y="628"/>
                        <a:pt x="1145" y="628"/>
                        <a:pt x="1145" y="628"/>
                      </a:cubicBezTo>
                      <a:cubicBezTo>
                        <a:pt x="1145" y="628"/>
                        <a:pt x="1145" y="627"/>
                        <a:pt x="1146" y="626"/>
                      </a:cubicBezTo>
                      <a:cubicBezTo>
                        <a:pt x="1146" y="625"/>
                        <a:pt x="1146" y="625"/>
                        <a:pt x="1146" y="625"/>
                      </a:cubicBezTo>
                      <a:cubicBezTo>
                        <a:pt x="1146" y="624"/>
                        <a:pt x="1146" y="624"/>
                        <a:pt x="1146" y="624"/>
                      </a:cubicBezTo>
                      <a:cubicBezTo>
                        <a:pt x="1146" y="623"/>
                        <a:pt x="1146" y="623"/>
                        <a:pt x="1146" y="623"/>
                      </a:cubicBezTo>
                      <a:cubicBezTo>
                        <a:pt x="1146" y="622"/>
                        <a:pt x="1146" y="622"/>
                        <a:pt x="1146" y="621"/>
                      </a:cubicBezTo>
                      <a:cubicBezTo>
                        <a:pt x="1147" y="620"/>
                        <a:pt x="1147" y="619"/>
                        <a:pt x="1146" y="618"/>
                      </a:cubicBezTo>
                      <a:cubicBezTo>
                        <a:pt x="1146" y="617"/>
                        <a:pt x="1146" y="615"/>
                        <a:pt x="1145" y="613"/>
                      </a:cubicBezTo>
                      <a:cubicBezTo>
                        <a:pt x="1145" y="613"/>
                        <a:pt x="1144" y="610"/>
                        <a:pt x="1143" y="609"/>
                      </a:cubicBezTo>
                      <a:cubicBezTo>
                        <a:pt x="1143" y="609"/>
                        <a:pt x="1143" y="609"/>
                        <a:pt x="1143" y="609"/>
                      </a:cubicBezTo>
                      <a:cubicBezTo>
                        <a:pt x="1143" y="607"/>
                        <a:pt x="1143" y="605"/>
                        <a:pt x="1144" y="604"/>
                      </a:cubicBezTo>
                      <a:cubicBezTo>
                        <a:pt x="1144" y="604"/>
                        <a:pt x="1144" y="604"/>
                        <a:pt x="1144" y="604"/>
                      </a:cubicBezTo>
                      <a:cubicBezTo>
                        <a:pt x="1145" y="604"/>
                        <a:pt x="1145" y="604"/>
                        <a:pt x="1145" y="604"/>
                      </a:cubicBezTo>
                      <a:cubicBezTo>
                        <a:pt x="1145" y="602"/>
                        <a:pt x="1145" y="601"/>
                        <a:pt x="1144" y="599"/>
                      </a:cubicBezTo>
                      <a:cubicBezTo>
                        <a:pt x="1144" y="599"/>
                        <a:pt x="1144" y="599"/>
                        <a:pt x="1144" y="599"/>
                      </a:cubicBezTo>
                      <a:cubicBezTo>
                        <a:pt x="1144" y="599"/>
                        <a:pt x="1144" y="599"/>
                        <a:pt x="1144" y="599"/>
                      </a:cubicBezTo>
                      <a:cubicBezTo>
                        <a:pt x="1144" y="598"/>
                        <a:pt x="1143" y="597"/>
                        <a:pt x="1142" y="596"/>
                      </a:cubicBezTo>
                      <a:cubicBezTo>
                        <a:pt x="1142" y="595"/>
                        <a:pt x="1142" y="595"/>
                        <a:pt x="1141" y="594"/>
                      </a:cubicBezTo>
                      <a:cubicBezTo>
                        <a:pt x="1141" y="592"/>
                        <a:pt x="1138" y="589"/>
                        <a:pt x="1136" y="587"/>
                      </a:cubicBezTo>
                      <a:cubicBezTo>
                        <a:pt x="1134" y="586"/>
                        <a:pt x="1134" y="586"/>
                        <a:pt x="1134" y="586"/>
                      </a:cubicBezTo>
                      <a:cubicBezTo>
                        <a:pt x="1134" y="586"/>
                        <a:pt x="1134" y="586"/>
                        <a:pt x="1134" y="586"/>
                      </a:cubicBezTo>
                      <a:cubicBezTo>
                        <a:pt x="1134" y="586"/>
                        <a:pt x="1134" y="586"/>
                        <a:pt x="1134" y="586"/>
                      </a:cubicBezTo>
                      <a:cubicBezTo>
                        <a:pt x="1133" y="585"/>
                        <a:pt x="1133" y="585"/>
                        <a:pt x="1133" y="585"/>
                      </a:cubicBezTo>
                      <a:cubicBezTo>
                        <a:pt x="1132" y="586"/>
                        <a:pt x="1132" y="586"/>
                        <a:pt x="1132" y="586"/>
                      </a:cubicBezTo>
                      <a:cubicBezTo>
                        <a:pt x="1131" y="587"/>
                        <a:pt x="1131" y="587"/>
                        <a:pt x="1131" y="587"/>
                      </a:cubicBezTo>
                      <a:cubicBezTo>
                        <a:pt x="1131" y="591"/>
                        <a:pt x="1131" y="591"/>
                        <a:pt x="1131" y="591"/>
                      </a:cubicBezTo>
                      <a:cubicBezTo>
                        <a:pt x="1131" y="592"/>
                        <a:pt x="1131" y="592"/>
                        <a:pt x="1131" y="592"/>
                      </a:cubicBezTo>
                      <a:cubicBezTo>
                        <a:pt x="1132" y="592"/>
                        <a:pt x="1132" y="593"/>
                        <a:pt x="1132" y="594"/>
                      </a:cubicBezTo>
                      <a:cubicBezTo>
                        <a:pt x="1132" y="594"/>
                        <a:pt x="1132" y="595"/>
                        <a:pt x="1132" y="596"/>
                      </a:cubicBezTo>
                      <a:cubicBezTo>
                        <a:pt x="1131" y="596"/>
                        <a:pt x="1131" y="596"/>
                        <a:pt x="1131" y="596"/>
                      </a:cubicBezTo>
                      <a:cubicBezTo>
                        <a:pt x="1131" y="596"/>
                        <a:pt x="1131" y="596"/>
                        <a:pt x="1131" y="596"/>
                      </a:cubicBezTo>
                      <a:cubicBezTo>
                        <a:pt x="1131" y="597"/>
                        <a:pt x="1131" y="597"/>
                        <a:pt x="1131" y="597"/>
                      </a:cubicBezTo>
                      <a:cubicBezTo>
                        <a:pt x="1130" y="598"/>
                        <a:pt x="1130" y="598"/>
                        <a:pt x="1129" y="598"/>
                      </a:cubicBezTo>
                      <a:cubicBezTo>
                        <a:pt x="1129" y="598"/>
                        <a:pt x="1129" y="598"/>
                        <a:pt x="1129" y="598"/>
                      </a:cubicBezTo>
                      <a:cubicBezTo>
                        <a:pt x="1128" y="597"/>
                        <a:pt x="1127" y="597"/>
                        <a:pt x="1126" y="597"/>
                      </a:cubicBezTo>
                      <a:cubicBezTo>
                        <a:pt x="1126" y="597"/>
                        <a:pt x="1125" y="596"/>
                        <a:pt x="1124" y="596"/>
                      </a:cubicBezTo>
                      <a:cubicBezTo>
                        <a:pt x="1124" y="596"/>
                        <a:pt x="1124" y="596"/>
                        <a:pt x="1124" y="596"/>
                      </a:cubicBezTo>
                      <a:cubicBezTo>
                        <a:pt x="1119" y="596"/>
                        <a:pt x="1119" y="596"/>
                        <a:pt x="1119" y="596"/>
                      </a:cubicBezTo>
                      <a:cubicBezTo>
                        <a:pt x="1119" y="596"/>
                        <a:pt x="1119" y="596"/>
                        <a:pt x="1119" y="596"/>
                      </a:cubicBezTo>
                      <a:cubicBezTo>
                        <a:pt x="1119" y="596"/>
                        <a:pt x="1118" y="596"/>
                        <a:pt x="1118" y="596"/>
                      </a:cubicBezTo>
                      <a:cubicBezTo>
                        <a:pt x="1118" y="596"/>
                        <a:pt x="1117" y="596"/>
                        <a:pt x="1116" y="595"/>
                      </a:cubicBezTo>
                      <a:cubicBezTo>
                        <a:pt x="1115" y="595"/>
                        <a:pt x="1115" y="595"/>
                        <a:pt x="1114" y="595"/>
                      </a:cubicBezTo>
                      <a:cubicBezTo>
                        <a:pt x="1113" y="593"/>
                        <a:pt x="1112" y="591"/>
                        <a:pt x="1110" y="591"/>
                      </a:cubicBezTo>
                      <a:cubicBezTo>
                        <a:pt x="1110" y="590"/>
                        <a:pt x="1110" y="590"/>
                        <a:pt x="1110" y="590"/>
                      </a:cubicBezTo>
                      <a:cubicBezTo>
                        <a:pt x="1110" y="590"/>
                        <a:pt x="1110" y="590"/>
                        <a:pt x="1110" y="590"/>
                      </a:cubicBezTo>
                      <a:cubicBezTo>
                        <a:pt x="1108" y="590"/>
                        <a:pt x="1106" y="589"/>
                        <a:pt x="1106" y="588"/>
                      </a:cubicBezTo>
                      <a:cubicBezTo>
                        <a:pt x="1105" y="586"/>
                        <a:pt x="1105" y="586"/>
                        <a:pt x="1105" y="585"/>
                      </a:cubicBezTo>
                      <a:cubicBezTo>
                        <a:pt x="1105" y="585"/>
                        <a:pt x="1105" y="585"/>
                        <a:pt x="1105" y="585"/>
                      </a:cubicBezTo>
                      <a:cubicBezTo>
                        <a:pt x="1105" y="584"/>
                        <a:pt x="1105" y="584"/>
                        <a:pt x="1105" y="584"/>
                      </a:cubicBezTo>
                      <a:cubicBezTo>
                        <a:pt x="1105" y="584"/>
                        <a:pt x="1105" y="584"/>
                        <a:pt x="1105" y="583"/>
                      </a:cubicBezTo>
                      <a:cubicBezTo>
                        <a:pt x="1105" y="583"/>
                        <a:pt x="1105" y="583"/>
                        <a:pt x="1105" y="582"/>
                      </a:cubicBezTo>
                      <a:cubicBezTo>
                        <a:pt x="1105" y="582"/>
                        <a:pt x="1105" y="582"/>
                        <a:pt x="1105" y="582"/>
                      </a:cubicBezTo>
                      <a:cubicBezTo>
                        <a:pt x="1105" y="582"/>
                        <a:pt x="1105" y="582"/>
                        <a:pt x="1105" y="582"/>
                      </a:cubicBezTo>
                      <a:cubicBezTo>
                        <a:pt x="1105" y="581"/>
                        <a:pt x="1105" y="580"/>
                        <a:pt x="1104" y="580"/>
                      </a:cubicBezTo>
                      <a:cubicBezTo>
                        <a:pt x="1104" y="579"/>
                        <a:pt x="1103" y="579"/>
                        <a:pt x="1103" y="578"/>
                      </a:cubicBezTo>
                      <a:cubicBezTo>
                        <a:pt x="1102" y="578"/>
                        <a:pt x="1101" y="578"/>
                        <a:pt x="1101" y="577"/>
                      </a:cubicBezTo>
                      <a:cubicBezTo>
                        <a:pt x="1100" y="577"/>
                        <a:pt x="1099" y="576"/>
                        <a:pt x="1098" y="576"/>
                      </a:cubicBezTo>
                      <a:cubicBezTo>
                        <a:pt x="1097" y="576"/>
                        <a:pt x="1097" y="576"/>
                        <a:pt x="1097" y="576"/>
                      </a:cubicBezTo>
                      <a:cubicBezTo>
                        <a:pt x="1096" y="577"/>
                        <a:pt x="1096" y="577"/>
                        <a:pt x="1096" y="577"/>
                      </a:cubicBezTo>
                      <a:cubicBezTo>
                        <a:pt x="1096" y="578"/>
                        <a:pt x="1096" y="578"/>
                        <a:pt x="1096" y="578"/>
                      </a:cubicBezTo>
                      <a:cubicBezTo>
                        <a:pt x="1096" y="579"/>
                        <a:pt x="1097" y="581"/>
                        <a:pt x="1098" y="581"/>
                      </a:cubicBezTo>
                      <a:cubicBezTo>
                        <a:pt x="1099" y="582"/>
                        <a:pt x="1099" y="584"/>
                        <a:pt x="1099" y="585"/>
                      </a:cubicBezTo>
                      <a:cubicBezTo>
                        <a:pt x="1099" y="586"/>
                        <a:pt x="1098" y="586"/>
                        <a:pt x="1097" y="586"/>
                      </a:cubicBezTo>
                      <a:cubicBezTo>
                        <a:pt x="1096" y="586"/>
                        <a:pt x="1095" y="586"/>
                        <a:pt x="1095" y="586"/>
                      </a:cubicBezTo>
                      <a:cubicBezTo>
                        <a:pt x="1094" y="586"/>
                        <a:pt x="1093" y="586"/>
                        <a:pt x="1092" y="586"/>
                      </a:cubicBezTo>
                      <a:cubicBezTo>
                        <a:pt x="1091" y="586"/>
                        <a:pt x="1088" y="585"/>
                        <a:pt x="1087" y="583"/>
                      </a:cubicBezTo>
                      <a:cubicBezTo>
                        <a:pt x="1086" y="583"/>
                        <a:pt x="1086" y="583"/>
                        <a:pt x="1086" y="583"/>
                      </a:cubicBezTo>
                      <a:cubicBezTo>
                        <a:pt x="1086" y="583"/>
                        <a:pt x="1086" y="583"/>
                        <a:pt x="1086" y="583"/>
                      </a:cubicBezTo>
                      <a:cubicBezTo>
                        <a:pt x="1085" y="583"/>
                        <a:pt x="1084" y="581"/>
                        <a:pt x="1084" y="579"/>
                      </a:cubicBezTo>
                      <a:cubicBezTo>
                        <a:pt x="1084" y="578"/>
                        <a:pt x="1083" y="577"/>
                        <a:pt x="1081" y="576"/>
                      </a:cubicBezTo>
                      <a:cubicBezTo>
                        <a:pt x="1080" y="576"/>
                        <a:pt x="1077" y="574"/>
                        <a:pt x="1077" y="573"/>
                      </a:cubicBezTo>
                      <a:cubicBezTo>
                        <a:pt x="1076" y="573"/>
                        <a:pt x="1076" y="573"/>
                        <a:pt x="1076" y="573"/>
                      </a:cubicBezTo>
                      <a:cubicBezTo>
                        <a:pt x="1076" y="573"/>
                        <a:pt x="1076" y="573"/>
                        <a:pt x="1076" y="573"/>
                      </a:cubicBezTo>
                      <a:cubicBezTo>
                        <a:pt x="1075" y="573"/>
                        <a:pt x="1073" y="572"/>
                        <a:pt x="1073" y="571"/>
                      </a:cubicBezTo>
                      <a:cubicBezTo>
                        <a:pt x="1073" y="571"/>
                        <a:pt x="1073" y="571"/>
                        <a:pt x="1073" y="571"/>
                      </a:cubicBezTo>
                      <a:cubicBezTo>
                        <a:pt x="1073" y="571"/>
                        <a:pt x="1073" y="571"/>
                        <a:pt x="1073" y="571"/>
                      </a:cubicBezTo>
                      <a:cubicBezTo>
                        <a:pt x="1072" y="570"/>
                        <a:pt x="1072" y="570"/>
                        <a:pt x="1072" y="569"/>
                      </a:cubicBezTo>
                      <a:cubicBezTo>
                        <a:pt x="1071" y="569"/>
                        <a:pt x="1071" y="568"/>
                        <a:pt x="1070" y="568"/>
                      </a:cubicBezTo>
                      <a:cubicBezTo>
                        <a:pt x="1070" y="567"/>
                        <a:pt x="1069" y="567"/>
                        <a:pt x="1069" y="567"/>
                      </a:cubicBezTo>
                      <a:cubicBezTo>
                        <a:pt x="1068" y="566"/>
                        <a:pt x="1068" y="566"/>
                        <a:pt x="1068" y="566"/>
                      </a:cubicBezTo>
                      <a:cubicBezTo>
                        <a:pt x="1068" y="567"/>
                        <a:pt x="1068" y="567"/>
                        <a:pt x="1068" y="567"/>
                      </a:cubicBezTo>
                      <a:cubicBezTo>
                        <a:pt x="1067" y="567"/>
                        <a:pt x="1066" y="568"/>
                        <a:pt x="1066" y="569"/>
                      </a:cubicBezTo>
                      <a:cubicBezTo>
                        <a:pt x="1066" y="569"/>
                        <a:pt x="1066" y="570"/>
                        <a:pt x="1066" y="570"/>
                      </a:cubicBezTo>
                      <a:cubicBezTo>
                        <a:pt x="1065" y="571"/>
                        <a:pt x="1065" y="572"/>
                        <a:pt x="1065" y="573"/>
                      </a:cubicBezTo>
                      <a:cubicBezTo>
                        <a:pt x="1065" y="575"/>
                        <a:pt x="1065" y="575"/>
                        <a:pt x="1065" y="575"/>
                      </a:cubicBezTo>
                      <a:cubicBezTo>
                        <a:pt x="1069" y="575"/>
                        <a:pt x="1069" y="575"/>
                        <a:pt x="1069" y="575"/>
                      </a:cubicBezTo>
                      <a:cubicBezTo>
                        <a:pt x="1071" y="575"/>
                        <a:pt x="1072" y="576"/>
                        <a:pt x="1073" y="578"/>
                      </a:cubicBezTo>
                      <a:cubicBezTo>
                        <a:pt x="1073" y="578"/>
                        <a:pt x="1074" y="580"/>
                        <a:pt x="1071" y="583"/>
                      </a:cubicBezTo>
                      <a:cubicBezTo>
                        <a:pt x="1069" y="584"/>
                        <a:pt x="1067" y="585"/>
                        <a:pt x="1066" y="587"/>
                      </a:cubicBezTo>
                      <a:cubicBezTo>
                        <a:pt x="1066" y="588"/>
                        <a:pt x="1065" y="590"/>
                        <a:pt x="1063" y="591"/>
                      </a:cubicBezTo>
                      <a:cubicBezTo>
                        <a:pt x="1063" y="591"/>
                        <a:pt x="1061" y="592"/>
                        <a:pt x="1060" y="592"/>
                      </a:cubicBezTo>
                      <a:cubicBezTo>
                        <a:pt x="1060" y="593"/>
                        <a:pt x="1060" y="593"/>
                        <a:pt x="1060" y="593"/>
                      </a:cubicBezTo>
                      <a:cubicBezTo>
                        <a:pt x="1060" y="593"/>
                        <a:pt x="1060" y="593"/>
                        <a:pt x="1060" y="593"/>
                      </a:cubicBezTo>
                      <a:cubicBezTo>
                        <a:pt x="1059" y="594"/>
                        <a:pt x="1057" y="596"/>
                        <a:pt x="1057" y="598"/>
                      </a:cubicBezTo>
                      <a:cubicBezTo>
                        <a:pt x="1057" y="600"/>
                        <a:pt x="1056" y="603"/>
                        <a:pt x="1055" y="604"/>
                      </a:cubicBezTo>
                      <a:cubicBezTo>
                        <a:pt x="1055" y="604"/>
                        <a:pt x="1055" y="605"/>
                        <a:pt x="1055" y="607"/>
                      </a:cubicBezTo>
                      <a:cubicBezTo>
                        <a:pt x="1055" y="608"/>
                        <a:pt x="1055" y="608"/>
                        <a:pt x="1055" y="608"/>
                      </a:cubicBezTo>
                      <a:cubicBezTo>
                        <a:pt x="1055" y="608"/>
                        <a:pt x="1055" y="608"/>
                        <a:pt x="1055" y="608"/>
                      </a:cubicBezTo>
                      <a:cubicBezTo>
                        <a:pt x="1056" y="609"/>
                        <a:pt x="1056" y="610"/>
                        <a:pt x="1056" y="611"/>
                      </a:cubicBezTo>
                      <a:cubicBezTo>
                        <a:pt x="1056" y="614"/>
                        <a:pt x="1056" y="614"/>
                        <a:pt x="1056" y="614"/>
                      </a:cubicBezTo>
                      <a:cubicBezTo>
                        <a:pt x="1057" y="613"/>
                        <a:pt x="1057" y="613"/>
                        <a:pt x="1057" y="613"/>
                      </a:cubicBezTo>
                      <a:cubicBezTo>
                        <a:pt x="1058" y="613"/>
                        <a:pt x="1058" y="613"/>
                        <a:pt x="1059" y="613"/>
                      </a:cubicBezTo>
                      <a:cubicBezTo>
                        <a:pt x="1060" y="613"/>
                        <a:pt x="1060" y="613"/>
                        <a:pt x="1060" y="613"/>
                      </a:cubicBezTo>
                      <a:cubicBezTo>
                        <a:pt x="1061" y="613"/>
                        <a:pt x="1063" y="613"/>
                        <a:pt x="1063" y="613"/>
                      </a:cubicBezTo>
                      <a:cubicBezTo>
                        <a:pt x="1064" y="614"/>
                        <a:pt x="1064" y="614"/>
                        <a:pt x="1064" y="614"/>
                      </a:cubicBezTo>
                      <a:cubicBezTo>
                        <a:pt x="1064" y="614"/>
                        <a:pt x="1064" y="614"/>
                        <a:pt x="1064" y="614"/>
                      </a:cubicBezTo>
                      <a:cubicBezTo>
                        <a:pt x="1065" y="614"/>
                        <a:pt x="1068" y="615"/>
                        <a:pt x="1069" y="617"/>
                      </a:cubicBezTo>
                      <a:cubicBezTo>
                        <a:pt x="1071" y="618"/>
                        <a:pt x="1073" y="621"/>
                        <a:pt x="1074" y="623"/>
                      </a:cubicBezTo>
                      <a:cubicBezTo>
                        <a:pt x="1074" y="624"/>
                        <a:pt x="1076" y="627"/>
                        <a:pt x="1079" y="628"/>
                      </a:cubicBezTo>
                      <a:cubicBezTo>
                        <a:pt x="1080" y="628"/>
                        <a:pt x="1081" y="628"/>
                        <a:pt x="1082" y="628"/>
                      </a:cubicBezTo>
                      <a:cubicBezTo>
                        <a:pt x="1083" y="628"/>
                        <a:pt x="1084" y="628"/>
                        <a:pt x="1084" y="627"/>
                      </a:cubicBezTo>
                      <a:cubicBezTo>
                        <a:pt x="1084" y="627"/>
                        <a:pt x="1084" y="627"/>
                        <a:pt x="1084" y="627"/>
                      </a:cubicBezTo>
                      <a:cubicBezTo>
                        <a:pt x="1085" y="627"/>
                        <a:pt x="1085" y="627"/>
                        <a:pt x="1085" y="627"/>
                      </a:cubicBezTo>
                      <a:cubicBezTo>
                        <a:pt x="1086" y="627"/>
                        <a:pt x="1087" y="627"/>
                        <a:pt x="1088" y="627"/>
                      </a:cubicBezTo>
                      <a:cubicBezTo>
                        <a:pt x="1089" y="627"/>
                        <a:pt x="1090" y="627"/>
                        <a:pt x="1091" y="627"/>
                      </a:cubicBezTo>
                      <a:cubicBezTo>
                        <a:pt x="1091" y="627"/>
                        <a:pt x="1091" y="627"/>
                        <a:pt x="1091" y="627"/>
                      </a:cubicBezTo>
                      <a:cubicBezTo>
                        <a:pt x="1091" y="627"/>
                        <a:pt x="1091" y="627"/>
                        <a:pt x="1091" y="627"/>
                      </a:cubicBezTo>
                      <a:cubicBezTo>
                        <a:pt x="1093" y="627"/>
                        <a:pt x="1094" y="629"/>
                        <a:pt x="1094" y="631"/>
                      </a:cubicBezTo>
                      <a:cubicBezTo>
                        <a:pt x="1094" y="632"/>
                        <a:pt x="1096" y="635"/>
                        <a:pt x="1098" y="636"/>
                      </a:cubicBezTo>
                      <a:cubicBezTo>
                        <a:pt x="1101" y="636"/>
                        <a:pt x="1101" y="639"/>
                        <a:pt x="1101" y="640"/>
                      </a:cubicBezTo>
                      <a:cubicBezTo>
                        <a:pt x="1101" y="640"/>
                        <a:pt x="1101" y="640"/>
                        <a:pt x="1101" y="640"/>
                      </a:cubicBezTo>
                      <a:cubicBezTo>
                        <a:pt x="1101" y="640"/>
                        <a:pt x="1101" y="640"/>
                        <a:pt x="1101" y="641"/>
                      </a:cubicBezTo>
                      <a:cubicBezTo>
                        <a:pt x="1100" y="642"/>
                        <a:pt x="1099" y="642"/>
                        <a:pt x="1098" y="643"/>
                      </a:cubicBezTo>
                      <a:cubicBezTo>
                        <a:pt x="1096" y="643"/>
                        <a:pt x="1094" y="644"/>
                        <a:pt x="1093" y="645"/>
                      </a:cubicBezTo>
                      <a:cubicBezTo>
                        <a:pt x="1093" y="645"/>
                        <a:pt x="1092" y="646"/>
                        <a:pt x="1091" y="646"/>
                      </a:cubicBezTo>
                      <a:cubicBezTo>
                        <a:pt x="1090" y="646"/>
                        <a:pt x="1089" y="645"/>
                        <a:pt x="1088" y="645"/>
                      </a:cubicBezTo>
                      <a:cubicBezTo>
                        <a:pt x="1087" y="645"/>
                        <a:pt x="1086" y="644"/>
                        <a:pt x="1084" y="644"/>
                      </a:cubicBezTo>
                      <a:cubicBezTo>
                        <a:pt x="1083" y="644"/>
                        <a:pt x="1081" y="644"/>
                        <a:pt x="1080" y="644"/>
                      </a:cubicBezTo>
                      <a:cubicBezTo>
                        <a:pt x="1080" y="644"/>
                        <a:pt x="1080" y="644"/>
                        <a:pt x="1080" y="644"/>
                      </a:cubicBezTo>
                      <a:cubicBezTo>
                        <a:pt x="1080" y="644"/>
                        <a:pt x="1080" y="644"/>
                        <a:pt x="1080" y="644"/>
                      </a:cubicBezTo>
                      <a:cubicBezTo>
                        <a:pt x="1077" y="644"/>
                        <a:pt x="1076" y="645"/>
                        <a:pt x="1076" y="647"/>
                      </a:cubicBezTo>
                      <a:cubicBezTo>
                        <a:pt x="1076" y="648"/>
                        <a:pt x="1075" y="650"/>
                        <a:pt x="1075" y="651"/>
                      </a:cubicBezTo>
                      <a:cubicBezTo>
                        <a:pt x="1075" y="652"/>
                        <a:pt x="1075" y="653"/>
                        <a:pt x="1075" y="654"/>
                      </a:cubicBezTo>
                      <a:cubicBezTo>
                        <a:pt x="1074" y="655"/>
                        <a:pt x="1074" y="656"/>
                        <a:pt x="1073" y="657"/>
                      </a:cubicBezTo>
                      <a:cubicBezTo>
                        <a:pt x="1072" y="658"/>
                        <a:pt x="1072" y="659"/>
                        <a:pt x="1071" y="660"/>
                      </a:cubicBezTo>
                      <a:cubicBezTo>
                        <a:pt x="1070" y="662"/>
                        <a:pt x="1068" y="662"/>
                        <a:pt x="1067" y="662"/>
                      </a:cubicBezTo>
                      <a:cubicBezTo>
                        <a:pt x="1064" y="661"/>
                        <a:pt x="1063" y="661"/>
                        <a:pt x="1062" y="661"/>
                      </a:cubicBezTo>
                      <a:cubicBezTo>
                        <a:pt x="1061" y="661"/>
                        <a:pt x="1061" y="662"/>
                        <a:pt x="1061" y="663"/>
                      </a:cubicBezTo>
                      <a:cubicBezTo>
                        <a:pt x="1061" y="664"/>
                        <a:pt x="1060" y="666"/>
                        <a:pt x="1059" y="668"/>
                      </a:cubicBezTo>
                      <a:cubicBezTo>
                        <a:pt x="1059" y="668"/>
                        <a:pt x="1058" y="669"/>
                        <a:pt x="1058" y="669"/>
                      </a:cubicBezTo>
                      <a:cubicBezTo>
                        <a:pt x="1057" y="671"/>
                        <a:pt x="1056" y="673"/>
                        <a:pt x="1056" y="674"/>
                      </a:cubicBezTo>
                      <a:cubicBezTo>
                        <a:pt x="1056" y="674"/>
                        <a:pt x="1056" y="674"/>
                        <a:pt x="1056" y="674"/>
                      </a:cubicBezTo>
                      <a:cubicBezTo>
                        <a:pt x="1055" y="675"/>
                        <a:pt x="1055" y="677"/>
                        <a:pt x="1056" y="679"/>
                      </a:cubicBezTo>
                      <a:cubicBezTo>
                        <a:pt x="1057" y="680"/>
                        <a:pt x="1058" y="681"/>
                        <a:pt x="1058" y="681"/>
                      </a:cubicBezTo>
                      <a:cubicBezTo>
                        <a:pt x="1058" y="681"/>
                        <a:pt x="1059" y="682"/>
                        <a:pt x="1060" y="684"/>
                      </a:cubicBezTo>
                      <a:cubicBezTo>
                        <a:pt x="1060" y="684"/>
                        <a:pt x="1060" y="684"/>
                        <a:pt x="1060" y="684"/>
                      </a:cubicBezTo>
                      <a:cubicBezTo>
                        <a:pt x="1060" y="684"/>
                        <a:pt x="1060" y="684"/>
                        <a:pt x="1060" y="684"/>
                      </a:cubicBezTo>
                      <a:cubicBezTo>
                        <a:pt x="1061" y="685"/>
                        <a:pt x="1063" y="685"/>
                        <a:pt x="1064" y="685"/>
                      </a:cubicBezTo>
                      <a:cubicBezTo>
                        <a:pt x="1066" y="685"/>
                        <a:pt x="1069" y="686"/>
                        <a:pt x="1070" y="687"/>
                      </a:cubicBezTo>
                      <a:cubicBezTo>
                        <a:pt x="1070" y="687"/>
                        <a:pt x="1070" y="687"/>
                        <a:pt x="1070" y="687"/>
                      </a:cubicBezTo>
                      <a:cubicBezTo>
                        <a:pt x="1070" y="687"/>
                        <a:pt x="1070" y="687"/>
                        <a:pt x="1070" y="687"/>
                      </a:cubicBezTo>
                      <a:cubicBezTo>
                        <a:pt x="1071" y="687"/>
                        <a:pt x="1071" y="688"/>
                        <a:pt x="1072" y="688"/>
                      </a:cubicBezTo>
                      <a:cubicBezTo>
                        <a:pt x="1073" y="688"/>
                        <a:pt x="1075" y="689"/>
                        <a:pt x="1075" y="689"/>
                      </a:cubicBezTo>
                      <a:cubicBezTo>
                        <a:pt x="1075" y="689"/>
                        <a:pt x="1075" y="689"/>
                        <a:pt x="1075" y="689"/>
                      </a:cubicBezTo>
                      <a:cubicBezTo>
                        <a:pt x="1076" y="690"/>
                        <a:pt x="1076" y="690"/>
                        <a:pt x="1076" y="690"/>
                      </a:cubicBezTo>
                      <a:cubicBezTo>
                        <a:pt x="1077" y="690"/>
                        <a:pt x="1077" y="690"/>
                        <a:pt x="1078" y="691"/>
                      </a:cubicBezTo>
                      <a:cubicBezTo>
                        <a:pt x="1078" y="691"/>
                        <a:pt x="1078" y="691"/>
                        <a:pt x="1078" y="691"/>
                      </a:cubicBezTo>
                      <a:cubicBezTo>
                        <a:pt x="1078" y="691"/>
                        <a:pt x="1078" y="691"/>
                        <a:pt x="1078" y="691"/>
                      </a:cubicBezTo>
                      <a:cubicBezTo>
                        <a:pt x="1079" y="691"/>
                        <a:pt x="1079" y="691"/>
                        <a:pt x="1081" y="692"/>
                      </a:cubicBezTo>
                      <a:cubicBezTo>
                        <a:pt x="1082" y="692"/>
                        <a:pt x="1083" y="692"/>
                        <a:pt x="1085" y="692"/>
                      </a:cubicBezTo>
                      <a:cubicBezTo>
                        <a:pt x="1086" y="692"/>
                        <a:pt x="1086" y="692"/>
                        <a:pt x="1086" y="692"/>
                      </a:cubicBezTo>
                      <a:cubicBezTo>
                        <a:pt x="1088" y="692"/>
                        <a:pt x="1089" y="693"/>
                        <a:pt x="1090" y="693"/>
                      </a:cubicBezTo>
                      <a:cubicBezTo>
                        <a:pt x="1091" y="694"/>
                        <a:pt x="1092" y="697"/>
                        <a:pt x="1092" y="698"/>
                      </a:cubicBezTo>
                      <a:cubicBezTo>
                        <a:pt x="1092" y="704"/>
                        <a:pt x="1092" y="704"/>
                        <a:pt x="1092" y="704"/>
                      </a:cubicBezTo>
                      <a:cubicBezTo>
                        <a:pt x="1092" y="706"/>
                        <a:pt x="1093" y="708"/>
                        <a:pt x="1094" y="709"/>
                      </a:cubicBezTo>
                      <a:cubicBezTo>
                        <a:pt x="1094" y="710"/>
                        <a:pt x="1094" y="712"/>
                        <a:pt x="1093" y="713"/>
                      </a:cubicBezTo>
                      <a:cubicBezTo>
                        <a:pt x="1092" y="713"/>
                        <a:pt x="1091" y="715"/>
                        <a:pt x="1090" y="715"/>
                      </a:cubicBezTo>
                      <a:cubicBezTo>
                        <a:pt x="1089" y="715"/>
                        <a:pt x="1089" y="715"/>
                        <a:pt x="1089" y="715"/>
                      </a:cubicBezTo>
                      <a:cubicBezTo>
                        <a:pt x="1088" y="716"/>
                        <a:pt x="1088" y="716"/>
                        <a:pt x="1088" y="716"/>
                      </a:cubicBezTo>
                      <a:cubicBezTo>
                        <a:pt x="1088" y="716"/>
                        <a:pt x="1088" y="716"/>
                        <a:pt x="1088" y="716"/>
                      </a:cubicBezTo>
                      <a:cubicBezTo>
                        <a:pt x="1088" y="716"/>
                        <a:pt x="1087" y="717"/>
                        <a:pt x="1086" y="718"/>
                      </a:cubicBezTo>
                      <a:cubicBezTo>
                        <a:pt x="1086" y="719"/>
                        <a:pt x="1086" y="719"/>
                        <a:pt x="1086" y="719"/>
                      </a:cubicBezTo>
                      <a:cubicBezTo>
                        <a:pt x="1086" y="719"/>
                        <a:pt x="1086" y="719"/>
                        <a:pt x="1086" y="719"/>
                      </a:cubicBezTo>
                      <a:cubicBezTo>
                        <a:pt x="1086" y="720"/>
                        <a:pt x="1086" y="721"/>
                        <a:pt x="1086" y="722"/>
                      </a:cubicBezTo>
                      <a:cubicBezTo>
                        <a:pt x="1086" y="723"/>
                        <a:pt x="1085" y="724"/>
                        <a:pt x="1085" y="725"/>
                      </a:cubicBezTo>
                      <a:cubicBezTo>
                        <a:pt x="1085" y="726"/>
                        <a:pt x="1086" y="729"/>
                        <a:pt x="1087" y="730"/>
                      </a:cubicBezTo>
                      <a:cubicBezTo>
                        <a:pt x="1088" y="731"/>
                        <a:pt x="1089" y="733"/>
                        <a:pt x="1090" y="734"/>
                      </a:cubicBezTo>
                      <a:cubicBezTo>
                        <a:pt x="1090" y="734"/>
                        <a:pt x="1091" y="734"/>
                        <a:pt x="1091" y="735"/>
                      </a:cubicBezTo>
                      <a:cubicBezTo>
                        <a:pt x="1092" y="735"/>
                        <a:pt x="1093" y="736"/>
                        <a:pt x="1094" y="737"/>
                      </a:cubicBezTo>
                      <a:cubicBezTo>
                        <a:pt x="1095" y="737"/>
                        <a:pt x="1095" y="737"/>
                        <a:pt x="1095" y="737"/>
                      </a:cubicBezTo>
                      <a:cubicBezTo>
                        <a:pt x="1095" y="737"/>
                        <a:pt x="1095" y="737"/>
                        <a:pt x="1095" y="737"/>
                      </a:cubicBezTo>
                      <a:cubicBezTo>
                        <a:pt x="1096" y="738"/>
                        <a:pt x="1097" y="739"/>
                        <a:pt x="1097" y="739"/>
                      </a:cubicBezTo>
                      <a:cubicBezTo>
                        <a:pt x="1097" y="741"/>
                        <a:pt x="1097" y="741"/>
                        <a:pt x="1097" y="741"/>
                      </a:cubicBezTo>
                      <a:cubicBezTo>
                        <a:pt x="1097" y="742"/>
                        <a:pt x="1096" y="743"/>
                        <a:pt x="1096" y="744"/>
                      </a:cubicBezTo>
                      <a:cubicBezTo>
                        <a:pt x="1096" y="745"/>
                        <a:pt x="1096" y="746"/>
                        <a:pt x="1096" y="746"/>
                      </a:cubicBezTo>
                      <a:cubicBezTo>
                        <a:pt x="1095" y="746"/>
                        <a:pt x="1095" y="746"/>
                        <a:pt x="1095" y="746"/>
                      </a:cubicBezTo>
                      <a:cubicBezTo>
                        <a:pt x="1095" y="747"/>
                        <a:pt x="1095" y="747"/>
                        <a:pt x="1095" y="747"/>
                      </a:cubicBezTo>
                      <a:cubicBezTo>
                        <a:pt x="1096" y="749"/>
                        <a:pt x="1097" y="750"/>
                        <a:pt x="1098" y="750"/>
                      </a:cubicBezTo>
                      <a:cubicBezTo>
                        <a:pt x="1099" y="750"/>
                        <a:pt x="1100" y="750"/>
                        <a:pt x="1101" y="750"/>
                      </a:cubicBezTo>
                      <a:cubicBezTo>
                        <a:pt x="1102" y="750"/>
                        <a:pt x="1103" y="750"/>
                        <a:pt x="1104" y="750"/>
                      </a:cubicBezTo>
                      <a:cubicBezTo>
                        <a:pt x="1105" y="751"/>
                        <a:pt x="1106" y="751"/>
                        <a:pt x="1106" y="752"/>
                      </a:cubicBezTo>
                      <a:cubicBezTo>
                        <a:pt x="1107" y="753"/>
                        <a:pt x="1107" y="754"/>
                        <a:pt x="1106" y="754"/>
                      </a:cubicBezTo>
                      <a:cubicBezTo>
                        <a:pt x="1105" y="756"/>
                        <a:pt x="1104" y="759"/>
                        <a:pt x="1104" y="760"/>
                      </a:cubicBezTo>
                      <a:cubicBezTo>
                        <a:pt x="1104" y="762"/>
                        <a:pt x="1105" y="765"/>
                        <a:pt x="1106" y="766"/>
                      </a:cubicBezTo>
                      <a:cubicBezTo>
                        <a:pt x="1107" y="767"/>
                        <a:pt x="1107" y="768"/>
                        <a:pt x="1107" y="768"/>
                      </a:cubicBezTo>
                      <a:cubicBezTo>
                        <a:pt x="1108" y="770"/>
                        <a:pt x="1108" y="771"/>
                        <a:pt x="1109" y="771"/>
                      </a:cubicBezTo>
                      <a:cubicBezTo>
                        <a:pt x="1110" y="773"/>
                        <a:pt x="1110" y="775"/>
                        <a:pt x="1109" y="776"/>
                      </a:cubicBezTo>
                      <a:cubicBezTo>
                        <a:pt x="1108" y="778"/>
                        <a:pt x="1108" y="781"/>
                        <a:pt x="1109" y="782"/>
                      </a:cubicBezTo>
                      <a:cubicBezTo>
                        <a:pt x="1109" y="784"/>
                        <a:pt x="1110" y="786"/>
                        <a:pt x="1111" y="787"/>
                      </a:cubicBezTo>
                      <a:cubicBezTo>
                        <a:pt x="1112" y="789"/>
                        <a:pt x="1112" y="792"/>
                        <a:pt x="1112" y="793"/>
                      </a:cubicBezTo>
                      <a:cubicBezTo>
                        <a:pt x="1112" y="795"/>
                        <a:pt x="1112" y="798"/>
                        <a:pt x="1114" y="800"/>
                      </a:cubicBezTo>
                      <a:cubicBezTo>
                        <a:pt x="1115" y="802"/>
                        <a:pt x="1115" y="802"/>
                        <a:pt x="1115" y="802"/>
                      </a:cubicBezTo>
                      <a:cubicBezTo>
                        <a:pt x="1116" y="803"/>
                        <a:pt x="1116" y="804"/>
                        <a:pt x="1117" y="805"/>
                      </a:cubicBezTo>
                      <a:cubicBezTo>
                        <a:pt x="1117" y="806"/>
                        <a:pt x="1118" y="807"/>
                        <a:pt x="1118" y="807"/>
                      </a:cubicBezTo>
                      <a:cubicBezTo>
                        <a:pt x="1118" y="807"/>
                        <a:pt x="1118" y="807"/>
                        <a:pt x="1118" y="807"/>
                      </a:cubicBezTo>
                      <a:cubicBezTo>
                        <a:pt x="1118" y="808"/>
                        <a:pt x="1117" y="809"/>
                        <a:pt x="1117" y="810"/>
                      </a:cubicBezTo>
                      <a:cubicBezTo>
                        <a:pt x="1117" y="812"/>
                        <a:pt x="1117" y="814"/>
                        <a:pt x="1118" y="815"/>
                      </a:cubicBezTo>
                      <a:cubicBezTo>
                        <a:pt x="1118" y="821"/>
                        <a:pt x="1118" y="821"/>
                        <a:pt x="1118" y="821"/>
                      </a:cubicBezTo>
                      <a:cubicBezTo>
                        <a:pt x="1117" y="823"/>
                        <a:pt x="1117" y="824"/>
                        <a:pt x="1117" y="824"/>
                      </a:cubicBezTo>
                      <a:cubicBezTo>
                        <a:pt x="1115" y="823"/>
                        <a:pt x="1115" y="823"/>
                        <a:pt x="1115" y="823"/>
                      </a:cubicBezTo>
                      <a:cubicBezTo>
                        <a:pt x="1113" y="821"/>
                        <a:pt x="1112" y="820"/>
                        <a:pt x="1112" y="820"/>
                      </a:cubicBezTo>
                      <a:cubicBezTo>
                        <a:pt x="1111" y="820"/>
                        <a:pt x="1111" y="820"/>
                        <a:pt x="1111" y="820"/>
                      </a:cubicBezTo>
                      <a:cubicBezTo>
                        <a:pt x="1109" y="820"/>
                        <a:pt x="1109" y="820"/>
                        <a:pt x="1109" y="820"/>
                      </a:cubicBezTo>
                      <a:cubicBezTo>
                        <a:pt x="1110" y="822"/>
                        <a:pt x="1110" y="822"/>
                        <a:pt x="1110" y="822"/>
                      </a:cubicBezTo>
                      <a:cubicBezTo>
                        <a:pt x="1110" y="823"/>
                        <a:pt x="1110" y="823"/>
                        <a:pt x="1110" y="823"/>
                      </a:cubicBezTo>
                      <a:cubicBezTo>
                        <a:pt x="1110" y="823"/>
                        <a:pt x="1110" y="823"/>
                        <a:pt x="1110" y="823"/>
                      </a:cubicBezTo>
                      <a:cubicBezTo>
                        <a:pt x="1111" y="823"/>
                        <a:pt x="1111" y="823"/>
                        <a:pt x="1111" y="823"/>
                      </a:cubicBezTo>
                      <a:cubicBezTo>
                        <a:pt x="1111" y="823"/>
                        <a:pt x="1112" y="824"/>
                        <a:pt x="1112" y="824"/>
                      </a:cubicBezTo>
                      <a:cubicBezTo>
                        <a:pt x="1113" y="825"/>
                        <a:pt x="1113" y="825"/>
                        <a:pt x="1113" y="825"/>
                      </a:cubicBezTo>
                      <a:cubicBezTo>
                        <a:pt x="1114" y="826"/>
                        <a:pt x="1114" y="826"/>
                        <a:pt x="1115" y="827"/>
                      </a:cubicBezTo>
                      <a:cubicBezTo>
                        <a:pt x="1115" y="828"/>
                        <a:pt x="1115" y="828"/>
                        <a:pt x="1116" y="829"/>
                      </a:cubicBezTo>
                      <a:cubicBezTo>
                        <a:pt x="1116" y="829"/>
                        <a:pt x="1116" y="829"/>
                        <a:pt x="1116" y="829"/>
                      </a:cubicBezTo>
                      <a:cubicBezTo>
                        <a:pt x="1116" y="829"/>
                        <a:pt x="1116" y="829"/>
                        <a:pt x="1116" y="829"/>
                      </a:cubicBezTo>
                      <a:cubicBezTo>
                        <a:pt x="1116" y="829"/>
                        <a:pt x="1116" y="830"/>
                        <a:pt x="1117" y="831"/>
                      </a:cubicBezTo>
                      <a:cubicBezTo>
                        <a:pt x="1118" y="831"/>
                        <a:pt x="1118" y="832"/>
                        <a:pt x="1119" y="833"/>
                      </a:cubicBezTo>
                      <a:cubicBezTo>
                        <a:pt x="1119" y="833"/>
                        <a:pt x="1119" y="834"/>
                        <a:pt x="1119" y="835"/>
                      </a:cubicBezTo>
                      <a:cubicBezTo>
                        <a:pt x="1119" y="836"/>
                        <a:pt x="1119" y="837"/>
                        <a:pt x="1118" y="837"/>
                      </a:cubicBezTo>
                      <a:cubicBezTo>
                        <a:pt x="1118" y="837"/>
                        <a:pt x="1118" y="837"/>
                        <a:pt x="1118" y="837"/>
                      </a:cubicBezTo>
                      <a:cubicBezTo>
                        <a:pt x="1117" y="837"/>
                        <a:pt x="1117" y="837"/>
                        <a:pt x="1117" y="837"/>
                      </a:cubicBezTo>
                      <a:cubicBezTo>
                        <a:pt x="1117" y="838"/>
                        <a:pt x="1115" y="838"/>
                        <a:pt x="1113" y="838"/>
                      </a:cubicBezTo>
                      <a:cubicBezTo>
                        <a:pt x="1111" y="838"/>
                        <a:pt x="1110" y="836"/>
                        <a:pt x="1108" y="835"/>
                      </a:cubicBezTo>
                      <a:cubicBezTo>
                        <a:pt x="1108" y="834"/>
                        <a:pt x="1107" y="834"/>
                        <a:pt x="1107" y="834"/>
                      </a:cubicBezTo>
                      <a:cubicBezTo>
                        <a:pt x="1106" y="834"/>
                        <a:pt x="1106" y="834"/>
                        <a:pt x="1106" y="834"/>
                      </a:cubicBezTo>
                      <a:cubicBezTo>
                        <a:pt x="1105" y="835"/>
                        <a:pt x="1105" y="835"/>
                        <a:pt x="1105" y="835"/>
                      </a:cubicBezTo>
                      <a:cubicBezTo>
                        <a:pt x="1105" y="835"/>
                        <a:pt x="1105" y="836"/>
                        <a:pt x="1105" y="836"/>
                      </a:cubicBezTo>
                      <a:cubicBezTo>
                        <a:pt x="1104" y="836"/>
                        <a:pt x="1104" y="836"/>
                        <a:pt x="1104" y="836"/>
                      </a:cubicBezTo>
                      <a:cubicBezTo>
                        <a:pt x="1104" y="837"/>
                        <a:pt x="1104" y="837"/>
                        <a:pt x="1104" y="837"/>
                      </a:cubicBezTo>
                      <a:cubicBezTo>
                        <a:pt x="1103" y="837"/>
                        <a:pt x="1103" y="837"/>
                        <a:pt x="1103" y="837"/>
                      </a:cubicBezTo>
                      <a:cubicBezTo>
                        <a:pt x="1103" y="838"/>
                        <a:pt x="1103" y="838"/>
                        <a:pt x="1102" y="839"/>
                      </a:cubicBezTo>
                      <a:cubicBezTo>
                        <a:pt x="1102" y="839"/>
                        <a:pt x="1102" y="839"/>
                        <a:pt x="1102" y="839"/>
                      </a:cubicBezTo>
                      <a:cubicBezTo>
                        <a:pt x="1102" y="840"/>
                        <a:pt x="1102" y="840"/>
                        <a:pt x="1102" y="840"/>
                      </a:cubicBezTo>
                      <a:cubicBezTo>
                        <a:pt x="1102" y="841"/>
                        <a:pt x="1101" y="841"/>
                        <a:pt x="1100" y="841"/>
                      </a:cubicBezTo>
                      <a:cubicBezTo>
                        <a:pt x="1100" y="841"/>
                        <a:pt x="1100" y="841"/>
                        <a:pt x="1100" y="841"/>
                      </a:cubicBezTo>
                      <a:cubicBezTo>
                        <a:pt x="1100" y="840"/>
                        <a:pt x="1099" y="840"/>
                        <a:pt x="1098" y="838"/>
                      </a:cubicBezTo>
                      <a:cubicBezTo>
                        <a:pt x="1098" y="824"/>
                        <a:pt x="1098" y="824"/>
                        <a:pt x="1098" y="824"/>
                      </a:cubicBezTo>
                      <a:cubicBezTo>
                        <a:pt x="1098" y="824"/>
                        <a:pt x="1098" y="823"/>
                        <a:pt x="1098" y="822"/>
                      </a:cubicBezTo>
                      <a:cubicBezTo>
                        <a:pt x="1099" y="821"/>
                        <a:pt x="1099" y="821"/>
                        <a:pt x="1099" y="821"/>
                      </a:cubicBezTo>
                      <a:cubicBezTo>
                        <a:pt x="1099" y="818"/>
                        <a:pt x="1099" y="818"/>
                        <a:pt x="1099" y="818"/>
                      </a:cubicBezTo>
                      <a:cubicBezTo>
                        <a:pt x="1097" y="820"/>
                        <a:pt x="1097" y="820"/>
                        <a:pt x="1097" y="820"/>
                      </a:cubicBezTo>
                      <a:cubicBezTo>
                        <a:pt x="1096" y="820"/>
                        <a:pt x="1096" y="820"/>
                        <a:pt x="1095" y="820"/>
                      </a:cubicBezTo>
                      <a:cubicBezTo>
                        <a:pt x="1095" y="820"/>
                        <a:pt x="1095" y="820"/>
                        <a:pt x="1095" y="820"/>
                      </a:cubicBezTo>
                      <a:cubicBezTo>
                        <a:pt x="1095" y="819"/>
                        <a:pt x="1094" y="819"/>
                        <a:pt x="1094" y="818"/>
                      </a:cubicBezTo>
                      <a:cubicBezTo>
                        <a:pt x="1092" y="817"/>
                        <a:pt x="1092" y="817"/>
                        <a:pt x="1092" y="817"/>
                      </a:cubicBezTo>
                      <a:cubicBezTo>
                        <a:pt x="1092" y="818"/>
                        <a:pt x="1092" y="818"/>
                        <a:pt x="1092" y="818"/>
                      </a:cubicBezTo>
                      <a:cubicBezTo>
                        <a:pt x="1092" y="818"/>
                        <a:pt x="1092" y="818"/>
                        <a:pt x="1092" y="818"/>
                      </a:cubicBezTo>
                      <a:cubicBezTo>
                        <a:pt x="1092" y="819"/>
                        <a:pt x="1092" y="819"/>
                        <a:pt x="1091" y="820"/>
                      </a:cubicBezTo>
                      <a:cubicBezTo>
                        <a:pt x="1091" y="821"/>
                        <a:pt x="1091" y="822"/>
                        <a:pt x="1091" y="823"/>
                      </a:cubicBezTo>
                      <a:cubicBezTo>
                        <a:pt x="1091" y="824"/>
                        <a:pt x="1090" y="826"/>
                        <a:pt x="1089" y="827"/>
                      </a:cubicBezTo>
                      <a:cubicBezTo>
                        <a:pt x="1089" y="827"/>
                        <a:pt x="1089" y="827"/>
                        <a:pt x="1089" y="827"/>
                      </a:cubicBezTo>
                      <a:cubicBezTo>
                        <a:pt x="1089" y="827"/>
                        <a:pt x="1088" y="827"/>
                        <a:pt x="1088" y="826"/>
                      </a:cubicBezTo>
                      <a:cubicBezTo>
                        <a:pt x="1087" y="826"/>
                        <a:pt x="1087" y="826"/>
                        <a:pt x="1087" y="826"/>
                      </a:cubicBezTo>
                      <a:cubicBezTo>
                        <a:pt x="1086" y="826"/>
                        <a:pt x="1086" y="826"/>
                        <a:pt x="1086" y="826"/>
                      </a:cubicBezTo>
                      <a:cubicBezTo>
                        <a:pt x="1086" y="827"/>
                        <a:pt x="1086" y="827"/>
                        <a:pt x="1086" y="827"/>
                      </a:cubicBezTo>
                      <a:cubicBezTo>
                        <a:pt x="1086" y="829"/>
                        <a:pt x="1086" y="831"/>
                        <a:pt x="1085" y="832"/>
                      </a:cubicBezTo>
                      <a:cubicBezTo>
                        <a:pt x="1085" y="832"/>
                        <a:pt x="1085" y="832"/>
                        <a:pt x="1085" y="832"/>
                      </a:cubicBezTo>
                      <a:cubicBezTo>
                        <a:pt x="1085" y="835"/>
                        <a:pt x="1085" y="835"/>
                        <a:pt x="1085" y="835"/>
                      </a:cubicBezTo>
                      <a:cubicBezTo>
                        <a:pt x="1085" y="836"/>
                        <a:pt x="1085" y="836"/>
                        <a:pt x="1084" y="837"/>
                      </a:cubicBezTo>
                      <a:cubicBezTo>
                        <a:pt x="1084" y="838"/>
                        <a:pt x="1084" y="838"/>
                        <a:pt x="1084" y="839"/>
                      </a:cubicBezTo>
                      <a:cubicBezTo>
                        <a:pt x="1084" y="840"/>
                        <a:pt x="1083" y="840"/>
                        <a:pt x="1082" y="840"/>
                      </a:cubicBezTo>
                      <a:cubicBezTo>
                        <a:pt x="1082" y="840"/>
                        <a:pt x="1081" y="840"/>
                        <a:pt x="1081" y="839"/>
                      </a:cubicBezTo>
                      <a:cubicBezTo>
                        <a:pt x="1081" y="839"/>
                        <a:pt x="1081" y="838"/>
                        <a:pt x="1080" y="838"/>
                      </a:cubicBezTo>
                      <a:cubicBezTo>
                        <a:pt x="1080" y="836"/>
                        <a:pt x="1080" y="836"/>
                        <a:pt x="1079" y="835"/>
                      </a:cubicBezTo>
                      <a:cubicBezTo>
                        <a:pt x="1077" y="833"/>
                        <a:pt x="1077" y="833"/>
                        <a:pt x="1077" y="833"/>
                      </a:cubicBezTo>
                      <a:cubicBezTo>
                        <a:pt x="1077" y="836"/>
                        <a:pt x="1077" y="836"/>
                        <a:pt x="1077" y="836"/>
                      </a:cubicBezTo>
                      <a:cubicBezTo>
                        <a:pt x="1077" y="836"/>
                        <a:pt x="1077" y="836"/>
                        <a:pt x="1077" y="836"/>
                      </a:cubicBezTo>
                      <a:cubicBezTo>
                        <a:pt x="1077" y="837"/>
                        <a:pt x="1077" y="838"/>
                        <a:pt x="1076" y="839"/>
                      </a:cubicBezTo>
                      <a:cubicBezTo>
                        <a:pt x="1076" y="840"/>
                        <a:pt x="1076" y="840"/>
                        <a:pt x="1076" y="841"/>
                      </a:cubicBezTo>
                      <a:cubicBezTo>
                        <a:pt x="1076" y="844"/>
                        <a:pt x="1076" y="844"/>
                        <a:pt x="1076" y="844"/>
                      </a:cubicBezTo>
                      <a:cubicBezTo>
                        <a:pt x="1075" y="844"/>
                        <a:pt x="1075" y="844"/>
                        <a:pt x="1075" y="844"/>
                      </a:cubicBezTo>
                      <a:cubicBezTo>
                        <a:pt x="1075" y="844"/>
                        <a:pt x="1074" y="844"/>
                        <a:pt x="1074" y="843"/>
                      </a:cubicBezTo>
                      <a:cubicBezTo>
                        <a:pt x="1074" y="843"/>
                        <a:pt x="1074" y="843"/>
                        <a:pt x="1074" y="843"/>
                      </a:cubicBezTo>
                      <a:cubicBezTo>
                        <a:pt x="1074" y="843"/>
                        <a:pt x="1074" y="843"/>
                        <a:pt x="1074" y="843"/>
                      </a:cubicBezTo>
                      <a:cubicBezTo>
                        <a:pt x="1073" y="842"/>
                        <a:pt x="1072" y="841"/>
                        <a:pt x="1072" y="840"/>
                      </a:cubicBezTo>
                      <a:cubicBezTo>
                        <a:pt x="1072" y="840"/>
                        <a:pt x="1072" y="840"/>
                        <a:pt x="1072" y="840"/>
                      </a:cubicBezTo>
                      <a:cubicBezTo>
                        <a:pt x="1072" y="840"/>
                        <a:pt x="1072" y="840"/>
                        <a:pt x="1072" y="840"/>
                      </a:cubicBezTo>
                      <a:cubicBezTo>
                        <a:pt x="1071" y="839"/>
                        <a:pt x="1071" y="837"/>
                        <a:pt x="1071" y="837"/>
                      </a:cubicBezTo>
                      <a:cubicBezTo>
                        <a:pt x="1071" y="834"/>
                        <a:pt x="1071" y="833"/>
                        <a:pt x="1070" y="832"/>
                      </a:cubicBezTo>
                      <a:cubicBezTo>
                        <a:pt x="1070" y="832"/>
                        <a:pt x="1070" y="832"/>
                        <a:pt x="1070" y="832"/>
                      </a:cubicBezTo>
                      <a:cubicBezTo>
                        <a:pt x="1070" y="832"/>
                        <a:pt x="1070" y="829"/>
                        <a:pt x="1069" y="828"/>
                      </a:cubicBezTo>
                      <a:cubicBezTo>
                        <a:pt x="1068" y="827"/>
                        <a:pt x="1068" y="825"/>
                        <a:pt x="1068" y="824"/>
                      </a:cubicBezTo>
                      <a:cubicBezTo>
                        <a:pt x="1068" y="822"/>
                        <a:pt x="1068" y="821"/>
                        <a:pt x="1069" y="819"/>
                      </a:cubicBezTo>
                      <a:cubicBezTo>
                        <a:pt x="1070" y="818"/>
                        <a:pt x="1070" y="818"/>
                        <a:pt x="1070" y="815"/>
                      </a:cubicBezTo>
                      <a:cubicBezTo>
                        <a:pt x="1070" y="813"/>
                        <a:pt x="1070" y="812"/>
                        <a:pt x="1069" y="811"/>
                      </a:cubicBezTo>
                      <a:cubicBezTo>
                        <a:pt x="1068" y="810"/>
                        <a:pt x="1067" y="809"/>
                        <a:pt x="1066" y="809"/>
                      </a:cubicBezTo>
                      <a:cubicBezTo>
                        <a:pt x="1065" y="809"/>
                        <a:pt x="1065" y="809"/>
                        <a:pt x="1064" y="808"/>
                      </a:cubicBezTo>
                      <a:cubicBezTo>
                        <a:pt x="1064" y="808"/>
                        <a:pt x="1064" y="808"/>
                        <a:pt x="1064" y="808"/>
                      </a:cubicBezTo>
                      <a:cubicBezTo>
                        <a:pt x="1062" y="808"/>
                        <a:pt x="1062" y="808"/>
                        <a:pt x="1062" y="808"/>
                      </a:cubicBezTo>
                      <a:cubicBezTo>
                        <a:pt x="1061" y="808"/>
                        <a:pt x="1060" y="807"/>
                        <a:pt x="1059" y="806"/>
                      </a:cubicBezTo>
                      <a:cubicBezTo>
                        <a:pt x="1057" y="808"/>
                        <a:pt x="1057" y="808"/>
                        <a:pt x="1057" y="808"/>
                      </a:cubicBezTo>
                      <a:cubicBezTo>
                        <a:pt x="1058" y="808"/>
                        <a:pt x="1059" y="809"/>
                        <a:pt x="1059" y="810"/>
                      </a:cubicBezTo>
                      <a:cubicBezTo>
                        <a:pt x="1060" y="811"/>
                        <a:pt x="1063" y="811"/>
                        <a:pt x="1064" y="811"/>
                      </a:cubicBezTo>
                      <a:cubicBezTo>
                        <a:pt x="1065" y="811"/>
                        <a:pt x="1066" y="812"/>
                        <a:pt x="1067" y="813"/>
                      </a:cubicBezTo>
                      <a:cubicBezTo>
                        <a:pt x="1067" y="813"/>
                        <a:pt x="1067" y="813"/>
                        <a:pt x="1067" y="813"/>
                      </a:cubicBezTo>
                      <a:cubicBezTo>
                        <a:pt x="1067" y="813"/>
                        <a:pt x="1067" y="813"/>
                        <a:pt x="1067" y="813"/>
                      </a:cubicBezTo>
                      <a:cubicBezTo>
                        <a:pt x="1067" y="814"/>
                        <a:pt x="1067" y="814"/>
                        <a:pt x="1067" y="815"/>
                      </a:cubicBezTo>
                      <a:cubicBezTo>
                        <a:pt x="1067" y="815"/>
                        <a:pt x="1067" y="816"/>
                        <a:pt x="1067" y="816"/>
                      </a:cubicBezTo>
                      <a:cubicBezTo>
                        <a:pt x="1066" y="816"/>
                        <a:pt x="1066" y="816"/>
                        <a:pt x="1066" y="816"/>
                      </a:cubicBezTo>
                      <a:cubicBezTo>
                        <a:pt x="1066" y="817"/>
                        <a:pt x="1066" y="817"/>
                        <a:pt x="1066" y="817"/>
                      </a:cubicBezTo>
                      <a:cubicBezTo>
                        <a:pt x="1066" y="817"/>
                        <a:pt x="1065" y="817"/>
                        <a:pt x="1064" y="820"/>
                      </a:cubicBezTo>
                      <a:cubicBezTo>
                        <a:pt x="1064" y="820"/>
                        <a:pt x="1064" y="820"/>
                        <a:pt x="1064" y="820"/>
                      </a:cubicBezTo>
                      <a:cubicBezTo>
                        <a:pt x="1063" y="821"/>
                        <a:pt x="1061" y="823"/>
                        <a:pt x="1061" y="824"/>
                      </a:cubicBezTo>
                      <a:cubicBezTo>
                        <a:pt x="1061" y="825"/>
                        <a:pt x="1061" y="827"/>
                        <a:pt x="1060" y="828"/>
                      </a:cubicBezTo>
                      <a:cubicBezTo>
                        <a:pt x="1059" y="828"/>
                        <a:pt x="1059" y="828"/>
                        <a:pt x="1059" y="828"/>
                      </a:cubicBezTo>
                      <a:cubicBezTo>
                        <a:pt x="1059" y="828"/>
                        <a:pt x="1059" y="828"/>
                        <a:pt x="1059" y="828"/>
                      </a:cubicBezTo>
                      <a:cubicBezTo>
                        <a:pt x="1059" y="829"/>
                        <a:pt x="1058" y="830"/>
                        <a:pt x="1057" y="831"/>
                      </a:cubicBezTo>
                      <a:cubicBezTo>
                        <a:pt x="1057" y="831"/>
                        <a:pt x="1056" y="832"/>
                        <a:pt x="1056" y="833"/>
                      </a:cubicBezTo>
                      <a:cubicBezTo>
                        <a:pt x="1055" y="833"/>
                        <a:pt x="1055" y="834"/>
                        <a:pt x="1055" y="834"/>
                      </a:cubicBezTo>
                      <a:cubicBezTo>
                        <a:pt x="1054" y="834"/>
                        <a:pt x="1054" y="834"/>
                        <a:pt x="1054" y="834"/>
                      </a:cubicBezTo>
                      <a:cubicBezTo>
                        <a:pt x="1054" y="835"/>
                        <a:pt x="1054" y="835"/>
                        <a:pt x="1054" y="835"/>
                      </a:cubicBezTo>
                      <a:cubicBezTo>
                        <a:pt x="1054" y="836"/>
                        <a:pt x="1053" y="837"/>
                        <a:pt x="1051" y="837"/>
                      </a:cubicBezTo>
                      <a:cubicBezTo>
                        <a:pt x="1050" y="837"/>
                        <a:pt x="1047" y="838"/>
                        <a:pt x="1046" y="839"/>
                      </a:cubicBezTo>
                      <a:cubicBezTo>
                        <a:pt x="1044" y="838"/>
                        <a:pt x="1044" y="838"/>
                        <a:pt x="1044" y="838"/>
                      </a:cubicBezTo>
                      <a:cubicBezTo>
                        <a:pt x="1044" y="839"/>
                        <a:pt x="1044" y="839"/>
                        <a:pt x="1044" y="839"/>
                      </a:cubicBezTo>
                      <a:cubicBezTo>
                        <a:pt x="1044" y="840"/>
                        <a:pt x="1043" y="841"/>
                        <a:pt x="1043" y="841"/>
                      </a:cubicBezTo>
                      <a:cubicBezTo>
                        <a:pt x="1042" y="841"/>
                        <a:pt x="1042" y="841"/>
                        <a:pt x="1042" y="841"/>
                      </a:cubicBezTo>
                      <a:cubicBezTo>
                        <a:pt x="1041" y="841"/>
                        <a:pt x="1037" y="842"/>
                        <a:pt x="1036" y="843"/>
                      </a:cubicBezTo>
                      <a:cubicBezTo>
                        <a:pt x="1035" y="843"/>
                        <a:pt x="1034" y="843"/>
                        <a:pt x="1033" y="844"/>
                      </a:cubicBezTo>
                      <a:cubicBezTo>
                        <a:pt x="1031" y="845"/>
                        <a:pt x="1030" y="845"/>
                        <a:pt x="1029" y="845"/>
                      </a:cubicBezTo>
                      <a:cubicBezTo>
                        <a:pt x="1029" y="846"/>
                        <a:pt x="1026" y="847"/>
                        <a:pt x="1023" y="847"/>
                      </a:cubicBezTo>
                      <a:cubicBezTo>
                        <a:pt x="1022" y="847"/>
                        <a:pt x="1022" y="847"/>
                        <a:pt x="1022" y="847"/>
                      </a:cubicBezTo>
                      <a:cubicBezTo>
                        <a:pt x="1022" y="847"/>
                        <a:pt x="1022" y="847"/>
                        <a:pt x="1022" y="847"/>
                      </a:cubicBezTo>
                      <a:cubicBezTo>
                        <a:pt x="1021" y="848"/>
                        <a:pt x="1020" y="848"/>
                        <a:pt x="1020" y="848"/>
                      </a:cubicBezTo>
                      <a:cubicBezTo>
                        <a:pt x="1017" y="849"/>
                        <a:pt x="1016" y="850"/>
                        <a:pt x="1016" y="850"/>
                      </a:cubicBezTo>
                      <a:cubicBezTo>
                        <a:pt x="1015" y="851"/>
                        <a:pt x="1012" y="853"/>
                        <a:pt x="1010" y="854"/>
                      </a:cubicBezTo>
                      <a:cubicBezTo>
                        <a:pt x="1008" y="855"/>
                        <a:pt x="1005" y="859"/>
                        <a:pt x="1005" y="860"/>
                      </a:cubicBezTo>
                      <a:cubicBezTo>
                        <a:pt x="1004" y="861"/>
                        <a:pt x="1003" y="863"/>
                        <a:pt x="1002" y="864"/>
                      </a:cubicBezTo>
                      <a:cubicBezTo>
                        <a:pt x="1002" y="865"/>
                        <a:pt x="1001" y="865"/>
                        <a:pt x="1001" y="866"/>
                      </a:cubicBezTo>
                      <a:cubicBezTo>
                        <a:pt x="1000" y="866"/>
                        <a:pt x="999" y="869"/>
                        <a:pt x="999" y="871"/>
                      </a:cubicBezTo>
                      <a:cubicBezTo>
                        <a:pt x="999" y="872"/>
                        <a:pt x="1000" y="875"/>
                        <a:pt x="1001" y="877"/>
                      </a:cubicBezTo>
                      <a:cubicBezTo>
                        <a:pt x="1002" y="880"/>
                        <a:pt x="1004" y="883"/>
                        <a:pt x="1005" y="885"/>
                      </a:cubicBezTo>
                      <a:cubicBezTo>
                        <a:pt x="1006" y="886"/>
                        <a:pt x="1006" y="889"/>
                        <a:pt x="1005" y="890"/>
                      </a:cubicBezTo>
                      <a:cubicBezTo>
                        <a:pt x="1005" y="890"/>
                        <a:pt x="1005" y="890"/>
                        <a:pt x="1005" y="890"/>
                      </a:cubicBezTo>
                      <a:cubicBezTo>
                        <a:pt x="1005" y="891"/>
                        <a:pt x="1005" y="891"/>
                        <a:pt x="1005" y="891"/>
                      </a:cubicBezTo>
                      <a:cubicBezTo>
                        <a:pt x="1005" y="892"/>
                        <a:pt x="1006" y="892"/>
                        <a:pt x="1007" y="892"/>
                      </a:cubicBezTo>
                      <a:cubicBezTo>
                        <a:pt x="1008" y="893"/>
                        <a:pt x="1009" y="894"/>
                        <a:pt x="1009" y="895"/>
                      </a:cubicBezTo>
                      <a:cubicBezTo>
                        <a:pt x="1009" y="895"/>
                        <a:pt x="1009" y="895"/>
                        <a:pt x="1009" y="895"/>
                      </a:cubicBezTo>
                      <a:cubicBezTo>
                        <a:pt x="1010" y="896"/>
                        <a:pt x="1010" y="896"/>
                        <a:pt x="1010" y="896"/>
                      </a:cubicBezTo>
                      <a:cubicBezTo>
                        <a:pt x="1010" y="896"/>
                        <a:pt x="1010" y="897"/>
                        <a:pt x="1010" y="897"/>
                      </a:cubicBezTo>
                      <a:cubicBezTo>
                        <a:pt x="1009" y="897"/>
                        <a:pt x="1009" y="897"/>
                        <a:pt x="1009" y="897"/>
                      </a:cubicBezTo>
                      <a:cubicBezTo>
                        <a:pt x="1009" y="898"/>
                        <a:pt x="1009" y="898"/>
                        <a:pt x="1009" y="898"/>
                      </a:cubicBezTo>
                      <a:cubicBezTo>
                        <a:pt x="1008" y="898"/>
                        <a:pt x="1008" y="898"/>
                        <a:pt x="1008" y="898"/>
                      </a:cubicBezTo>
                      <a:cubicBezTo>
                        <a:pt x="1007" y="899"/>
                        <a:pt x="1007" y="900"/>
                        <a:pt x="1006" y="900"/>
                      </a:cubicBezTo>
                      <a:cubicBezTo>
                        <a:pt x="1006" y="900"/>
                        <a:pt x="1006" y="900"/>
                        <a:pt x="1006" y="900"/>
                      </a:cubicBezTo>
                      <a:cubicBezTo>
                        <a:pt x="1006" y="901"/>
                        <a:pt x="1006" y="901"/>
                        <a:pt x="1006" y="901"/>
                      </a:cubicBezTo>
                      <a:cubicBezTo>
                        <a:pt x="1006" y="901"/>
                        <a:pt x="1005" y="901"/>
                        <a:pt x="1004" y="902"/>
                      </a:cubicBezTo>
                      <a:cubicBezTo>
                        <a:pt x="1004" y="902"/>
                        <a:pt x="1003" y="903"/>
                        <a:pt x="1003" y="903"/>
                      </a:cubicBezTo>
                      <a:cubicBezTo>
                        <a:pt x="1003" y="903"/>
                        <a:pt x="1002" y="904"/>
                        <a:pt x="1001" y="904"/>
                      </a:cubicBezTo>
                      <a:cubicBezTo>
                        <a:pt x="1001" y="905"/>
                        <a:pt x="1000" y="905"/>
                        <a:pt x="1000" y="905"/>
                      </a:cubicBezTo>
                      <a:cubicBezTo>
                        <a:pt x="999" y="905"/>
                        <a:pt x="999" y="905"/>
                        <a:pt x="999" y="905"/>
                      </a:cubicBezTo>
                      <a:cubicBezTo>
                        <a:pt x="999" y="906"/>
                        <a:pt x="999" y="906"/>
                        <a:pt x="999" y="906"/>
                      </a:cubicBezTo>
                      <a:cubicBezTo>
                        <a:pt x="999" y="906"/>
                        <a:pt x="998" y="906"/>
                        <a:pt x="997" y="909"/>
                      </a:cubicBezTo>
                      <a:cubicBezTo>
                        <a:pt x="997" y="909"/>
                        <a:pt x="996" y="910"/>
                        <a:pt x="996" y="911"/>
                      </a:cubicBezTo>
                      <a:cubicBezTo>
                        <a:pt x="996" y="911"/>
                        <a:pt x="996" y="911"/>
                        <a:pt x="997" y="911"/>
                      </a:cubicBezTo>
                      <a:cubicBezTo>
                        <a:pt x="997" y="912"/>
                        <a:pt x="997" y="912"/>
                        <a:pt x="997" y="912"/>
                      </a:cubicBezTo>
                      <a:cubicBezTo>
                        <a:pt x="998" y="912"/>
                        <a:pt x="998" y="912"/>
                        <a:pt x="998" y="912"/>
                      </a:cubicBezTo>
                      <a:cubicBezTo>
                        <a:pt x="998" y="913"/>
                        <a:pt x="999" y="913"/>
                        <a:pt x="999" y="913"/>
                      </a:cubicBezTo>
                      <a:cubicBezTo>
                        <a:pt x="999" y="914"/>
                        <a:pt x="998" y="914"/>
                        <a:pt x="998" y="915"/>
                      </a:cubicBezTo>
                      <a:cubicBezTo>
                        <a:pt x="998" y="915"/>
                        <a:pt x="998" y="915"/>
                        <a:pt x="998" y="915"/>
                      </a:cubicBezTo>
                      <a:cubicBezTo>
                        <a:pt x="997" y="917"/>
                        <a:pt x="997" y="917"/>
                        <a:pt x="997" y="917"/>
                      </a:cubicBezTo>
                      <a:cubicBezTo>
                        <a:pt x="996" y="918"/>
                        <a:pt x="994" y="920"/>
                        <a:pt x="993" y="921"/>
                      </a:cubicBezTo>
                      <a:cubicBezTo>
                        <a:pt x="993" y="921"/>
                        <a:pt x="993" y="921"/>
                        <a:pt x="993" y="921"/>
                      </a:cubicBezTo>
                      <a:cubicBezTo>
                        <a:pt x="993" y="921"/>
                        <a:pt x="993" y="921"/>
                        <a:pt x="993" y="921"/>
                      </a:cubicBezTo>
                      <a:cubicBezTo>
                        <a:pt x="992" y="922"/>
                        <a:pt x="990" y="922"/>
                        <a:pt x="989" y="923"/>
                      </a:cubicBezTo>
                      <a:cubicBezTo>
                        <a:pt x="988" y="923"/>
                        <a:pt x="988" y="923"/>
                        <a:pt x="988" y="923"/>
                      </a:cubicBezTo>
                      <a:cubicBezTo>
                        <a:pt x="988" y="923"/>
                        <a:pt x="988" y="923"/>
                        <a:pt x="988" y="923"/>
                      </a:cubicBezTo>
                      <a:cubicBezTo>
                        <a:pt x="988" y="923"/>
                        <a:pt x="987" y="924"/>
                        <a:pt x="987" y="924"/>
                      </a:cubicBezTo>
                      <a:cubicBezTo>
                        <a:pt x="986" y="924"/>
                        <a:pt x="985" y="925"/>
                        <a:pt x="985" y="925"/>
                      </a:cubicBezTo>
                      <a:cubicBezTo>
                        <a:pt x="984" y="925"/>
                        <a:pt x="984" y="925"/>
                        <a:pt x="984" y="925"/>
                      </a:cubicBezTo>
                      <a:cubicBezTo>
                        <a:pt x="984" y="926"/>
                        <a:pt x="984" y="926"/>
                        <a:pt x="984" y="926"/>
                      </a:cubicBezTo>
                      <a:cubicBezTo>
                        <a:pt x="984" y="926"/>
                        <a:pt x="983" y="927"/>
                        <a:pt x="983" y="929"/>
                      </a:cubicBezTo>
                      <a:cubicBezTo>
                        <a:pt x="983" y="929"/>
                        <a:pt x="983" y="929"/>
                        <a:pt x="983" y="929"/>
                      </a:cubicBezTo>
                      <a:cubicBezTo>
                        <a:pt x="983" y="929"/>
                        <a:pt x="982" y="930"/>
                        <a:pt x="982" y="930"/>
                      </a:cubicBezTo>
                      <a:cubicBezTo>
                        <a:pt x="982" y="931"/>
                        <a:pt x="982" y="931"/>
                        <a:pt x="981" y="932"/>
                      </a:cubicBezTo>
                      <a:cubicBezTo>
                        <a:pt x="981" y="932"/>
                        <a:pt x="981" y="932"/>
                        <a:pt x="981" y="932"/>
                      </a:cubicBezTo>
                      <a:cubicBezTo>
                        <a:pt x="981" y="932"/>
                        <a:pt x="981" y="932"/>
                        <a:pt x="981" y="932"/>
                      </a:cubicBezTo>
                      <a:cubicBezTo>
                        <a:pt x="981" y="933"/>
                        <a:pt x="980" y="933"/>
                        <a:pt x="980" y="934"/>
                      </a:cubicBezTo>
                      <a:cubicBezTo>
                        <a:pt x="979" y="934"/>
                        <a:pt x="979" y="935"/>
                        <a:pt x="979" y="935"/>
                      </a:cubicBezTo>
                      <a:cubicBezTo>
                        <a:pt x="979" y="935"/>
                        <a:pt x="979" y="935"/>
                        <a:pt x="979" y="935"/>
                      </a:cubicBezTo>
                      <a:cubicBezTo>
                        <a:pt x="978" y="935"/>
                        <a:pt x="978" y="936"/>
                        <a:pt x="976" y="936"/>
                      </a:cubicBezTo>
                      <a:cubicBezTo>
                        <a:pt x="976" y="935"/>
                        <a:pt x="976" y="935"/>
                        <a:pt x="976" y="935"/>
                      </a:cubicBezTo>
                      <a:cubicBezTo>
                        <a:pt x="975" y="935"/>
                        <a:pt x="975" y="935"/>
                        <a:pt x="975" y="935"/>
                      </a:cubicBezTo>
                      <a:cubicBezTo>
                        <a:pt x="975" y="934"/>
                        <a:pt x="975" y="934"/>
                        <a:pt x="972" y="933"/>
                      </a:cubicBezTo>
                      <a:cubicBezTo>
                        <a:pt x="971" y="932"/>
                        <a:pt x="969" y="932"/>
                        <a:pt x="968" y="932"/>
                      </a:cubicBezTo>
                      <a:cubicBezTo>
                        <a:pt x="967" y="934"/>
                        <a:pt x="967" y="934"/>
                        <a:pt x="967" y="934"/>
                      </a:cubicBezTo>
                      <a:cubicBezTo>
                        <a:pt x="968" y="934"/>
                        <a:pt x="968" y="934"/>
                        <a:pt x="968" y="934"/>
                      </a:cubicBezTo>
                      <a:cubicBezTo>
                        <a:pt x="968" y="934"/>
                        <a:pt x="969" y="935"/>
                        <a:pt x="970" y="936"/>
                      </a:cubicBezTo>
                      <a:cubicBezTo>
                        <a:pt x="971" y="936"/>
                        <a:pt x="972" y="937"/>
                        <a:pt x="972" y="937"/>
                      </a:cubicBezTo>
                      <a:cubicBezTo>
                        <a:pt x="972" y="937"/>
                        <a:pt x="972" y="937"/>
                        <a:pt x="972" y="937"/>
                      </a:cubicBezTo>
                      <a:cubicBezTo>
                        <a:pt x="973" y="937"/>
                        <a:pt x="973" y="937"/>
                        <a:pt x="973" y="937"/>
                      </a:cubicBezTo>
                      <a:cubicBezTo>
                        <a:pt x="973" y="937"/>
                        <a:pt x="973" y="938"/>
                        <a:pt x="973" y="938"/>
                      </a:cubicBezTo>
                      <a:cubicBezTo>
                        <a:pt x="973" y="938"/>
                        <a:pt x="973" y="939"/>
                        <a:pt x="972" y="940"/>
                      </a:cubicBezTo>
                      <a:cubicBezTo>
                        <a:pt x="971" y="940"/>
                        <a:pt x="969" y="941"/>
                        <a:pt x="968" y="942"/>
                      </a:cubicBezTo>
                      <a:cubicBezTo>
                        <a:pt x="967" y="942"/>
                        <a:pt x="966" y="943"/>
                        <a:pt x="965" y="943"/>
                      </a:cubicBezTo>
                      <a:cubicBezTo>
                        <a:pt x="957" y="946"/>
                        <a:pt x="957" y="946"/>
                        <a:pt x="957" y="946"/>
                      </a:cubicBezTo>
                      <a:cubicBezTo>
                        <a:pt x="956" y="946"/>
                        <a:pt x="955" y="947"/>
                        <a:pt x="954" y="947"/>
                      </a:cubicBezTo>
                      <a:cubicBezTo>
                        <a:pt x="953" y="948"/>
                        <a:pt x="951" y="948"/>
                        <a:pt x="949" y="948"/>
                      </a:cubicBezTo>
                      <a:cubicBezTo>
                        <a:pt x="948" y="949"/>
                        <a:pt x="948" y="949"/>
                        <a:pt x="948" y="949"/>
                      </a:cubicBezTo>
                      <a:cubicBezTo>
                        <a:pt x="946" y="949"/>
                        <a:pt x="944" y="950"/>
                        <a:pt x="943" y="951"/>
                      </a:cubicBezTo>
                      <a:cubicBezTo>
                        <a:pt x="943" y="951"/>
                        <a:pt x="943" y="951"/>
                        <a:pt x="943" y="951"/>
                      </a:cubicBezTo>
                      <a:cubicBezTo>
                        <a:pt x="942" y="951"/>
                        <a:pt x="940" y="952"/>
                        <a:pt x="940" y="953"/>
                      </a:cubicBezTo>
                      <a:cubicBezTo>
                        <a:pt x="939" y="953"/>
                        <a:pt x="939" y="953"/>
                        <a:pt x="939" y="953"/>
                      </a:cubicBezTo>
                      <a:cubicBezTo>
                        <a:pt x="937" y="954"/>
                        <a:pt x="936" y="954"/>
                        <a:pt x="935" y="955"/>
                      </a:cubicBezTo>
                      <a:cubicBezTo>
                        <a:pt x="935" y="955"/>
                        <a:pt x="935" y="955"/>
                        <a:pt x="935" y="955"/>
                      </a:cubicBezTo>
                      <a:cubicBezTo>
                        <a:pt x="934" y="955"/>
                        <a:pt x="933" y="956"/>
                        <a:pt x="932" y="956"/>
                      </a:cubicBezTo>
                      <a:cubicBezTo>
                        <a:pt x="932" y="956"/>
                        <a:pt x="931" y="956"/>
                        <a:pt x="931" y="956"/>
                      </a:cubicBezTo>
                      <a:cubicBezTo>
                        <a:pt x="930" y="956"/>
                        <a:pt x="930" y="956"/>
                        <a:pt x="930" y="956"/>
                      </a:cubicBezTo>
                      <a:cubicBezTo>
                        <a:pt x="929" y="956"/>
                        <a:pt x="929" y="956"/>
                        <a:pt x="928" y="955"/>
                      </a:cubicBezTo>
                      <a:cubicBezTo>
                        <a:pt x="928" y="955"/>
                        <a:pt x="928" y="955"/>
                        <a:pt x="928" y="955"/>
                      </a:cubicBezTo>
                      <a:cubicBezTo>
                        <a:pt x="928" y="954"/>
                        <a:pt x="929" y="954"/>
                        <a:pt x="930" y="954"/>
                      </a:cubicBezTo>
                      <a:cubicBezTo>
                        <a:pt x="932" y="953"/>
                        <a:pt x="932" y="952"/>
                        <a:pt x="932" y="951"/>
                      </a:cubicBezTo>
                      <a:cubicBezTo>
                        <a:pt x="932" y="948"/>
                        <a:pt x="932" y="948"/>
                        <a:pt x="932" y="948"/>
                      </a:cubicBezTo>
                      <a:cubicBezTo>
                        <a:pt x="932" y="947"/>
                        <a:pt x="932" y="946"/>
                        <a:pt x="931" y="945"/>
                      </a:cubicBezTo>
                      <a:cubicBezTo>
                        <a:pt x="931" y="945"/>
                        <a:pt x="931" y="945"/>
                        <a:pt x="931" y="945"/>
                      </a:cubicBezTo>
                      <a:cubicBezTo>
                        <a:pt x="931" y="945"/>
                        <a:pt x="931" y="945"/>
                        <a:pt x="931" y="945"/>
                      </a:cubicBezTo>
                      <a:cubicBezTo>
                        <a:pt x="930" y="945"/>
                        <a:pt x="930" y="945"/>
                        <a:pt x="929" y="945"/>
                      </a:cubicBezTo>
                      <a:cubicBezTo>
                        <a:pt x="928" y="945"/>
                        <a:pt x="927" y="945"/>
                        <a:pt x="926" y="946"/>
                      </a:cubicBezTo>
                      <a:cubicBezTo>
                        <a:pt x="925" y="948"/>
                        <a:pt x="924" y="949"/>
                        <a:pt x="923" y="949"/>
                      </a:cubicBezTo>
                      <a:cubicBezTo>
                        <a:pt x="923" y="949"/>
                        <a:pt x="923" y="949"/>
                        <a:pt x="923" y="949"/>
                      </a:cubicBezTo>
                      <a:cubicBezTo>
                        <a:pt x="922" y="949"/>
                        <a:pt x="922" y="949"/>
                        <a:pt x="922" y="949"/>
                      </a:cubicBezTo>
                      <a:cubicBezTo>
                        <a:pt x="922" y="949"/>
                        <a:pt x="922" y="949"/>
                        <a:pt x="921" y="950"/>
                      </a:cubicBezTo>
                      <a:cubicBezTo>
                        <a:pt x="921" y="950"/>
                        <a:pt x="920" y="951"/>
                        <a:pt x="920" y="951"/>
                      </a:cubicBezTo>
                      <a:cubicBezTo>
                        <a:pt x="920" y="951"/>
                        <a:pt x="920" y="951"/>
                        <a:pt x="920" y="951"/>
                      </a:cubicBezTo>
                      <a:cubicBezTo>
                        <a:pt x="920" y="951"/>
                        <a:pt x="920" y="951"/>
                        <a:pt x="920" y="951"/>
                      </a:cubicBezTo>
                      <a:cubicBezTo>
                        <a:pt x="920" y="951"/>
                        <a:pt x="920" y="951"/>
                        <a:pt x="920" y="951"/>
                      </a:cubicBezTo>
                      <a:cubicBezTo>
                        <a:pt x="919" y="952"/>
                        <a:pt x="919" y="952"/>
                        <a:pt x="919" y="952"/>
                      </a:cubicBezTo>
                      <a:cubicBezTo>
                        <a:pt x="919" y="952"/>
                        <a:pt x="919" y="952"/>
                        <a:pt x="918" y="953"/>
                      </a:cubicBezTo>
                      <a:cubicBezTo>
                        <a:pt x="918" y="953"/>
                        <a:pt x="918" y="954"/>
                        <a:pt x="917" y="954"/>
                      </a:cubicBezTo>
                      <a:cubicBezTo>
                        <a:pt x="913" y="958"/>
                        <a:pt x="913" y="958"/>
                        <a:pt x="913" y="958"/>
                      </a:cubicBezTo>
                      <a:cubicBezTo>
                        <a:pt x="911" y="960"/>
                        <a:pt x="910" y="961"/>
                        <a:pt x="910" y="962"/>
                      </a:cubicBezTo>
                      <a:cubicBezTo>
                        <a:pt x="910" y="963"/>
                        <a:pt x="911" y="964"/>
                        <a:pt x="912" y="964"/>
                      </a:cubicBezTo>
                      <a:cubicBezTo>
                        <a:pt x="912" y="964"/>
                        <a:pt x="913" y="964"/>
                        <a:pt x="913" y="964"/>
                      </a:cubicBezTo>
                      <a:cubicBezTo>
                        <a:pt x="914" y="964"/>
                        <a:pt x="914" y="964"/>
                        <a:pt x="914" y="964"/>
                      </a:cubicBezTo>
                      <a:cubicBezTo>
                        <a:pt x="914" y="962"/>
                        <a:pt x="914" y="962"/>
                        <a:pt x="914" y="962"/>
                      </a:cubicBezTo>
                      <a:cubicBezTo>
                        <a:pt x="914" y="962"/>
                        <a:pt x="915" y="960"/>
                        <a:pt x="916" y="959"/>
                      </a:cubicBezTo>
                      <a:cubicBezTo>
                        <a:pt x="916" y="958"/>
                        <a:pt x="918" y="957"/>
                        <a:pt x="920" y="957"/>
                      </a:cubicBezTo>
                      <a:cubicBezTo>
                        <a:pt x="920" y="957"/>
                        <a:pt x="920" y="957"/>
                        <a:pt x="920" y="957"/>
                      </a:cubicBezTo>
                      <a:cubicBezTo>
                        <a:pt x="920" y="957"/>
                        <a:pt x="920" y="957"/>
                        <a:pt x="920" y="957"/>
                      </a:cubicBezTo>
                      <a:cubicBezTo>
                        <a:pt x="921" y="957"/>
                        <a:pt x="921" y="957"/>
                        <a:pt x="922" y="957"/>
                      </a:cubicBezTo>
                      <a:cubicBezTo>
                        <a:pt x="922" y="957"/>
                        <a:pt x="922" y="957"/>
                        <a:pt x="923" y="957"/>
                      </a:cubicBezTo>
                      <a:cubicBezTo>
                        <a:pt x="923" y="957"/>
                        <a:pt x="923" y="957"/>
                        <a:pt x="923" y="957"/>
                      </a:cubicBezTo>
                      <a:cubicBezTo>
                        <a:pt x="923" y="957"/>
                        <a:pt x="923" y="957"/>
                        <a:pt x="923" y="957"/>
                      </a:cubicBezTo>
                      <a:cubicBezTo>
                        <a:pt x="923" y="958"/>
                        <a:pt x="924" y="958"/>
                        <a:pt x="924" y="959"/>
                      </a:cubicBezTo>
                      <a:cubicBezTo>
                        <a:pt x="924" y="960"/>
                        <a:pt x="923" y="961"/>
                        <a:pt x="922" y="961"/>
                      </a:cubicBezTo>
                      <a:cubicBezTo>
                        <a:pt x="920" y="961"/>
                        <a:pt x="919" y="961"/>
                        <a:pt x="919" y="962"/>
                      </a:cubicBezTo>
                      <a:cubicBezTo>
                        <a:pt x="919" y="962"/>
                        <a:pt x="919" y="962"/>
                        <a:pt x="919" y="962"/>
                      </a:cubicBezTo>
                      <a:cubicBezTo>
                        <a:pt x="918" y="963"/>
                        <a:pt x="917" y="964"/>
                        <a:pt x="916" y="965"/>
                      </a:cubicBezTo>
                      <a:cubicBezTo>
                        <a:pt x="915" y="966"/>
                        <a:pt x="914" y="967"/>
                        <a:pt x="913" y="968"/>
                      </a:cubicBezTo>
                      <a:cubicBezTo>
                        <a:pt x="913" y="968"/>
                        <a:pt x="913" y="968"/>
                        <a:pt x="913" y="968"/>
                      </a:cubicBezTo>
                      <a:cubicBezTo>
                        <a:pt x="913" y="968"/>
                        <a:pt x="913" y="968"/>
                        <a:pt x="913" y="968"/>
                      </a:cubicBezTo>
                      <a:cubicBezTo>
                        <a:pt x="912" y="968"/>
                        <a:pt x="912" y="969"/>
                        <a:pt x="912" y="969"/>
                      </a:cubicBezTo>
                      <a:cubicBezTo>
                        <a:pt x="911" y="970"/>
                        <a:pt x="911" y="971"/>
                        <a:pt x="910" y="971"/>
                      </a:cubicBezTo>
                      <a:cubicBezTo>
                        <a:pt x="910" y="971"/>
                        <a:pt x="909" y="972"/>
                        <a:pt x="908" y="973"/>
                      </a:cubicBezTo>
                      <a:cubicBezTo>
                        <a:pt x="907" y="974"/>
                        <a:pt x="905" y="975"/>
                        <a:pt x="904" y="976"/>
                      </a:cubicBezTo>
                      <a:cubicBezTo>
                        <a:pt x="901" y="978"/>
                        <a:pt x="899" y="981"/>
                        <a:pt x="897" y="982"/>
                      </a:cubicBezTo>
                      <a:cubicBezTo>
                        <a:pt x="897" y="983"/>
                        <a:pt x="896" y="983"/>
                        <a:pt x="896" y="983"/>
                      </a:cubicBezTo>
                      <a:cubicBezTo>
                        <a:pt x="896" y="983"/>
                        <a:pt x="896" y="983"/>
                        <a:pt x="896" y="983"/>
                      </a:cubicBezTo>
                      <a:cubicBezTo>
                        <a:pt x="895" y="984"/>
                        <a:pt x="895" y="984"/>
                        <a:pt x="895" y="984"/>
                      </a:cubicBezTo>
                      <a:cubicBezTo>
                        <a:pt x="895" y="985"/>
                        <a:pt x="894" y="986"/>
                        <a:pt x="893" y="987"/>
                      </a:cubicBezTo>
                      <a:cubicBezTo>
                        <a:pt x="891" y="987"/>
                        <a:pt x="890" y="990"/>
                        <a:pt x="890" y="991"/>
                      </a:cubicBezTo>
                      <a:cubicBezTo>
                        <a:pt x="890" y="993"/>
                        <a:pt x="890" y="993"/>
                        <a:pt x="890" y="994"/>
                      </a:cubicBezTo>
                      <a:cubicBezTo>
                        <a:pt x="889" y="994"/>
                        <a:pt x="889" y="994"/>
                        <a:pt x="889" y="994"/>
                      </a:cubicBezTo>
                      <a:cubicBezTo>
                        <a:pt x="889" y="995"/>
                        <a:pt x="889" y="995"/>
                        <a:pt x="889" y="995"/>
                      </a:cubicBezTo>
                      <a:cubicBezTo>
                        <a:pt x="889" y="995"/>
                        <a:pt x="888" y="997"/>
                        <a:pt x="886" y="999"/>
                      </a:cubicBezTo>
                      <a:cubicBezTo>
                        <a:pt x="884" y="1000"/>
                        <a:pt x="882" y="1003"/>
                        <a:pt x="882" y="1005"/>
                      </a:cubicBezTo>
                      <a:cubicBezTo>
                        <a:pt x="881" y="1005"/>
                        <a:pt x="881" y="1005"/>
                        <a:pt x="881" y="1005"/>
                      </a:cubicBezTo>
                      <a:cubicBezTo>
                        <a:pt x="879" y="1007"/>
                        <a:pt x="878" y="1008"/>
                        <a:pt x="877" y="1010"/>
                      </a:cubicBezTo>
                      <a:cubicBezTo>
                        <a:pt x="877" y="1010"/>
                        <a:pt x="877" y="1010"/>
                        <a:pt x="877" y="1010"/>
                      </a:cubicBezTo>
                      <a:cubicBezTo>
                        <a:pt x="875" y="1012"/>
                        <a:pt x="873" y="1014"/>
                        <a:pt x="872" y="1016"/>
                      </a:cubicBezTo>
                      <a:cubicBezTo>
                        <a:pt x="870" y="1018"/>
                        <a:pt x="868" y="1021"/>
                        <a:pt x="866" y="1022"/>
                      </a:cubicBezTo>
                      <a:cubicBezTo>
                        <a:pt x="865" y="1023"/>
                        <a:pt x="865" y="1023"/>
                        <a:pt x="865" y="1023"/>
                      </a:cubicBezTo>
                      <a:cubicBezTo>
                        <a:pt x="865" y="1023"/>
                        <a:pt x="865" y="1023"/>
                        <a:pt x="865" y="1023"/>
                      </a:cubicBezTo>
                      <a:cubicBezTo>
                        <a:pt x="864" y="1024"/>
                        <a:pt x="863" y="1025"/>
                        <a:pt x="862" y="1026"/>
                      </a:cubicBezTo>
                      <a:cubicBezTo>
                        <a:pt x="861" y="1027"/>
                        <a:pt x="860" y="1030"/>
                        <a:pt x="859" y="1031"/>
                      </a:cubicBezTo>
                      <a:cubicBezTo>
                        <a:pt x="858" y="1033"/>
                        <a:pt x="857" y="1035"/>
                        <a:pt x="856" y="1036"/>
                      </a:cubicBezTo>
                      <a:cubicBezTo>
                        <a:pt x="855" y="1037"/>
                        <a:pt x="853" y="1037"/>
                        <a:pt x="851" y="1038"/>
                      </a:cubicBezTo>
                      <a:cubicBezTo>
                        <a:pt x="851" y="1039"/>
                        <a:pt x="851" y="1039"/>
                        <a:pt x="851" y="1039"/>
                      </a:cubicBezTo>
                      <a:cubicBezTo>
                        <a:pt x="851" y="1039"/>
                        <a:pt x="851" y="1039"/>
                        <a:pt x="851" y="1039"/>
                      </a:cubicBezTo>
                      <a:cubicBezTo>
                        <a:pt x="851" y="1039"/>
                        <a:pt x="849" y="1040"/>
                        <a:pt x="848" y="1040"/>
                      </a:cubicBezTo>
                      <a:cubicBezTo>
                        <a:pt x="847" y="1040"/>
                        <a:pt x="846" y="1041"/>
                        <a:pt x="845" y="1041"/>
                      </a:cubicBezTo>
                      <a:cubicBezTo>
                        <a:pt x="842" y="1042"/>
                        <a:pt x="838" y="1044"/>
                        <a:pt x="835" y="1046"/>
                      </a:cubicBezTo>
                      <a:cubicBezTo>
                        <a:pt x="833" y="1047"/>
                        <a:pt x="830" y="1049"/>
                        <a:pt x="828" y="1051"/>
                      </a:cubicBezTo>
                      <a:cubicBezTo>
                        <a:pt x="827" y="1052"/>
                        <a:pt x="825" y="1053"/>
                        <a:pt x="823" y="1055"/>
                      </a:cubicBezTo>
                      <a:cubicBezTo>
                        <a:pt x="823" y="1055"/>
                        <a:pt x="823" y="1055"/>
                        <a:pt x="823" y="1055"/>
                      </a:cubicBezTo>
                      <a:cubicBezTo>
                        <a:pt x="823" y="1055"/>
                        <a:pt x="823" y="1055"/>
                        <a:pt x="823" y="1055"/>
                      </a:cubicBezTo>
                      <a:cubicBezTo>
                        <a:pt x="823" y="1056"/>
                        <a:pt x="822" y="1057"/>
                        <a:pt x="821" y="1058"/>
                      </a:cubicBezTo>
                      <a:cubicBezTo>
                        <a:pt x="820" y="1059"/>
                        <a:pt x="819" y="1060"/>
                        <a:pt x="819" y="1061"/>
                      </a:cubicBezTo>
                      <a:cubicBezTo>
                        <a:pt x="818" y="1062"/>
                        <a:pt x="818" y="1063"/>
                        <a:pt x="817" y="1064"/>
                      </a:cubicBezTo>
                      <a:cubicBezTo>
                        <a:pt x="816" y="1065"/>
                        <a:pt x="816" y="1066"/>
                        <a:pt x="815" y="1067"/>
                      </a:cubicBezTo>
                      <a:cubicBezTo>
                        <a:pt x="814" y="1068"/>
                        <a:pt x="812" y="1070"/>
                        <a:pt x="812" y="1072"/>
                      </a:cubicBezTo>
                      <a:cubicBezTo>
                        <a:pt x="808" y="1075"/>
                        <a:pt x="808" y="1075"/>
                        <a:pt x="808" y="1075"/>
                      </a:cubicBezTo>
                      <a:cubicBezTo>
                        <a:pt x="807" y="1077"/>
                        <a:pt x="805" y="1078"/>
                        <a:pt x="804" y="1079"/>
                      </a:cubicBezTo>
                      <a:cubicBezTo>
                        <a:pt x="803" y="1079"/>
                        <a:pt x="802" y="1080"/>
                        <a:pt x="801" y="1080"/>
                      </a:cubicBezTo>
                      <a:cubicBezTo>
                        <a:pt x="799" y="1081"/>
                        <a:pt x="798" y="1082"/>
                        <a:pt x="797" y="1082"/>
                      </a:cubicBezTo>
                      <a:cubicBezTo>
                        <a:pt x="795" y="1083"/>
                        <a:pt x="792" y="1085"/>
                        <a:pt x="791" y="1086"/>
                      </a:cubicBezTo>
                      <a:cubicBezTo>
                        <a:pt x="789" y="1087"/>
                        <a:pt x="789" y="1087"/>
                        <a:pt x="789" y="1087"/>
                      </a:cubicBezTo>
                      <a:cubicBezTo>
                        <a:pt x="788" y="1088"/>
                        <a:pt x="786" y="1089"/>
                        <a:pt x="784" y="1089"/>
                      </a:cubicBezTo>
                      <a:cubicBezTo>
                        <a:pt x="781" y="1090"/>
                        <a:pt x="778" y="1092"/>
                        <a:pt x="776" y="1093"/>
                      </a:cubicBezTo>
                      <a:cubicBezTo>
                        <a:pt x="773" y="1094"/>
                        <a:pt x="771" y="1095"/>
                        <a:pt x="770" y="1096"/>
                      </a:cubicBezTo>
                      <a:cubicBezTo>
                        <a:pt x="769" y="1097"/>
                        <a:pt x="768" y="1098"/>
                        <a:pt x="767" y="1099"/>
                      </a:cubicBezTo>
                      <a:cubicBezTo>
                        <a:pt x="766" y="1099"/>
                        <a:pt x="765" y="1100"/>
                        <a:pt x="764" y="1101"/>
                      </a:cubicBezTo>
                      <a:cubicBezTo>
                        <a:pt x="763" y="1101"/>
                        <a:pt x="763" y="1101"/>
                        <a:pt x="763" y="1101"/>
                      </a:cubicBezTo>
                      <a:cubicBezTo>
                        <a:pt x="763" y="1101"/>
                        <a:pt x="763" y="1101"/>
                        <a:pt x="763" y="1101"/>
                      </a:cubicBezTo>
                      <a:cubicBezTo>
                        <a:pt x="763" y="1101"/>
                        <a:pt x="763" y="1102"/>
                        <a:pt x="762" y="1102"/>
                      </a:cubicBezTo>
                      <a:cubicBezTo>
                        <a:pt x="760" y="1104"/>
                        <a:pt x="758" y="1106"/>
                        <a:pt x="757" y="1108"/>
                      </a:cubicBezTo>
                      <a:cubicBezTo>
                        <a:pt x="757" y="1108"/>
                        <a:pt x="757" y="1108"/>
                        <a:pt x="757" y="1108"/>
                      </a:cubicBezTo>
                      <a:cubicBezTo>
                        <a:pt x="755" y="1111"/>
                        <a:pt x="754" y="1113"/>
                        <a:pt x="754" y="1115"/>
                      </a:cubicBezTo>
                      <a:cubicBezTo>
                        <a:pt x="754" y="1116"/>
                        <a:pt x="754" y="1117"/>
                        <a:pt x="755" y="1118"/>
                      </a:cubicBezTo>
                      <a:cubicBezTo>
                        <a:pt x="756" y="1119"/>
                        <a:pt x="756" y="1119"/>
                        <a:pt x="756" y="1119"/>
                      </a:cubicBezTo>
                      <a:cubicBezTo>
                        <a:pt x="756" y="1119"/>
                        <a:pt x="756" y="1119"/>
                        <a:pt x="756" y="1119"/>
                      </a:cubicBezTo>
                      <a:cubicBezTo>
                        <a:pt x="756" y="1119"/>
                        <a:pt x="756" y="1119"/>
                        <a:pt x="756" y="1119"/>
                      </a:cubicBezTo>
                      <a:cubicBezTo>
                        <a:pt x="757" y="1120"/>
                        <a:pt x="757" y="1120"/>
                        <a:pt x="757" y="1121"/>
                      </a:cubicBezTo>
                      <a:cubicBezTo>
                        <a:pt x="757" y="1121"/>
                        <a:pt x="758" y="1122"/>
                        <a:pt x="758" y="1122"/>
                      </a:cubicBezTo>
                      <a:cubicBezTo>
                        <a:pt x="758" y="1125"/>
                        <a:pt x="758" y="1125"/>
                        <a:pt x="758" y="1125"/>
                      </a:cubicBezTo>
                      <a:cubicBezTo>
                        <a:pt x="758" y="1126"/>
                        <a:pt x="758" y="1126"/>
                        <a:pt x="758" y="1126"/>
                      </a:cubicBezTo>
                      <a:cubicBezTo>
                        <a:pt x="758" y="1127"/>
                        <a:pt x="758" y="1127"/>
                        <a:pt x="758" y="1127"/>
                      </a:cubicBezTo>
                      <a:cubicBezTo>
                        <a:pt x="757" y="1129"/>
                        <a:pt x="757" y="1130"/>
                        <a:pt x="757" y="1130"/>
                      </a:cubicBezTo>
                      <a:cubicBezTo>
                        <a:pt x="757" y="1130"/>
                        <a:pt x="757" y="1131"/>
                        <a:pt x="756" y="1132"/>
                      </a:cubicBezTo>
                      <a:cubicBezTo>
                        <a:pt x="756" y="1132"/>
                        <a:pt x="756" y="1132"/>
                        <a:pt x="756" y="1132"/>
                      </a:cubicBezTo>
                      <a:cubicBezTo>
                        <a:pt x="756" y="1132"/>
                        <a:pt x="756" y="1132"/>
                        <a:pt x="756" y="1132"/>
                      </a:cubicBezTo>
                      <a:cubicBezTo>
                        <a:pt x="756" y="1133"/>
                        <a:pt x="755" y="1135"/>
                        <a:pt x="753" y="1136"/>
                      </a:cubicBezTo>
                      <a:cubicBezTo>
                        <a:pt x="753" y="1136"/>
                        <a:pt x="753" y="1136"/>
                        <a:pt x="753" y="1136"/>
                      </a:cubicBezTo>
                      <a:cubicBezTo>
                        <a:pt x="753" y="1136"/>
                        <a:pt x="753" y="1136"/>
                        <a:pt x="753" y="1136"/>
                      </a:cubicBezTo>
                      <a:cubicBezTo>
                        <a:pt x="753" y="1136"/>
                        <a:pt x="752" y="1137"/>
                        <a:pt x="751" y="1137"/>
                      </a:cubicBezTo>
                      <a:cubicBezTo>
                        <a:pt x="750" y="1138"/>
                        <a:pt x="749" y="1138"/>
                        <a:pt x="749" y="1138"/>
                      </a:cubicBezTo>
                      <a:cubicBezTo>
                        <a:pt x="748" y="1139"/>
                        <a:pt x="747" y="1139"/>
                        <a:pt x="746" y="1140"/>
                      </a:cubicBezTo>
                      <a:cubicBezTo>
                        <a:pt x="745" y="1141"/>
                        <a:pt x="743" y="1141"/>
                        <a:pt x="743" y="1142"/>
                      </a:cubicBezTo>
                      <a:cubicBezTo>
                        <a:pt x="741" y="1142"/>
                        <a:pt x="741" y="1142"/>
                        <a:pt x="741" y="1142"/>
                      </a:cubicBezTo>
                      <a:cubicBezTo>
                        <a:pt x="739" y="1143"/>
                        <a:pt x="736" y="1144"/>
                        <a:pt x="734" y="1145"/>
                      </a:cubicBezTo>
                      <a:cubicBezTo>
                        <a:pt x="731" y="1146"/>
                        <a:pt x="728" y="1147"/>
                        <a:pt x="727" y="1148"/>
                      </a:cubicBezTo>
                      <a:cubicBezTo>
                        <a:pt x="725" y="1149"/>
                        <a:pt x="723" y="1149"/>
                        <a:pt x="723" y="1149"/>
                      </a:cubicBezTo>
                      <a:cubicBezTo>
                        <a:pt x="720" y="1149"/>
                        <a:pt x="720" y="1149"/>
                        <a:pt x="720" y="1149"/>
                      </a:cubicBezTo>
                      <a:cubicBezTo>
                        <a:pt x="720" y="1149"/>
                        <a:pt x="719" y="1149"/>
                        <a:pt x="718" y="1148"/>
                      </a:cubicBezTo>
                      <a:cubicBezTo>
                        <a:pt x="717" y="1148"/>
                        <a:pt x="716" y="1148"/>
                        <a:pt x="715" y="1148"/>
                      </a:cubicBezTo>
                      <a:cubicBezTo>
                        <a:pt x="715" y="1148"/>
                        <a:pt x="715" y="1148"/>
                        <a:pt x="715" y="1148"/>
                      </a:cubicBezTo>
                      <a:cubicBezTo>
                        <a:pt x="710" y="1148"/>
                        <a:pt x="710" y="1148"/>
                        <a:pt x="710" y="1148"/>
                      </a:cubicBezTo>
                      <a:cubicBezTo>
                        <a:pt x="709" y="1148"/>
                        <a:pt x="708" y="1148"/>
                        <a:pt x="707" y="1147"/>
                      </a:cubicBezTo>
                      <a:cubicBezTo>
                        <a:pt x="706" y="1147"/>
                        <a:pt x="706" y="1147"/>
                        <a:pt x="705" y="1147"/>
                      </a:cubicBezTo>
                      <a:cubicBezTo>
                        <a:pt x="703" y="1147"/>
                        <a:pt x="701" y="1147"/>
                        <a:pt x="701" y="1148"/>
                      </a:cubicBezTo>
                      <a:cubicBezTo>
                        <a:pt x="700" y="1148"/>
                        <a:pt x="700" y="1148"/>
                        <a:pt x="700" y="1148"/>
                      </a:cubicBezTo>
                      <a:cubicBezTo>
                        <a:pt x="700" y="1148"/>
                        <a:pt x="700" y="1148"/>
                        <a:pt x="700" y="1148"/>
                      </a:cubicBezTo>
                      <a:cubicBezTo>
                        <a:pt x="700" y="1148"/>
                        <a:pt x="699" y="1149"/>
                        <a:pt x="699" y="1150"/>
                      </a:cubicBezTo>
                      <a:cubicBezTo>
                        <a:pt x="699" y="1150"/>
                        <a:pt x="698" y="1151"/>
                        <a:pt x="698" y="1151"/>
                      </a:cubicBezTo>
                      <a:cubicBezTo>
                        <a:pt x="698" y="1151"/>
                        <a:pt x="698" y="1151"/>
                        <a:pt x="698" y="1151"/>
                      </a:cubicBezTo>
                      <a:cubicBezTo>
                        <a:pt x="698" y="1152"/>
                        <a:pt x="697" y="1153"/>
                        <a:pt x="696" y="1155"/>
                      </a:cubicBezTo>
                      <a:cubicBezTo>
                        <a:pt x="696" y="1156"/>
                        <a:pt x="695" y="1157"/>
                        <a:pt x="695" y="1158"/>
                      </a:cubicBezTo>
                      <a:cubicBezTo>
                        <a:pt x="694" y="1159"/>
                        <a:pt x="694" y="1159"/>
                        <a:pt x="694" y="1160"/>
                      </a:cubicBezTo>
                      <a:cubicBezTo>
                        <a:pt x="693" y="1162"/>
                        <a:pt x="692" y="1165"/>
                        <a:pt x="692" y="1167"/>
                      </a:cubicBezTo>
                      <a:cubicBezTo>
                        <a:pt x="691" y="1169"/>
                        <a:pt x="689" y="1171"/>
                        <a:pt x="688" y="1172"/>
                      </a:cubicBezTo>
                      <a:cubicBezTo>
                        <a:pt x="686" y="1173"/>
                        <a:pt x="684" y="1175"/>
                        <a:pt x="684" y="1176"/>
                      </a:cubicBezTo>
                      <a:cubicBezTo>
                        <a:pt x="684" y="1176"/>
                        <a:pt x="684" y="1176"/>
                        <a:pt x="684" y="1176"/>
                      </a:cubicBezTo>
                      <a:cubicBezTo>
                        <a:pt x="683" y="1178"/>
                        <a:pt x="683" y="1179"/>
                        <a:pt x="683" y="1179"/>
                      </a:cubicBezTo>
                      <a:cubicBezTo>
                        <a:pt x="682" y="1180"/>
                        <a:pt x="682" y="1180"/>
                        <a:pt x="682" y="1180"/>
                      </a:cubicBezTo>
                      <a:cubicBezTo>
                        <a:pt x="681" y="1181"/>
                        <a:pt x="680" y="1182"/>
                        <a:pt x="680" y="1182"/>
                      </a:cubicBezTo>
                      <a:cubicBezTo>
                        <a:pt x="679" y="1182"/>
                        <a:pt x="679" y="1181"/>
                        <a:pt x="678" y="1181"/>
                      </a:cubicBezTo>
                      <a:cubicBezTo>
                        <a:pt x="678" y="1181"/>
                        <a:pt x="677" y="1181"/>
                        <a:pt x="677" y="1181"/>
                      </a:cubicBezTo>
                      <a:cubicBezTo>
                        <a:pt x="677" y="1181"/>
                        <a:pt x="677" y="1181"/>
                        <a:pt x="677" y="1181"/>
                      </a:cubicBezTo>
                      <a:cubicBezTo>
                        <a:pt x="676" y="1180"/>
                        <a:pt x="675" y="1180"/>
                        <a:pt x="675" y="1180"/>
                      </a:cubicBezTo>
                      <a:cubicBezTo>
                        <a:pt x="674" y="1180"/>
                        <a:pt x="674" y="1180"/>
                        <a:pt x="674" y="1180"/>
                      </a:cubicBezTo>
                      <a:cubicBezTo>
                        <a:pt x="672" y="1181"/>
                        <a:pt x="672" y="1181"/>
                        <a:pt x="672" y="1181"/>
                      </a:cubicBezTo>
                      <a:cubicBezTo>
                        <a:pt x="672" y="1179"/>
                        <a:pt x="672" y="1179"/>
                        <a:pt x="672" y="1179"/>
                      </a:cubicBezTo>
                      <a:cubicBezTo>
                        <a:pt x="672" y="1178"/>
                        <a:pt x="672" y="1177"/>
                        <a:pt x="672" y="1176"/>
                      </a:cubicBezTo>
                      <a:cubicBezTo>
                        <a:pt x="672" y="1176"/>
                        <a:pt x="672" y="1176"/>
                        <a:pt x="671" y="1175"/>
                      </a:cubicBezTo>
                      <a:cubicBezTo>
                        <a:pt x="671" y="1175"/>
                        <a:pt x="671" y="1175"/>
                        <a:pt x="671" y="1175"/>
                      </a:cubicBezTo>
                      <a:cubicBezTo>
                        <a:pt x="671" y="1175"/>
                        <a:pt x="671" y="1175"/>
                        <a:pt x="671" y="1175"/>
                      </a:cubicBezTo>
                      <a:cubicBezTo>
                        <a:pt x="670" y="1174"/>
                        <a:pt x="669" y="1173"/>
                        <a:pt x="669" y="1173"/>
                      </a:cubicBezTo>
                      <a:cubicBezTo>
                        <a:pt x="667" y="1173"/>
                        <a:pt x="664" y="1173"/>
                        <a:pt x="662" y="1174"/>
                      </a:cubicBezTo>
                      <a:cubicBezTo>
                        <a:pt x="659" y="1175"/>
                        <a:pt x="656" y="1176"/>
                        <a:pt x="654" y="1177"/>
                      </a:cubicBezTo>
                      <a:cubicBezTo>
                        <a:pt x="654" y="1177"/>
                        <a:pt x="654" y="1178"/>
                        <a:pt x="653" y="1178"/>
                      </a:cubicBezTo>
                      <a:cubicBezTo>
                        <a:pt x="651" y="1179"/>
                        <a:pt x="650" y="1179"/>
                        <a:pt x="648" y="1181"/>
                      </a:cubicBezTo>
                      <a:cubicBezTo>
                        <a:pt x="646" y="1182"/>
                        <a:pt x="644" y="1184"/>
                        <a:pt x="642" y="1186"/>
                      </a:cubicBezTo>
                      <a:cubicBezTo>
                        <a:pt x="640" y="1189"/>
                        <a:pt x="639" y="1192"/>
                        <a:pt x="639" y="1194"/>
                      </a:cubicBezTo>
                      <a:cubicBezTo>
                        <a:pt x="638" y="1196"/>
                        <a:pt x="637" y="1199"/>
                        <a:pt x="635" y="1200"/>
                      </a:cubicBezTo>
                      <a:cubicBezTo>
                        <a:pt x="634" y="1201"/>
                        <a:pt x="633" y="1203"/>
                        <a:pt x="632" y="1206"/>
                      </a:cubicBezTo>
                      <a:cubicBezTo>
                        <a:pt x="632" y="1207"/>
                        <a:pt x="632" y="1207"/>
                        <a:pt x="632" y="1207"/>
                      </a:cubicBezTo>
                      <a:cubicBezTo>
                        <a:pt x="632" y="1207"/>
                        <a:pt x="632" y="1207"/>
                        <a:pt x="632" y="1207"/>
                      </a:cubicBezTo>
                      <a:cubicBezTo>
                        <a:pt x="632" y="1207"/>
                        <a:pt x="632" y="1209"/>
                        <a:pt x="632" y="1209"/>
                      </a:cubicBezTo>
                      <a:cubicBezTo>
                        <a:pt x="632" y="1210"/>
                        <a:pt x="632" y="1212"/>
                        <a:pt x="632" y="1212"/>
                      </a:cubicBezTo>
                      <a:cubicBezTo>
                        <a:pt x="632" y="1212"/>
                        <a:pt x="632" y="1212"/>
                        <a:pt x="632" y="1212"/>
                      </a:cubicBezTo>
                      <a:cubicBezTo>
                        <a:pt x="631" y="1213"/>
                        <a:pt x="630" y="1216"/>
                        <a:pt x="630" y="1218"/>
                      </a:cubicBezTo>
                      <a:cubicBezTo>
                        <a:pt x="630" y="1225"/>
                        <a:pt x="630" y="1225"/>
                        <a:pt x="630" y="1225"/>
                      </a:cubicBezTo>
                      <a:cubicBezTo>
                        <a:pt x="630" y="1227"/>
                        <a:pt x="630" y="1228"/>
                        <a:pt x="631" y="1230"/>
                      </a:cubicBezTo>
                      <a:cubicBezTo>
                        <a:pt x="631" y="1231"/>
                        <a:pt x="631" y="1232"/>
                        <a:pt x="631" y="1233"/>
                      </a:cubicBezTo>
                      <a:cubicBezTo>
                        <a:pt x="631" y="1233"/>
                        <a:pt x="631" y="1233"/>
                        <a:pt x="631" y="1233"/>
                      </a:cubicBezTo>
                      <a:cubicBezTo>
                        <a:pt x="631" y="1233"/>
                        <a:pt x="631" y="1233"/>
                        <a:pt x="631" y="1233"/>
                      </a:cubicBezTo>
                      <a:cubicBezTo>
                        <a:pt x="632" y="1235"/>
                        <a:pt x="632" y="1236"/>
                        <a:pt x="632" y="1238"/>
                      </a:cubicBezTo>
                      <a:cubicBezTo>
                        <a:pt x="632" y="1239"/>
                        <a:pt x="632" y="1239"/>
                        <a:pt x="632" y="1239"/>
                      </a:cubicBezTo>
                      <a:cubicBezTo>
                        <a:pt x="632" y="1240"/>
                        <a:pt x="632" y="1240"/>
                        <a:pt x="632" y="1240"/>
                      </a:cubicBezTo>
                      <a:cubicBezTo>
                        <a:pt x="633" y="1240"/>
                        <a:pt x="633" y="1240"/>
                        <a:pt x="633" y="1240"/>
                      </a:cubicBezTo>
                      <a:cubicBezTo>
                        <a:pt x="633" y="1240"/>
                        <a:pt x="633" y="1240"/>
                        <a:pt x="633" y="1240"/>
                      </a:cubicBezTo>
                      <a:cubicBezTo>
                        <a:pt x="633" y="1241"/>
                        <a:pt x="633" y="1241"/>
                        <a:pt x="634" y="1242"/>
                      </a:cubicBezTo>
                      <a:cubicBezTo>
                        <a:pt x="634" y="1242"/>
                        <a:pt x="634" y="1242"/>
                        <a:pt x="635" y="1243"/>
                      </a:cubicBezTo>
                      <a:cubicBezTo>
                        <a:pt x="635" y="1244"/>
                        <a:pt x="636" y="1244"/>
                        <a:pt x="635" y="1246"/>
                      </a:cubicBezTo>
                      <a:cubicBezTo>
                        <a:pt x="635" y="1246"/>
                        <a:pt x="635" y="1246"/>
                        <a:pt x="635" y="1246"/>
                      </a:cubicBezTo>
                      <a:cubicBezTo>
                        <a:pt x="635" y="1248"/>
                        <a:pt x="635" y="1248"/>
                        <a:pt x="635" y="1248"/>
                      </a:cubicBezTo>
                      <a:cubicBezTo>
                        <a:pt x="635" y="1248"/>
                        <a:pt x="635" y="1248"/>
                        <a:pt x="635" y="1248"/>
                      </a:cubicBezTo>
                      <a:cubicBezTo>
                        <a:pt x="636" y="1248"/>
                        <a:pt x="636" y="1248"/>
                        <a:pt x="636" y="1248"/>
                      </a:cubicBezTo>
                      <a:cubicBezTo>
                        <a:pt x="636" y="1249"/>
                        <a:pt x="637" y="1250"/>
                        <a:pt x="637" y="1252"/>
                      </a:cubicBezTo>
                      <a:cubicBezTo>
                        <a:pt x="637" y="1252"/>
                        <a:pt x="637" y="1252"/>
                        <a:pt x="637" y="1252"/>
                      </a:cubicBezTo>
                      <a:cubicBezTo>
                        <a:pt x="637" y="1257"/>
                        <a:pt x="637" y="1257"/>
                        <a:pt x="637" y="1257"/>
                      </a:cubicBezTo>
                      <a:cubicBezTo>
                        <a:pt x="637" y="1259"/>
                        <a:pt x="636" y="1260"/>
                        <a:pt x="634" y="1261"/>
                      </a:cubicBezTo>
                      <a:cubicBezTo>
                        <a:pt x="634" y="1261"/>
                        <a:pt x="634" y="1261"/>
                        <a:pt x="634" y="1261"/>
                      </a:cubicBezTo>
                      <a:cubicBezTo>
                        <a:pt x="634" y="1262"/>
                        <a:pt x="634" y="1262"/>
                        <a:pt x="634" y="1262"/>
                      </a:cubicBezTo>
                      <a:cubicBezTo>
                        <a:pt x="633" y="1264"/>
                        <a:pt x="632" y="1265"/>
                        <a:pt x="632" y="1266"/>
                      </a:cubicBezTo>
                      <a:cubicBezTo>
                        <a:pt x="632" y="1267"/>
                        <a:pt x="632" y="1267"/>
                        <a:pt x="632" y="1267"/>
                      </a:cubicBezTo>
                      <a:cubicBezTo>
                        <a:pt x="633" y="1267"/>
                        <a:pt x="633" y="1267"/>
                        <a:pt x="633" y="1267"/>
                      </a:cubicBezTo>
                      <a:cubicBezTo>
                        <a:pt x="633" y="1268"/>
                        <a:pt x="633" y="1268"/>
                        <a:pt x="633" y="1268"/>
                      </a:cubicBezTo>
                      <a:cubicBezTo>
                        <a:pt x="633" y="1268"/>
                        <a:pt x="634" y="1269"/>
                        <a:pt x="634" y="1272"/>
                      </a:cubicBezTo>
                      <a:cubicBezTo>
                        <a:pt x="634" y="1272"/>
                        <a:pt x="634" y="1274"/>
                        <a:pt x="634" y="1275"/>
                      </a:cubicBezTo>
                      <a:cubicBezTo>
                        <a:pt x="635" y="1276"/>
                        <a:pt x="635" y="1277"/>
                        <a:pt x="635" y="1278"/>
                      </a:cubicBezTo>
                      <a:cubicBezTo>
                        <a:pt x="635" y="1278"/>
                        <a:pt x="635" y="1278"/>
                        <a:pt x="635" y="1278"/>
                      </a:cubicBezTo>
                      <a:cubicBezTo>
                        <a:pt x="635" y="1279"/>
                        <a:pt x="635" y="1279"/>
                        <a:pt x="635" y="1279"/>
                      </a:cubicBezTo>
                      <a:cubicBezTo>
                        <a:pt x="636" y="1279"/>
                        <a:pt x="636" y="1280"/>
                        <a:pt x="636" y="1280"/>
                      </a:cubicBezTo>
                      <a:cubicBezTo>
                        <a:pt x="637" y="1281"/>
                        <a:pt x="637" y="1282"/>
                        <a:pt x="638" y="1283"/>
                      </a:cubicBezTo>
                      <a:cubicBezTo>
                        <a:pt x="638" y="1283"/>
                        <a:pt x="638" y="1283"/>
                        <a:pt x="638" y="1283"/>
                      </a:cubicBezTo>
                      <a:cubicBezTo>
                        <a:pt x="638" y="1284"/>
                        <a:pt x="639" y="1286"/>
                        <a:pt x="640" y="1288"/>
                      </a:cubicBezTo>
                      <a:cubicBezTo>
                        <a:pt x="640" y="1288"/>
                        <a:pt x="640" y="1288"/>
                        <a:pt x="640" y="1288"/>
                      </a:cubicBezTo>
                      <a:cubicBezTo>
                        <a:pt x="640" y="1288"/>
                        <a:pt x="640" y="1288"/>
                        <a:pt x="640" y="1288"/>
                      </a:cubicBezTo>
                      <a:cubicBezTo>
                        <a:pt x="640" y="1288"/>
                        <a:pt x="640" y="1289"/>
                        <a:pt x="640" y="1290"/>
                      </a:cubicBezTo>
                      <a:cubicBezTo>
                        <a:pt x="640" y="1290"/>
                        <a:pt x="640" y="1291"/>
                        <a:pt x="640" y="1292"/>
                      </a:cubicBezTo>
                      <a:cubicBezTo>
                        <a:pt x="640" y="1292"/>
                        <a:pt x="640" y="1292"/>
                        <a:pt x="640" y="1292"/>
                      </a:cubicBezTo>
                      <a:cubicBezTo>
                        <a:pt x="640" y="1292"/>
                        <a:pt x="640" y="1292"/>
                        <a:pt x="640" y="1292"/>
                      </a:cubicBezTo>
                      <a:cubicBezTo>
                        <a:pt x="640" y="1293"/>
                        <a:pt x="639" y="1294"/>
                        <a:pt x="639" y="1295"/>
                      </a:cubicBezTo>
                      <a:cubicBezTo>
                        <a:pt x="639" y="1295"/>
                        <a:pt x="639" y="1296"/>
                        <a:pt x="639" y="1296"/>
                      </a:cubicBezTo>
                      <a:cubicBezTo>
                        <a:pt x="639" y="1296"/>
                        <a:pt x="639" y="1297"/>
                        <a:pt x="639" y="1297"/>
                      </a:cubicBezTo>
                      <a:cubicBezTo>
                        <a:pt x="639" y="1298"/>
                        <a:pt x="640" y="1299"/>
                        <a:pt x="640" y="1300"/>
                      </a:cubicBezTo>
                      <a:cubicBezTo>
                        <a:pt x="640" y="1300"/>
                        <a:pt x="640" y="1300"/>
                        <a:pt x="640" y="1300"/>
                      </a:cubicBezTo>
                      <a:cubicBezTo>
                        <a:pt x="640" y="1301"/>
                        <a:pt x="640" y="1301"/>
                        <a:pt x="640" y="1301"/>
                      </a:cubicBezTo>
                      <a:cubicBezTo>
                        <a:pt x="640" y="1301"/>
                        <a:pt x="640" y="1302"/>
                        <a:pt x="640" y="1302"/>
                      </a:cubicBezTo>
                      <a:cubicBezTo>
                        <a:pt x="640" y="1302"/>
                        <a:pt x="640" y="1302"/>
                        <a:pt x="640" y="1302"/>
                      </a:cubicBezTo>
                      <a:cubicBezTo>
                        <a:pt x="640" y="1302"/>
                        <a:pt x="640" y="1302"/>
                        <a:pt x="640" y="1302"/>
                      </a:cubicBezTo>
                      <a:cubicBezTo>
                        <a:pt x="640" y="1302"/>
                        <a:pt x="640" y="1302"/>
                        <a:pt x="640" y="1302"/>
                      </a:cubicBezTo>
                      <a:cubicBezTo>
                        <a:pt x="639" y="1302"/>
                        <a:pt x="639" y="1301"/>
                        <a:pt x="639" y="1301"/>
                      </a:cubicBezTo>
                      <a:cubicBezTo>
                        <a:pt x="638" y="1301"/>
                        <a:pt x="638" y="1301"/>
                        <a:pt x="638" y="1301"/>
                      </a:cubicBezTo>
                      <a:cubicBezTo>
                        <a:pt x="638" y="1300"/>
                        <a:pt x="638" y="1300"/>
                        <a:pt x="638" y="1300"/>
                      </a:cubicBezTo>
                      <a:cubicBezTo>
                        <a:pt x="634" y="1297"/>
                        <a:pt x="634" y="1297"/>
                        <a:pt x="634" y="1297"/>
                      </a:cubicBezTo>
                      <a:cubicBezTo>
                        <a:pt x="633" y="1298"/>
                        <a:pt x="633" y="1298"/>
                        <a:pt x="633" y="1298"/>
                      </a:cubicBezTo>
                      <a:cubicBezTo>
                        <a:pt x="633" y="1299"/>
                        <a:pt x="633" y="1299"/>
                        <a:pt x="633" y="1299"/>
                      </a:cubicBezTo>
                      <a:cubicBezTo>
                        <a:pt x="633" y="1299"/>
                        <a:pt x="633" y="1299"/>
                        <a:pt x="632" y="1299"/>
                      </a:cubicBezTo>
                      <a:cubicBezTo>
                        <a:pt x="632" y="1299"/>
                        <a:pt x="632" y="1299"/>
                        <a:pt x="632" y="1299"/>
                      </a:cubicBezTo>
                      <a:cubicBezTo>
                        <a:pt x="632" y="1299"/>
                        <a:pt x="632" y="1299"/>
                        <a:pt x="632" y="1299"/>
                      </a:cubicBezTo>
                      <a:cubicBezTo>
                        <a:pt x="630" y="1299"/>
                        <a:pt x="630" y="1299"/>
                        <a:pt x="630" y="1299"/>
                      </a:cubicBezTo>
                      <a:cubicBezTo>
                        <a:pt x="630" y="1300"/>
                        <a:pt x="630" y="1300"/>
                        <a:pt x="630" y="1300"/>
                      </a:cubicBezTo>
                      <a:cubicBezTo>
                        <a:pt x="630" y="1301"/>
                        <a:pt x="631" y="1302"/>
                        <a:pt x="632" y="1303"/>
                      </a:cubicBezTo>
                      <a:cubicBezTo>
                        <a:pt x="632" y="1303"/>
                        <a:pt x="632" y="1303"/>
                        <a:pt x="632" y="1303"/>
                      </a:cubicBezTo>
                      <a:cubicBezTo>
                        <a:pt x="633" y="1304"/>
                        <a:pt x="633" y="1304"/>
                        <a:pt x="633" y="1304"/>
                      </a:cubicBezTo>
                      <a:cubicBezTo>
                        <a:pt x="634" y="1304"/>
                        <a:pt x="635" y="1305"/>
                        <a:pt x="636" y="1305"/>
                      </a:cubicBezTo>
                      <a:cubicBezTo>
                        <a:pt x="637" y="1305"/>
                        <a:pt x="638" y="1305"/>
                        <a:pt x="638" y="1306"/>
                      </a:cubicBezTo>
                      <a:cubicBezTo>
                        <a:pt x="639" y="1306"/>
                        <a:pt x="639" y="1306"/>
                        <a:pt x="639" y="1306"/>
                      </a:cubicBezTo>
                      <a:cubicBezTo>
                        <a:pt x="639" y="1306"/>
                        <a:pt x="639" y="1306"/>
                        <a:pt x="639" y="1306"/>
                      </a:cubicBezTo>
                      <a:cubicBezTo>
                        <a:pt x="640" y="1307"/>
                        <a:pt x="641" y="1308"/>
                        <a:pt x="642" y="1309"/>
                      </a:cubicBezTo>
                      <a:cubicBezTo>
                        <a:pt x="643" y="1310"/>
                        <a:pt x="643" y="1310"/>
                        <a:pt x="643" y="1310"/>
                      </a:cubicBezTo>
                      <a:cubicBezTo>
                        <a:pt x="645" y="1312"/>
                        <a:pt x="646" y="1315"/>
                        <a:pt x="645" y="1317"/>
                      </a:cubicBezTo>
                      <a:cubicBezTo>
                        <a:pt x="645" y="1317"/>
                        <a:pt x="645" y="1317"/>
                        <a:pt x="645" y="1317"/>
                      </a:cubicBezTo>
                      <a:cubicBezTo>
                        <a:pt x="645" y="1317"/>
                        <a:pt x="645" y="1317"/>
                        <a:pt x="645" y="1317"/>
                      </a:cubicBezTo>
                      <a:cubicBezTo>
                        <a:pt x="645" y="1319"/>
                        <a:pt x="644" y="1322"/>
                        <a:pt x="643" y="1325"/>
                      </a:cubicBezTo>
                      <a:cubicBezTo>
                        <a:pt x="643" y="1327"/>
                        <a:pt x="642" y="1329"/>
                        <a:pt x="641" y="1331"/>
                      </a:cubicBezTo>
                      <a:cubicBezTo>
                        <a:pt x="641" y="1331"/>
                        <a:pt x="641" y="1331"/>
                        <a:pt x="641" y="1331"/>
                      </a:cubicBezTo>
                      <a:cubicBezTo>
                        <a:pt x="641" y="1338"/>
                        <a:pt x="641" y="1338"/>
                        <a:pt x="641" y="1338"/>
                      </a:cubicBezTo>
                      <a:cubicBezTo>
                        <a:pt x="641" y="1340"/>
                        <a:pt x="641" y="1341"/>
                        <a:pt x="640" y="1343"/>
                      </a:cubicBezTo>
                      <a:cubicBezTo>
                        <a:pt x="640" y="1344"/>
                        <a:pt x="640" y="1345"/>
                        <a:pt x="640" y="1346"/>
                      </a:cubicBezTo>
                      <a:cubicBezTo>
                        <a:pt x="640" y="1346"/>
                        <a:pt x="640" y="1347"/>
                        <a:pt x="640" y="1348"/>
                      </a:cubicBezTo>
                      <a:cubicBezTo>
                        <a:pt x="639" y="1349"/>
                        <a:pt x="639" y="1350"/>
                        <a:pt x="639" y="1350"/>
                      </a:cubicBezTo>
                      <a:cubicBezTo>
                        <a:pt x="639" y="1352"/>
                        <a:pt x="638" y="1353"/>
                        <a:pt x="638" y="1355"/>
                      </a:cubicBezTo>
                      <a:cubicBezTo>
                        <a:pt x="637" y="1356"/>
                        <a:pt x="637" y="1356"/>
                        <a:pt x="637" y="1357"/>
                      </a:cubicBezTo>
                      <a:cubicBezTo>
                        <a:pt x="636" y="1358"/>
                        <a:pt x="636" y="1359"/>
                        <a:pt x="636" y="1360"/>
                      </a:cubicBezTo>
                      <a:cubicBezTo>
                        <a:pt x="635" y="1363"/>
                        <a:pt x="634" y="1365"/>
                        <a:pt x="633" y="1365"/>
                      </a:cubicBezTo>
                      <a:cubicBezTo>
                        <a:pt x="633" y="1366"/>
                        <a:pt x="632" y="1367"/>
                        <a:pt x="631" y="1369"/>
                      </a:cubicBezTo>
                      <a:cubicBezTo>
                        <a:pt x="631" y="1369"/>
                        <a:pt x="631" y="1370"/>
                        <a:pt x="630" y="1371"/>
                      </a:cubicBezTo>
                      <a:cubicBezTo>
                        <a:pt x="630" y="1372"/>
                        <a:pt x="628" y="1375"/>
                        <a:pt x="626" y="1376"/>
                      </a:cubicBezTo>
                      <a:cubicBezTo>
                        <a:pt x="626" y="1376"/>
                        <a:pt x="626" y="1376"/>
                        <a:pt x="626" y="1376"/>
                      </a:cubicBezTo>
                      <a:cubicBezTo>
                        <a:pt x="626" y="1376"/>
                        <a:pt x="626" y="1376"/>
                        <a:pt x="626" y="1376"/>
                      </a:cubicBezTo>
                      <a:cubicBezTo>
                        <a:pt x="625" y="1378"/>
                        <a:pt x="623" y="1380"/>
                        <a:pt x="623" y="1381"/>
                      </a:cubicBezTo>
                      <a:cubicBezTo>
                        <a:pt x="622" y="1381"/>
                        <a:pt x="621" y="1383"/>
                        <a:pt x="621" y="1384"/>
                      </a:cubicBezTo>
                      <a:cubicBezTo>
                        <a:pt x="620" y="1386"/>
                        <a:pt x="620" y="1386"/>
                        <a:pt x="620" y="1386"/>
                      </a:cubicBezTo>
                      <a:cubicBezTo>
                        <a:pt x="621" y="1386"/>
                        <a:pt x="621" y="1386"/>
                        <a:pt x="621" y="1386"/>
                      </a:cubicBezTo>
                      <a:cubicBezTo>
                        <a:pt x="620" y="1389"/>
                        <a:pt x="618" y="1392"/>
                        <a:pt x="617" y="1393"/>
                      </a:cubicBezTo>
                      <a:cubicBezTo>
                        <a:pt x="617" y="1393"/>
                        <a:pt x="617" y="1393"/>
                        <a:pt x="617" y="1393"/>
                      </a:cubicBezTo>
                      <a:cubicBezTo>
                        <a:pt x="616" y="1394"/>
                        <a:pt x="616" y="1394"/>
                        <a:pt x="616" y="1394"/>
                      </a:cubicBezTo>
                      <a:cubicBezTo>
                        <a:pt x="616" y="1395"/>
                        <a:pt x="615" y="1396"/>
                        <a:pt x="615" y="1398"/>
                      </a:cubicBezTo>
                      <a:cubicBezTo>
                        <a:pt x="614" y="1396"/>
                        <a:pt x="614" y="1396"/>
                        <a:pt x="614" y="1396"/>
                      </a:cubicBezTo>
                      <a:cubicBezTo>
                        <a:pt x="614" y="1400"/>
                        <a:pt x="614" y="1400"/>
                        <a:pt x="614" y="1400"/>
                      </a:cubicBezTo>
                      <a:cubicBezTo>
                        <a:pt x="614" y="1402"/>
                        <a:pt x="613" y="1405"/>
                        <a:pt x="612" y="1407"/>
                      </a:cubicBezTo>
                      <a:cubicBezTo>
                        <a:pt x="612" y="1407"/>
                        <a:pt x="611" y="1408"/>
                        <a:pt x="611" y="1410"/>
                      </a:cubicBezTo>
                      <a:cubicBezTo>
                        <a:pt x="611" y="1410"/>
                        <a:pt x="611" y="1411"/>
                        <a:pt x="610" y="1412"/>
                      </a:cubicBezTo>
                      <a:cubicBezTo>
                        <a:pt x="610" y="1413"/>
                        <a:pt x="610" y="1413"/>
                        <a:pt x="610" y="1413"/>
                      </a:cubicBezTo>
                      <a:cubicBezTo>
                        <a:pt x="610" y="1418"/>
                        <a:pt x="610" y="1418"/>
                        <a:pt x="610" y="1418"/>
                      </a:cubicBezTo>
                      <a:cubicBezTo>
                        <a:pt x="611" y="1418"/>
                        <a:pt x="611" y="1418"/>
                        <a:pt x="611" y="1418"/>
                      </a:cubicBezTo>
                      <a:cubicBezTo>
                        <a:pt x="611" y="1419"/>
                        <a:pt x="612" y="1421"/>
                        <a:pt x="612" y="1422"/>
                      </a:cubicBezTo>
                      <a:cubicBezTo>
                        <a:pt x="612" y="1422"/>
                        <a:pt x="612" y="1422"/>
                        <a:pt x="612" y="1422"/>
                      </a:cubicBezTo>
                      <a:cubicBezTo>
                        <a:pt x="612" y="1422"/>
                        <a:pt x="612" y="1422"/>
                        <a:pt x="612" y="1422"/>
                      </a:cubicBezTo>
                      <a:cubicBezTo>
                        <a:pt x="613" y="1423"/>
                        <a:pt x="613" y="1424"/>
                        <a:pt x="613" y="1424"/>
                      </a:cubicBezTo>
                      <a:cubicBezTo>
                        <a:pt x="613" y="1424"/>
                        <a:pt x="613" y="1426"/>
                        <a:pt x="614" y="1428"/>
                      </a:cubicBezTo>
                      <a:cubicBezTo>
                        <a:pt x="614" y="1429"/>
                        <a:pt x="614" y="1430"/>
                        <a:pt x="615" y="1430"/>
                      </a:cubicBezTo>
                      <a:cubicBezTo>
                        <a:pt x="615" y="1431"/>
                        <a:pt x="615" y="1432"/>
                        <a:pt x="615" y="1432"/>
                      </a:cubicBezTo>
                      <a:cubicBezTo>
                        <a:pt x="615" y="1432"/>
                        <a:pt x="615" y="1433"/>
                        <a:pt x="615" y="1433"/>
                      </a:cubicBezTo>
                      <a:cubicBezTo>
                        <a:pt x="616" y="1434"/>
                        <a:pt x="616" y="1435"/>
                        <a:pt x="616" y="1436"/>
                      </a:cubicBezTo>
                      <a:cubicBezTo>
                        <a:pt x="616" y="1444"/>
                        <a:pt x="616" y="1444"/>
                        <a:pt x="616" y="1444"/>
                      </a:cubicBezTo>
                      <a:cubicBezTo>
                        <a:pt x="616" y="1444"/>
                        <a:pt x="616" y="1444"/>
                        <a:pt x="616" y="1444"/>
                      </a:cubicBezTo>
                      <a:cubicBezTo>
                        <a:pt x="617" y="1449"/>
                        <a:pt x="617" y="1449"/>
                        <a:pt x="617" y="1449"/>
                      </a:cubicBezTo>
                      <a:cubicBezTo>
                        <a:pt x="616" y="1449"/>
                        <a:pt x="616" y="1449"/>
                        <a:pt x="616" y="1449"/>
                      </a:cubicBezTo>
                      <a:cubicBezTo>
                        <a:pt x="616" y="1450"/>
                        <a:pt x="616" y="1450"/>
                        <a:pt x="616" y="1450"/>
                      </a:cubicBezTo>
                      <a:cubicBezTo>
                        <a:pt x="616" y="1450"/>
                        <a:pt x="616" y="1450"/>
                        <a:pt x="616" y="1450"/>
                      </a:cubicBezTo>
                      <a:cubicBezTo>
                        <a:pt x="615" y="1451"/>
                        <a:pt x="615" y="1451"/>
                        <a:pt x="615" y="1451"/>
                      </a:cubicBezTo>
                      <a:cubicBezTo>
                        <a:pt x="615" y="1460"/>
                        <a:pt x="615" y="1460"/>
                        <a:pt x="615" y="1460"/>
                      </a:cubicBezTo>
                      <a:cubicBezTo>
                        <a:pt x="615" y="1461"/>
                        <a:pt x="614" y="1463"/>
                        <a:pt x="614" y="1465"/>
                      </a:cubicBezTo>
                      <a:cubicBezTo>
                        <a:pt x="614" y="1466"/>
                        <a:pt x="615" y="1467"/>
                        <a:pt x="615" y="1468"/>
                      </a:cubicBezTo>
                      <a:cubicBezTo>
                        <a:pt x="615" y="1469"/>
                        <a:pt x="615" y="1470"/>
                        <a:pt x="615" y="1470"/>
                      </a:cubicBezTo>
                      <a:cubicBezTo>
                        <a:pt x="615" y="1471"/>
                        <a:pt x="616" y="1472"/>
                        <a:pt x="616" y="1473"/>
                      </a:cubicBezTo>
                      <a:cubicBezTo>
                        <a:pt x="616" y="1474"/>
                        <a:pt x="616" y="1475"/>
                        <a:pt x="616" y="1475"/>
                      </a:cubicBezTo>
                      <a:cubicBezTo>
                        <a:pt x="616" y="1481"/>
                        <a:pt x="616" y="1481"/>
                        <a:pt x="616" y="1481"/>
                      </a:cubicBezTo>
                      <a:cubicBezTo>
                        <a:pt x="616" y="1483"/>
                        <a:pt x="615" y="1485"/>
                        <a:pt x="615" y="1486"/>
                      </a:cubicBezTo>
                      <a:cubicBezTo>
                        <a:pt x="615" y="1486"/>
                        <a:pt x="615" y="1486"/>
                        <a:pt x="615" y="1486"/>
                      </a:cubicBezTo>
                      <a:cubicBezTo>
                        <a:pt x="614" y="1487"/>
                        <a:pt x="613" y="1487"/>
                        <a:pt x="612" y="1487"/>
                      </a:cubicBezTo>
                      <a:cubicBezTo>
                        <a:pt x="612" y="1487"/>
                        <a:pt x="611" y="1487"/>
                        <a:pt x="610" y="1486"/>
                      </a:cubicBezTo>
                      <a:cubicBezTo>
                        <a:pt x="610" y="1486"/>
                        <a:pt x="610" y="1486"/>
                        <a:pt x="610" y="1486"/>
                      </a:cubicBezTo>
                      <a:cubicBezTo>
                        <a:pt x="610" y="1485"/>
                        <a:pt x="610" y="1485"/>
                        <a:pt x="610" y="1485"/>
                      </a:cubicBezTo>
                      <a:cubicBezTo>
                        <a:pt x="609" y="1485"/>
                        <a:pt x="609" y="1485"/>
                        <a:pt x="609" y="1485"/>
                      </a:cubicBezTo>
                      <a:cubicBezTo>
                        <a:pt x="608" y="1485"/>
                        <a:pt x="608" y="1485"/>
                        <a:pt x="608" y="1485"/>
                      </a:cubicBezTo>
                      <a:cubicBezTo>
                        <a:pt x="603" y="1485"/>
                        <a:pt x="603" y="1485"/>
                        <a:pt x="603" y="1485"/>
                      </a:cubicBezTo>
                      <a:cubicBezTo>
                        <a:pt x="605" y="1487"/>
                        <a:pt x="605" y="1487"/>
                        <a:pt x="605" y="1487"/>
                      </a:cubicBezTo>
                      <a:cubicBezTo>
                        <a:pt x="606" y="1487"/>
                        <a:pt x="606" y="1487"/>
                        <a:pt x="606" y="1488"/>
                      </a:cubicBezTo>
                      <a:cubicBezTo>
                        <a:pt x="605" y="1488"/>
                        <a:pt x="605" y="1488"/>
                        <a:pt x="605" y="1488"/>
                      </a:cubicBezTo>
                      <a:cubicBezTo>
                        <a:pt x="604" y="1488"/>
                        <a:pt x="604" y="1488"/>
                        <a:pt x="604" y="1488"/>
                      </a:cubicBezTo>
                      <a:cubicBezTo>
                        <a:pt x="603" y="1488"/>
                        <a:pt x="602" y="1488"/>
                        <a:pt x="601" y="1487"/>
                      </a:cubicBezTo>
                      <a:cubicBezTo>
                        <a:pt x="601" y="1487"/>
                        <a:pt x="601" y="1487"/>
                        <a:pt x="601" y="1487"/>
                      </a:cubicBezTo>
                      <a:cubicBezTo>
                        <a:pt x="601" y="1487"/>
                        <a:pt x="601" y="1487"/>
                        <a:pt x="601" y="1487"/>
                      </a:cubicBezTo>
                      <a:cubicBezTo>
                        <a:pt x="600" y="1486"/>
                        <a:pt x="599" y="1486"/>
                        <a:pt x="598" y="1485"/>
                      </a:cubicBezTo>
                      <a:cubicBezTo>
                        <a:pt x="598" y="1485"/>
                        <a:pt x="598" y="1485"/>
                        <a:pt x="598" y="1485"/>
                      </a:cubicBezTo>
                      <a:cubicBezTo>
                        <a:pt x="597" y="1485"/>
                        <a:pt x="597" y="1485"/>
                        <a:pt x="597" y="1485"/>
                      </a:cubicBezTo>
                      <a:cubicBezTo>
                        <a:pt x="597" y="1484"/>
                        <a:pt x="596" y="1484"/>
                        <a:pt x="596" y="1484"/>
                      </a:cubicBezTo>
                      <a:cubicBezTo>
                        <a:pt x="595" y="1483"/>
                        <a:pt x="595" y="1483"/>
                        <a:pt x="595" y="1483"/>
                      </a:cubicBezTo>
                      <a:cubicBezTo>
                        <a:pt x="594" y="1484"/>
                        <a:pt x="594" y="1484"/>
                        <a:pt x="594" y="1484"/>
                      </a:cubicBezTo>
                      <a:cubicBezTo>
                        <a:pt x="593" y="1485"/>
                        <a:pt x="593" y="1485"/>
                        <a:pt x="591" y="1485"/>
                      </a:cubicBezTo>
                      <a:cubicBezTo>
                        <a:pt x="589" y="1485"/>
                        <a:pt x="588" y="1485"/>
                        <a:pt x="587" y="1486"/>
                      </a:cubicBezTo>
                      <a:cubicBezTo>
                        <a:pt x="585" y="1486"/>
                        <a:pt x="584" y="1487"/>
                        <a:pt x="584" y="1488"/>
                      </a:cubicBezTo>
                      <a:cubicBezTo>
                        <a:pt x="583" y="1488"/>
                        <a:pt x="583" y="1488"/>
                        <a:pt x="583" y="1488"/>
                      </a:cubicBezTo>
                      <a:cubicBezTo>
                        <a:pt x="583" y="1489"/>
                        <a:pt x="583" y="1489"/>
                        <a:pt x="583" y="1489"/>
                      </a:cubicBezTo>
                      <a:cubicBezTo>
                        <a:pt x="583" y="1490"/>
                        <a:pt x="582" y="1492"/>
                        <a:pt x="581" y="1493"/>
                      </a:cubicBezTo>
                      <a:cubicBezTo>
                        <a:pt x="581" y="1493"/>
                        <a:pt x="581" y="1493"/>
                        <a:pt x="581" y="1493"/>
                      </a:cubicBezTo>
                      <a:cubicBezTo>
                        <a:pt x="581" y="1493"/>
                        <a:pt x="581" y="1493"/>
                        <a:pt x="581" y="1493"/>
                      </a:cubicBezTo>
                      <a:cubicBezTo>
                        <a:pt x="581" y="1494"/>
                        <a:pt x="581" y="1494"/>
                        <a:pt x="580" y="1494"/>
                      </a:cubicBezTo>
                      <a:cubicBezTo>
                        <a:pt x="580" y="1495"/>
                        <a:pt x="580" y="1496"/>
                        <a:pt x="580" y="1496"/>
                      </a:cubicBezTo>
                      <a:cubicBezTo>
                        <a:pt x="580" y="1498"/>
                        <a:pt x="580" y="1500"/>
                        <a:pt x="579" y="1501"/>
                      </a:cubicBezTo>
                      <a:cubicBezTo>
                        <a:pt x="579" y="1502"/>
                        <a:pt x="579" y="1502"/>
                        <a:pt x="578" y="1503"/>
                      </a:cubicBezTo>
                      <a:cubicBezTo>
                        <a:pt x="578" y="1505"/>
                        <a:pt x="577" y="1506"/>
                        <a:pt x="577" y="1506"/>
                      </a:cubicBezTo>
                      <a:cubicBezTo>
                        <a:pt x="576" y="1507"/>
                        <a:pt x="576" y="1507"/>
                        <a:pt x="576" y="1507"/>
                      </a:cubicBezTo>
                      <a:cubicBezTo>
                        <a:pt x="576" y="1507"/>
                        <a:pt x="576" y="1507"/>
                        <a:pt x="576" y="1507"/>
                      </a:cubicBezTo>
                      <a:cubicBezTo>
                        <a:pt x="576" y="1508"/>
                        <a:pt x="574" y="1510"/>
                        <a:pt x="572" y="1512"/>
                      </a:cubicBezTo>
                      <a:cubicBezTo>
                        <a:pt x="572" y="1512"/>
                        <a:pt x="572" y="1512"/>
                        <a:pt x="572" y="1512"/>
                      </a:cubicBezTo>
                      <a:cubicBezTo>
                        <a:pt x="572" y="1512"/>
                        <a:pt x="572" y="1512"/>
                        <a:pt x="572" y="1512"/>
                      </a:cubicBezTo>
                      <a:cubicBezTo>
                        <a:pt x="571" y="1513"/>
                        <a:pt x="570" y="1516"/>
                        <a:pt x="568" y="1518"/>
                      </a:cubicBezTo>
                      <a:cubicBezTo>
                        <a:pt x="566" y="1519"/>
                        <a:pt x="564" y="1521"/>
                        <a:pt x="564" y="1523"/>
                      </a:cubicBezTo>
                      <a:cubicBezTo>
                        <a:pt x="564" y="1523"/>
                        <a:pt x="563" y="1524"/>
                        <a:pt x="562" y="1526"/>
                      </a:cubicBezTo>
                      <a:cubicBezTo>
                        <a:pt x="562" y="1527"/>
                        <a:pt x="562" y="1527"/>
                        <a:pt x="562" y="1528"/>
                      </a:cubicBezTo>
                      <a:cubicBezTo>
                        <a:pt x="561" y="1530"/>
                        <a:pt x="560" y="1532"/>
                        <a:pt x="560" y="1534"/>
                      </a:cubicBezTo>
                      <a:cubicBezTo>
                        <a:pt x="560" y="1535"/>
                        <a:pt x="561" y="1537"/>
                        <a:pt x="562" y="1538"/>
                      </a:cubicBezTo>
                      <a:cubicBezTo>
                        <a:pt x="563" y="1538"/>
                        <a:pt x="563" y="1538"/>
                        <a:pt x="563" y="1538"/>
                      </a:cubicBezTo>
                      <a:cubicBezTo>
                        <a:pt x="563" y="1538"/>
                        <a:pt x="563" y="1538"/>
                        <a:pt x="563" y="1538"/>
                      </a:cubicBezTo>
                      <a:cubicBezTo>
                        <a:pt x="563" y="1538"/>
                        <a:pt x="564" y="1539"/>
                        <a:pt x="566" y="1540"/>
                      </a:cubicBezTo>
                      <a:cubicBezTo>
                        <a:pt x="567" y="1540"/>
                        <a:pt x="567" y="1540"/>
                        <a:pt x="568" y="1541"/>
                      </a:cubicBezTo>
                      <a:cubicBezTo>
                        <a:pt x="570" y="1541"/>
                        <a:pt x="572" y="1542"/>
                        <a:pt x="574" y="1542"/>
                      </a:cubicBezTo>
                      <a:cubicBezTo>
                        <a:pt x="581" y="1542"/>
                        <a:pt x="581" y="1542"/>
                        <a:pt x="581" y="1542"/>
                      </a:cubicBezTo>
                      <a:cubicBezTo>
                        <a:pt x="583" y="1542"/>
                        <a:pt x="584" y="1542"/>
                        <a:pt x="585" y="1543"/>
                      </a:cubicBezTo>
                      <a:cubicBezTo>
                        <a:pt x="587" y="1543"/>
                        <a:pt x="587" y="1543"/>
                        <a:pt x="587" y="1543"/>
                      </a:cubicBezTo>
                      <a:cubicBezTo>
                        <a:pt x="586" y="1544"/>
                        <a:pt x="586" y="1544"/>
                        <a:pt x="586" y="1544"/>
                      </a:cubicBezTo>
                      <a:cubicBezTo>
                        <a:pt x="586" y="1544"/>
                        <a:pt x="586" y="1544"/>
                        <a:pt x="586" y="1544"/>
                      </a:cubicBezTo>
                      <a:cubicBezTo>
                        <a:pt x="586" y="1544"/>
                        <a:pt x="586" y="1544"/>
                        <a:pt x="586" y="1544"/>
                      </a:cubicBezTo>
                      <a:cubicBezTo>
                        <a:pt x="587" y="1545"/>
                        <a:pt x="588" y="1546"/>
                        <a:pt x="589" y="1547"/>
                      </a:cubicBezTo>
                      <a:cubicBezTo>
                        <a:pt x="589" y="1547"/>
                        <a:pt x="589" y="1547"/>
                        <a:pt x="589" y="1547"/>
                      </a:cubicBezTo>
                      <a:cubicBezTo>
                        <a:pt x="589" y="1547"/>
                        <a:pt x="589" y="1547"/>
                        <a:pt x="589" y="1547"/>
                      </a:cubicBezTo>
                      <a:cubicBezTo>
                        <a:pt x="589" y="1548"/>
                        <a:pt x="590" y="1549"/>
                        <a:pt x="590" y="1550"/>
                      </a:cubicBezTo>
                      <a:cubicBezTo>
                        <a:pt x="590" y="1552"/>
                        <a:pt x="590" y="1552"/>
                        <a:pt x="590" y="1552"/>
                      </a:cubicBezTo>
                      <a:cubicBezTo>
                        <a:pt x="589" y="1552"/>
                        <a:pt x="588" y="1551"/>
                        <a:pt x="587" y="1550"/>
                      </a:cubicBezTo>
                      <a:cubicBezTo>
                        <a:pt x="587" y="1550"/>
                        <a:pt x="587" y="1550"/>
                        <a:pt x="587" y="1550"/>
                      </a:cubicBezTo>
                      <a:cubicBezTo>
                        <a:pt x="586" y="1550"/>
                        <a:pt x="586" y="1550"/>
                        <a:pt x="586" y="1550"/>
                      </a:cubicBezTo>
                      <a:cubicBezTo>
                        <a:pt x="586" y="1550"/>
                        <a:pt x="585" y="1549"/>
                        <a:pt x="585" y="1549"/>
                      </a:cubicBezTo>
                      <a:cubicBezTo>
                        <a:pt x="584" y="1549"/>
                        <a:pt x="583" y="1548"/>
                        <a:pt x="582" y="1548"/>
                      </a:cubicBezTo>
                      <a:cubicBezTo>
                        <a:pt x="581" y="1548"/>
                        <a:pt x="581" y="1548"/>
                        <a:pt x="581" y="1548"/>
                      </a:cubicBezTo>
                      <a:cubicBezTo>
                        <a:pt x="581" y="1548"/>
                        <a:pt x="581" y="1548"/>
                        <a:pt x="581" y="1548"/>
                      </a:cubicBezTo>
                      <a:cubicBezTo>
                        <a:pt x="581" y="1547"/>
                        <a:pt x="578" y="1546"/>
                        <a:pt x="576" y="1546"/>
                      </a:cubicBezTo>
                      <a:cubicBezTo>
                        <a:pt x="575" y="1546"/>
                        <a:pt x="573" y="1546"/>
                        <a:pt x="571" y="1546"/>
                      </a:cubicBezTo>
                      <a:cubicBezTo>
                        <a:pt x="570" y="1546"/>
                        <a:pt x="560" y="1546"/>
                        <a:pt x="560" y="1546"/>
                      </a:cubicBezTo>
                      <a:cubicBezTo>
                        <a:pt x="560" y="1546"/>
                        <a:pt x="560" y="1546"/>
                        <a:pt x="560" y="1546"/>
                      </a:cubicBezTo>
                      <a:cubicBezTo>
                        <a:pt x="560" y="1546"/>
                        <a:pt x="560" y="1546"/>
                        <a:pt x="560" y="1546"/>
                      </a:cubicBezTo>
                      <a:cubicBezTo>
                        <a:pt x="559" y="1546"/>
                        <a:pt x="557" y="1547"/>
                        <a:pt x="555" y="1547"/>
                      </a:cubicBezTo>
                      <a:cubicBezTo>
                        <a:pt x="553" y="1548"/>
                        <a:pt x="552" y="1548"/>
                        <a:pt x="550" y="1549"/>
                      </a:cubicBezTo>
                      <a:cubicBezTo>
                        <a:pt x="550" y="1549"/>
                        <a:pt x="549" y="1549"/>
                        <a:pt x="548" y="1549"/>
                      </a:cubicBezTo>
                      <a:cubicBezTo>
                        <a:pt x="545" y="1550"/>
                        <a:pt x="544" y="1551"/>
                        <a:pt x="543" y="1551"/>
                      </a:cubicBezTo>
                      <a:cubicBezTo>
                        <a:pt x="542" y="1552"/>
                        <a:pt x="541" y="1552"/>
                        <a:pt x="540" y="1553"/>
                      </a:cubicBezTo>
                      <a:cubicBezTo>
                        <a:pt x="539" y="1553"/>
                        <a:pt x="538" y="1554"/>
                        <a:pt x="537" y="1554"/>
                      </a:cubicBezTo>
                      <a:cubicBezTo>
                        <a:pt x="535" y="1554"/>
                        <a:pt x="531" y="1555"/>
                        <a:pt x="528" y="1556"/>
                      </a:cubicBezTo>
                      <a:cubicBezTo>
                        <a:pt x="526" y="1557"/>
                        <a:pt x="523" y="1558"/>
                        <a:pt x="521" y="1560"/>
                      </a:cubicBezTo>
                      <a:cubicBezTo>
                        <a:pt x="520" y="1561"/>
                        <a:pt x="519" y="1562"/>
                        <a:pt x="518" y="1564"/>
                      </a:cubicBezTo>
                      <a:cubicBezTo>
                        <a:pt x="517" y="1565"/>
                        <a:pt x="516" y="1566"/>
                        <a:pt x="516" y="1567"/>
                      </a:cubicBezTo>
                      <a:cubicBezTo>
                        <a:pt x="515" y="1567"/>
                        <a:pt x="515" y="1567"/>
                        <a:pt x="515" y="1567"/>
                      </a:cubicBezTo>
                      <a:cubicBezTo>
                        <a:pt x="515" y="1568"/>
                        <a:pt x="515" y="1568"/>
                        <a:pt x="515" y="1568"/>
                      </a:cubicBezTo>
                      <a:cubicBezTo>
                        <a:pt x="515" y="1568"/>
                        <a:pt x="515" y="1570"/>
                        <a:pt x="515" y="1572"/>
                      </a:cubicBezTo>
                      <a:cubicBezTo>
                        <a:pt x="515" y="1572"/>
                        <a:pt x="515" y="1572"/>
                        <a:pt x="515" y="1572"/>
                      </a:cubicBezTo>
                      <a:cubicBezTo>
                        <a:pt x="515" y="1572"/>
                        <a:pt x="515" y="1572"/>
                        <a:pt x="515" y="1572"/>
                      </a:cubicBezTo>
                      <a:cubicBezTo>
                        <a:pt x="515" y="1573"/>
                        <a:pt x="515" y="1575"/>
                        <a:pt x="513" y="1577"/>
                      </a:cubicBezTo>
                      <a:cubicBezTo>
                        <a:pt x="512" y="1578"/>
                        <a:pt x="511" y="1579"/>
                        <a:pt x="511" y="1580"/>
                      </a:cubicBezTo>
                      <a:cubicBezTo>
                        <a:pt x="511" y="1580"/>
                        <a:pt x="511" y="1580"/>
                        <a:pt x="511" y="1580"/>
                      </a:cubicBezTo>
                      <a:cubicBezTo>
                        <a:pt x="511" y="1581"/>
                        <a:pt x="511" y="1581"/>
                        <a:pt x="511" y="1581"/>
                      </a:cubicBezTo>
                      <a:cubicBezTo>
                        <a:pt x="512" y="1582"/>
                        <a:pt x="512" y="1584"/>
                        <a:pt x="512" y="1586"/>
                      </a:cubicBezTo>
                      <a:cubicBezTo>
                        <a:pt x="512" y="1588"/>
                        <a:pt x="511" y="1591"/>
                        <a:pt x="510" y="1593"/>
                      </a:cubicBezTo>
                      <a:cubicBezTo>
                        <a:pt x="508" y="1595"/>
                        <a:pt x="505" y="1596"/>
                        <a:pt x="503" y="1597"/>
                      </a:cubicBezTo>
                      <a:cubicBezTo>
                        <a:pt x="503" y="1597"/>
                        <a:pt x="503" y="1597"/>
                        <a:pt x="503" y="1597"/>
                      </a:cubicBezTo>
                      <a:cubicBezTo>
                        <a:pt x="503" y="1597"/>
                        <a:pt x="503" y="1597"/>
                        <a:pt x="503" y="1597"/>
                      </a:cubicBezTo>
                      <a:cubicBezTo>
                        <a:pt x="503" y="1598"/>
                        <a:pt x="501" y="1599"/>
                        <a:pt x="500" y="1599"/>
                      </a:cubicBezTo>
                      <a:cubicBezTo>
                        <a:pt x="499" y="1600"/>
                        <a:pt x="497" y="1601"/>
                        <a:pt x="496" y="1602"/>
                      </a:cubicBezTo>
                      <a:cubicBezTo>
                        <a:pt x="493" y="1604"/>
                        <a:pt x="491" y="1605"/>
                        <a:pt x="490" y="1606"/>
                      </a:cubicBezTo>
                      <a:cubicBezTo>
                        <a:pt x="489" y="1606"/>
                        <a:pt x="488" y="1607"/>
                        <a:pt x="487" y="1607"/>
                      </a:cubicBezTo>
                      <a:cubicBezTo>
                        <a:pt x="486" y="1608"/>
                        <a:pt x="485" y="1608"/>
                        <a:pt x="484" y="1609"/>
                      </a:cubicBezTo>
                      <a:cubicBezTo>
                        <a:pt x="482" y="1609"/>
                        <a:pt x="481" y="1609"/>
                        <a:pt x="479" y="1610"/>
                      </a:cubicBezTo>
                      <a:cubicBezTo>
                        <a:pt x="479" y="1610"/>
                        <a:pt x="479" y="1610"/>
                        <a:pt x="479" y="1610"/>
                      </a:cubicBezTo>
                      <a:cubicBezTo>
                        <a:pt x="478" y="1611"/>
                        <a:pt x="478" y="1611"/>
                        <a:pt x="478" y="1611"/>
                      </a:cubicBezTo>
                      <a:cubicBezTo>
                        <a:pt x="477" y="1612"/>
                        <a:pt x="475" y="1612"/>
                        <a:pt x="472" y="1612"/>
                      </a:cubicBezTo>
                      <a:close/>
                    </a:path>
                  </a:pathLst>
                </a:custGeom>
                <a:grpFill/>
                <a:ln w="3175">
                  <a:solidFill>
                    <a:schemeClr val="tx1">
                      <a:lumMod val="50000"/>
                      <a:lumOff val="50000"/>
                    </a:schemeClr>
                  </a:solidFill>
                  <a:round/>
                  <a:headEnd/>
                  <a:tailEnd/>
                </a:ln>
                <a:effectLst>
                  <a:outerShdw blurRad="50800" dist="38100" dir="8100000" algn="tr" rotWithShape="0">
                    <a:prstClr val="black">
                      <a:alpha val="40000"/>
                    </a:prstClr>
                  </a:outerShdw>
                </a:effectLst>
              </p:spPr>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2" name="Freeform 4">
                  <a:extLst>
                    <a:ext uri="{FF2B5EF4-FFF2-40B4-BE49-F238E27FC236}">
                      <a16:creationId xmlns:a16="http://schemas.microsoft.com/office/drawing/2014/main" id="{1FCCC735-F14B-668B-F06A-B23930CE5E25}"/>
                    </a:ext>
                  </a:extLst>
                </p:cNvPr>
                <p:cNvSpPr>
                  <a:spLocks/>
                </p:cNvSpPr>
                <p:nvPr/>
              </p:nvSpPr>
              <p:spPr bwMode="auto">
                <a:xfrm>
                  <a:off x="5166404" y="1912754"/>
                  <a:ext cx="41321" cy="39790"/>
                </a:xfrm>
                <a:custGeom>
                  <a:avLst/>
                  <a:gdLst/>
                  <a:ahLst/>
                  <a:cxnLst>
                    <a:cxn ang="0">
                      <a:pos x="8" y="1"/>
                    </a:cxn>
                    <a:cxn ang="0">
                      <a:pos x="4" y="6"/>
                    </a:cxn>
                    <a:cxn ang="0">
                      <a:pos x="2" y="10"/>
                    </a:cxn>
                    <a:cxn ang="0">
                      <a:pos x="1" y="14"/>
                    </a:cxn>
                    <a:cxn ang="0">
                      <a:pos x="1" y="18"/>
                    </a:cxn>
                    <a:cxn ang="0">
                      <a:pos x="7" y="20"/>
                    </a:cxn>
                    <a:cxn ang="0">
                      <a:pos x="14" y="22"/>
                    </a:cxn>
                    <a:cxn ang="0">
                      <a:pos x="20" y="20"/>
                    </a:cxn>
                    <a:cxn ang="0">
                      <a:pos x="23" y="18"/>
                    </a:cxn>
                    <a:cxn ang="0">
                      <a:pos x="23" y="13"/>
                    </a:cxn>
                    <a:cxn ang="0">
                      <a:pos x="22" y="4"/>
                    </a:cxn>
                    <a:cxn ang="0">
                      <a:pos x="20" y="2"/>
                    </a:cxn>
                    <a:cxn ang="0">
                      <a:pos x="15" y="1"/>
                    </a:cxn>
                    <a:cxn ang="0">
                      <a:pos x="8" y="1"/>
                    </a:cxn>
                  </a:cxnLst>
                  <a:rect l="0" t="0" r="r" b="b"/>
                  <a:pathLst>
                    <a:path w="23" h="22">
                      <a:moveTo>
                        <a:pt x="8" y="1"/>
                      </a:moveTo>
                      <a:cubicBezTo>
                        <a:pt x="7" y="2"/>
                        <a:pt x="5" y="4"/>
                        <a:pt x="4" y="6"/>
                      </a:cubicBezTo>
                      <a:cubicBezTo>
                        <a:pt x="4" y="6"/>
                        <a:pt x="3" y="9"/>
                        <a:pt x="2" y="10"/>
                      </a:cubicBezTo>
                      <a:cubicBezTo>
                        <a:pt x="2" y="12"/>
                        <a:pt x="1" y="13"/>
                        <a:pt x="1" y="14"/>
                      </a:cubicBezTo>
                      <a:cubicBezTo>
                        <a:pt x="0" y="16"/>
                        <a:pt x="0" y="18"/>
                        <a:pt x="1" y="18"/>
                      </a:cubicBezTo>
                      <a:cubicBezTo>
                        <a:pt x="2" y="19"/>
                        <a:pt x="4" y="20"/>
                        <a:pt x="7" y="20"/>
                      </a:cubicBezTo>
                      <a:cubicBezTo>
                        <a:pt x="9" y="21"/>
                        <a:pt x="12" y="22"/>
                        <a:pt x="14" y="22"/>
                      </a:cubicBezTo>
                      <a:cubicBezTo>
                        <a:pt x="17" y="22"/>
                        <a:pt x="20" y="21"/>
                        <a:pt x="20" y="20"/>
                      </a:cubicBezTo>
                      <a:cubicBezTo>
                        <a:pt x="22" y="19"/>
                        <a:pt x="23" y="18"/>
                        <a:pt x="23" y="18"/>
                      </a:cubicBezTo>
                      <a:cubicBezTo>
                        <a:pt x="23" y="18"/>
                        <a:pt x="23" y="15"/>
                        <a:pt x="23" y="13"/>
                      </a:cubicBezTo>
                      <a:cubicBezTo>
                        <a:pt x="23" y="9"/>
                        <a:pt x="23" y="6"/>
                        <a:pt x="22" y="4"/>
                      </a:cubicBezTo>
                      <a:cubicBezTo>
                        <a:pt x="21" y="3"/>
                        <a:pt x="20" y="2"/>
                        <a:pt x="20" y="2"/>
                      </a:cubicBezTo>
                      <a:cubicBezTo>
                        <a:pt x="20" y="2"/>
                        <a:pt x="18" y="1"/>
                        <a:pt x="15" y="1"/>
                      </a:cubicBezTo>
                      <a:cubicBezTo>
                        <a:pt x="12" y="0"/>
                        <a:pt x="9" y="0"/>
                        <a:pt x="8" y="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3" name="Freeform 5">
                  <a:extLst>
                    <a:ext uri="{FF2B5EF4-FFF2-40B4-BE49-F238E27FC236}">
                      <a16:creationId xmlns:a16="http://schemas.microsoft.com/office/drawing/2014/main" id="{300AB3AC-AE2E-2A40-B092-35B82E8808D7}"/>
                    </a:ext>
                  </a:extLst>
                </p:cNvPr>
                <p:cNvSpPr>
                  <a:spLocks/>
                </p:cNvSpPr>
                <p:nvPr/>
              </p:nvSpPr>
              <p:spPr bwMode="auto">
                <a:xfrm>
                  <a:off x="4838132" y="2945012"/>
                  <a:ext cx="460651" cy="690213"/>
                </a:xfrm>
                <a:custGeom>
                  <a:avLst/>
                  <a:gdLst/>
                  <a:ahLst/>
                  <a:cxnLst>
                    <a:cxn ang="0">
                      <a:pos x="62" y="325"/>
                    </a:cxn>
                    <a:cxn ang="0">
                      <a:pos x="74" y="345"/>
                    </a:cxn>
                    <a:cxn ang="0">
                      <a:pos x="100" y="362"/>
                    </a:cxn>
                    <a:cxn ang="0">
                      <a:pos x="116" y="369"/>
                    </a:cxn>
                    <a:cxn ang="0">
                      <a:pos x="135" y="377"/>
                    </a:cxn>
                    <a:cxn ang="0">
                      <a:pos x="157" y="371"/>
                    </a:cxn>
                    <a:cxn ang="0">
                      <a:pos x="187" y="368"/>
                    </a:cxn>
                    <a:cxn ang="0">
                      <a:pos x="204" y="353"/>
                    </a:cxn>
                    <a:cxn ang="0">
                      <a:pos x="189" y="346"/>
                    </a:cxn>
                    <a:cxn ang="0">
                      <a:pos x="198" y="323"/>
                    </a:cxn>
                    <a:cxn ang="0">
                      <a:pos x="218" y="314"/>
                    </a:cxn>
                    <a:cxn ang="0">
                      <a:pos x="238" y="316"/>
                    </a:cxn>
                    <a:cxn ang="0">
                      <a:pos x="248" y="307"/>
                    </a:cxn>
                    <a:cxn ang="0">
                      <a:pos x="251" y="286"/>
                    </a:cxn>
                    <a:cxn ang="0">
                      <a:pos x="240" y="271"/>
                    </a:cxn>
                    <a:cxn ang="0">
                      <a:pos x="223" y="256"/>
                    </a:cxn>
                    <a:cxn ang="0">
                      <a:pos x="206" y="260"/>
                    </a:cxn>
                    <a:cxn ang="0">
                      <a:pos x="189" y="260"/>
                    </a:cxn>
                    <a:cxn ang="0">
                      <a:pos x="167" y="261"/>
                    </a:cxn>
                    <a:cxn ang="0">
                      <a:pos x="161" y="246"/>
                    </a:cxn>
                    <a:cxn ang="0">
                      <a:pos x="173" y="247"/>
                    </a:cxn>
                    <a:cxn ang="0">
                      <a:pos x="186" y="243"/>
                    </a:cxn>
                    <a:cxn ang="0">
                      <a:pos x="183" y="232"/>
                    </a:cxn>
                    <a:cxn ang="0">
                      <a:pos x="160" y="230"/>
                    </a:cxn>
                    <a:cxn ang="0">
                      <a:pos x="152" y="209"/>
                    </a:cxn>
                    <a:cxn ang="0">
                      <a:pos x="156" y="190"/>
                    </a:cxn>
                    <a:cxn ang="0">
                      <a:pos x="174" y="178"/>
                    </a:cxn>
                    <a:cxn ang="0">
                      <a:pos x="172" y="155"/>
                    </a:cxn>
                    <a:cxn ang="0">
                      <a:pos x="184" y="141"/>
                    </a:cxn>
                    <a:cxn ang="0">
                      <a:pos x="196" y="124"/>
                    </a:cxn>
                    <a:cxn ang="0">
                      <a:pos x="193" y="100"/>
                    </a:cxn>
                    <a:cxn ang="0">
                      <a:pos x="194" y="68"/>
                    </a:cxn>
                    <a:cxn ang="0">
                      <a:pos x="202" y="50"/>
                    </a:cxn>
                    <a:cxn ang="0">
                      <a:pos x="207" y="29"/>
                    </a:cxn>
                    <a:cxn ang="0">
                      <a:pos x="199" y="10"/>
                    </a:cxn>
                    <a:cxn ang="0">
                      <a:pos x="184" y="7"/>
                    </a:cxn>
                    <a:cxn ang="0">
                      <a:pos x="166" y="27"/>
                    </a:cxn>
                    <a:cxn ang="0">
                      <a:pos x="154" y="39"/>
                    </a:cxn>
                    <a:cxn ang="0">
                      <a:pos x="134" y="52"/>
                    </a:cxn>
                    <a:cxn ang="0">
                      <a:pos x="114" y="62"/>
                    </a:cxn>
                    <a:cxn ang="0">
                      <a:pos x="91" y="61"/>
                    </a:cxn>
                    <a:cxn ang="0">
                      <a:pos x="89" y="82"/>
                    </a:cxn>
                    <a:cxn ang="0">
                      <a:pos x="64" y="85"/>
                    </a:cxn>
                    <a:cxn ang="0">
                      <a:pos x="43" y="96"/>
                    </a:cxn>
                    <a:cxn ang="0">
                      <a:pos x="17" y="109"/>
                    </a:cxn>
                    <a:cxn ang="0">
                      <a:pos x="23" y="136"/>
                    </a:cxn>
                    <a:cxn ang="0">
                      <a:pos x="9" y="148"/>
                    </a:cxn>
                    <a:cxn ang="0">
                      <a:pos x="13" y="169"/>
                    </a:cxn>
                    <a:cxn ang="0">
                      <a:pos x="3" y="194"/>
                    </a:cxn>
                    <a:cxn ang="0">
                      <a:pos x="3" y="205"/>
                    </a:cxn>
                    <a:cxn ang="0">
                      <a:pos x="13" y="218"/>
                    </a:cxn>
                    <a:cxn ang="0">
                      <a:pos x="19" y="245"/>
                    </a:cxn>
                    <a:cxn ang="0">
                      <a:pos x="27" y="266"/>
                    </a:cxn>
                    <a:cxn ang="0">
                      <a:pos x="28" y="283"/>
                    </a:cxn>
                    <a:cxn ang="0">
                      <a:pos x="40" y="315"/>
                    </a:cxn>
                  </a:cxnLst>
                  <a:rect l="0" t="0" r="r" b="b"/>
                  <a:pathLst>
                    <a:path w="254" h="381">
                      <a:moveTo>
                        <a:pt x="46" y="317"/>
                      </a:moveTo>
                      <a:cubicBezTo>
                        <a:pt x="47" y="317"/>
                        <a:pt x="48" y="319"/>
                        <a:pt x="49" y="319"/>
                      </a:cubicBezTo>
                      <a:cubicBezTo>
                        <a:pt x="51" y="319"/>
                        <a:pt x="53" y="321"/>
                        <a:pt x="53" y="322"/>
                      </a:cubicBezTo>
                      <a:cubicBezTo>
                        <a:pt x="53" y="322"/>
                        <a:pt x="55" y="323"/>
                        <a:pt x="57" y="323"/>
                      </a:cubicBezTo>
                      <a:cubicBezTo>
                        <a:pt x="59" y="323"/>
                        <a:pt x="62" y="324"/>
                        <a:pt x="62" y="325"/>
                      </a:cubicBezTo>
                      <a:cubicBezTo>
                        <a:pt x="62" y="327"/>
                        <a:pt x="64" y="328"/>
                        <a:pt x="65" y="329"/>
                      </a:cubicBezTo>
                      <a:cubicBezTo>
                        <a:pt x="66" y="330"/>
                        <a:pt x="66" y="332"/>
                        <a:pt x="66" y="333"/>
                      </a:cubicBezTo>
                      <a:cubicBezTo>
                        <a:pt x="66" y="335"/>
                        <a:pt x="67" y="338"/>
                        <a:pt x="67" y="338"/>
                      </a:cubicBezTo>
                      <a:cubicBezTo>
                        <a:pt x="67" y="338"/>
                        <a:pt x="69" y="340"/>
                        <a:pt x="70" y="341"/>
                      </a:cubicBezTo>
                      <a:cubicBezTo>
                        <a:pt x="71" y="342"/>
                        <a:pt x="73" y="344"/>
                        <a:pt x="74" y="345"/>
                      </a:cubicBezTo>
                      <a:cubicBezTo>
                        <a:pt x="75" y="346"/>
                        <a:pt x="76" y="348"/>
                        <a:pt x="78" y="349"/>
                      </a:cubicBezTo>
                      <a:cubicBezTo>
                        <a:pt x="80" y="350"/>
                        <a:pt x="83" y="352"/>
                        <a:pt x="84" y="352"/>
                      </a:cubicBezTo>
                      <a:cubicBezTo>
                        <a:pt x="85" y="352"/>
                        <a:pt x="88" y="355"/>
                        <a:pt x="89" y="357"/>
                      </a:cubicBezTo>
                      <a:cubicBezTo>
                        <a:pt x="91" y="358"/>
                        <a:pt x="93" y="361"/>
                        <a:pt x="93" y="361"/>
                      </a:cubicBezTo>
                      <a:cubicBezTo>
                        <a:pt x="95" y="361"/>
                        <a:pt x="98" y="362"/>
                        <a:pt x="100" y="362"/>
                      </a:cubicBezTo>
                      <a:cubicBezTo>
                        <a:pt x="102" y="363"/>
                        <a:pt x="104" y="363"/>
                        <a:pt x="106" y="362"/>
                      </a:cubicBezTo>
                      <a:cubicBezTo>
                        <a:pt x="107" y="362"/>
                        <a:pt x="109" y="362"/>
                        <a:pt x="109" y="363"/>
                      </a:cubicBezTo>
                      <a:cubicBezTo>
                        <a:pt x="109" y="364"/>
                        <a:pt x="110" y="364"/>
                        <a:pt x="110" y="365"/>
                      </a:cubicBezTo>
                      <a:cubicBezTo>
                        <a:pt x="111" y="366"/>
                        <a:pt x="113" y="367"/>
                        <a:pt x="113" y="368"/>
                      </a:cubicBezTo>
                      <a:cubicBezTo>
                        <a:pt x="113" y="369"/>
                        <a:pt x="115" y="369"/>
                        <a:pt x="116" y="369"/>
                      </a:cubicBezTo>
                      <a:cubicBezTo>
                        <a:pt x="117" y="370"/>
                        <a:pt x="119" y="371"/>
                        <a:pt x="119" y="371"/>
                      </a:cubicBezTo>
                      <a:cubicBezTo>
                        <a:pt x="119" y="372"/>
                        <a:pt x="121" y="373"/>
                        <a:pt x="123" y="373"/>
                      </a:cubicBezTo>
                      <a:cubicBezTo>
                        <a:pt x="124" y="373"/>
                        <a:pt x="126" y="374"/>
                        <a:pt x="127" y="376"/>
                      </a:cubicBezTo>
                      <a:cubicBezTo>
                        <a:pt x="128" y="377"/>
                        <a:pt x="129" y="377"/>
                        <a:pt x="130" y="377"/>
                      </a:cubicBezTo>
                      <a:cubicBezTo>
                        <a:pt x="132" y="376"/>
                        <a:pt x="134" y="377"/>
                        <a:pt x="135" y="377"/>
                      </a:cubicBezTo>
                      <a:cubicBezTo>
                        <a:pt x="136" y="378"/>
                        <a:pt x="137" y="380"/>
                        <a:pt x="139" y="380"/>
                      </a:cubicBezTo>
                      <a:cubicBezTo>
                        <a:pt x="141" y="380"/>
                        <a:pt x="144" y="381"/>
                        <a:pt x="144" y="381"/>
                      </a:cubicBezTo>
                      <a:cubicBezTo>
                        <a:pt x="145" y="381"/>
                        <a:pt x="148" y="380"/>
                        <a:pt x="149" y="380"/>
                      </a:cubicBezTo>
                      <a:cubicBezTo>
                        <a:pt x="151" y="380"/>
                        <a:pt x="152" y="379"/>
                        <a:pt x="152" y="377"/>
                      </a:cubicBezTo>
                      <a:cubicBezTo>
                        <a:pt x="152" y="375"/>
                        <a:pt x="155" y="373"/>
                        <a:pt x="157" y="371"/>
                      </a:cubicBezTo>
                      <a:cubicBezTo>
                        <a:pt x="159" y="370"/>
                        <a:pt x="162" y="369"/>
                        <a:pt x="164" y="369"/>
                      </a:cubicBezTo>
                      <a:cubicBezTo>
                        <a:pt x="166" y="370"/>
                        <a:pt x="170" y="371"/>
                        <a:pt x="172" y="371"/>
                      </a:cubicBezTo>
                      <a:cubicBezTo>
                        <a:pt x="175" y="370"/>
                        <a:pt x="178" y="370"/>
                        <a:pt x="179" y="371"/>
                      </a:cubicBezTo>
                      <a:cubicBezTo>
                        <a:pt x="181" y="371"/>
                        <a:pt x="183" y="372"/>
                        <a:pt x="185" y="371"/>
                      </a:cubicBezTo>
                      <a:cubicBezTo>
                        <a:pt x="185" y="371"/>
                        <a:pt x="187" y="369"/>
                        <a:pt x="187" y="368"/>
                      </a:cubicBezTo>
                      <a:cubicBezTo>
                        <a:pt x="188" y="367"/>
                        <a:pt x="189" y="365"/>
                        <a:pt x="191" y="364"/>
                      </a:cubicBezTo>
                      <a:cubicBezTo>
                        <a:pt x="192" y="363"/>
                        <a:pt x="193" y="362"/>
                        <a:pt x="195" y="362"/>
                      </a:cubicBezTo>
                      <a:cubicBezTo>
                        <a:pt x="197" y="362"/>
                        <a:pt x="199" y="362"/>
                        <a:pt x="200" y="361"/>
                      </a:cubicBezTo>
                      <a:cubicBezTo>
                        <a:pt x="201" y="360"/>
                        <a:pt x="203" y="358"/>
                        <a:pt x="204" y="357"/>
                      </a:cubicBezTo>
                      <a:cubicBezTo>
                        <a:pt x="205" y="355"/>
                        <a:pt x="205" y="354"/>
                        <a:pt x="204" y="353"/>
                      </a:cubicBezTo>
                      <a:cubicBezTo>
                        <a:pt x="203" y="352"/>
                        <a:pt x="201" y="351"/>
                        <a:pt x="199" y="350"/>
                      </a:cubicBezTo>
                      <a:cubicBezTo>
                        <a:pt x="198" y="350"/>
                        <a:pt x="195" y="351"/>
                        <a:pt x="193" y="351"/>
                      </a:cubicBezTo>
                      <a:cubicBezTo>
                        <a:pt x="192" y="351"/>
                        <a:pt x="191" y="351"/>
                        <a:pt x="190" y="351"/>
                      </a:cubicBezTo>
                      <a:cubicBezTo>
                        <a:pt x="189" y="351"/>
                        <a:pt x="188" y="350"/>
                        <a:pt x="187" y="349"/>
                      </a:cubicBezTo>
                      <a:cubicBezTo>
                        <a:pt x="186" y="348"/>
                        <a:pt x="187" y="346"/>
                        <a:pt x="189" y="346"/>
                      </a:cubicBezTo>
                      <a:cubicBezTo>
                        <a:pt x="190" y="344"/>
                        <a:pt x="193" y="343"/>
                        <a:pt x="194" y="342"/>
                      </a:cubicBezTo>
                      <a:cubicBezTo>
                        <a:pt x="196" y="341"/>
                        <a:pt x="197" y="339"/>
                        <a:pt x="198" y="338"/>
                      </a:cubicBezTo>
                      <a:cubicBezTo>
                        <a:pt x="198" y="336"/>
                        <a:pt x="198" y="334"/>
                        <a:pt x="198" y="333"/>
                      </a:cubicBezTo>
                      <a:cubicBezTo>
                        <a:pt x="198" y="333"/>
                        <a:pt x="198" y="330"/>
                        <a:pt x="197" y="328"/>
                      </a:cubicBezTo>
                      <a:cubicBezTo>
                        <a:pt x="197" y="327"/>
                        <a:pt x="197" y="324"/>
                        <a:pt x="198" y="323"/>
                      </a:cubicBezTo>
                      <a:cubicBezTo>
                        <a:pt x="198" y="322"/>
                        <a:pt x="200" y="322"/>
                        <a:pt x="203" y="322"/>
                      </a:cubicBezTo>
                      <a:cubicBezTo>
                        <a:pt x="204" y="321"/>
                        <a:pt x="206" y="321"/>
                        <a:pt x="207" y="320"/>
                      </a:cubicBezTo>
                      <a:cubicBezTo>
                        <a:pt x="208" y="319"/>
                        <a:pt x="209" y="317"/>
                        <a:pt x="209" y="316"/>
                      </a:cubicBezTo>
                      <a:cubicBezTo>
                        <a:pt x="209" y="315"/>
                        <a:pt x="210" y="314"/>
                        <a:pt x="212" y="313"/>
                      </a:cubicBezTo>
                      <a:cubicBezTo>
                        <a:pt x="212" y="312"/>
                        <a:pt x="215" y="312"/>
                        <a:pt x="218" y="314"/>
                      </a:cubicBezTo>
                      <a:cubicBezTo>
                        <a:pt x="220" y="314"/>
                        <a:pt x="222" y="314"/>
                        <a:pt x="223" y="314"/>
                      </a:cubicBezTo>
                      <a:cubicBezTo>
                        <a:pt x="224" y="314"/>
                        <a:pt x="226" y="314"/>
                        <a:pt x="227" y="315"/>
                      </a:cubicBezTo>
                      <a:cubicBezTo>
                        <a:pt x="228" y="316"/>
                        <a:pt x="229" y="317"/>
                        <a:pt x="230" y="317"/>
                      </a:cubicBezTo>
                      <a:cubicBezTo>
                        <a:pt x="231" y="317"/>
                        <a:pt x="234" y="317"/>
                        <a:pt x="235" y="318"/>
                      </a:cubicBezTo>
                      <a:cubicBezTo>
                        <a:pt x="237" y="319"/>
                        <a:pt x="238" y="317"/>
                        <a:pt x="238" y="316"/>
                      </a:cubicBezTo>
                      <a:cubicBezTo>
                        <a:pt x="239" y="313"/>
                        <a:pt x="240" y="310"/>
                        <a:pt x="241" y="310"/>
                      </a:cubicBezTo>
                      <a:cubicBezTo>
                        <a:pt x="241" y="310"/>
                        <a:pt x="243" y="310"/>
                        <a:pt x="244" y="310"/>
                      </a:cubicBezTo>
                      <a:cubicBezTo>
                        <a:pt x="245" y="311"/>
                        <a:pt x="246" y="312"/>
                        <a:pt x="248" y="312"/>
                      </a:cubicBezTo>
                      <a:cubicBezTo>
                        <a:pt x="249" y="312"/>
                        <a:pt x="250" y="312"/>
                        <a:pt x="249" y="311"/>
                      </a:cubicBezTo>
                      <a:cubicBezTo>
                        <a:pt x="249" y="309"/>
                        <a:pt x="249" y="308"/>
                        <a:pt x="248" y="307"/>
                      </a:cubicBezTo>
                      <a:cubicBezTo>
                        <a:pt x="248" y="306"/>
                        <a:pt x="248" y="304"/>
                        <a:pt x="249" y="303"/>
                      </a:cubicBezTo>
                      <a:cubicBezTo>
                        <a:pt x="250" y="302"/>
                        <a:pt x="251" y="300"/>
                        <a:pt x="251" y="298"/>
                      </a:cubicBezTo>
                      <a:cubicBezTo>
                        <a:pt x="251" y="297"/>
                        <a:pt x="251" y="295"/>
                        <a:pt x="251" y="293"/>
                      </a:cubicBezTo>
                      <a:cubicBezTo>
                        <a:pt x="252" y="292"/>
                        <a:pt x="253" y="290"/>
                        <a:pt x="253" y="289"/>
                      </a:cubicBezTo>
                      <a:cubicBezTo>
                        <a:pt x="254" y="288"/>
                        <a:pt x="253" y="287"/>
                        <a:pt x="251" y="286"/>
                      </a:cubicBezTo>
                      <a:cubicBezTo>
                        <a:pt x="250" y="286"/>
                        <a:pt x="248" y="286"/>
                        <a:pt x="247" y="286"/>
                      </a:cubicBezTo>
                      <a:cubicBezTo>
                        <a:pt x="246" y="286"/>
                        <a:pt x="245" y="285"/>
                        <a:pt x="245" y="284"/>
                      </a:cubicBezTo>
                      <a:cubicBezTo>
                        <a:pt x="244" y="283"/>
                        <a:pt x="243" y="282"/>
                        <a:pt x="243" y="280"/>
                      </a:cubicBezTo>
                      <a:cubicBezTo>
                        <a:pt x="242" y="278"/>
                        <a:pt x="242" y="276"/>
                        <a:pt x="243" y="274"/>
                      </a:cubicBezTo>
                      <a:cubicBezTo>
                        <a:pt x="243" y="272"/>
                        <a:pt x="241" y="271"/>
                        <a:pt x="240" y="271"/>
                      </a:cubicBezTo>
                      <a:cubicBezTo>
                        <a:pt x="238" y="272"/>
                        <a:pt x="234" y="271"/>
                        <a:pt x="233" y="270"/>
                      </a:cubicBezTo>
                      <a:cubicBezTo>
                        <a:pt x="232" y="270"/>
                        <a:pt x="230" y="268"/>
                        <a:pt x="229" y="268"/>
                      </a:cubicBezTo>
                      <a:cubicBezTo>
                        <a:pt x="227" y="267"/>
                        <a:pt x="227" y="265"/>
                        <a:pt x="227" y="264"/>
                      </a:cubicBezTo>
                      <a:cubicBezTo>
                        <a:pt x="228" y="262"/>
                        <a:pt x="227" y="260"/>
                        <a:pt x="227" y="259"/>
                      </a:cubicBezTo>
                      <a:cubicBezTo>
                        <a:pt x="226" y="257"/>
                        <a:pt x="224" y="256"/>
                        <a:pt x="223" y="256"/>
                      </a:cubicBezTo>
                      <a:cubicBezTo>
                        <a:pt x="222" y="255"/>
                        <a:pt x="220" y="255"/>
                        <a:pt x="219" y="256"/>
                      </a:cubicBezTo>
                      <a:cubicBezTo>
                        <a:pt x="218" y="256"/>
                        <a:pt x="217" y="255"/>
                        <a:pt x="217" y="254"/>
                      </a:cubicBezTo>
                      <a:cubicBezTo>
                        <a:pt x="217" y="253"/>
                        <a:pt x="215" y="252"/>
                        <a:pt x="214" y="253"/>
                      </a:cubicBezTo>
                      <a:cubicBezTo>
                        <a:pt x="213" y="253"/>
                        <a:pt x="211" y="254"/>
                        <a:pt x="210" y="255"/>
                      </a:cubicBezTo>
                      <a:cubicBezTo>
                        <a:pt x="210" y="257"/>
                        <a:pt x="207" y="259"/>
                        <a:pt x="206" y="260"/>
                      </a:cubicBezTo>
                      <a:cubicBezTo>
                        <a:pt x="203" y="261"/>
                        <a:pt x="201" y="262"/>
                        <a:pt x="200" y="262"/>
                      </a:cubicBezTo>
                      <a:cubicBezTo>
                        <a:pt x="199" y="263"/>
                        <a:pt x="197" y="264"/>
                        <a:pt x="196" y="265"/>
                      </a:cubicBezTo>
                      <a:cubicBezTo>
                        <a:pt x="194" y="265"/>
                        <a:pt x="192" y="266"/>
                        <a:pt x="191" y="266"/>
                      </a:cubicBezTo>
                      <a:cubicBezTo>
                        <a:pt x="191" y="266"/>
                        <a:pt x="190" y="265"/>
                        <a:pt x="190" y="264"/>
                      </a:cubicBezTo>
                      <a:cubicBezTo>
                        <a:pt x="190" y="263"/>
                        <a:pt x="190" y="261"/>
                        <a:pt x="189" y="260"/>
                      </a:cubicBezTo>
                      <a:cubicBezTo>
                        <a:pt x="189" y="258"/>
                        <a:pt x="188" y="258"/>
                        <a:pt x="187" y="258"/>
                      </a:cubicBezTo>
                      <a:cubicBezTo>
                        <a:pt x="186" y="257"/>
                        <a:pt x="183" y="257"/>
                        <a:pt x="182" y="257"/>
                      </a:cubicBezTo>
                      <a:cubicBezTo>
                        <a:pt x="181" y="256"/>
                        <a:pt x="178" y="256"/>
                        <a:pt x="176" y="255"/>
                      </a:cubicBezTo>
                      <a:cubicBezTo>
                        <a:pt x="174" y="255"/>
                        <a:pt x="173" y="255"/>
                        <a:pt x="173" y="257"/>
                      </a:cubicBezTo>
                      <a:cubicBezTo>
                        <a:pt x="172" y="259"/>
                        <a:pt x="170" y="261"/>
                        <a:pt x="167" y="261"/>
                      </a:cubicBezTo>
                      <a:cubicBezTo>
                        <a:pt x="165" y="262"/>
                        <a:pt x="164" y="261"/>
                        <a:pt x="164" y="260"/>
                      </a:cubicBezTo>
                      <a:cubicBezTo>
                        <a:pt x="165" y="258"/>
                        <a:pt x="165" y="256"/>
                        <a:pt x="165" y="255"/>
                      </a:cubicBezTo>
                      <a:cubicBezTo>
                        <a:pt x="165" y="253"/>
                        <a:pt x="165" y="251"/>
                        <a:pt x="165" y="251"/>
                      </a:cubicBezTo>
                      <a:cubicBezTo>
                        <a:pt x="164" y="251"/>
                        <a:pt x="163" y="249"/>
                        <a:pt x="163" y="248"/>
                      </a:cubicBezTo>
                      <a:cubicBezTo>
                        <a:pt x="163" y="247"/>
                        <a:pt x="162" y="246"/>
                        <a:pt x="161" y="246"/>
                      </a:cubicBezTo>
                      <a:cubicBezTo>
                        <a:pt x="161" y="245"/>
                        <a:pt x="160" y="243"/>
                        <a:pt x="159" y="241"/>
                      </a:cubicBezTo>
                      <a:cubicBezTo>
                        <a:pt x="158" y="240"/>
                        <a:pt x="159" y="239"/>
                        <a:pt x="160" y="239"/>
                      </a:cubicBezTo>
                      <a:cubicBezTo>
                        <a:pt x="162" y="240"/>
                        <a:pt x="164" y="240"/>
                        <a:pt x="164" y="242"/>
                      </a:cubicBezTo>
                      <a:cubicBezTo>
                        <a:pt x="164" y="243"/>
                        <a:pt x="165" y="245"/>
                        <a:pt x="167" y="245"/>
                      </a:cubicBezTo>
                      <a:cubicBezTo>
                        <a:pt x="168" y="245"/>
                        <a:pt x="171" y="246"/>
                        <a:pt x="173" y="247"/>
                      </a:cubicBezTo>
                      <a:cubicBezTo>
                        <a:pt x="174" y="247"/>
                        <a:pt x="177" y="247"/>
                        <a:pt x="178" y="247"/>
                      </a:cubicBezTo>
                      <a:cubicBezTo>
                        <a:pt x="180" y="247"/>
                        <a:pt x="181" y="248"/>
                        <a:pt x="181" y="249"/>
                      </a:cubicBezTo>
                      <a:cubicBezTo>
                        <a:pt x="181" y="250"/>
                        <a:pt x="183" y="251"/>
                        <a:pt x="184" y="251"/>
                      </a:cubicBezTo>
                      <a:cubicBezTo>
                        <a:pt x="186" y="251"/>
                        <a:pt x="187" y="250"/>
                        <a:pt x="186" y="248"/>
                      </a:cubicBezTo>
                      <a:cubicBezTo>
                        <a:pt x="186" y="247"/>
                        <a:pt x="186" y="244"/>
                        <a:pt x="186" y="243"/>
                      </a:cubicBezTo>
                      <a:cubicBezTo>
                        <a:pt x="186" y="242"/>
                        <a:pt x="187" y="241"/>
                        <a:pt x="188" y="241"/>
                      </a:cubicBezTo>
                      <a:cubicBezTo>
                        <a:pt x="189" y="241"/>
                        <a:pt x="190" y="239"/>
                        <a:pt x="191" y="237"/>
                      </a:cubicBezTo>
                      <a:cubicBezTo>
                        <a:pt x="192" y="236"/>
                        <a:pt x="192" y="234"/>
                        <a:pt x="192" y="232"/>
                      </a:cubicBezTo>
                      <a:cubicBezTo>
                        <a:pt x="191" y="231"/>
                        <a:pt x="190" y="230"/>
                        <a:pt x="188" y="232"/>
                      </a:cubicBezTo>
                      <a:cubicBezTo>
                        <a:pt x="187" y="233"/>
                        <a:pt x="184" y="233"/>
                        <a:pt x="183" y="232"/>
                      </a:cubicBezTo>
                      <a:cubicBezTo>
                        <a:pt x="181" y="231"/>
                        <a:pt x="179" y="231"/>
                        <a:pt x="177" y="230"/>
                      </a:cubicBezTo>
                      <a:cubicBezTo>
                        <a:pt x="176" y="230"/>
                        <a:pt x="173" y="230"/>
                        <a:pt x="171" y="232"/>
                      </a:cubicBezTo>
                      <a:cubicBezTo>
                        <a:pt x="170" y="233"/>
                        <a:pt x="168" y="234"/>
                        <a:pt x="167" y="234"/>
                      </a:cubicBezTo>
                      <a:cubicBezTo>
                        <a:pt x="165" y="234"/>
                        <a:pt x="163" y="234"/>
                        <a:pt x="163" y="234"/>
                      </a:cubicBezTo>
                      <a:cubicBezTo>
                        <a:pt x="161" y="233"/>
                        <a:pt x="160" y="231"/>
                        <a:pt x="160" y="230"/>
                      </a:cubicBezTo>
                      <a:cubicBezTo>
                        <a:pt x="160" y="229"/>
                        <a:pt x="160" y="228"/>
                        <a:pt x="160" y="227"/>
                      </a:cubicBezTo>
                      <a:cubicBezTo>
                        <a:pt x="160" y="226"/>
                        <a:pt x="160" y="225"/>
                        <a:pt x="161" y="224"/>
                      </a:cubicBezTo>
                      <a:cubicBezTo>
                        <a:pt x="161" y="223"/>
                        <a:pt x="160" y="222"/>
                        <a:pt x="158" y="221"/>
                      </a:cubicBezTo>
                      <a:cubicBezTo>
                        <a:pt x="157" y="220"/>
                        <a:pt x="154" y="218"/>
                        <a:pt x="153" y="216"/>
                      </a:cubicBezTo>
                      <a:cubicBezTo>
                        <a:pt x="152" y="214"/>
                        <a:pt x="151" y="211"/>
                        <a:pt x="152" y="209"/>
                      </a:cubicBezTo>
                      <a:cubicBezTo>
                        <a:pt x="153" y="208"/>
                        <a:pt x="154" y="205"/>
                        <a:pt x="154" y="203"/>
                      </a:cubicBezTo>
                      <a:cubicBezTo>
                        <a:pt x="155" y="201"/>
                        <a:pt x="155" y="199"/>
                        <a:pt x="156" y="197"/>
                      </a:cubicBezTo>
                      <a:cubicBezTo>
                        <a:pt x="157" y="197"/>
                        <a:pt x="156" y="195"/>
                        <a:pt x="155" y="195"/>
                      </a:cubicBezTo>
                      <a:cubicBezTo>
                        <a:pt x="153" y="194"/>
                        <a:pt x="153" y="193"/>
                        <a:pt x="153" y="192"/>
                      </a:cubicBezTo>
                      <a:cubicBezTo>
                        <a:pt x="153" y="191"/>
                        <a:pt x="155" y="190"/>
                        <a:pt x="156" y="190"/>
                      </a:cubicBezTo>
                      <a:cubicBezTo>
                        <a:pt x="158" y="191"/>
                        <a:pt x="160" y="191"/>
                        <a:pt x="161" y="191"/>
                      </a:cubicBezTo>
                      <a:cubicBezTo>
                        <a:pt x="163" y="191"/>
                        <a:pt x="167" y="192"/>
                        <a:pt x="168" y="193"/>
                      </a:cubicBezTo>
                      <a:cubicBezTo>
                        <a:pt x="170" y="193"/>
                        <a:pt x="171" y="191"/>
                        <a:pt x="172" y="189"/>
                      </a:cubicBezTo>
                      <a:cubicBezTo>
                        <a:pt x="172" y="188"/>
                        <a:pt x="173" y="185"/>
                        <a:pt x="174" y="184"/>
                      </a:cubicBezTo>
                      <a:cubicBezTo>
                        <a:pt x="175" y="183"/>
                        <a:pt x="174" y="181"/>
                        <a:pt x="174" y="178"/>
                      </a:cubicBezTo>
                      <a:cubicBezTo>
                        <a:pt x="173" y="176"/>
                        <a:pt x="171" y="173"/>
                        <a:pt x="171" y="172"/>
                      </a:cubicBezTo>
                      <a:cubicBezTo>
                        <a:pt x="170" y="173"/>
                        <a:pt x="169" y="170"/>
                        <a:pt x="169" y="167"/>
                      </a:cubicBezTo>
                      <a:cubicBezTo>
                        <a:pt x="169" y="166"/>
                        <a:pt x="169" y="162"/>
                        <a:pt x="169" y="160"/>
                      </a:cubicBezTo>
                      <a:cubicBezTo>
                        <a:pt x="169" y="158"/>
                        <a:pt x="170" y="156"/>
                        <a:pt x="171" y="156"/>
                      </a:cubicBezTo>
                      <a:cubicBezTo>
                        <a:pt x="172" y="156"/>
                        <a:pt x="172" y="156"/>
                        <a:pt x="172" y="155"/>
                      </a:cubicBezTo>
                      <a:cubicBezTo>
                        <a:pt x="172" y="154"/>
                        <a:pt x="172" y="152"/>
                        <a:pt x="172" y="150"/>
                      </a:cubicBezTo>
                      <a:cubicBezTo>
                        <a:pt x="172" y="150"/>
                        <a:pt x="172" y="147"/>
                        <a:pt x="172" y="145"/>
                      </a:cubicBezTo>
                      <a:cubicBezTo>
                        <a:pt x="172" y="145"/>
                        <a:pt x="173" y="143"/>
                        <a:pt x="174" y="142"/>
                      </a:cubicBezTo>
                      <a:cubicBezTo>
                        <a:pt x="175" y="141"/>
                        <a:pt x="178" y="141"/>
                        <a:pt x="179" y="141"/>
                      </a:cubicBezTo>
                      <a:cubicBezTo>
                        <a:pt x="180" y="141"/>
                        <a:pt x="182" y="141"/>
                        <a:pt x="184" y="141"/>
                      </a:cubicBezTo>
                      <a:cubicBezTo>
                        <a:pt x="185" y="141"/>
                        <a:pt x="187" y="141"/>
                        <a:pt x="188" y="141"/>
                      </a:cubicBezTo>
                      <a:cubicBezTo>
                        <a:pt x="189" y="141"/>
                        <a:pt x="191" y="141"/>
                        <a:pt x="192" y="141"/>
                      </a:cubicBezTo>
                      <a:cubicBezTo>
                        <a:pt x="194" y="141"/>
                        <a:pt x="195" y="139"/>
                        <a:pt x="195" y="136"/>
                      </a:cubicBezTo>
                      <a:cubicBezTo>
                        <a:pt x="195" y="134"/>
                        <a:pt x="196" y="131"/>
                        <a:pt x="195" y="130"/>
                      </a:cubicBezTo>
                      <a:cubicBezTo>
                        <a:pt x="195" y="128"/>
                        <a:pt x="195" y="125"/>
                        <a:pt x="196" y="124"/>
                      </a:cubicBezTo>
                      <a:cubicBezTo>
                        <a:pt x="197" y="124"/>
                        <a:pt x="197" y="121"/>
                        <a:pt x="195" y="119"/>
                      </a:cubicBezTo>
                      <a:cubicBezTo>
                        <a:pt x="194" y="118"/>
                        <a:pt x="191" y="115"/>
                        <a:pt x="188" y="114"/>
                      </a:cubicBezTo>
                      <a:cubicBezTo>
                        <a:pt x="186" y="113"/>
                        <a:pt x="185" y="111"/>
                        <a:pt x="187" y="110"/>
                      </a:cubicBezTo>
                      <a:cubicBezTo>
                        <a:pt x="189" y="109"/>
                        <a:pt x="191" y="108"/>
                        <a:pt x="192" y="106"/>
                      </a:cubicBezTo>
                      <a:cubicBezTo>
                        <a:pt x="192" y="105"/>
                        <a:pt x="193" y="103"/>
                        <a:pt x="193" y="100"/>
                      </a:cubicBezTo>
                      <a:cubicBezTo>
                        <a:pt x="193" y="98"/>
                        <a:pt x="193" y="95"/>
                        <a:pt x="193" y="93"/>
                      </a:cubicBezTo>
                      <a:cubicBezTo>
                        <a:pt x="194" y="91"/>
                        <a:pt x="194" y="88"/>
                        <a:pt x="194" y="86"/>
                      </a:cubicBezTo>
                      <a:cubicBezTo>
                        <a:pt x="194" y="85"/>
                        <a:pt x="195" y="82"/>
                        <a:pt x="195" y="80"/>
                      </a:cubicBezTo>
                      <a:cubicBezTo>
                        <a:pt x="195" y="78"/>
                        <a:pt x="194" y="75"/>
                        <a:pt x="194" y="74"/>
                      </a:cubicBezTo>
                      <a:cubicBezTo>
                        <a:pt x="193" y="72"/>
                        <a:pt x="193" y="70"/>
                        <a:pt x="194" y="68"/>
                      </a:cubicBezTo>
                      <a:cubicBezTo>
                        <a:pt x="195" y="66"/>
                        <a:pt x="196" y="63"/>
                        <a:pt x="198" y="62"/>
                      </a:cubicBezTo>
                      <a:cubicBezTo>
                        <a:pt x="199" y="60"/>
                        <a:pt x="203" y="58"/>
                        <a:pt x="203" y="57"/>
                      </a:cubicBezTo>
                      <a:cubicBezTo>
                        <a:pt x="205" y="55"/>
                        <a:pt x="207" y="53"/>
                        <a:pt x="207" y="52"/>
                      </a:cubicBezTo>
                      <a:cubicBezTo>
                        <a:pt x="207" y="51"/>
                        <a:pt x="207" y="51"/>
                        <a:pt x="205" y="51"/>
                      </a:cubicBezTo>
                      <a:cubicBezTo>
                        <a:pt x="204" y="51"/>
                        <a:pt x="203" y="51"/>
                        <a:pt x="202" y="50"/>
                      </a:cubicBezTo>
                      <a:cubicBezTo>
                        <a:pt x="200" y="49"/>
                        <a:pt x="198" y="48"/>
                        <a:pt x="197" y="47"/>
                      </a:cubicBezTo>
                      <a:cubicBezTo>
                        <a:pt x="196" y="47"/>
                        <a:pt x="196" y="44"/>
                        <a:pt x="197" y="42"/>
                      </a:cubicBezTo>
                      <a:cubicBezTo>
                        <a:pt x="198" y="41"/>
                        <a:pt x="199" y="38"/>
                        <a:pt x="200" y="36"/>
                      </a:cubicBezTo>
                      <a:cubicBezTo>
                        <a:pt x="201" y="35"/>
                        <a:pt x="203" y="34"/>
                        <a:pt x="204" y="33"/>
                      </a:cubicBezTo>
                      <a:cubicBezTo>
                        <a:pt x="206" y="32"/>
                        <a:pt x="207" y="30"/>
                        <a:pt x="207" y="29"/>
                      </a:cubicBezTo>
                      <a:cubicBezTo>
                        <a:pt x="207" y="28"/>
                        <a:pt x="206" y="26"/>
                        <a:pt x="205" y="25"/>
                      </a:cubicBezTo>
                      <a:cubicBezTo>
                        <a:pt x="205" y="24"/>
                        <a:pt x="204" y="23"/>
                        <a:pt x="204" y="21"/>
                      </a:cubicBezTo>
                      <a:cubicBezTo>
                        <a:pt x="205" y="20"/>
                        <a:pt x="205" y="18"/>
                        <a:pt x="205" y="17"/>
                      </a:cubicBezTo>
                      <a:cubicBezTo>
                        <a:pt x="205" y="15"/>
                        <a:pt x="204" y="13"/>
                        <a:pt x="203" y="12"/>
                      </a:cubicBezTo>
                      <a:cubicBezTo>
                        <a:pt x="202" y="10"/>
                        <a:pt x="200" y="9"/>
                        <a:pt x="199" y="10"/>
                      </a:cubicBezTo>
                      <a:cubicBezTo>
                        <a:pt x="198" y="11"/>
                        <a:pt x="196" y="10"/>
                        <a:pt x="195" y="9"/>
                      </a:cubicBezTo>
                      <a:cubicBezTo>
                        <a:pt x="194" y="9"/>
                        <a:pt x="193" y="7"/>
                        <a:pt x="192" y="6"/>
                      </a:cubicBezTo>
                      <a:cubicBezTo>
                        <a:pt x="191" y="5"/>
                        <a:pt x="190" y="4"/>
                        <a:pt x="190" y="2"/>
                      </a:cubicBezTo>
                      <a:cubicBezTo>
                        <a:pt x="190" y="0"/>
                        <a:pt x="188" y="0"/>
                        <a:pt x="187" y="2"/>
                      </a:cubicBezTo>
                      <a:cubicBezTo>
                        <a:pt x="185" y="4"/>
                        <a:pt x="184" y="5"/>
                        <a:pt x="184" y="7"/>
                      </a:cubicBezTo>
                      <a:cubicBezTo>
                        <a:pt x="184" y="9"/>
                        <a:pt x="184" y="10"/>
                        <a:pt x="183" y="10"/>
                      </a:cubicBezTo>
                      <a:cubicBezTo>
                        <a:pt x="182" y="9"/>
                        <a:pt x="181" y="11"/>
                        <a:pt x="178" y="11"/>
                      </a:cubicBezTo>
                      <a:cubicBezTo>
                        <a:pt x="176" y="13"/>
                        <a:pt x="173" y="16"/>
                        <a:pt x="171" y="17"/>
                      </a:cubicBezTo>
                      <a:cubicBezTo>
                        <a:pt x="168" y="18"/>
                        <a:pt x="167" y="21"/>
                        <a:pt x="167" y="22"/>
                      </a:cubicBezTo>
                      <a:cubicBezTo>
                        <a:pt x="167" y="24"/>
                        <a:pt x="166" y="26"/>
                        <a:pt x="166" y="27"/>
                      </a:cubicBezTo>
                      <a:cubicBezTo>
                        <a:pt x="166" y="29"/>
                        <a:pt x="165" y="30"/>
                        <a:pt x="165" y="31"/>
                      </a:cubicBezTo>
                      <a:cubicBezTo>
                        <a:pt x="164" y="32"/>
                        <a:pt x="162" y="32"/>
                        <a:pt x="161" y="31"/>
                      </a:cubicBezTo>
                      <a:cubicBezTo>
                        <a:pt x="160" y="31"/>
                        <a:pt x="159" y="32"/>
                        <a:pt x="159" y="33"/>
                      </a:cubicBezTo>
                      <a:cubicBezTo>
                        <a:pt x="159" y="35"/>
                        <a:pt x="158" y="37"/>
                        <a:pt x="157" y="37"/>
                      </a:cubicBezTo>
                      <a:cubicBezTo>
                        <a:pt x="156" y="37"/>
                        <a:pt x="155" y="38"/>
                        <a:pt x="154" y="39"/>
                      </a:cubicBezTo>
                      <a:cubicBezTo>
                        <a:pt x="153" y="40"/>
                        <a:pt x="152" y="42"/>
                        <a:pt x="150" y="43"/>
                      </a:cubicBezTo>
                      <a:cubicBezTo>
                        <a:pt x="149" y="44"/>
                        <a:pt x="146" y="44"/>
                        <a:pt x="144" y="42"/>
                      </a:cubicBezTo>
                      <a:cubicBezTo>
                        <a:pt x="143" y="41"/>
                        <a:pt x="140" y="42"/>
                        <a:pt x="138" y="43"/>
                      </a:cubicBezTo>
                      <a:cubicBezTo>
                        <a:pt x="136" y="44"/>
                        <a:pt x="134" y="46"/>
                        <a:pt x="134" y="46"/>
                      </a:cubicBezTo>
                      <a:cubicBezTo>
                        <a:pt x="134" y="48"/>
                        <a:pt x="134" y="51"/>
                        <a:pt x="134" y="52"/>
                      </a:cubicBezTo>
                      <a:cubicBezTo>
                        <a:pt x="134" y="54"/>
                        <a:pt x="134" y="57"/>
                        <a:pt x="136" y="58"/>
                      </a:cubicBezTo>
                      <a:cubicBezTo>
                        <a:pt x="137" y="59"/>
                        <a:pt x="136" y="60"/>
                        <a:pt x="135" y="60"/>
                      </a:cubicBezTo>
                      <a:cubicBezTo>
                        <a:pt x="133" y="60"/>
                        <a:pt x="130" y="60"/>
                        <a:pt x="128" y="60"/>
                      </a:cubicBezTo>
                      <a:cubicBezTo>
                        <a:pt x="126" y="60"/>
                        <a:pt x="122" y="60"/>
                        <a:pt x="122" y="61"/>
                      </a:cubicBezTo>
                      <a:cubicBezTo>
                        <a:pt x="120" y="61"/>
                        <a:pt x="116" y="62"/>
                        <a:pt x="114" y="62"/>
                      </a:cubicBezTo>
                      <a:cubicBezTo>
                        <a:pt x="111" y="62"/>
                        <a:pt x="107" y="61"/>
                        <a:pt x="105" y="62"/>
                      </a:cubicBezTo>
                      <a:cubicBezTo>
                        <a:pt x="104" y="61"/>
                        <a:pt x="102" y="60"/>
                        <a:pt x="101" y="60"/>
                      </a:cubicBezTo>
                      <a:cubicBezTo>
                        <a:pt x="100" y="59"/>
                        <a:pt x="98" y="57"/>
                        <a:pt x="97" y="56"/>
                      </a:cubicBezTo>
                      <a:cubicBezTo>
                        <a:pt x="96" y="54"/>
                        <a:pt x="94" y="54"/>
                        <a:pt x="93" y="56"/>
                      </a:cubicBezTo>
                      <a:cubicBezTo>
                        <a:pt x="91" y="57"/>
                        <a:pt x="90" y="59"/>
                        <a:pt x="91" y="61"/>
                      </a:cubicBezTo>
                      <a:cubicBezTo>
                        <a:pt x="91" y="62"/>
                        <a:pt x="91" y="64"/>
                        <a:pt x="92" y="66"/>
                      </a:cubicBezTo>
                      <a:cubicBezTo>
                        <a:pt x="93" y="67"/>
                        <a:pt x="93" y="69"/>
                        <a:pt x="93" y="70"/>
                      </a:cubicBezTo>
                      <a:cubicBezTo>
                        <a:pt x="93" y="71"/>
                        <a:pt x="93" y="74"/>
                        <a:pt x="94" y="75"/>
                      </a:cubicBezTo>
                      <a:cubicBezTo>
                        <a:pt x="95" y="76"/>
                        <a:pt x="95" y="78"/>
                        <a:pt x="94" y="80"/>
                      </a:cubicBezTo>
                      <a:cubicBezTo>
                        <a:pt x="93" y="81"/>
                        <a:pt x="91" y="83"/>
                        <a:pt x="89" y="82"/>
                      </a:cubicBezTo>
                      <a:cubicBezTo>
                        <a:pt x="87" y="82"/>
                        <a:pt x="83" y="82"/>
                        <a:pt x="82" y="82"/>
                      </a:cubicBezTo>
                      <a:cubicBezTo>
                        <a:pt x="80" y="82"/>
                        <a:pt x="77" y="83"/>
                        <a:pt x="75" y="83"/>
                      </a:cubicBezTo>
                      <a:cubicBezTo>
                        <a:pt x="74" y="82"/>
                        <a:pt x="73" y="84"/>
                        <a:pt x="72" y="84"/>
                      </a:cubicBezTo>
                      <a:cubicBezTo>
                        <a:pt x="71" y="86"/>
                        <a:pt x="69" y="87"/>
                        <a:pt x="67" y="87"/>
                      </a:cubicBezTo>
                      <a:cubicBezTo>
                        <a:pt x="67" y="87"/>
                        <a:pt x="65" y="85"/>
                        <a:pt x="64" y="85"/>
                      </a:cubicBezTo>
                      <a:cubicBezTo>
                        <a:pt x="63" y="84"/>
                        <a:pt x="60" y="82"/>
                        <a:pt x="58" y="82"/>
                      </a:cubicBezTo>
                      <a:cubicBezTo>
                        <a:pt x="57" y="82"/>
                        <a:pt x="55" y="84"/>
                        <a:pt x="54" y="86"/>
                      </a:cubicBezTo>
                      <a:cubicBezTo>
                        <a:pt x="52" y="87"/>
                        <a:pt x="51" y="90"/>
                        <a:pt x="51" y="91"/>
                      </a:cubicBezTo>
                      <a:cubicBezTo>
                        <a:pt x="51" y="93"/>
                        <a:pt x="49" y="94"/>
                        <a:pt x="48" y="94"/>
                      </a:cubicBezTo>
                      <a:cubicBezTo>
                        <a:pt x="47" y="94"/>
                        <a:pt x="45" y="95"/>
                        <a:pt x="43" y="96"/>
                      </a:cubicBezTo>
                      <a:cubicBezTo>
                        <a:pt x="42" y="97"/>
                        <a:pt x="39" y="99"/>
                        <a:pt x="37" y="100"/>
                      </a:cubicBezTo>
                      <a:cubicBezTo>
                        <a:pt x="35" y="102"/>
                        <a:pt x="33" y="103"/>
                        <a:pt x="32" y="102"/>
                      </a:cubicBezTo>
                      <a:cubicBezTo>
                        <a:pt x="31" y="101"/>
                        <a:pt x="28" y="101"/>
                        <a:pt x="26" y="102"/>
                      </a:cubicBezTo>
                      <a:cubicBezTo>
                        <a:pt x="24" y="102"/>
                        <a:pt x="20" y="103"/>
                        <a:pt x="18" y="104"/>
                      </a:cubicBezTo>
                      <a:cubicBezTo>
                        <a:pt x="15" y="106"/>
                        <a:pt x="15" y="108"/>
                        <a:pt x="17" y="109"/>
                      </a:cubicBezTo>
                      <a:cubicBezTo>
                        <a:pt x="20" y="110"/>
                        <a:pt x="20" y="113"/>
                        <a:pt x="19" y="114"/>
                      </a:cubicBezTo>
                      <a:cubicBezTo>
                        <a:pt x="18" y="116"/>
                        <a:pt x="20" y="118"/>
                        <a:pt x="21" y="119"/>
                      </a:cubicBezTo>
                      <a:cubicBezTo>
                        <a:pt x="24" y="119"/>
                        <a:pt x="27" y="121"/>
                        <a:pt x="27" y="123"/>
                      </a:cubicBezTo>
                      <a:cubicBezTo>
                        <a:pt x="28" y="124"/>
                        <a:pt x="28" y="127"/>
                        <a:pt x="27" y="129"/>
                      </a:cubicBezTo>
                      <a:cubicBezTo>
                        <a:pt x="26" y="130"/>
                        <a:pt x="24" y="134"/>
                        <a:pt x="23" y="136"/>
                      </a:cubicBezTo>
                      <a:cubicBezTo>
                        <a:pt x="22" y="137"/>
                        <a:pt x="22" y="141"/>
                        <a:pt x="21" y="142"/>
                      </a:cubicBezTo>
                      <a:cubicBezTo>
                        <a:pt x="21" y="144"/>
                        <a:pt x="20" y="147"/>
                        <a:pt x="19" y="147"/>
                      </a:cubicBezTo>
                      <a:cubicBezTo>
                        <a:pt x="19" y="148"/>
                        <a:pt x="17" y="148"/>
                        <a:pt x="15" y="149"/>
                      </a:cubicBezTo>
                      <a:cubicBezTo>
                        <a:pt x="14" y="149"/>
                        <a:pt x="12" y="149"/>
                        <a:pt x="12" y="149"/>
                      </a:cubicBezTo>
                      <a:cubicBezTo>
                        <a:pt x="11" y="148"/>
                        <a:pt x="9" y="148"/>
                        <a:pt x="9" y="148"/>
                      </a:cubicBezTo>
                      <a:cubicBezTo>
                        <a:pt x="8" y="149"/>
                        <a:pt x="7" y="150"/>
                        <a:pt x="6" y="151"/>
                      </a:cubicBezTo>
                      <a:cubicBezTo>
                        <a:pt x="5" y="152"/>
                        <a:pt x="6" y="154"/>
                        <a:pt x="8" y="155"/>
                      </a:cubicBezTo>
                      <a:cubicBezTo>
                        <a:pt x="10" y="154"/>
                        <a:pt x="12" y="156"/>
                        <a:pt x="13" y="158"/>
                      </a:cubicBezTo>
                      <a:cubicBezTo>
                        <a:pt x="13" y="159"/>
                        <a:pt x="13" y="161"/>
                        <a:pt x="12" y="162"/>
                      </a:cubicBezTo>
                      <a:cubicBezTo>
                        <a:pt x="12" y="163"/>
                        <a:pt x="12" y="166"/>
                        <a:pt x="13" y="169"/>
                      </a:cubicBezTo>
                      <a:cubicBezTo>
                        <a:pt x="14" y="172"/>
                        <a:pt x="14" y="175"/>
                        <a:pt x="13" y="176"/>
                      </a:cubicBezTo>
                      <a:cubicBezTo>
                        <a:pt x="12" y="176"/>
                        <a:pt x="11" y="177"/>
                        <a:pt x="11" y="178"/>
                      </a:cubicBezTo>
                      <a:cubicBezTo>
                        <a:pt x="11" y="179"/>
                        <a:pt x="10" y="182"/>
                        <a:pt x="10" y="183"/>
                      </a:cubicBezTo>
                      <a:cubicBezTo>
                        <a:pt x="11" y="185"/>
                        <a:pt x="10" y="188"/>
                        <a:pt x="9" y="188"/>
                      </a:cubicBezTo>
                      <a:cubicBezTo>
                        <a:pt x="8" y="189"/>
                        <a:pt x="5" y="192"/>
                        <a:pt x="3" y="194"/>
                      </a:cubicBezTo>
                      <a:cubicBezTo>
                        <a:pt x="1" y="196"/>
                        <a:pt x="0" y="198"/>
                        <a:pt x="1" y="199"/>
                      </a:cubicBezTo>
                      <a:cubicBezTo>
                        <a:pt x="1" y="199"/>
                        <a:pt x="1" y="199"/>
                        <a:pt x="2" y="199"/>
                      </a:cubicBezTo>
                      <a:cubicBezTo>
                        <a:pt x="4" y="200"/>
                        <a:pt x="4" y="200"/>
                        <a:pt x="2" y="201"/>
                      </a:cubicBezTo>
                      <a:cubicBezTo>
                        <a:pt x="1" y="202"/>
                        <a:pt x="0" y="203"/>
                        <a:pt x="0" y="204"/>
                      </a:cubicBezTo>
                      <a:cubicBezTo>
                        <a:pt x="0" y="205"/>
                        <a:pt x="2" y="205"/>
                        <a:pt x="3" y="205"/>
                      </a:cubicBezTo>
                      <a:cubicBezTo>
                        <a:pt x="4" y="206"/>
                        <a:pt x="6" y="207"/>
                        <a:pt x="7" y="209"/>
                      </a:cubicBezTo>
                      <a:cubicBezTo>
                        <a:pt x="8" y="210"/>
                        <a:pt x="9" y="211"/>
                        <a:pt x="9" y="212"/>
                      </a:cubicBezTo>
                      <a:cubicBezTo>
                        <a:pt x="9" y="213"/>
                        <a:pt x="9" y="214"/>
                        <a:pt x="10" y="214"/>
                      </a:cubicBezTo>
                      <a:cubicBezTo>
                        <a:pt x="11" y="214"/>
                        <a:pt x="11" y="215"/>
                        <a:pt x="11" y="215"/>
                      </a:cubicBezTo>
                      <a:cubicBezTo>
                        <a:pt x="11" y="216"/>
                        <a:pt x="11" y="218"/>
                        <a:pt x="13" y="218"/>
                      </a:cubicBezTo>
                      <a:cubicBezTo>
                        <a:pt x="14" y="218"/>
                        <a:pt x="14" y="220"/>
                        <a:pt x="14" y="221"/>
                      </a:cubicBezTo>
                      <a:cubicBezTo>
                        <a:pt x="14" y="223"/>
                        <a:pt x="15" y="226"/>
                        <a:pt x="15" y="227"/>
                      </a:cubicBezTo>
                      <a:cubicBezTo>
                        <a:pt x="15" y="229"/>
                        <a:pt x="15" y="231"/>
                        <a:pt x="15" y="233"/>
                      </a:cubicBezTo>
                      <a:cubicBezTo>
                        <a:pt x="16" y="235"/>
                        <a:pt x="17" y="238"/>
                        <a:pt x="18" y="240"/>
                      </a:cubicBezTo>
                      <a:cubicBezTo>
                        <a:pt x="19" y="241"/>
                        <a:pt x="19" y="244"/>
                        <a:pt x="19" y="245"/>
                      </a:cubicBezTo>
                      <a:cubicBezTo>
                        <a:pt x="19" y="247"/>
                        <a:pt x="20" y="248"/>
                        <a:pt x="21" y="249"/>
                      </a:cubicBezTo>
                      <a:cubicBezTo>
                        <a:pt x="22" y="250"/>
                        <a:pt x="24" y="252"/>
                        <a:pt x="24" y="253"/>
                      </a:cubicBezTo>
                      <a:cubicBezTo>
                        <a:pt x="25" y="255"/>
                        <a:pt x="25" y="257"/>
                        <a:pt x="25" y="258"/>
                      </a:cubicBezTo>
                      <a:cubicBezTo>
                        <a:pt x="25" y="259"/>
                        <a:pt x="25" y="261"/>
                        <a:pt x="26" y="262"/>
                      </a:cubicBezTo>
                      <a:cubicBezTo>
                        <a:pt x="26" y="263"/>
                        <a:pt x="27" y="265"/>
                        <a:pt x="27" y="266"/>
                      </a:cubicBezTo>
                      <a:cubicBezTo>
                        <a:pt x="27" y="267"/>
                        <a:pt x="27" y="268"/>
                        <a:pt x="27" y="270"/>
                      </a:cubicBezTo>
                      <a:cubicBezTo>
                        <a:pt x="27" y="271"/>
                        <a:pt x="27" y="273"/>
                        <a:pt x="27" y="273"/>
                      </a:cubicBezTo>
                      <a:cubicBezTo>
                        <a:pt x="27" y="274"/>
                        <a:pt x="28" y="275"/>
                        <a:pt x="28" y="276"/>
                      </a:cubicBezTo>
                      <a:cubicBezTo>
                        <a:pt x="28" y="276"/>
                        <a:pt x="28" y="277"/>
                        <a:pt x="28" y="278"/>
                      </a:cubicBezTo>
                      <a:cubicBezTo>
                        <a:pt x="28" y="279"/>
                        <a:pt x="28" y="281"/>
                        <a:pt x="28" y="283"/>
                      </a:cubicBezTo>
                      <a:cubicBezTo>
                        <a:pt x="29" y="285"/>
                        <a:pt x="29" y="289"/>
                        <a:pt x="30" y="290"/>
                      </a:cubicBezTo>
                      <a:cubicBezTo>
                        <a:pt x="30" y="293"/>
                        <a:pt x="30" y="296"/>
                        <a:pt x="31" y="298"/>
                      </a:cubicBezTo>
                      <a:cubicBezTo>
                        <a:pt x="31" y="300"/>
                        <a:pt x="31" y="303"/>
                        <a:pt x="32" y="305"/>
                      </a:cubicBezTo>
                      <a:cubicBezTo>
                        <a:pt x="32" y="307"/>
                        <a:pt x="32" y="307"/>
                        <a:pt x="32" y="307"/>
                      </a:cubicBezTo>
                      <a:cubicBezTo>
                        <a:pt x="33" y="311"/>
                        <a:pt x="37" y="314"/>
                        <a:pt x="40" y="315"/>
                      </a:cubicBezTo>
                      <a:cubicBezTo>
                        <a:pt x="42" y="315"/>
                        <a:pt x="45" y="316"/>
                        <a:pt x="46" y="31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4" name="Freeform 7">
                  <a:extLst>
                    <a:ext uri="{FF2B5EF4-FFF2-40B4-BE49-F238E27FC236}">
                      <a16:creationId xmlns:a16="http://schemas.microsoft.com/office/drawing/2014/main" id="{E9AFD7B0-A101-C6EE-B3CB-E4EE9CB2FAEC}"/>
                    </a:ext>
                  </a:extLst>
                </p:cNvPr>
                <p:cNvSpPr>
                  <a:spLocks/>
                </p:cNvSpPr>
                <p:nvPr/>
              </p:nvSpPr>
              <p:spPr bwMode="auto">
                <a:xfrm>
                  <a:off x="6699103" y="2149966"/>
                  <a:ext cx="152274" cy="181353"/>
                </a:xfrm>
                <a:custGeom>
                  <a:avLst/>
                  <a:gdLst/>
                  <a:ahLst/>
                  <a:cxnLst>
                    <a:cxn ang="0">
                      <a:pos x="74" y="4"/>
                    </a:cxn>
                    <a:cxn ang="0">
                      <a:pos x="74" y="1"/>
                    </a:cxn>
                    <a:cxn ang="0">
                      <a:pos x="69" y="5"/>
                    </a:cxn>
                    <a:cxn ang="0">
                      <a:pos x="63" y="10"/>
                    </a:cxn>
                    <a:cxn ang="0">
                      <a:pos x="56" y="13"/>
                    </a:cxn>
                    <a:cxn ang="0">
                      <a:pos x="50" y="12"/>
                    </a:cxn>
                    <a:cxn ang="0">
                      <a:pos x="42" y="12"/>
                    </a:cxn>
                    <a:cxn ang="0">
                      <a:pos x="37" y="13"/>
                    </a:cxn>
                    <a:cxn ang="0">
                      <a:pos x="36" y="15"/>
                    </a:cxn>
                    <a:cxn ang="0">
                      <a:pos x="34" y="21"/>
                    </a:cxn>
                    <a:cxn ang="0">
                      <a:pos x="29" y="27"/>
                    </a:cxn>
                    <a:cxn ang="0">
                      <a:pos x="23" y="28"/>
                    </a:cxn>
                    <a:cxn ang="0">
                      <a:pos x="18" y="28"/>
                    </a:cxn>
                    <a:cxn ang="0">
                      <a:pos x="14" y="35"/>
                    </a:cxn>
                    <a:cxn ang="0">
                      <a:pos x="12" y="40"/>
                    </a:cxn>
                    <a:cxn ang="0">
                      <a:pos x="10" y="45"/>
                    </a:cxn>
                    <a:cxn ang="0">
                      <a:pos x="9" y="51"/>
                    </a:cxn>
                    <a:cxn ang="0">
                      <a:pos x="6" y="54"/>
                    </a:cxn>
                    <a:cxn ang="0">
                      <a:pos x="4" y="56"/>
                    </a:cxn>
                    <a:cxn ang="0">
                      <a:pos x="2" y="62"/>
                    </a:cxn>
                    <a:cxn ang="0">
                      <a:pos x="2" y="67"/>
                    </a:cxn>
                    <a:cxn ang="0">
                      <a:pos x="2" y="75"/>
                    </a:cxn>
                    <a:cxn ang="0">
                      <a:pos x="1" y="83"/>
                    </a:cxn>
                    <a:cxn ang="0">
                      <a:pos x="0" y="89"/>
                    </a:cxn>
                    <a:cxn ang="0">
                      <a:pos x="0" y="93"/>
                    </a:cxn>
                    <a:cxn ang="0">
                      <a:pos x="3" y="95"/>
                    </a:cxn>
                    <a:cxn ang="0">
                      <a:pos x="8" y="96"/>
                    </a:cxn>
                    <a:cxn ang="0">
                      <a:pos x="13" y="97"/>
                    </a:cxn>
                    <a:cxn ang="0">
                      <a:pos x="18" y="97"/>
                    </a:cxn>
                    <a:cxn ang="0">
                      <a:pos x="18" y="96"/>
                    </a:cxn>
                    <a:cxn ang="0">
                      <a:pos x="20" y="95"/>
                    </a:cxn>
                    <a:cxn ang="0">
                      <a:pos x="24" y="98"/>
                    </a:cxn>
                    <a:cxn ang="0">
                      <a:pos x="29" y="100"/>
                    </a:cxn>
                    <a:cxn ang="0">
                      <a:pos x="35" y="98"/>
                    </a:cxn>
                    <a:cxn ang="0">
                      <a:pos x="38" y="97"/>
                    </a:cxn>
                    <a:cxn ang="0">
                      <a:pos x="43" y="98"/>
                    </a:cxn>
                    <a:cxn ang="0">
                      <a:pos x="49" y="100"/>
                    </a:cxn>
                    <a:cxn ang="0">
                      <a:pos x="57" y="100"/>
                    </a:cxn>
                    <a:cxn ang="0">
                      <a:pos x="61" y="101"/>
                    </a:cxn>
                    <a:cxn ang="0">
                      <a:pos x="64" y="100"/>
                    </a:cxn>
                    <a:cxn ang="0">
                      <a:pos x="65" y="94"/>
                    </a:cxn>
                    <a:cxn ang="0">
                      <a:pos x="66" y="88"/>
                    </a:cxn>
                    <a:cxn ang="0">
                      <a:pos x="68" y="80"/>
                    </a:cxn>
                    <a:cxn ang="0">
                      <a:pos x="71" y="71"/>
                    </a:cxn>
                    <a:cxn ang="0">
                      <a:pos x="75" y="61"/>
                    </a:cxn>
                    <a:cxn ang="0">
                      <a:pos x="81" y="51"/>
                    </a:cxn>
                    <a:cxn ang="0">
                      <a:pos x="84" y="43"/>
                    </a:cxn>
                    <a:cxn ang="0">
                      <a:pos x="82" y="36"/>
                    </a:cxn>
                    <a:cxn ang="0">
                      <a:pos x="78" y="29"/>
                    </a:cxn>
                    <a:cxn ang="0">
                      <a:pos x="77" y="22"/>
                    </a:cxn>
                    <a:cxn ang="0">
                      <a:pos x="81" y="16"/>
                    </a:cxn>
                    <a:cxn ang="0">
                      <a:pos x="82" y="14"/>
                    </a:cxn>
                    <a:cxn ang="0">
                      <a:pos x="79" y="11"/>
                    </a:cxn>
                    <a:cxn ang="0">
                      <a:pos x="74" y="4"/>
                    </a:cxn>
                  </a:cxnLst>
                  <a:rect l="0" t="0" r="r" b="b"/>
                  <a:pathLst>
                    <a:path w="84" h="101">
                      <a:moveTo>
                        <a:pt x="74" y="4"/>
                      </a:moveTo>
                      <a:cubicBezTo>
                        <a:pt x="75" y="2"/>
                        <a:pt x="74" y="0"/>
                        <a:pt x="74" y="1"/>
                      </a:cubicBezTo>
                      <a:cubicBezTo>
                        <a:pt x="73" y="3"/>
                        <a:pt x="70" y="4"/>
                        <a:pt x="69" y="5"/>
                      </a:cubicBezTo>
                      <a:cubicBezTo>
                        <a:pt x="67" y="7"/>
                        <a:pt x="65" y="9"/>
                        <a:pt x="63" y="10"/>
                      </a:cubicBezTo>
                      <a:cubicBezTo>
                        <a:pt x="61" y="12"/>
                        <a:pt x="58" y="13"/>
                        <a:pt x="56" y="13"/>
                      </a:cubicBezTo>
                      <a:cubicBezTo>
                        <a:pt x="55" y="13"/>
                        <a:pt x="52" y="13"/>
                        <a:pt x="50" y="12"/>
                      </a:cubicBezTo>
                      <a:cubicBezTo>
                        <a:pt x="47" y="12"/>
                        <a:pt x="45" y="12"/>
                        <a:pt x="42" y="12"/>
                      </a:cubicBezTo>
                      <a:cubicBezTo>
                        <a:pt x="40" y="11"/>
                        <a:pt x="38" y="12"/>
                        <a:pt x="37" y="13"/>
                      </a:cubicBezTo>
                      <a:cubicBezTo>
                        <a:pt x="36" y="13"/>
                        <a:pt x="36" y="14"/>
                        <a:pt x="36" y="15"/>
                      </a:cubicBezTo>
                      <a:cubicBezTo>
                        <a:pt x="37" y="16"/>
                        <a:pt x="36" y="19"/>
                        <a:pt x="34" y="21"/>
                      </a:cubicBezTo>
                      <a:cubicBezTo>
                        <a:pt x="32" y="23"/>
                        <a:pt x="30" y="26"/>
                        <a:pt x="29" y="27"/>
                      </a:cubicBezTo>
                      <a:cubicBezTo>
                        <a:pt x="28" y="29"/>
                        <a:pt x="25" y="30"/>
                        <a:pt x="23" y="28"/>
                      </a:cubicBezTo>
                      <a:cubicBezTo>
                        <a:pt x="21" y="27"/>
                        <a:pt x="19" y="27"/>
                        <a:pt x="18" y="28"/>
                      </a:cubicBezTo>
                      <a:cubicBezTo>
                        <a:pt x="16" y="30"/>
                        <a:pt x="15" y="33"/>
                        <a:pt x="14" y="35"/>
                      </a:cubicBezTo>
                      <a:cubicBezTo>
                        <a:pt x="13" y="37"/>
                        <a:pt x="12" y="39"/>
                        <a:pt x="12" y="40"/>
                      </a:cubicBezTo>
                      <a:cubicBezTo>
                        <a:pt x="11" y="41"/>
                        <a:pt x="10" y="44"/>
                        <a:pt x="10" y="45"/>
                      </a:cubicBezTo>
                      <a:cubicBezTo>
                        <a:pt x="10" y="48"/>
                        <a:pt x="9" y="50"/>
                        <a:pt x="9" y="51"/>
                      </a:cubicBezTo>
                      <a:cubicBezTo>
                        <a:pt x="8" y="53"/>
                        <a:pt x="7" y="54"/>
                        <a:pt x="6" y="54"/>
                      </a:cubicBezTo>
                      <a:cubicBezTo>
                        <a:pt x="5" y="54"/>
                        <a:pt x="4" y="55"/>
                        <a:pt x="4" y="56"/>
                      </a:cubicBezTo>
                      <a:cubicBezTo>
                        <a:pt x="3" y="58"/>
                        <a:pt x="3" y="61"/>
                        <a:pt x="2" y="62"/>
                      </a:cubicBezTo>
                      <a:cubicBezTo>
                        <a:pt x="2" y="63"/>
                        <a:pt x="2" y="66"/>
                        <a:pt x="2" y="67"/>
                      </a:cubicBezTo>
                      <a:cubicBezTo>
                        <a:pt x="3" y="70"/>
                        <a:pt x="3" y="73"/>
                        <a:pt x="2" y="75"/>
                      </a:cubicBezTo>
                      <a:cubicBezTo>
                        <a:pt x="2" y="78"/>
                        <a:pt x="1" y="81"/>
                        <a:pt x="1" y="83"/>
                      </a:cubicBezTo>
                      <a:cubicBezTo>
                        <a:pt x="1" y="84"/>
                        <a:pt x="1" y="87"/>
                        <a:pt x="0" y="89"/>
                      </a:cubicBezTo>
                      <a:cubicBezTo>
                        <a:pt x="0" y="89"/>
                        <a:pt x="0" y="91"/>
                        <a:pt x="0" y="93"/>
                      </a:cubicBezTo>
                      <a:cubicBezTo>
                        <a:pt x="0" y="94"/>
                        <a:pt x="2" y="94"/>
                        <a:pt x="3" y="95"/>
                      </a:cubicBezTo>
                      <a:cubicBezTo>
                        <a:pt x="5" y="95"/>
                        <a:pt x="7" y="96"/>
                        <a:pt x="8" y="96"/>
                      </a:cubicBezTo>
                      <a:cubicBezTo>
                        <a:pt x="9" y="96"/>
                        <a:pt x="11" y="97"/>
                        <a:pt x="13" y="97"/>
                      </a:cubicBezTo>
                      <a:cubicBezTo>
                        <a:pt x="16" y="97"/>
                        <a:pt x="18" y="97"/>
                        <a:pt x="18" y="97"/>
                      </a:cubicBezTo>
                      <a:cubicBezTo>
                        <a:pt x="18" y="97"/>
                        <a:pt x="18" y="97"/>
                        <a:pt x="18" y="96"/>
                      </a:cubicBezTo>
                      <a:cubicBezTo>
                        <a:pt x="18" y="95"/>
                        <a:pt x="19" y="94"/>
                        <a:pt x="20" y="95"/>
                      </a:cubicBezTo>
                      <a:cubicBezTo>
                        <a:pt x="21" y="95"/>
                        <a:pt x="23" y="96"/>
                        <a:pt x="24" y="98"/>
                      </a:cubicBezTo>
                      <a:cubicBezTo>
                        <a:pt x="25" y="99"/>
                        <a:pt x="28" y="100"/>
                        <a:pt x="29" y="100"/>
                      </a:cubicBezTo>
                      <a:cubicBezTo>
                        <a:pt x="31" y="99"/>
                        <a:pt x="33" y="99"/>
                        <a:pt x="35" y="98"/>
                      </a:cubicBezTo>
                      <a:cubicBezTo>
                        <a:pt x="36" y="97"/>
                        <a:pt x="37" y="97"/>
                        <a:pt x="38" y="97"/>
                      </a:cubicBezTo>
                      <a:cubicBezTo>
                        <a:pt x="39" y="97"/>
                        <a:pt x="42" y="98"/>
                        <a:pt x="43" y="98"/>
                      </a:cubicBezTo>
                      <a:cubicBezTo>
                        <a:pt x="45" y="100"/>
                        <a:pt x="47" y="100"/>
                        <a:pt x="49" y="100"/>
                      </a:cubicBezTo>
                      <a:cubicBezTo>
                        <a:pt x="52" y="100"/>
                        <a:pt x="55" y="100"/>
                        <a:pt x="57" y="100"/>
                      </a:cubicBezTo>
                      <a:cubicBezTo>
                        <a:pt x="57" y="100"/>
                        <a:pt x="60" y="101"/>
                        <a:pt x="61" y="101"/>
                      </a:cubicBezTo>
                      <a:cubicBezTo>
                        <a:pt x="62" y="101"/>
                        <a:pt x="63" y="101"/>
                        <a:pt x="64" y="100"/>
                      </a:cubicBezTo>
                      <a:cubicBezTo>
                        <a:pt x="64" y="99"/>
                        <a:pt x="65" y="96"/>
                        <a:pt x="65" y="94"/>
                      </a:cubicBezTo>
                      <a:cubicBezTo>
                        <a:pt x="65" y="93"/>
                        <a:pt x="66" y="89"/>
                        <a:pt x="66" y="88"/>
                      </a:cubicBezTo>
                      <a:cubicBezTo>
                        <a:pt x="66" y="85"/>
                        <a:pt x="67" y="82"/>
                        <a:pt x="68" y="80"/>
                      </a:cubicBezTo>
                      <a:cubicBezTo>
                        <a:pt x="69" y="78"/>
                        <a:pt x="70" y="73"/>
                        <a:pt x="71" y="71"/>
                      </a:cubicBezTo>
                      <a:cubicBezTo>
                        <a:pt x="72" y="67"/>
                        <a:pt x="73" y="63"/>
                        <a:pt x="75" y="61"/>
                      </a:cubicBezTo>
                      <a:cubicBezTo>
                        <a:pt x="77" y="58"/>
                        <a:pt x="80" y="54"/>
                        <a:pt x="81" y="51"/>
                      </a:cubicBezTo>
                      <a:cubicBezTo>
                        <a:pt x="82" y="49"/>
                        <a:pt x="83" y="45"/>
                        <a:pt x="84" y="43"/>
                      </a:cubicBezTo>
                      <a:cubicBezTo>
                        <a:pt x="84" y="41"/>
                        <a:pt x="84" y="38"/>
                        <a:pt x="82" y="36"/>
                      </a:cubicBezTo>
                      <a:cubicBezTo>
                        <a:pt x="81" y="33"/>
                        <a:pt x="79" y="30"/>
                        <a:pt x="78" y="29"/>
                      </a:cubicBezTo>
                      <a:cubicBezTo>
                        <a:pt x="77" y="27"/>
                        <a:pt x="76" y="24"/>
                        <a:pt x="77" y="22"/>
                      </a:cubicBezTo>
                      <a:cubicBezTo>
                        <a:pt x="77" y="20"/>
                        <a:pt x="79" y="18"/>
                        <a:pt x="81" y="16"/>
                      </a:cubicBezTo>
                      <a:cubicBezTo>
                        <a:pt x="82" y="14"/>
                        <a:pt x="82" y="14"/>
                        <a:pt x="82" y="14"/>
                      </a:cubicBezTo>
                      <a:cubicBezTo>
                        <a:pt x="83" y="13"/>
                        <a:pt x="81" y="12"/>
                        <a:pt x="79" y="11"/>
                      </a:cubicBezTo>
                      <a:cubicBezTo>
                        <a:pt x="76" y="10"/>
                        <a:pt x="75" y="7"/>
                        <a:pt x="74" y="4"/>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5" name="Freeform 8">
                  <a:extLst>
                    <a:ext uri="{FF2B5EF4-FFF2-40B4-BE49-F238E27FC236}">
                      <a16:creationId xmlns:a16="http://schemas.microsoft.com/office/drawing/2014/main" id="{72081C5C-E3BD-2F62-46CB-F384203EC9F5}"/>
                    </a:ext>
                  </a:extLst>
                </p:cNvPr>
                <p:cNvSpPr>
                  <a:spLocks/>
                </p:cNvSpPr>
                <p:nvPr/>
              </p:nvSpPr>
              <p:spPr bwMode="auto">
                <a:xfrm>
                  <a:off x="6363945" y="1905865"/>
                  <a:ext cx="582319" cy="407088"/>
                </a:xfrm>
                <a:custGeom>
                  <a:avLst/>
                  <a:gdLst/>
                  <a:ahLst/>
                  <a:cxnLst>
                    <a:cxn ang="0">
                      <a:pos x="148" y="225"/>
                    </a:cxn>
                    <a:cxn ang="0">
                      <a:pos x="165" y="222"/>
                    </a:cxn>
                    <a:cxn ang="0">
                      <a:pos x="173" y="210"/>
                    </a:cxn>
                    <a:cxn ang="0">
                      <a:pos x="188" y="209"/>
                    </a:cxn>
                    <a:cxn ang="0">
                      <a:pos x="189" y="191"/>
                    </a:cxn>
                    <a:cxn ang="0">
                      <a:pos x="196" y="179"/>
                    </a:cxn>
                    <a:cxn ang="0">
                      <a:pos x="203" y="162"/>
                    </a:cxn>
                    <a:cxn ang="0">
                      <a:pos x="203" y="144"/>
                    </a:cxn>
                    <a:cxn ang="0">
                      <a:pos x="217" y="130"/>
                    </a:cxn>
                    <a:cxn ang="0">
                      <a:pos x="227" y="123"/>
                    </a:cxn>
                    <a:cxn ang="0">
                      <a:pos x="230" y="108"/>
                    </a:cxn>
                    <a:cxn ang="0">
                      <a:pos x="238" y="91"/>
                    </a:cxn>
                    <a:cxn ang="0">
                      <a:pos x="252" y="79"/>
                    </a:cxn>
                    <a:cxn ang="0">
                      <a:pos x="270" y="64"/>
                    </a:cxn>
                    <a:cxn ang="0">
                      <a:pos x="286" y="54"/>
                    </a:cxn>
                    <a:cxn ang="0">
                      <a:pos x="299" y="42"/>
                    </a:cxn>
                    <a:cxn ang="0">
                      <a:pos x="315" y="39"/>
                    </a:cxn>
                    <a:cxn ang="0">
                      <a:pos x="322" y="28"/>
                    </a:cxn>
                    <a:cxn ang="0">
                      <a:pos x="313" y="18"/>
                    </a:cxn>
                    <a:cxn ang="0">
                      <a:pos x="317" y="4"/>
                    </a:cxn>
                    <a:cxn ang="0">
                      <a:pos x="306" y="0"/>
                    </a:cxn>
                    <a:cxn ang="0">
                      <a:pos x="287" y="9"/>
                    </a:cxn>
                    <a:cxn ang="0">
                      <a:pos x="272" y="15"/>
                    </a:cxn>
                    <a:cxn ang="0">
                      <a:pos x="255" y="24"/>
                    </a:cxn>
                    <a:cxn ang="0">
                      <a:pos x="236" y="30"/>
                    </a:cxn>
                    <a:cxn ang="0">
                      <a:pos x="224" y="42"/>
                    </a:cxn>
                    <a:cxn ang="0">
                      <a:pos x="211" y="61"/>
                    </a:cxn>
                    <a:cxn ang="0">
                      <a:pos x="192" y="69"/>
                    </a:cxn>
                    <a:cxn ang="0">
                      <a:pos x="176" y="71"/>
                    </a:cxn>
                    <a:cxn ang="0">
                      <a:pos x="162" y="68"/>
                    </a:cxn>
                    <a:cxn ang="0">
                      <a:pos x="144" y="73"/>
                    </a:cxn>
                    <a:cxn ang="0">
                      <a:pos x="121" y="84"/>
                    </a:cxn>
                    <a:cxn ang="0">
                      <a:pos x="103" y="90"/>
                    </a:cxn>
                    <a:cxn ang="0">
                      <a:pos x="88" y="90"/>
                    </a:cxn>
                    <a:cxn ang="0">
                      <a:pos x="70" y="92"/>
                    </a:cxn>
                    <a:cxn ang="0">
                      <a:pos x="40" y="92"/>
                    </a:cxn>
                    <a:cxn ang="0">
                      <a:pos x="27" y="97"/>
                    </a:cxn>
                    <a:cxn ang="0">
                      <a:pos x="13" y="102"/>
                    </a:cxn>
                    <a:cxn ang="0">
                      <a:pos x="10" y="119"/>
                    </a:cxn>
                    <a:cxn ang="0">
                      <a:pos x="1" y="132"/>
                    </a:cxn>
                    <a:cxn ang="0">
                      <a:pos x="11" y="145"/>
                    </a:cxn>
                    <a:cxn ang="0">
                      <a:pos x="12" y="159"/>
                    </a:cxn>
                    <a:cxn ang="0">
                      <a:pos x="13" y="170"/>
                    </a:cxn>
                    <a:cxn ang="0">
                      <a:pos x="21" y="152"/>
                    </a:cxn>
                    <a:cxn ang="0">
                      <a:pos x="33" y="140"/>
                    </a:cxn>
                    <a:cxn ang="0">
                      <a:pos x="50" y="139"/>
                    </a:cxn>
                    <a:cxn ang="0">
                      <a:pos x="71" y="138"/>
                    </a:cxn>
                    <a:cxn ang="0">
                      <a:pos x="85" y="144"/>
                    </a:cxn>
                    <a:cxn ang="0">
                      <a:pos x="98" y="137"/>
                    </a:cxn>
                    <a:cxn ang="0">
                      <a:pos x="108" y="135"/>
                    </a:cxn>
                    <a:cxn ang="0">
                      <a:pos x="124" y="126"/>
                    </a:cxn>
                    <a:cxn ang="0">
                      <a:pos x="135" y="130"/>
                    </a:cxn>
                    <a:cxn ang="0">
                      <a:pos x="134" y="142"/>
                    </a:cxn>
                    <a:cxn ang="0">
                      <a:pos x="149" y="142"/>
                    </a:cxn>
                    <a:cxn ang="0">
                      <a:pos x="162" y="146"/>
                    </a:cxn>
                    <a:cxn ang="0">
                      <a:pos x="162" y="157"/>
                    </a:cxn>
                    <a:cxn ang="0">
                      <a:pos x="169" y="168"/>
                    </a:cxn>
                    <a:cxn ang="0">
                      <a:pos x="150" y="180"/>
                    </a:cxn>
                    <a:cxn ang="0">
                      <a:pos x="153" y="189"/>
                    </a:cxn>
                    <a:cxn ang="0">
                      <a:pos x="144" y="194"/>
                    </a:cxn>
                    <a:cxn ang="0">
                      <a:pos x="140" y="209"/>
                    </a:cxn>
                  </a:cxnLst>
                  <a:rect l="0" t="0" r="r" b="b"/>
                  <a:pathLst>
                    <a:path w="323" h="226">
                      <a:moveTo>
                        <a:pt x="146" y="217"/>
                      </a:moveTo>
                      <a:cubicBezTo>
                        <a:pt x="147" y="218"/>
                        <a:pt x="147" y="220"/>
                        <a:pt x="146" y="221"/>
                      </a:cubicBezTo>
                      <a:cubicBezTo>
                        <a:pt x="145" y="222"/>
                        <a:pt x="146" y="224"/>
                        <a:pt x="148" y="225"/>
                      </a:cubicBezTo>
                      <a:cubicBezTo>
                        <a:pt x="149" y="225"/>
                        <a:pt x="151" y="226"/>
                        <a:pt x="154" y="226"/>
                      </a:cubicBezTo>
                      <a:cubicBezTo>
                        <a:pt x="156" y="226"/>
                        <a:pt x="159" y="226"/>
                        <a:pt x="161" y="226"/>
                      </a:cubicBezTo>
                      <a:cubicBezTo>
                        <a:pt x="162" y="225"/>
                        <a:pt x="165" y="223"/>
                        <a:pt x="165" y="222"/>
                      </a:cubicBezTo>
                      <a:cubicBezTo>
                        <a:pt x="166" y="221"/>
                        <a:pt x="166" y="219"/>
                        <a:pt x="167" y="218"/>
                      </a:cubicBezTo>
                      <a:cubicBezTo>
                        <a:pt x="167" y="217"/>
                        <a:pt x="169" y="215"/>
                        <a:pt x="170" y="214"/>
                      </a:cubicBezTo>
                      <a:cubicBezTo>
                        <a:pt x="171" y="212"/>
                        <a:pt x="172" y="210"/>
                        <a:pt x="173" y="210"/>
                      </a:cubicBezTo>
                      <a:cubicBezTo>
                        <a:pt x="173" y="210"/>
                        <a:pt x="174" y="210"/>
                        <a:pt x="176" y="211"/>
                      </a:cubicBezTo>
                      <a:cubicBezTo>
                        <a:pt x="177" y="213"/>
                        <a:pt x="181" y="214"/>
                        <a:pt x="182" y="214"/>
                      </a:cubicBezTo>
                      <a:cubicBezTo>
                        <a:pt x="185" y="214"/>
                        <a:pt x="188" y="212"/>
                        <a:pt x="188" y="209"/>
                      </a:cubicBezTo>
                      <a:cubicBezTo>
                        <a:pt x="189" y="207"/>
                        <a:pt x="189" y="204"/>
                        <a:pt x="188" y="202"/>
                      </a:cubicBezTo>
                      <a:cubicBezTo>
                        <a:pt x="188" y="200"/>
                        <a:pt x="188" y="197"/>
                        <a:pt x="188" y="196"/>
                      </a:cubicBezTo>
                      <a:cubicBezTo>
                        <a:pt x="189" y="195"/>
                        <a:pt x="189" y="192"/>
                        <a:pt x="189" y="191"/>
                      </a:cubicBezTo>
                      <a:cubicBezTo>
                        <a:pt x="189" y="189"/>
                        <a:pt x="191" y="188"/>
                        <a:pt x="192" y="188"/>
                      </a:cubicBezTo>
                      <a:cubicBezTo>
                        <a:pt x="193" y="188"/>
                        <a:pt x="194" y="187"/>
                        <a:pt x="195" y="185"/>
                      </a:cubicBezTo>
                      <a:cubicBezTo>
                        <a:pt x="195" y="185"/>
                        <a:pt x="196" y="182"/>
                        <a:pt x="196" y="179"/>
                      </a:cubicBezTo>
                      <a:cubicBezTo>
                        <a:pt x="195" y="178"/>
                        <a:pt x="196" y="175"/>
                        <a:pt x="197" y="174"/>
                      </a:cubicBezTo>
                      <a:cubicBezTo>
                        <a:pt x="198" y="173"/>
                        <a:pt x="199" y="171"/>
                        <a:pt x="200" y="169"/>
                      </a:cubicBezTo>
                      <a:cubicBezTo>
                        <a:pt x="201" y="167"/>
                        <a:pt x="202" y="164"/>
                        <a:pt x="203" y="162"/>
                      </a:cubicBezTo>
                      <a:cubicBezTo>
                        <a:pt x="204" y="161"/>
                        <a:pt x="204" y="158"/>
                        <a:pt x="204" y="156"/>
                      </a:cubicBezTo>
                      <a:cubicBezTo>
                        <a:pt x="203" y="155"/>
                        <a:pt x="202" y="152"/>
                        <a:pt x="201" y="151"/>
                      </a:cubicBezTo>
                      <a:cubicBezTo>
                        <a:pt x="201" y="148"/>
                        <a:pt x="200" y="145"/>
                        <a:pt x="203" y="144"/>
                      </a:cubicBezTo>
                      <a:cubicBezTo>
                        <a:pt x="205" y="142"/>
                        <a:pt x="207" y="139"/>
                        <a:pt x="208" y="138"/>
                      </a:cubicBezTo>
                      <a:cubicBezTo>
                        <a:pt x="208" y="136"/>
                        <a:pt x="211" y="133"/>
                        <a:pt x="212" y="132"/>
                      </a:cubicBezTo>
                      <a:cubicBezTo>
                        <a:pt x="214" y="131"/>
                        <a:pt x="216" y="130"/>
                        <a:pt x="217" y="130"/>
                      </a:cubicBezTo>
                      <a:cubicBezTo>
                        <a:pt x="219" y="130"/>
                        <a:pt x="220" y="128"/>
                        <a:pt x="220" y="126"/>
                      </a:cubicBezTo>
                      <a:cubicBezTo>
                        <a:pt x="220" y="125"/>
                        <a:pt x="221" y="124"/>
                        <a:pt x="223" y="123"/>
                      </a:cubicBezTo>
                      <a:cubicBezTo>
                        <a:pt x="224" y="123"/>
                        <a:pt x="226" y="123"/>
                        <a:pt x="227" y="123"/>
                      </a:cubicBezTo>
                      <a:cubicBezTo>
                        <a:pt x="228" y="123"/>
                        <a:pt x="230" y="121"/>
                        <a:pt x="230" y="119"/>
                      </a:cubicBezTo>
                      <a:cubicBezTo>
                        <a:pt x="231" y="118"/>
                        <a:pt x="231" y="115"/>
                        <a:pt x="230" y="113"/>
                      </a:cubicBezTo>
                      <a:cubicBezTo>
                        <a:pt x="229" y="112"/>
                        <a:pt x="229" y="109"/>
                        <a:pt x="230" y="108"/>
                      </a:cubicBezTo>
                      <a:cubicBezTo>
                        <a:pt x="230" y="106"/>
                        <a:pt x="232" y="102"/>
                        <a:pt x="234" y="101"/>
                      </a:cubicBezTo>
                      <a:cubicBezTo>
                        <a:pt x="235" y="99"/>
                        <a:pt x="236" y="96"/>
                        <a:pt x="237" y="95"/>
                      </a:cubicBezTo>
                      <a:cubicBezTo>
                        <a:pt x="237" y="93"/>
                        <a:pt x="237" y="91"/>
                        <a:pt x="238" y="91"/>
                      </a:cubicBezTo>
                      <a:cubicBezTo>
                        <a:pt x="240" y="90"/>
                        <a:pt x="242" y="89"/>
                        <a:pt x="243" y="88"/>
                      </a:cubicBezTo>
                      <a:cubicBezTo>
                        <a:pt x="244" y="87"/>
                        <a:pt x="245" y="85"/>
                        <a:pt x="246" y="84"/>
                      </a:cubicBezTo>
                      <a:cubicBezTo>
                        <a:pt x="247" y="83"/>
                        <a:pt x="250" y="81"/>
                        <a:pt x="252" y="79"/>
                      </a:cubicBezTo>
                      <a:cubicBezTo>
                        <a:pt x="255" y="77"/>
                        <a:pt x="259" y="75"/>
                        <a:pt x="260" y="74"/>
                      </a:cubicBezTo>
                      <a:cubicBezTo>
                        <a:pt x="261" y="73"/>
                        <a:pt x="264" y="71"/>
                        <a:pt x="266" y="69"/>
                      </a:cubicBezTo>
                      <a:cubicBezTo>
                        <a:pt x="267" y="68"/>
                        <a:pt x="268" y="65"/>
                        <a:pt x="270" y="64"/>
                      </a:cubicBezTo>
                      <a:cubicBezTo>
                        <a:pt x="271" y="63"/>
                        <a:pt x="274" y="62"/>
                        <a:pt x="275" y="62"/>
                      </a:cubicBezTo>
                      <a:cubicBezTo>
                        <a:pt x="276" y="62"/>
                        <a:pt x="278" y="61"/>
                        <a:pt x="280" y="59"/>
                      </a:cubicBezTo>
                      <a:cubicBezTo>
                        <a:pt x="281" y="58"/>
                        <a:pt x="284" y="55"/>
                        <a:pt x="286" y="54"/>
                      </a:cubicBezTo>
                      <a:cubicBezTo>
                        <a:pt x="289" y="52"/>
                        <a:pt x="292" y="50"/>
                        <a:pt x="293" y="49"/>
                      </a:cubicBezTo>
                      <a:cubicBezTo>
                        <a:pt x="295" y="48"/>
                        <a:pt x="297" y="47"/>
                        <a:pt x="298" y="46"/>
                      </a:cubicBezTo>
                      <a:cubicBezTo>
                        <a:pt x="298" y="45"/>
                        <a:pt x="299" y="43"/>
                        <a:pt x="299" y="42"/>
                      </a:cubicBezTo>
                      <a:cubicBezTo>
                        <a:pt x="299" y="42"/>
                        <a:pt x="300" y="41"/>
                        <a:pt x="302" y="42"/>
                      </a:cubicBezTo>
                      <a:cubicBezTo>
                        <a:pt x="303" y="42"/>
                        <a:pt x="306" y="42"/>
                        <a:pt x="308" y="42"/>
                      </a:cubicBezTo>
                      <a:cubicBezTo>
                        <a:pt x="310" y="41"/>
                        <a:pt x="313" y="40"/>
                        <a:pt x="315" y="39"/>
                      </a:cubicBezTo>
                      <a:cubicBezTo>
                        <a:pt x="315" y="39"/>
                        <a:pt x="317" y="39"/>
                        <a:pt x="318" y="38"/>
                      </a:cubicBezTo>
                      <a:cubicBezTo>
                        <a:pt x="320" y="38"/>
                        <a:pt x="322" y="36"/>
                        <a:pt x="322" y="34"/>
                      </a:cubicBezTo>
                      <a:cubicBezTo>
                        <a:pt x="323" y="32"/>
                        <a:pt x="323" y="30"/>
                        <a:pt x="322" y="28"/>
                      </a:cubicBezTo>
                      <a:cubicBezTo>
                        <a:pt x="322" y="27"/>
                        <a:pt x="320" y="27"/>
                        <a:pt x="319" y="27"/>
                      </a:cubicBezTo>
                      <a:cubicBezTo>
                        <a:pt x="318" y="27"/>
                        <a:pt x="316" y="25"/>
                        <a:pt x="315" y="23"/>
                      </a:cubicBezTo>
                      <a:cubicBezTo>
                        <a:pt x="313" y="22"/>
                        <a:pt x="313" y="19"/>
                        <a:pt x="313" y="18"/>
                      </a:cubicBezTo>
                      <a:cubicBezTo>
                        <a:pt x="312" y="17"/>
                        <a:pt x="312" y="14"/>
                        <a:pt x="313" y="13"/>
                      </a:cubicBezTo>
                      <a:cubicBezTo>
                        <a:pt x="312" y="12"/>
                        <a:pt x="313" y="10"/>
                        <a:pt x="314" y="8"/>
                      </a:cubicBezTo>
                      <a:cubicBezTo>
                        <a:pt x="315" y="7"/>
                        <a:pt x="316" y="6"/>
                        <a:pt x="317" y="4"/>
                      </a:cubicBezTo>
                      <a:cubicBezTo>
                        <a:pt x="317" y="3"/>
                        <a:pt x="317" y="1"/>
                        <a:pt x="316" y="1"/>
                      </a:cubicBezTo>
                      <a:cubicBezTo>
                        <a:pt x="316" y="0"/>
                        <a:pt x="314" y="0"/>
                        <a:pt x="312" y="0"/>
                      </a:cubicBezTo>
                      <a:cubicBezTo>
                        <a:pt x="311" y="0"/>
                        <a:pt x="308" y="0"/>
                        <a:pt x="306" y="0"/>
                      </a:cubicBezTo>
                      <a:cubicBezTo>
                        <a:pt x="304" y="0"/>
                        <a:pt x="302" y="1"/>
                        <a:pt x="301" y="3"/>
                      </a:cubicBezTo>
                      <a:cubicBezTo>
                        <a:pt x="300" y="4"/>
                        <a:pt x="297" y="7"/>
                        <a:pt x="295" y="7"/>
                      </a:cubicBezTo>
                      <a:cubicBezTo>
                        <a:pt x="293" y="8"/>
                        <a:pt x="289" y="9"/>
                        <a:pt x="287" y="9"/>
                      </a:cubicBezTo>
                      <a:cubicBezTo>
                        <a:pt x="287" y="9"/>
                        <a:pt x="284" y="9"/>
                        <a:pt x="282" y="10"/>
                      </a:cubicBezTo>
                      <a:cubicBezTo>
                        <a:pt x="280" y="11"/>
                        <a:pt x="279" y="12"/>
                        <a:pt x="277" y="12"/>
                      </a:cubicBezTo>
                      <a:cubicBezTo>
                        <a:pt x="276" y="13"/>
                        <a:pt x="273" y="14"/>
                        <a:pt x="272" y="15"/>
                      </a:cubicBezTo>
                      <a:cubicBezTo>
                        <a:pt x="271" y="15"/>
                        <a:pt x="268" y="16"/>
                        <a:pt x="265" y="17"/>
                      </a:cubicBezTo>
                      <a:cubicBezTo>
                        <a:pt x="263" y="17"/>
                        <a:pt x="260" y="19"/>
                        <a:pt x="259" y="20"/>
                      </a:cubicBezTo>
                      <a:cubicBezTo>
                        <a:pt x="258" y="21"/>
                        <a:pt x="256" y="22"/>
                        <a:pt x="255" y="24"/>
                      </a:cubicBezTo>
                      <a:cubicBezTo>
                        <a:pt x="255" y="25"/>
                        <a:pt x="252" y="26"/>
                        <a:pt x="250" y="27"/>
                      </a:cubicBezTo>
                      <a:cubicBezTo>
                        <a:pt x="248" y="28"/>
                        <a:pt x="246" y="29"/>
                        <a:pt x="243" y="30"/>
                      </a:cubicBezTo>
                      <a:cubicBezTo>
                        <a:pt x="240" y="31"/>
                        <a:pt x="238" y="31"/>
                        <a:pt x="236" y="30"/>
                      </a:cubicBezTo>
                      <a:cubicBezTo>
                        <a:pt x="234" y="30"/>
                        <a:pt x="232" y="31"/>
                        <a:pt x="232" y="32"/>
                      </a:cubicBezTo>
                      <a:cubicBezTo>
                        <a:pt x="232" y="34"/>
                        <a:pt x="231" y="36"/>
                        <a:pt x="230" y="37"/>
                      </a:cubicBezTo>
                      <a:cubicBezTo>
                        <a:pt x="228" y="38"/>
                        <a:pt x="225" y="40"/>
                        <a:pt x="224" y="42"/>
                      </a:cubicBezTo>
                      <a:cubicBezTo>
                        <a:pt x="222" y="43"/>
                        <a:pt x="220" y="46"/>
                        <a:pt x="218" y="48"/>
                      </a:cubicBezTo>
                      <a:cubicBezTo>
                        <a:pt x="217" y="49"/>
                        <a:pt x="216" y="52"/>
                        <a:pt x="214" y="54"/>
                      </a:cubicBezTo>
                      <a:cubicBezTo>
                        <a:pt x="213" y="56"/>
                        <a:pt x="212" y="58"/>
                        <a:pt x="211" y="61"/>
                      </a:cubicBezTo>
                      <a:cubicBezTo>
                        <a:pt x="210" y="62"/>
                        <a:pt x="208" y="65"/>
                        <a:pt x="205" y="66"/>
                      </a:cubicBezTo>
                      <a:cubicBezTo>
                        <a:pt x="202" y="68"/>
                        <a:pt x="199" y="69"/>
                        <a:pt x="197" y="69"/>
                      </a:cubicBezTo>
                      <a:cubicBezTo>
                        <a:pt x="196" y="69"/>
                        <a:pt x="193" y="70"/>
                        <a:pt x="192" y="69"/>
                      </a:cubicBezTo>
                      <a:cubicBezTo>
                        <a:pt x="191" y="69"/>
                        <a:pt x="188" y="69"/>
                        <a:pt x="187" y="69"/>
                      </a:cubicBezTo>
                      <a:cubicBezTo>
                        <a:pt x="185" y="69"/>
                        <a:pt x="184" y="70"/>
                        <a:pt x="182" y="70"/>
                      </a:cubicBezTo>
                      <a:cubicBezTo>
                        <a:pt x="180" y="71"/>
                        <a:pt x="177" y="71"/>
                        <a:pt x="176" y="71"/>
                      </a:cubicBezTo>
                      <a:cubicBezTo>
                        <a:pt x="175" y="71"/>
                        <a:pt x="172" y="71"/>
                        <a:pt x="169" y="71"/>
                      </a:cubicBezTo>
                      <a:cubicBezTo>
                        <a:pt x="168" y="71"/>
                        <a:pt x="166" y="71"/>
                        <a:pt x="166" y="70"/>
                      </a:cubicBezTo>
                      <a:cubicBezTo>
                        <a:pt x="166" y="69"/>
                        <a:pt x="164" y="69"/>
                        <a:pt x="162" y="68"/>
                      </a:cubicBezTo>
                      <a:cubicBezTo>
                        <a:pt x="160" y="68"/>
                        <a:pt x="158" y="68"/>
                        <a:pt x="157" y="68"/>
                      </a:cubicBezTo>
                      <a:cubicBezTo>
                        <a:pt x="156" y="68"/>
                        <a:pt x="154" y="69"/>
                        <a:pt x="153" y="70"/>
                      </a:cubicBezTo>
                      <a:cubicBezTo>
                        <a:pt x="152" y="71"/>
                        <a:pt x="148" y="72"/>
                        <a:pt x="144" y="73"/>
                      </a:cubicBezTo>
                      <a:cubicBezTo>
                        <a:pt x="140" y="75"/>
                        <a:pt x="135" y="77"/>
                        <a:pt x="130" y="78"/>
                      </a:cubicBezTo>
                      <a:cubicBezTo>
                        <a:pt x="127" y="80"/>
                        <a:pt x="123" y="81"/>
                        <a:pt x="122" y="83"/>
                      </a:cubicBezTo>
                      <a:cubicBezTo>
                        <a:pt x="122" y="83"/>
                        <a:pt x="122" y="83"/>
                        <a:pt x="121" y="84"/>
                      </a:cubicBezTo>
                      <a:cubicBezTo>
                        <a:pt x="119" y="85"/>
                        <a:pt x="117" y="86"/>
                        <a:pt x="115" y="86"/>
                      </a:cubicBezTo>
                      <a:cubicBezTo>
                        <a:pt x="113" y="86"/>
                        <a:pt x="111" y="87"/>
                        <a:pt x="109" y="88"/>
                      </a:cubicBezTo>
                      <a:cubicBezTo>
                        <a:pt x="107" y="89"/>
                        <a:pt x="104" y="90"/>
                        <a:pt x="103" y="90"/>
                      </a:cubicBezTo>
                      <a:cubicBezTo>
                        <a:pt x="102" y="90"/>
                        <a:pt x="99" y="90"/>
                        <a:pt x="97" y="89"/>
                      </a:cubicBezTo>
                      <a:cubicBezTo>
                        <a:pt x="95" y="89"/>
                        <a:pt x="94" y="88"/>
                        <a:pt x="93" y="87"/>
                      </a:cubicBezTo>
                      <a:cubicBezTo>
                        <a:pt x="92" y="87"/>
                        <a:pt x="90" y="88"/>
                        <a:pt x="88" y="90"/>
                      </a:cubicBezTo>
                      <a:cubicBezTo>
                        <a:pt x="87" y="92"/>
                        <a:pt x="86" y="93"/>
                        <a:pt x="84" y="93"/>
                      </a:cubicBezTo>
                      <a:cubicBezTo>
                        <a:pt x="82" y="92"/>
                        <a:pt x="79" y="91"/>
                        <a:pt x="78" y="91"/>
                      </a:cubicBezTo>
                      <a:cubicBezTo>
                        <a:pt x="76" y="91"/>
                        <a:pt x="72" y="91"/>
                        <a:pt x="70" y="92"/>
                      </a:cubicBezTo>
                      <a:cubicBezTo>
                        <a:pt x="68" y="93"/>
                        <a:pt x="62" y="94"/>
                        <a:pt x="60" y="95"/>
                      </a:cubicBezTo>
                      <a:cubicBezTo>
                        <a:pt x="56" y="95"/>
                        <a:pt x="52" y="95"/>
                        <a:pt x="49" y="94"/>
                      </a:cubicBezTo>
                      <a:cubicBezTo>
                        <a:pt x="45" y="94"/>
                        <a:pt x="42" y="93"/>
                        <a:pt x="40" y="92"/>
                      </a:cubicBezTo>
                      <a:cubicBezTo>
                        <a:pt x="38" y="91"/>
                        <a:pt x="36" y="91"/>
                        <a:pt x="34" y="91"/>
                      </a:cubicBezTo>
                      <a:cubicBezTo>
                        <a:pt x="33" y="92"/>
                        <a:pt x="30" y="92"/>
                        <a:pt x="29" y="93"/>
                      </a:cubicBezTo>
                      <a:cubicBezTo>
                        <a:pt x="29" y="94"/>
                        <a:pt x="28" y="96"/>
                        <a:pt x="27" y="97"/>
                      </a:cubicBezTo>
                      <a:cubicBezTo>
                        <a:pt x="26" y="97"/>
                        <a:pt x="24" y="99"/>
                        <a:pt x="21" y="99"/>
                      </a:cubicBezTo>
                      <a:cubicBezTo>
                        <a:pt x="20" y="100"/>
                        <a:pt x="16" y="101"/>
                        <a:pt x="14" y="101"/>
                      </a:cubicBezTo>
                      <a:cubicBezTo>
                        <a:pt x="13" y="102"/>
                        <a:pt x="13" y="102"/>
                        <a:pt x="13" y="102"/>
                      </a:cubicBezTo>
                      <a:cubicBezTo>
                        <a:pt x="12" y="102"/>
                        <a:pt x="12" y="104"/>
                        <a:pt x="12" y="106"/>
                      </a:cubicBezTo>
                      <a:cubicBezTo>
                        <a:pt x="13" y="109"/>
                        <a:pt x="13" y="111"/>
                        <a:pt x="12" y="113"/>
                      </a:cubicBezTo>
                      <a:cubicBezTo>
                        <a:pt x="11" y="115"/>
                        <a:pt x="10" y="117"/>
                        <a:pt x="10" y="119"/>
                      </a:cubicBezTo>
                      <a:cubicBezTo>
                        <a:pt x="10" y="121"/>
                        <a:pt x="8" y="122"/>
                        <a:pt x="7" y="124"/>
                      </a:cubicBezTo>
                      <a:cubicBezTo>
                        <a:pt x="5" y="125"/>
                        <a:pt x="3" y="128"/>
                        <a:pt x="1" y="129"/>
                      </a:cubicBezTo>
                      <a:cubicBezTo>
                        <a:pt x="0" y="132"/>
                        <a:pt x="0" y="133"/>
                        <a:pt x="1" y="132"/>
                      </a:cubicBezTo>
                      <a:cubicBezTo>
                        <a:pt x="1" y="132"/>
                        <a:pt x="1" y="132"/>
                        <a:pt x="3" y="133"/>
                      </a:cubicBezTo>
                      <a:cubicBezTo>
                        <a:pt x="5" y="135"/>
                        <a:pt x="8" y="138"/>
                        <a:pt x="8" y="140"/>
                      </a:cubicBezTo>
                      <a:cubicBezTo>
                        <a:pt x="9" y="142"/>
                        <a:pt x="10" y="144"/>
                        <a:pt x="11" y="145"/>
                      </a:cubicBezTo>
                      <a:cubicBezTo>
                        <a:pt x="12" y="147"/>
                        <a:pt x="12" y="148"/>
                        <a:pt x="11" y="150"/>
                      </a:cubicBezTo>
                      <a:cubicBezTo>
                        <a:pt x="10" y="151"/>
                        <a:pt x="10" y="154"/>
                        <a:pt x="10" y="155"/>
                      </a:cubicBezTo>
                      <a:cubicBezTo>
                        <a:pt x="11" y="156"/>
                        <a:pt x="12" y="159"/>
                        <a:pt x="12" y="159"/>
                      </a:cubicBezTo>
                      <a:cubicBezTo>
                        <a:pt x="13" y="161"/>
                        <a:pt x="13" y="163"/>
                        <a:pt x="13" y="164"/>
                      </a:cubicBezTo>
                      <a:cubicBezTo>
                        <a:pt x="14" y="165"/>
                        <a:pt x="13" y="167"/>
                        <a:pt x="13" y="169"/>
                      </a:cubicBezTo>
                      <a:cubicBezTo>
                        <a:pt x="13" y="170"/>
                        <a:pt x="13" y="170"/>
                        <a:pt x="13" y="170"/>
                      </a:cubicBezTo>
                      <a:cubicBezTo>
                        <a:pt x="13" y="171"/>
                        <a:pt x="15" y="170"/>
                        <a:pt x="18" y="166"/>
                      </a:cubicBezTo>
                      <a:cubicBezTo>
                        <a:pt x="19" y="163"/>
                        <a:pt x="21" y="159"/>
                        <a:pt x="21" y="158"/>
                      </a:cubicBezTo>
                      <a:cubicBezTo>
                        <a:pt x="21" y="156"/>
                        <a:pt x="21" y="153"/>
                        <a:pt x="21" y="152"/>
                      </a:cubicBezTo>
                      <a:cubicBezTo>
                        <a:pt x="20" y="151"/>
                        <a:pt x="21" y="148"/>
                        <a:pt x="22" y="147"/>
                      </a:cubicBezTo>
                      <a:cubicBezTo>
                        <a:pt x="23" y="146"/>
                        <a:pt x="25" y="144"/>
                        <a:pt x="25" y="143"/>
                      </a:cubicBezTo>
                      <a:cubicBezTo>
                        <a:pt x="27" y="142"/>
                        <a:pt x="30" y="140"/>
                        <a:pt x="33" y="140"/>
                      </a:cubicBezTo>
                      <a:cubicBezTo>
                        <a:pt x="34" y="139"/>
                        <a:pt x="38" y="138"/>
                        <a:pt x="40" y="138"/>
                      </a:cubicBezTo>
                      <a:cubicBezTo>
                        <a:pt x="41" y="137"/>
                        <a:pt x="43" y="137"/>
                        <a:pt x="44" y="137"/>
                      </a:cubicBezTo>
                      <a:cubicBezTo>
                        <a:pt x="46" y="137"/>
                        <a:pt x="49" y="138"/>
                        <a:pt x="50" y="139"/>
                      </a:cubicBezTo>
                      <a:cubicBezTo>
                        <a:pt x="53" y="140"/>
                        <a:pt x="56" y="140"/>
                        <a:pt x="58" y="140"/>
                      </a:cubicBezTo>
                      <a:cubicBezTo>
                        <a:pt x="60" y="139"/>
                        <a:pt x="64" y="139"/>
                        <a:pt x="66" y="138"/>
                      </a:cubicBezTo>
                      <a:cubicBezTo>
                        <a:pt x="66" y="138"/>
                        <a:pt x="69" y="138"/>
                        <a:pt x="71" y="138"/>
                      </a:cubicBezTo>
                      <a:cubicBezTo>
                        <a:pt x="73" y="138"/>
                        <a:pt x="75" y="138"/>
                        <a:pt x="75" y="140"/>
                      </a:cubicBezTo>
                      <a:cubicBezTo>
                        <a:pt x="75" y="142"/>
                        <a:pt x="78" y="143"/>
                        <a:pt x="80" y="143"/>
                      </a:cubicBezTo>
                      <a:cubicBezTo>
                        <a:pt x="83" y="142"/>
                        <a:pt x="84" y="142"/>
                        <a:pt x="85" y="144"/>
                      </a:cubicBezTo>
                      <a:cubicBezTo>
                        <a:pt x="86" y="147"/>
                        <a:pt x="88" y="147"/>
                        <a:pt x="89" y="146"/>
                      </a:cubicBezTo>
                      <a:cubicBezTo>
                        <a:pt x="90" y="145"/>
                        <a:pt x="92" y="143"/>
                        <a:pt x="92" y="141"/>
                      </a:cubicBezTo>
                      <a:cubicBezTo>
                        <a:pt x="93" y="141"/>
                        <a:pt x="96" y="139"/>
                        <a:pt x="98" y="137"/>
                      </a:cubicBezTo>
                      <a:cubicBezTo>
                        <a:pt x="99" y="136"/>
                        <a:pt x="101" y="134"/>
                        <a:pt x="102" y="133"/>
                      </a:cubicBezTo>
                      <a:cubicBezTo>
                        <a:pt x="103" y="132"/>
                        <a:pt x="105" y="132"/>
                        <a:pt x="106" y="133"/>
                      </a:cubicBezTo>
                      <a:cubicBezTo>
                        <a:pt x="107" y="134"/>
                        <a:pt x="108" y="135"/>
                        <a:pt x="108" y="135"/>
                      </a:cubicBezTo>
                      <a:cubicBezTo>
                        <a:pt x="109" y="134"/>
                        <a:pt x="111" y="133"/>
                        <a:pt x="113" y="132"/>
                      </a:cubicBezTo>
                      <a:cubicBezTo>
                        <a:pt x="115" y="132"/>
                        <a:pt x="117" y="130"/>
                        <a:pt x="119" y="128"/>
                      </a:cubicBezTo>
                      <a:cubicBezTo>
                        <a:pt x="121" y="127"/>
                        <a:pt x="124" y="126"/>
                        <a:pt x="124" y="126"/>
                      </a:cubicBezTo>
                      <a:cubicBezTo>
                        <a:pt x="125" y="126"/>
                        <a:pt x="129" y="126"/>
                        <a:pt x="132" y="125"/>
                      </a:cubicBezTo>
                      <a:cubicBezTo>
                        <a:pt x="135" y="124"/>
                        <a:pt x="137" y="125"/>
                        <a:pt x="136" y="126"/>
                      </a:cubicBezTo>
                      <a:cubicBezTo>
                        <a:pt x="135" y="128"/>
                        <a:pt x="135" y="129"/>
                        <a:pt x="135" y="130"/>
                      </a:cubicBezTo>
                      <a:cubicBezTo>
                        <a:pt x="135" y="132"/>
                        <a:pt x="135" y="134"/>
                        <a:pt x="135" y="134"/>
                      </a:cubicBezTo>
                      <a:cubicBezTo>
                        <a:pt x="135" y="134"/>
                        <a:pt x="134" y="136"/>
                        <a:pt x="134" y="138"/>
                      </a:cubicBezTo>
                      <a:cubicBezTo>
                        <a:pt x="134" y="139"/>
                        <a:pt x="134" y="141"/>
                        <a:pt x="134" y="142"/>
                      </a:cubicBezTo>
                      <a:cubicBezTo>
                        <a:pt x="134" y="144"/>
                        <a:pt x="136" y="145"/>
                        <a:pt x="137" y="144"/>
                      </a:cubicBezTo>
                      <a:cubicBezTo>
                        <a:pt x="138" y="144"/>
                        <a:pt x="141" y="143"/>
                        <a:pt x="142" y="142"/>
                      </a:cubicBezTo>
                      <a:cubicBezTo>
                        <a:pt x="144" y="141"/>
                        <a:pt x="147" y="141"/>
                        <a:pt x="149" y="142"/>
                      </a:cubicBezTo>
                      <a:cubicBezTo>
                        <a:pt x="150" y="142"/>
                        <a:pt x="152" y="143"/>
                        <a:pt x="152" y="144"/>
                      </a:cubicBezTo>
                      <a:cubicBezTo>
                        <a:pt x="153" y="145"/>
                        <a:pt x="155" y="146"/>
                        <a:pt x="157" y="146"/>
                      </a:cubicBezTo>
                      <a:cubicBezTo>
                        <a:pt x="159" y="146"/>
                        <a:pt x="161" y="146"/>
                        <a:pt x="162" y="146"/>
                      </a:cubicBezTo>
                      <a:cubicBezTo>
                        <a:pt x="163" y="146"/>
                        <a:pt x="163" y="148"/>
                        <a:pt x="162" y="149"/>
                      </a:cubicBezTo>
                      <a:cubicBezTo>
                        <a:pt x="161" y="151"/>
                        <a:pt x="160" y="152"/>
                        <a:pt x="160" y="154"/>
                      </a:cubicBezTo>
                      <a:cubicBezTo>
                        <a:pt x="160" y="155"/>
                        <a:pt x="160" y="157"/>
                        <a:pt x="162" y="157"/>
                      </a:cubicBezTo>
                      <a:cubicBezTo>
                        <a:pt x="163" y="157"/>
                        <a:pt x="165" y="159"/>
                        <a:pt x="167" y="160"/>
                      </a:cubicBezTo>
                      <a:cubicBezTo>
                        <a:pt x="168" y="161"/>
                        <a:pt x="169" y="162"/>
                        <a:pt x="169" y="164"/>
                      </a:cubicBezTo>
                      <a:cubicBezTo>
                        <a:pt x="170" y="166"/>
                        <a:pt x="170" y="167"/>
                        <a:pt x="169" y="168"/>
                      </a:cubicBezTo>
                      <a:cubicBezTo>
                        <a:pt x="168" y="169"/>
                        <a:pt x="165" y="171"/>
                        <a:pt x="163" y="172"/>
                      </a:cubicBezTo>
                      <a:cubicBezTo>
                        <a:pt x="162" y="173"/>
                        <a:pt x="159" y="174"/>
                        <a:pt x="157" y="175"/>
                      </a:cubicBezTo>
                      <a:cubicBezTo>
                        <a:pt x="155" y="176"/>
                        <a:pt x="153" y="179"/>
                        <a:pt x="150" y="180"/>
                      </a:cubicBezTo>
                      <a:cubicBezTo>
                        <a:pt x="147" y="181"/>
                        <a:pt x="146" y="182"/>
                        <a:pt x="147" y="183"/>
                      </a:cubicBezTo>
                      <a:cubicBezTo>
                        <a:pt x="147" y="183"/>
                        <a:pt x="147" y="183"/>
                        <a:pt x="148" y="184"/>
                      </a:cubicBezTo>
                      <a:cubicBezTo>
                        <a:pt x="150" y="186"/>
                        <a:pt x="152" y="187"/>
                        <a:pt x="153" y="189"/>
                      </a:cubicBezTo>
                      <a:cubicBezTo>
                        <a:pt x="154" y="191"/>
                        <a:pt x="154" y="191"/>
                        <a:pt x="152" y="192"/>
                      </a:cubicBezTo>
                      <a:cubicBezTo>
                        <a:pt x="150" y="192"/>
                        <a:pt x="147" y="192"/>
                        <a:pt x="147" y="192"/>
                      </a:cubicBezTo>
                      <a:cubicBezTo>
                        <a:pt x="145" y="191"/>
                        <a:pt x="144" y="193"/>
                        <a:pt x="144" y="194"/>
                      </a:cubicBezTo>
                      <a:cubicBezTo>
                        <a:pt x="144" y="196"/>
                        <a:pt x="143" y="199"/>
                        <a:pt x="143" y="201"/>
                      </a:cubicBezTo>
                      <a:cubicBezTo>
                        <a:pt x="142" y="204"/>
                        <a:pt x="141" y="206"/>
                        <a:pt x="140" y="207"/>
                      </a:cubicBezTo>
                      <a:cubicBezTo>
                        <a:pt x="140" y="209"/>
                        <a:pt x="140" y="209"/>
                        <a:pt x="140" y="209"/>
                      </a:cubicBezTo>
                      <a:cubicBezTo>
                        <a:pt x="140" y="209"/>
                        <a:pt x="140" y="210"/>
                        <a:pt x="142" y="212"/>
                      </a:cubicBezTo>
                      <a:cubicBezTo>
                        <a:pt x="144" y="213"/>
                        <a:pt x="145" y="215"/>
                        <a:pt x="146" y="21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6" name="Freeform 9">
                  <a:extLst>
                    <a:ext uri="{FF2B5EF4-FFF2-40B4-BE49-F238E27FC236}">
                      <a16:creationId xmlns:a16="http://schemas.microsoft.com/office/drawing/2014/main" id="{FF562DE2-9445-8AC2-32B6-3B365A9FF7A8}"/>
                    </a:ext>
                  </a:extLst>
                </p:cNvPr>
                <p:cNvSpPr>
                  <a:spLocks/>
                </p:cNvSpPr>
                <p:nvPr/>
              </p:nvSpPr>
              <p:spPr bwMode="auto">
                <a:xfrm>
                  <a:off x="6528463" y="2287703"/>
                  <a:ext cx="110955" cy="161458"/>
                </a:xfrm>
                <a:custGeom>
                  <a:avLst/>
                  <a:gdLst/>
                  <a:ahLst/>
                  <a:cxnLst>
                    <a:cxn ang="0">
                      <a:pos x="59" y="37"/>
                    </a:cxn>
                    <a:cxn ang="0">
                      <a:pos x="60" y="33"/>
                    </a:cxn>
                    <a:cxn ang="0">
                      <a:pos x="60" y="27"/>
                    </a:cxn>
                    <a:cxn ang="0">
                      <a:pos x="59" y="20"/>
                    </a:cxn>
                    <a:cxn ang="0">
                      <a:pos x="56" y="15"/>
                    </a:cxn>
                    <a:cxn ang="0">
                      <a:pos x="54" y="11"/>
                    </a:cxn>
                    <a:cxn ang="0">
                      <a:pos x="54" y="7"/>
                    </a:cxn>
                    <a:cxn ang="0">
                      <a:pos x="51" y="2"/>
                    </a:cxn>
                    <a:cxn ang="0">
                      <a:pos x="47" y="1"/>
                    </a:cxn>
                    <a:cxn ang="0">
                      <a:pos x="46" y="2"/>
                    </a:cxn>
                    <a:cxn ang="0">
                      <a:pos x="45" y="7"/>
                    </a:cxn>
                    <a:cxn ang="0">
                      <a:pos x="42" y="11"/>
                    </a:cxn>
                    <a:cxn ang="0">
                      <a:pos x="40" y="12"/>
                    </a:cxn>
                    <a:cxn ang="0">
                      <a:pos x="39" y="14"/>
                    </a:cxn>
                    <a:cxn ang="0">
                      <a:pos x="37" y="19"/>
                    </a:cxn>
                    <a:cxn ang="0">
                      <a:pos x="33" y="21"/>
                    </a:cxn>
                    <a:cxn ang="0">
                      <a:pos x="29" y="20"/>
                    </a:cxn>
                    <a:cxn ang="0">
                      <a:pos x="24" y="22"/>
                    </a:cxn>
                    <a:cxn ang="0">
                      <a:pos x="20" y="25"/>
                    </a:cxn>
                    <a:cxn ang="0">
                      <a:pos x="14" y="28"/>
                    </a:cxn>
                    <a:cxn ang="0">
                      <a:pos x="9" y="30"/>
                    </a:cxn>
                    <a:cxn ang="0">
                      <a:pos x="6" y="34"/>
                    </a:cxn>
                    <a:cxn ang="0">
                      <a:pos x="4" y="38"/>
                    </a:cxn>
                    <a:cxn ang="0">
                      <a:pos x="3" y="42"/>
                    </a:cxn>
                    <a:cxn ang="0">
                      <a:pos x="2" y="47"/>
                    </a:cxn>
                    <a:cxn ang="0">
                      <a:pos x="0" y="51"/>
                    </a:cxn>
                    <a:cxn ang="0">
                      <a:pos x="0" y="54"/>
                    </a:cxn>
                    <a:cxn ang="0">
                      <a:pos x="2" y="59"/>
                    </a:cxn>
                    <a:cxn ang="0">
                      <a:pos x="6" y="64"/>
                    </a:cxn>
                    <a:cxn ang="0">
                      <a:pos x="9" y="71"/>
                    </a:cxn>
                    <a:cxn ang="0">
                      <a:pos x="10" y="77"/>
                    </a:cxn>
                    <a:cxn ang="0">
                      <a:pos x="12" y="82"/>
                    </a:cxn>
                    <a:cxn ang="0">
                      <a:pos x="14" y="82"/>
                    </a:cxn>
                    <a:cxn ang="0">
                      <a:pos x="19" y="80"/>
                    </a:cxn>
                    <a:cxn ang="0">
                      <a:pos x="22" y="84"/>
                    </a:cxn>
                    <a:cxn ang="0">
                      <a:pos x="25" y="89"/>
                    </a:cxn>
                    <a:cxn ang="0">
                      <a:pos x="31" y="87"/>
                    </a:cxn>
                    <a:cxn ang="0">
                      <a:pos x="36" y="82"/>
                    </a:cxn>
                    <a:cxn ang="0">
                      <a:pos x="35" y="76"/>
                    </a:cxn>
                    <a:cxn ang="0">
                      <a:pos x="35" y="71"/>
                    </a:cxn>
                    <a:cxn ang="0">
                      <a:pos x="35" y="67"/>
                    </a:cxn>
                    <a:cxn ang="0">
                      <a:pos x="40" y="62"/>
                    </a:cxn>
                    <a:cxn ang="0">
                      <a:pos x="42" y="57"/>
                    </a:cxn>
                    <a:cxn ang="0">
                      <a:pos x="42" y="50"/>
                    </a:cxn>
                    <a:cxn ang="0">
                      <a:pos x="44" y="48"/>
                    </a:cxn>
                    <a:cxn ang="0">
                      <a:pos x="48" y="48"/>
                    </a:cxn>
                    <a:cxn ang="0">
                      <a:pos x="50" y="45"/>
                    </a:cxn>
                    <a:cxn ang="0">
                      <a:pos x="55" y="45"/>
                    </a:cxn>
                    <a:cxn ang="0">
                      <a:pos x="56" y="46"/>
                    </a:cxn>
                    <a:cxn ang="0">
                      <a:pos x="57" y="42"/>
                    </a:cxn>
                    <a:cxn ang="0">
                      <a:pos x="59" y="37"/>
                    </a:cxn>
                  </a:cxnLst>
                  <a:rect l="0" t="0" r="r" b="b"/>
                  <a:pathLst>
                    <a:path w="61" h="89">
                      <a:moveTo>
                        <a:pt x="59" y="37"/>
                      </a:moveTo>
                      <a:cubicBezTo>
                        <a:pt x="60" y="36"/>
                        <a:pt x="61" y="35"/>
                        <a:pt x="60" y="33"/>
                      </a:cubicBezTo>
                      <a:cubicBezTo>
                        <a:pt x="60" y="31"/>
                        <a:pt x="60" y="29"/>
                        <a:pt x="60" y="27"/>
                      </a:cubicBezTo>
                      <a:cubicBezTo>
                        <a:pt x="60" y="25"/>
                        <a:pt x="59" y="22"/>
                        <a:pt x="59" y="20"/>
                      </a:cubicBezTo>
                      <a:cubicBezTo>
                        <a:pt x="59" y="18"/>
                        <a:pt x="57" y="15"/>
                        <a:pt x="56" y="15"/>
                      </a:cubicBezTo>
                      <a:cubicBezTo>
                        <a:pt x="54" y="14"/>
                        <a:pt x="54" y="12"/>
                        <a:pt x="54" y="11"/>
                      </a:cubicBezTo>
                      <a:cubicBezTo>
                        <a:pt x="55" y="10"/>
                        <a:pt x="55" y="8"/>
                        <a:pt x="54" y="7"/>
                      </a:cubicBezTo>
                      <a:cubicBezTo>
                        <a:pt x="53" y="5"/>
                        <a:pt x="53" y="3"/>
                        <a:pt x="51" y="2"/>
                      </a:cubicBezTo>
                      <a:cubicBezTo>
                        <a:pt x="49" y="0"/>
                        <a:pt x="48" y="0"/>
                        <a:pt x="47" y="1"/>
                      </a:cubicBezTo>
                      <a:cubicBezTo>
                        <a:pt x="47" y="1"/>
                        <a:pt x="47" y="1"/>
                        <a:pt x="46" y="2"/>
                      </a:cubicBezTo>
                      <a:cubicBezTo>
                        <a:pt x="46" y="3"/>
                        <a:pt x="45" y="6"/>
                        <a:pt x="45" y="7"/>
                      </a:cubicBezTo>
                      <a:cubicBezTo>
                        <a:pt x="45" y="9"/>
                        <a:pt x="44" y="11"/>
                        <a:pt x="42" y="11"/>
                      </a:cubicBezTo>
                      <a:cubicBezTo>
                        <a:pt x="40" y="11"/>
                        <a:pt x="39" y="11"/>
                        <a:pt x="40" y="12"/>
                      </a:cubicBezTo>
                      <a:cubicBezTo>
                        <a:pt x="40" y="13"/>
                        <a:pt x="40" y="13"/>
                        <a:pt x="39" y="14"/>
                      </a:cubicBezTo>
                      <a:cubicBezTo>
                        <a:pt x="38" y="15"/>
                        <a:pt x="38" y="17"/>
                        <a:pt x="37" y="19"/>
                      </a:cubicBezTo>
                      <a:cubicBezTo>
                        <a:pt x="37" y="21"/>
                        <a:pt x="35" y="22"/>
                        <a:pt x="33" y="21"/>
                      </a:cubicBezTo>
                      <a:cubicBezTo>
                        <a:pt x="31" y="20"/>
                        <a:pt x="30" y="20"/>
                        <a:pt x="29" y="20"/>
                      </a:cubicBezTo>
                      <a:cubicBezTo>
                        <a:pt x="28" y="20"/>
                        <a:pt x="26" y="21"/>
                        <a:pt x="24" y="22"/>
                      </a:cubicBezTo>
                      <a:cubicBezTo>
                        <a:pt x="22" y="22"/>
                        <a:pt x="21" y="24"/>
                        <a:pt x="20" y="25"/>
                      </a:cubicBezTo>
                      <a:cubicBezTo>
                        <a:pt x="19" y="27"/>
                        <a:pt x="16" y="27"/>
                        <a:pt x="14" y="28"/>
                      </a:cubicBezTo>
                      <a:cubicBezTo>
                        <a:pt x="12" y="28"/>
                        <a:pt x="10" y="29"/>
                        <a:pt x="9" y="30"/>
                      </a:cubicBezTo>
                      <a:cubicBezTo>
                        <a:pt x="9" y="31"/>
                        <a:pt x="8" y="33"/>
                        <a:pt x="6" y="34"/>
                      </a:cubicBezTo>
                      <a:cubicBezTo>
                        <a:pt x="6" y="34"/>
                        <a:pt x="4" y="36"/>
                        <a:pt x="4" y="38"/>
                      </a:cubicBezTo>
                      <a:cubicBezTo>
                        <a:pt x="3" y="39"/>
                        <a:pt x="3" y="41"/>
                        <a:pt x="3" y="42"/>
                      </a:cubicBezTo>
                      <a:cubicBezTo>
                        <a:pt x="4" y="44"/>
                        <a:pt x="3" y="46"/>
                        <a:pt x="2" y="47"/>
                      </a:cubicBezTo>
                      <a:cubicBezTo>
                        <a:pt x="1" y="48"/>
                        <a:pt x="0" y="50"/>
                        <a:pt x="0" y="51"/>
                      </a:cubicBezTo>
                      <a:cubicBezTo>
                        <a:pt x="1" y="51"/>
                        <a:pt x="1" y="53"/>
                        <a:pt x="0" y="54"/>
                      </a:cubicBezTo>
                      <a:cubicBezTo>
                        <a:pt x="0" y="55"/>
                        <a:pt x="1" y="57"/>
                        <a:pt x="2" y="59"/>
                      </a:cubicBezTo>
                      <a:cubicBezTo>
                        <a:pt x="3" y="61"/>
                        <a:pt x="5" y="63"/>
                        <a:pt x="6" y="64"/>
                      </a:cubicBezTo>
                      <a:cubicBezTo>
                        <a:pt x="7" y="66"/>
                        <a:pt x="8" y="68"/>
                        <a:pt x="9" y="71"/>
                      </a:cubicBezTo>
                      <a:cubicBezTo>
                        <a:pt x="10" y="72"/>
                        <a:pt x="10" y="76"/>
                        <a:pt x="10" y="77"/>
                      </a:cubicBezTo>
                      <a:cubicBezTo>
                        <a:pt x="11" y="79"/>
                        <a:pt x="11" y="81"/>
                        <a:pt x="12" y="82"/>
                      </a:cubicBezTo>
                      <a:cubicBezTo>
                        <a:pt x="13" y="83"/>
                        <a:pt x="14" y="83"/>
                        <a:pt x="14" y="82"/>
                      </a:cubicBezTo>
                      <a:cubicBezTo>
                        <a:pt x="15" y="80"/>
                        <a:pt x="17" y="79"/>
                        <a:pt x="19" y="80"/>
                      </a:cubicBezTo>
                      <a:cubicBezTo>
                        <a:pt x="20" y="80"/>
                        <a:pt x="22" y="82"/>
                        <a:pt x="22" y="84"/>
                      </a:cubicBezTo>
                      <a:cubicBezTo>
                        <a:pt x="23" y="86"/>
                        <a:pt x="24" y="88"/>
                        <a:pt x="25" y="89"/>
                      </a:cubicBezTo>
                      <a:cubicBezTo>
                        <a:pt x="26" y="89"/>
                        <a:pt x="28" y="88"/>
                        <a:pt x="31" y="87"/>
                      </a:cubicBezTo>
                      <a:cubicBezTo>
                        <a:pt x="33" y="85"/>
                        <a:pt x="35" y="84"/>
                        <a:pt x="36" y="82"/>
                      </a:cubicBezTo>
                      <a:cubicBezTo>
                        <a:pt x="36" y="80"/>
                        <a:pt x="35" y="78"/>
                        <a:pt x="35" y="76"/>
                      </a:cubicBezTo>
                      <a:cubicBezTo>
                        <a:pt x="35" y="74"/>
                        <a:pt x="35" y="72"/>
                        <a:pt x="35" y="71"/>
                      </a:cubicBezTo>
                      <a:cubicBezTo>
                        <a:pt x="35" y="70"/>
                        <a:pt x="35" y="68"/>
                        <a:pt x="35" y="67"/>
                      </a:cubicBezTo>
                      <a:cubicBezTo>
                        <a:pt x="36" y="65"/>
                        <a:pt x="38" y="63"/>
                        <a:pt x="40" y="62"/>
                      </a:cubicBezTo>
                      <a:cubicBezTo>
                        <a:pt x="41" y="61"/>
                        <a:pt x="42" y="59"/>
                        <a:pt x="42" y="57"/>
                      </a:cubicBezTo>
                      <a:cubicBezTo>
                        <a:pt x="42" y="55"/>
                        <a:pt x="42" y="52"/>
                        <a:pt x="42" y="50"/>
                      </a:cubicBezTo>
                      <a:cubicBezTo>
                        <a:pt x="41" y="48"/>
                        <a:pt x="43" y="47"/>
                        <a:pt x="44" y="48"/>
                      </a:cubicBezTo>
                      <a:cubicBezTo>
                        <a:pt x="46" y="48"/>
                        <a:pt x="48" y="49"/>
                        <a:pt x="48" y="48"/>
                      </a:cubicBezTo>
                      <a:cubicBezTo>
                        <a:pt x="49" y="48"/>
                        <a:pt x="50" y="47"/>
                        <a:pt x="50" y="45"/>
                      </a:cubicBezTo>
                      <a:cubicBezTo>
                        <a:pt x="51" y="44"/>
                        <a:pt x="53" y="44"/>
                        <a:pt x="55" y="45"/>
                      </a:cubicBezTo>
                      <a:cubicBezTo>
                        <a:pt x="56" y="46"/>
                        <a:pt x="56" y="46"/>
                        <a:pt x="56" y="46"/>
                      </a:cubicBezTo>
                      <a:cubicBezTo>
                        <a:pt x="57" y="47"/>
                        <a:pt x="57" y="45"/>
                        <a:pt x="57" y="42"/>
                      </a:cubicBezTo>
                      <a:cubicBezTo>
                        <a:pt x="58" y="40"/>
                        <a:pt x="58" y="37"/>
                        <a:pt x="59" y="3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7" name="Freeform 10">
                  <a:extLst>
                    <a:ext uri="{FF2B5EF4-FFF2-40B4-BE49-F238E27FC236}">
                      <a16:creationId xmlns:a16="http://schemas.microsoft.com/office/drawing/2014/main" id="{11E6F154-519B-ED2E-A24B-D90F6D50A4EE}"/>
                    </a:ext>
                  </a:extLst>
                </p:cNvPr>
                <p:cNvSpPr>
                  <a:spLocks/>
                </p:cNvSpPr>
                <p:nvPr/>
              </p:nvSpPr>
              <p:spPr bwMode="auto">
                <a:xfrm>
                  <a:off x="6632531" y="2287703"/>
                  <a:ext cx="113249" cy="242569"/>
                </a:xfrm>
                <a:custGeom>
                  <a:avLst/>
                  <a:gdLst/>
                  <a:ahLst/>
                  <a:cxnLst>
                    <a:cxn ang="0">
                      <a:pos x="40" y="20"/>
                    </a:cxn>
                    <a:cxn ang="0">
                      <a:pos x="38" y="13"/>
                    </a:cxn>
                    <a:cxn ang="0">
                      <a:pos x="34" y="4"/>
                    </a:cxn>
                    <a:cxn ang="0">
                      <a:pos x="24" y="0"/>
                    </a:cxn>
                    <a:cxn ang="0">
                      <a:pos x="19" y="8"/>
                    </a:cxn>
                    <a:cxn ang="0">
                      <a:pos x="13" y="16"/>
                    </a:cxn>
                    <a:cxn ang="0">
                      <a:pos x="2" y="20"/>
                    </a:cxn>
                    <a:cxn ang="0">
                      <a:pos x="3" y="33"/>
                    </a:cxn>
                    <a:cxn ang="0">
                      <a:pos x="0" y="43"/>
                    </a:cxn>
                    <a:cxn ang="0">
                      <a:pos x="1" y="49"/>
                    </a:cxn>
                    <a:cxn ang="0">
                      <a:pos x="5" y="58"/>
                    </a:cxn>
                    <a:cxn ang="0">
                      <a:pos x="7" y="70"/>
                    </a:cxn>
                    <a:cxn ang="0">
                      <a:pos x="10" y="83"/>
                    </a:cxn>
                    <a:cxn ang="0">
                      <a:pos x="14" y="92"/>
                    </a:cxn>
                    <a:cxn ang="0">
                      <a:pos x="19" y="106"/>
                    </a:cxn>
                    <a:cxn ang="0">
                      <a:pos x="23" y="118"/>
                    </a:cxn>
                    <a:cxn ang="0">
                      <a:pos x="26" y="132"/>
                    </a:cxn>
                    <a:cxn ang="0">
                      <a:pos x="28" y="134"/>
                    </a:cxn>
                    <a:cxn ang="0">
                      <a:pos x="32" y="128"/>
                    </a:cxn>
                    <a:cxn ang="0">
                      <a:pos x="41" y="134"/>
                    </a:cxn>
                    <a:cxn ang="0">
                      <a:pos x="49" y="131"/>
                    </a:cxn>
                    <a:cxn ang="0">
                      <a:pos x="52" y="124"/>
                    </a:cxn>
                    <a:cxn ang="0">
                      <a:pos x="56" y="115"/>
                    </a:cxn>
                    <a:cxn ang="0">
                      <a:pos x="49" y="102"/>
                    </a:cxn>
                    <a:cxn ang="0">
                      <a:pos x="48" y="85"/>
                    </a:cxn>
                    <a:cxn ang="0">
                      <a:pos x="55" y="78"/>
                    </a:cxn>
                    <a:cxn ang="0">
                      <a:pos x="61" y="73"/>
                    </a:cxn>
                    <a:cxn ang="0">
                      <a:pos x="62" y="60"/>
                    </a:cxn>
                    <a:cxn ang="0">
                      <a:pos x="61" y="42"/>
                    </a:cxn>
                    <a:cxn ang="0">
                      <a:pos x="57" y="29"/>
                    </a:cxn>
                    <a:cxn ang="0">
                      <a:pos x="55" y="23"/>
                    </a:cxn>
                    <a:cxn ang="0">
                      <a:pos x="45" y="20"/>
                    </a:cxn>
                  </a:cxnLst>
                  <a:rect l="0" t="0" r="r" b="b"/>
                  <a:pathLst>
                    <a:path w="62" h="135">
                      <a:moveTo>
                        <a:pt x="45" y="20"/>
                      </a:moveTo>
                      <a:cubicBezTo>
                        <a:pt x="44" y="20"/>
                        <a:pt x="42" y="20"/>
                        <a:pt x="40" y="20"/>
                      </a:cubicBezTo>
                      <a:cubicBezTo>
                        <a:pt x="39" y="19"/>
                        <a:pt x="38" y="18"/>
                        <a:pt x="38" y="17"/>
                      </a:cubicBezTo>
                      <a:cubicBezTo>
                        <a:pt x="38" y="15"/>
                        <a:pt x="38" y="14"/>
                        <a:pt x="38" y="13"/>
                      </a:cubicBezTo>
                      <a:cubicBezTo>
                        <a:pt x="38" y="11"/>
                        <a:pt x="38" y="9"/>
                        <a:pt x="38" y="7"/>
                      </a:cubicBezTo>
                      <a:cubicBezTo>
                        <a:pt x="38" y="5"/>
                        <a:pt x="37" y="4"/>
                        <a:pt x="34" y="4"/>
                      </a:cubicBezTo>
                      <a:cubicBezTo>
                        <a:pt x="32" y="4"/>
                        <a:pt x="28" y="3"/>
                        <a:pt x="28" y="1"/>
                      </a:cubicBezTo>
                      <a:cubicBezTo>
                        <a:pt x="26" y="0"/>
                        <a:pt x="24" y="0"/>
                        <a:pt x="24" y="0"/>
                      </a:cubicBezTo>
                      <a:cubicBezTo>
                        <a:pt x="23" y="1"/>
                        <a:pt x="22" y="2"/>
                        <a:pt x="21" y="4"/>
                      </a:cubicBezTo>
                      <a:cubicBezTo>
                        <a:pt x="20" y="5"/>
                        <a:pt x="19" y="7"/>
                        <a:pt x="19" y="8"/>
                      </a:cubicBezTo>
                      <a:cubicBezTo>
                        <a:pt x="18" y="9"/>
                        <a:pt x="17" y="11"/>
                        <a:pt x="16" y="13"/>
                      </a:cubicBezTo>
                      <a:cubicBezTo>
                        <a:pt x="16" y="13"/>
                        <a:pt x="13" y="15"/>
                        <a:pt x="13" y="16"/>
                      </a:cubicBezTo>
                      <a:cubicBezTo>
                        <a:pt x="11" y="16"/>
                        <a:pt x="7" y="16"/>
                        <a:pt x="5" y="16"/>
                      </a:cubicBezTo>
                      <a:cubicBezTo>
                        <a:pt x="3" y="16"/>
                        <a:pt x="2" y="18"/>
                        <a:pt x="2" y="20"/>
                      </a:cubicBezTo>
                      <a:cubicBezTo>
                        <a:pt x="2" y="22"/>
                        <a:pt x="3" y="25"/>
                        <a:pt x="3" y="27"/>
                      </a:cubicBezTo>
                      <a:cubicBezTo>
                        <a:pt x="3" y="29"/>
                        <a:pt x="3" y="32"/>
                        <a:pt x="3" y="33"/>
                      </a:cubicBezTo>
                      <a:cubicBezTo>
                        <a:pt x="4" y="35"/>
                        <a:pt x="3" y="37"/>
                        <a:pt x="2" y="37"/>
                      </a:cubicBezTo>
                      <a:cubicBezTo>
                        <a:pt x="1" y="38"/>
                        <a:pt x="1" y="40"/>
                        <a:pt x="0" y="43"/>
                      </a:cubicBezTo>
                      <a:cubicBezTo>
                        <a:pt x="0" y="45"/>
                        <a:pt x="0" y="48"/>
                        <a:pt x="0" y="48"/>
                      </a:cubicBezTo>
                      <a:cubicBezTo>
                        <a:pt x="0" y="48"/>
                        <a:pt x="0" y="48"/>
                        <a:pt x="1" y="49"/>
                      </a:cubicBezTo>
                      <a:cubicBezTo>
                        <a:pt x="2" y="50"/>
                        <a:pt x="2" y="52"/>
                        <a:pt x="3" y="54"/>
                      </a:cubicBezTo>
                      <a:cubicBezTo>
                        <a:pt x="3" y="54"/>
                        <a:pt x="4" y="57"/>
                        <a:pt x="5" y="58"/>
                      </a:cubicBezTo>
                      <a:cubicBezTo>
                        <a:pt x="6" y="59"/>
                        <a:pt x="6" y="62"/>
                        <a:pt x="7" y="63"/>
                      </a:cubicBezTo>
                      <a:cubicBezTo>
                        <a:pt x="7" y="65"/>
                        <a:pt x="7" y="68"/>
                        <a:pt x="7" y="70"/>
                      </a:cubicBezTo>
                      <a:cubicBezTo>
                        <a:pt x="7" y="72"/>
                        <a:pt x="7" y="75"/>
                        <a:pt x="8" y="77"/>
                      </a:cubicBezTo>
                      <a:cubicBezTo>
                        <a:pt x="8" y="79"/>
                        <a:pt x="9" y="81"/>
                        <a:pt x="10" y="83"/>
                      </a:cubicBezTo>
                      <a:cubicBezTo>
                        <a:pt x="10" y="85"/>
                        <a:pt x="11" y="87"/>
                        <a:pt x="12" y="88"/>
                      </a:cubicBezTo>
                      <a:cubicBezTo>
                        <a:pt x="13" y="89"/>
                        <a:pt x="14" y="91"/>
                        <a:pt x="14" y="92"/>
                      </a:cubicBezTo>
                      <a:cubicBezTo>
                        <a:pt x="14" y="94"/>
                        <a:pt x="16" y="97"/>
                        <a:pt x="17" y="99"/>
                      </a:cubicBezTo>
                      <a:cubicBezTo>
                        <a:pt x="18" y="101"/>
                        <a:pt x="19" y="104"/>
                        <a:pt x="19" y="106"/>
                      </a:cubicBezTo>
                      <a:cubicBezTo>
                        <a:pt x="19" y="107"/>
                        <a:pt x="20" y="110"/>
                        <a:pt x="21" y="112"/>
                      </a:cubicBezTo>
                      <a:cubicBezTo>
                        <a:pt x="22" y="113"/>
                        <a:pt x="23" y="116"/>
                        <a:pt x="23" y="118"/>
                      </a:cubicBezTo>
                      <a:cubicBezTo>
                        <a:pt x="23" y="120"/>
                        <a:pt x="23" y="123"/>
                        <a:pt x="24" y="124"/>
                      </a:cubicBezTo>
                      <a:cubicBezTo>
                        <a:pt x="24" y="126"/>
                        <a:pt x="25" y="129"/>
                        <a:pt x="26" y="132"/>
                      </a:cubicBezTo>
                      <a:cubicBezTo>
                        <a:pt x="27" y="134"/>
                        <a:pt x="27" y="134"/>
                        <a:pt x="27" y="134"/>
                      </a:cubicBezTo>
                      <a:cubicBezTo>
                        <a:pt x="27" y="135"/>
                        <a:pt x="28" y="135"/>
                        <a:pt x="28" y="134"/>
                      </a:cubicBezTo>
                      <a:cubicBezTo>
                        <a:pt x="28" y="134"/>
                        <a:pt x="28" y="134"/>
                        <a:pt x="29" y="133"/>
                      </a:cubicBezTo>
                      <a:cubicBezTo>
                        <a:pt x="30" y="131"/>
                        <a:pt x="32" y="129"/>
                        <a:pt x="32" y="128"/>
                      </a:cubicBezTo>
                      <a:cubicBezTo>
                        <a:pt x="33" y="128"/>
                        <a:pt x="35" y="129"/>
                        <a:pt x="37" y="131"/>
                      </a:cubicBezTo>
                      <a:cubicBezTo>
                        <a:pt x="39" y="132"/>
                        <a:pt x="41" y="133"/>
                        <a:pt x="41" y="134"/>
                      </a:cubicBezTo>
                      <a:cubicBezTo>
                        <a:pt x="41" y="135"/>
                        <a:pt x="43" y="135"/>
                        <a:pt x="45" y="135"/>
                      </a:cubicBezTo>
                      <a:cubicBezTo>
                        <a:pt x="47" y="134"/>
                        <a:pt x="48" y="132"/>
                        <a:pt x="49" y="131"/>
                      </a:cubicBezTo>
                      <a:cubicBezTo>
                        <a:pt x="49" y="130"/>
                        <a:pt x="49" y="128"/>
                        <a:pt x="49" y="126"/>
                      </a:cubicBezTo>
                      <a:cubicBezTo>
                        <a:pt x="50" y="125"/>
                        <a:pt x="51" y="124"/>
                        <a:pt x="52" y="124"/>
                      </a:cubicBezTo>
                      <a:cubicBezTo>
                        <a:pt x="53" y="123"/>
                        <a:pt x="54" y="122"/>
                        <a:pt x="55" y="121"/>
                      </a:cubicBezTo>
                      <a:cubicBezTo>
                        <a:pt x="56" y="119"/>
                        <a:pt x="56" y="118"/>
                        <a:pt x="56" y="115"/>
                      </a:cubicBezTo>
                      <a:cubicBezTo>
                        <a:pt x="56" y="113"/>
                        <a:pt x="54" y="111"/>
                        <a:pt x="53" y="109"/>
                      </a:cubicBezTo>
                      <a:cubicBezTo>
                        <a:pt x="51" y="108"/>
                        <a:pt x="50" y="104"/>
                        <a:pt x="49" y="102"/>
                      </a:cubicBezTo>
                      <a:cubicBezTo>
                        <a:pt x="49" y="99"/>
                        <a:pt x="49" y="95"/>
                        <a:pt x="49" y="93"/>
                      </a:cubicBezTo>
                      <a:cubicBezTo>
                        <a:pt x="49" y="91"/>
                        <a:pt x="48" y="87"/>
                        <a:pt x="48" y="85"/>
                      </a:cubicBezTo>
                      <a:cubicBezTo>
                        <a:pt x="48" y="82"/>
                        <a:pt x="49" y="80"/>
                        <a:pt x="50" y="79"/>
                      </a:cubicBezTo>
                      <a:cubicBezTo>
                        <a:pt x="52" y="78"/>
                        <a:pt x="53" y="77"/>
                        <a:pt x="55" y="78"/>
                      </a:cubicBezTo>
                      <a:cubicBezTo>
                        <a:pt x="57" y="78"/>
                        <a:pt x="59" y="78"/>
                        <a:pt x="60" y="78"/>
                      </a:cubicBezTo>
                      <a:cubicBezTo>
                        <a:pt x="61" y="77"/>
                        <a:pt x="61" y="75"/>
                        <a:pt x="61" y="73"/>
                      </a:cubicBezTo>
                      <a:cubicBezTo>
                        <a:pt x="61" y="72"/>
                        <a:pt x="61" y="69"/>
                        <a:pt x="62" y="67"/>
                      </a:cubicBezTo>
                      <a:cubicBezTo>
                        <a:pt x="62" y="66"/>
                        <a:pt x="62" y="62"/>
                        <a:pt x="62" y="60"/>
                      </a:cubicBezTo>
                      <a:cubicBezTo>
                        <a:pt x="62" y="58"/>
                        <a:pt x="62" y="54"/>
                        <a:pt x="62" y="50"/>
                      </a:cubicBezTo>
                      <a:cubicBezTo>
                        <a:pt x="61" y="47"/>
                        <a:pt x="61" y="44"/>
                        <a:pt x="61" y="42"/>
                      </a:cubicBezTo>
                      <a:cubicBezTo>
                        <a:pt x="61" y="40"/>
                        <a:pt x="60" y="37"/>
                        <a:pt x="59" y="35"/>
                      </a:cubicBezTo>
                      <a:cubicBezTo>
                        <a:pt x="58" y="33"/>
                        <a:pt x="57" y="30"/>
                        <a:pt x="57" y="29"/>
                      </a:cubicBezTo>
                      <a:cubicBezTo>
                        <a:pt x="56" y="28"/>
                        <a:pt x="56" y="25"/>
                        <a:pt x="56" y="24"/>
                      </a:cubicBezTo>
                      <a:cubicBezTo>
                        <a:pt x="55" y="23"/>
                        <a:pt x="55" y="23"/>
                        <a:pt x="55" y="23"/>
                      </a:cubicBezTo>
                      <a:cubicBezTo>
                        <a:pt x="55" y="22"/>
                        <a:pt x="53" y="21"/>
                        <a:pt x="50" y="21"/>
                      </a:cubicBezTo>
                      <a:cubicBezTo>
                        <a:pt x="48" y="21"/>
                        <a:pt x="46" y="20"/>
                        <a:pt x="45" y="2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BBEC7964-EAF9-80C8-3BB4-947CCDE7E740}"/>
                    </a:ext>
                  </a:extLst>
                </p:cNvPr>
                <p:cNvSpPr>
                  <a:spLocks/>
                </p:cNvSpPr>
                <p:nvPr/>
              </p:nvSpPr>
              <p:spPr bwMode="auto">
                <a:xfrm>
                  <a:off x="6725884" y="1999987"/>
                  <a:ext cx="165284" cy="202778"/>
                </a:xfrm>
                <a:custGeom>
                  <a:avLst/>
                  <a:gdLst/>
                  <a:ahLst/>
                  <a:cxnLst>
                    <a:cxn ang="0">
                      <a:pos x="87" y="16"/>
                    </a:cxn>
                    <a:cxn ang="0">
                      <a:pos x="87" y="11"/>
                    </a:cxn>
                    <a:cxn ang="0">
                      <a:pos x="89" y="4"/>
                    </a:cxn>
                    <a:cxn ang="0">
                      <a:pos x="86" y="1"/>
                    </a:cxn>
                    <a:cxn ang="0">
                      <a:pos x="80" y="7"/>
                    </a:cxn>
                    <a:cxn ang="0">
                      <a:pos x="75" y="10"/>
                    </a:cxn>
                    <a:cxn ang="0">
                      <a:pos x="70" y="12"/>
                    </a:cxn>
                    <a:cxn ang="0">
                      <a:pos x="66" y="17"/>
                    </a:cxn>
                    <a:cxn ang="0">
                      <a:pos x="60" y="22"/>
                    </a:cxn>
                    <a:cxn ang="0">
                      <a:pos x="53" y="27"/>
                    </a:cxn>
                    <a:cxn ang="0">
                      <a:pos x="46" y="32"/>
                    </a:cxn>
                    <a:cxn ang="0">
                      <a:pos x="43" y="36"/>
                    </a:cxn>
                    <a:cxn ang="0">
                      <a:pos x="38" y="39"/>
                    </a:cxn>
                    <a:cxn ang="0">
                      <a:pos x="37" y="42"/>
                    </a:cxn>
                    <a:cxn ang="0">
                      <a:pos x="34" y="48"/>
                    </a:cxn>
                    <a:cxn ang="0">
                      <a:pos x="30" y="55"/>
                    </a:cxn>
                    <a:cxn ang="0">
                      <a:pos x="30" y="61"/>
                    </a:cxn>
                    <a:cxn ang="0">
                      <a:pos x="30" y="67"/>
                    </a:cxn>
                    <a:cxn ang="0">
                      <a:pos x="27" y="71"/>
                    </a:cxn>
                    <a:cxn ang="0">
                      <a:pos x="23" y="71"/>
                    </a:cxn>
                    <a:cxn ang="0">
                      <a:pos x="20" y="74"/>
                    </a:cxn>
                    <a:cxn ang="0">
                      <a:pos x="17" y="78"/>
                    </a:cxn>
                    <a:cxn ang="0">
                      <a:pos x="12" y="80"/>
                    </a:cxn>
                    <a:cxn ang="0">
                      <a:pos x="8" y="85"/>
                    </a:cxn>
                    <a:cxn ang="0">
                      <a:pos x="3" y="91"/>
                    </a:cxn>
                    <a:cxn ang="0">
                      <a:pos x="1" y="98"/>
                    </a:cxn>
                    <a:cxn ang="0">
                      <a:pos x="4" y="104"/>
                    </a:cxn>
                    <a:cxn ang="0">
                      <a:pos x="9" y="110"/>
                    </a:cxn>
                    <a:cxn ang="0">
                      <a:pos x="14" y="109"/>
                    </a:cxn>
                    <a:cxn ang="0">
                      <a:pos x="19" y="103"/>
                    </a:cxn>
                    <a:cxn ang="0">
                      <a:pos x="21" y="97"/>
                    </a:cxn>
                    <a:cxn ang="0">
                      <a:pos x="22" y="94"/>
                    </a:cxn>
                    <a:cxn ang="0">
                      <a:pos x="27" y="93"/>
                    </a:cxn>
                    <a:cxn ang="0">
                      <a:pos x="35" y="94"/>
                    </a:cxn>
                    <a:cxn ang="0">
                      <a:pos x="42" y="95"/>
                    </a:cxn>
                    <a:cxn ang="0">
                      <a:pos x="48" y="92"/>
                    </a:cxn>
                    <a:cxn ang="0">
                      <a:pos x="54" y="87"/>
                    </a:cxn>
                    <a:cxn ang="0">
                      <a:pos x="59" y="82"/>
                    </a:cxn>
                    <a:cxn ang="0">
                      <a:pos x="60" y="86"/>
                    </a:cxn>
                    <a:cxn ang="0">
                      <a:pos x="64" y="92"/>
                    </a:cxn>
                    <a:cxn ang="0">
                      <a:pos x="70" y="92"/>
                    </a:cxn>
                    <a:cxn ang="0">
                      <a:pos x="71" y="91"/>
                    </a:cxn>
                    <a:cxn ang="0">
                      <a:pos x="77" y="85"/>
                    </a:cxn>
                    <a:cxn ang="0">
                      <a:pos x="80" y="79"/>
                    </a:cxn>
                    <a:cxn ang="0">
                      <a:pos x="84" y="73"/>
                    </a:cxn>
                    <a:cxn ang="0">
                      <a:pos x="86" y="66"/>
                    </a:cxn>
                    <a:cxn ang="0">
                      <a:pos x="88" y="60"/>
                    </a:cxn>
                    <a:cxn ang="0">
                      <a:pos x="86" y="54"/>
                    </a:cxn>
                    <a:cxn ang="0">
                      <a:pos x="83" y="45"/>
                    </a:cxn>
                    <a:cxn ang="0">
                      <a:pos x="82" y="37"/>
                    </a:cxn>
                    <a:cxn ang="0">
                      <a:pos x="82" y="32"/>
                    </a:cxn>
                    <a:cxn ang="0">
                      <a:pos x="85" y="28"/>
                    </a:cxn>
                    <a:cxn ang="0">
                      <a:pos x="89" y="25"/>
                    </a:cxn>
                    <a:cxn ang="0">
                      <a:pos x="91" y="25"/>
                    </a:cxn>
                    <a:cxn ang="0">
                      <a:pos x="89" y="22"/>
                    </a:cxn>
                    <a:cxn ang="0">
                      <a:pos x="87" y="16"/>
                    </a:cxn>
                  </a:cxnLst>
                  <a:rect l="0" t="0" r="r" b="b"/>
                  <a:pathLst>
                    <a:path w="91" h="112">
                      <a:moveTo>
                        <a:pt x="87" y="16"/>
                      </a:moveTo>
                      <a:cubicBezTo>
                        <a:pt x="87" y="14"/>
                        <a:pt x="87" y="12"/>
                        <a:pt x="87" y="11"/>
                      </a:cubicBezTo>
                      <a:cubicBezTo>
                        <a:pt x="87" y="10"/>
                        <a:pt x="87" y="7"/>
                        <a:pt x="89" y="4"/>
                      </a:cubicBezTo>
                      <a:cubicBezTo>
                        <a:pt x="90" y="1"/>
                        <a:pt x="89" y="0"/>
                        <a:pt x="86" y="1"/>
                      </a:cubicBezTo>
                      <a:cubicBezTo>
                        <a:pt x="85" y="3"/>
                        <a:pt x="81" y="6"/>
                        <a:pt x="80" y="7"/>
                      </a:cubicBezTo>
                      <a:cubicBezTo>
                        <a:pt x="78" y="8"/>
                        <a:pt x="77" y="10"/>
                        <a:pt x="75" y="10"/>
                      </a:cubicBezTo>
                      <a:cubicBezTo>
                        <a:pt x="74" y="10"/>
                        <a:pt x="71" y="11"/>
                        <a:pt x="70" y="12"/>
                      </a:cubicBezTo>
                      <a:cubicBezTo>
                        <a:pt x="69" y="13"/>
                        <a:pt x="67" y="15"/>
                        <a:pt x="66" y="17"/>
                      </a:cubicBezTo>
                      <a:cubicBezTo>
                        <a:pt x="64" y="19"/>
                        <a:pt x="62" y="21"/>
                        <a:pt x="60" y="22"/>
                      </a:cubicBezTo>
                      <a:cubicBezTo>
                        <a:pt x="59" y="22"/>
                        <a:pt x="55" y="25"/>
                        <a:pt x="53" y="27"/>
                      </a:cubicBezTo>
                      <a:cubicBezTo>
                        <a:pt x="50" y="29"/>
                        <a:pt x="47" y="30"/>
                        <a:pt x="46" y="32"/>
                      </a:cubicBezTo>
                      <a:cubicBezTo>
                        <a:pt x="46" y="33"/>
                        <a:pt x="44" y="35"/>
                        <a:pt x="43" y="36"/>
                      </a:cubicBezTo>
                      <a:cubicBezTo>
                        <a:pt x="42" y="37"/>
                        <a:pt x="40" y="38"/>
                        <a:pt x="38" y="39"/>
                      </a:cubicBezTo>
                      <a:cubicBezTo>
                        <a:pt x="38" y="39"/>
                        <a:pt x="37" y="41"/>
                        <a:pt x="37" y="42"/>
                      </a:cubicBezTo>
                      <a:cubicBezTo>
                        <a:pt x="36" y="44"/>
                        <a:pt x="35" y="47"/>
                        <a:pt x="34" y="48"/>
                      </a:cubicBezTo>
                      <a:cubicBezTo>
                        <a:pt x="32" y="50"/>
                        <a:pt x="31" y="54"/>
                        <a:pt x="30" y="55"/>
                      </a:cubicBezTo>
                      <a:cubicBezTo>
                        <a:pt x="29" y="57"/>
                        <a:pt x="29" y="60"/>
                        <a:pt x="30" y="61"/>
                      </a:cubicBezTo>
                      <a:cubicBezTo>
                        <a:pt x="31" y="63"/>
                        <a:pt x="31" y="65"/>
                        <a:pt x="30" y="67"/>
                      </a:cubicBezTo>
                      <a:cubicBezTo>
                        <a:pt x="30" y="69"/>
                        <a:pt x="28" y="71"/>
                        <a:pt x="27" y="71"/>
                      </a:cubicBezTo>
                      <a:cubicBezTo>
                        <a:pt x="26" y="71"/>
                        <a:pt x="24" y="71"/>
                        <a:pt x="23" y="71"/>
                      </a:cubicBezTo>
                      <a:cubicBezTo>
                        <a:pt x="21" y="72"/>
                        <a:pt x="20" y="72"/>
                        <a:pt x="20" y="74"/>
                      </a:cubicBezTo>
                      <a:cubicBezTo>
                        <a:pt x="20" y="76"/>
                        <a:pt x="19" y="78"/>
                        <a:pt x="17" y="78"/>
                      </a:cubicBezTo>
                      <a:cubicBezTo>
                        <a:pt x="16" y="78"/>
                        <a:pt x="14" y="79"/>
                        <a:pt x="12" y="80"/>
                      </a:cubicBezTo>
                      <a:cubicBezTo>
                        <a:pt x="11" y="81"/>
                        <a:pt x="8" y="84"/>
                        <a:pt x="8" y="85"/>
                      </a:cubicBezTo>
                      <a:cubicBezTo>
                        <a:pt x="7" y="87"/>
                        <a:pt x="5" y="90"/>
                        <a:pt x="3" y="91"/>
                      </a:cubicBezTo>
                      <a:cubicBezTo>
                        <a:pt x="0" y="93"/>
                        <a:pt x="0" y="96"/>
                        <a:pt x="1" y="98"/>
                      </a:cubicBezTo>
                      <a:cubicBezTo>
                        <a:pt x="2" y="100"/>
                        <a:pt x="3" y="102"/>
                        <a:pt x="4" y="104"/>
                      </a:cubicBezTo>
                      <a:cubicBezTo>
                        <a:pt x="4" y="106"/>
                        <a:pt x="7" y="108"/>
                        <a:pt x="9" y="110"/>
                      </a:cubicBezTo>
                      <a:cubicBezTo>
                        <a:pt x="10" y="112"/>
                        <a:pt x="13" y="111"/>
                        <a:pt x="14" y="109"/>
                      </a:cubicBezTo>
                      <a:cubicBezTo>
                        <a:pt x="16" y="107"/>
                        <a:pt x="18" y="105"/>
                        <a:pt x="19" y="103"/>
                      </a:cubicBezTo>
                      <a:cubicBezTo>
                        <a:pt x="21" y="100"/>
                        <a:pt x="22" y="98"/>
                        <a:pt x="21" y="97"/>
                      </a:cubicBezTo>
                      <a:cubicBezTo>
                        <a:pt x="21" y="96"/>
                        <a:pt x="21" y="94"/>
                        <a:pt x="22" y="94"/>
                      </a:cubicBezTo>
                      <a:cubicBezTo>
                        <a:pt x="23" y="94"/>
                        <a:pt x="26" y="93"/>
                        <a:pt x="27" y="93"/>
                      </a:cubicBezTo>
                      <a:cubicBezTo>
                        <a:pt x="30" y="93"/>
                        <a:pt x="33" y="94"/>
                        <a:pt x="35" y="94"/>
                      </a:cubicBezTo>
                      <a:cubicBezTo>
                        <a:pt x="37" y="95"/>
                        <a:pt x="40" y="95"/>
                        <a:pt x="42" y="95"/>
                      </a:cubicBezTo>
                      <a:cubicBezTo>
                        <a:pt x="44" y="95"/>
                        <a:pt x="46" y="94"/>
                        <a:pt x="48" y="92"/>
                      </a:cubicBezTo>
                      <a:cubicBezTo>
                        <a:pt x="50" y="91"/>
                        <a:pt x="52" y="89"/>
                        <a:pt x="54" y="87"/>
                      </a:cubicBezTo>
                      <a:cubicBezTo>
                        <a:pt x="55" y="86"/>
                        <a:pt x="58" y="84"/>
                        <a:pt x="59" y="82"/>
                      </a:cubicBezTo>
                      <a:cubicBezTo>
                        <a:pt x="60" y="82"/>
                        <a:pt x="60" y="83"/>
                        <a:pt x="60" y="86"/>
                      </a:cubicBezTo>
                      <a:cubicBezTo>
                        <a:pt x="60" y="88"/>
                        <a:pt x="61" y="92"/>
                        <a:pt x="64" y="92"/>
                      </a:cubicBezTo>
                      <a:cubicBezTo>
                        <a:pt x="66" y="93"/>
                        <a:pt x="69" y="93"/>
                        <a:pt x="70" y="92"/>
                      </a:cubicBezTo>
                      <a:cubicBezTo>
                        <a:pt x="70" y="92"/>
                        <a:pt x="70" y="92"/>
                        <a:pt x="71" y="91"/>
                      </a:cubicBezTo>
                      <a:cubicBezTo>
                        <a:pt x="73" y="90"/>
                        <a:pt x="76" y="87"/>
                        <a:pt x="77" y="85"/>
                      </a:cubicBezTo>
                      <a:cubicBezTo>
                        <a:pt x="77" y="84"/>
                        <a:pt x="79" y="81"/>
                        <a:pt x="80" y="79"/>
                      </a:cubicBezTo>
                      <a:cubicBezTo>
                        <a:pt x="81" y="77"/>
                        <a:pt x="83" y="74"/>
                        <a:pt x="84" y="73"/>
                      </a:cubicBezTo>
                      <a:cubicBezTo>
                        <a:pt x="85" y="71"/>
                        <a:pt x="86" y="67"/>
                        <a:pt x="86" y="66"/>
                      </a:cubicBezTo>
                      <a:cubicBezTo>
                        <a:pt x="87" y="63"/>
                        <a:pt x="87" y="61"/>
                        <a:pt x="88" y="60"/>
                      </a:cubicBezTo>
                      <a:cubicBezTo>
                        <a:pt x="88" y="59"/>
                        <a:pt x="87" y="56"/>
                        <a:pt x="86" y="54"/>
                      </a:cubicBezTo>
                      <a:cubicBezTo>
                        <a:pt x="85" y="51"/>
                        <a:pt x="84" y="47"/>
                        <a:pt x="83" y="45"/>
                      </a:cubicBezTo>
                      <a:cubicBezTo>
                        <a:pt x="83" y="41"/>
                        <a:pt x="82" y="38"/>
                        <a:pt x="82" y="37"/>
                      </a:cubicBezTo>
                      <a:cubicBezTo>
                        <a:pt x="81" y="35"/>
                        <a:pt x="81" y="33"/>
                        <a:pt x="82" y="32"/>
                      </a:cubicBezTo>
                      <a:cubicBezTo>
                        <a:pt x="82" y="31"/>
                        <a:pt x="83" y="29"/>
                        <a:pt x="85" y="28"/>
                      </a:cubicBezTo>
                      <a:cubicBezTo>
                        <a:pt x="87" y="27"/>
                        <a:pt x="89" y="25"/>
                        <a:pt x="89" y="25"/>
                      </a:cubicBezTo>
                      <a:cubicBezTo>
                        <a:pt x="91" y="25"/>
                        <a:pt x="91" y="25"/>
                        <a:pt x="91" y="25"/>
                      </a:cubicBezTo>
                      <a:cubicBezTo>
                        <a:pt x="91" y="25"/>
                        <a:pt x="91" y="23"/>
                        <a:pt x="89" y="22"/>
                      </a:cubicBezTo>
                      <a:cubicBezTo>
                        <a:pt x="88" y="21"/>
                        <a:pt x="87" y="18"/>
                        <a:pt x="87" y="1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29" name="Freeform 12">
                  <a:extLst>
                    <a:ext uri="{FF2B5EF4-FFF2-40B4-BE49-F238E27FC236}">
                      <a16:creationId xmlns:a16="http://schemas.microsoft.com/office/drawing/2014/main" id="{06856C00-190E-203C-3F1F-137D0DE4C583}"/>
                    </a:ext>
                  </a:extLst>
                </p:cNvPr>
                <p:cNvSpPr>
                  <a:spLocks/>
                </p:cNvSpPr>
                <p:nvPr/>
              </p:nvSpPr>
              <p:spPr bwMode="auto">
                <a:xfrm>
                  <a:off x="6537647" y="1762773"/>
                  <a:ext cx="528755" cy="287716"/>
                </a:xfrm>
                <a:custGeom>
                  <a:avLst/>
                  <a:gdLst/>
                  <a:ahLst/>
                  <a:cxnLst>
                    <a:cxn ang="0">
                      <a:pos x="287" y="60"/>
                    </a:cxn>
                    <a:cxn ang="0">
                      <a:pos x="278" y="53"/>
                    </a:cxn>
                    <a:cxn ang="0">
                      <a:pos x="261" y="54"/>
                    </a:cxn>
                    <a:cxn ang="0">
                      <a:pos x="241" y="55"/>
                    </a:cxn>
                    <a:cxn ang="0">
                      <a:pos x="237" y="49"/>
                    </a:cxn>
                    <a:cxn ang="0">
                      <a:pos x="245" y="37"/>
                    </a:cxn>
                    <a:cxn ang="0">
                      <a:pos x="239" y="21"/>
                    </a:cxn>
                    <a:cxn ang="0">
                      <a:pos x="229" y="27"/>
                    </a:cxn>
                    <a:cxn ang="0">
                      <a:pos x="224" y="17"/>
                    </a:cxn>
                    <a:cxn ang="0">
                      <a:pos x="230" y="9"/>
                    </a:cxn>
                    <a:cxn ang="0">
                      <a:pos x="220" y="4"/>
                    </a:cxn>
                    <a:cxn ang="0">
                      <a:pos x="209" y="3"/>
                    </a:cxn>
                    <a:cxn ang="0">
                      <a:pos x="191" y="16"/>
                    </a:cxn>
                    <a:cxn ang="0">
                      <a:pos x="181" y="26"/>
                    </a:cxn>
                    <a:cxn ang="0">
                      <a:pos x="161" y="22"/>
                    </a:cxn>
                    <a:cxn ang="0">
                      <a:pos x="145" y="17"/>
                    </a:cxn>
                    <a:cxn ang="0">
                      <a:pos x="130" y="26"/>
                    </a:cxn>
                    <a:cxn ang="0">
                      <a:pos x="118" y="38"/>
                    </a:cxn>
                    <a:cxn ang="0">
                      <a:pos x="110" y="48"/>
                    </a:cxn>
                    <a:cxn ang="0">
                      <a:pos x="99" y="55"/>
                    </a:cxn>
                    <a:cxn ang="0">
                      <a:pos x="77" y="65"/>
                    </a:cxn>
                    <a:cxn ang="0">
                      <a:pos x="64" y="83"/>
                    </a:cxn>
                    <a:cxn ang="0">
                      <a:pos x="52" y="95"/>
                    </a:cxn>
                    <a:cxn ang="0">
                      <a:pos x="46" y="107"/>
                    </a:cxn>
                    <a:cxn ang="0">
                      <a:pos x="33" y="110"/>
                    </a:cxn>
                    <a:cxn ang="0">
                      <a:pos x="22" y="114"/>
                    </a:cxn>
                    <a:cxn ang="0">
                      <a:pos x="5" y="116"/>
                    </a:cxn>
                    <a:cxn ang="0">
                      <a:pos x="1" y="120"/>
                    </a:cxn>
                    <a:cxn ang="0">
                      <a:pos x="7" y="132"/>
                    </a:cxn>
                    <a:cxn ang="0">
                      <a:pos x="23" y="135"/>
                    </a:cxn>
                    <a:cxn ang="0">
                      <a:pos x="23" y="150"/>
                    </a:cxn>
                    <a:cxn ang="0">
                      <a:pos x="34" y="157"/>
                    </a:cxn>
                    <a:cxn ang="0">
                      <a:pos x="61" y="147"/>
                    </a:cxn>
                    <a:cxn ang="0">
                      <a:pos x="73" y="150"/>
                    </a:cxn>
                    <a:cxn ang="0">
                      <a:pos x="91" y="148"/>
                    </a:cxn>
                    <a:cxn ang="0">
                      <a:pos x="109" y="145"/>
                    </a:cxn>
                    <a:cxn ang="0">
                      <a:pos x="122" y="127"/>
                    </a:cxn>
                    <a:cxn ang="0">
                      <a:pos x="136" y="111"/>
                    </a:cxn>
                    <a:cxn ang="0">
                      <a:pos x="154" y="106"/>
                    </a:cxn>
                    <a:cxn ang="0">
                      <a:pos x="169" y="96"/>
                    </a:cxn>
                    <a:cxn ang="0">
                      <a:pos x="186" y="89"/>
                    </a:cxn>
                    <a:cxn ang="0">
                      <a:pos x="204" y="82"/>
                    </a:cxn>
                    <a:cxn ang="0">
                      <a:pos x="219" y="79"/>
                    </a:cxn>
                    <a:cxn ang="0">
                      <a:pos x="216" y="92"/>
                    </a:cxn>
                    <a:cxn ang="0">
                      <a:pos x="222" y="106"/>
                    </a:cxn>
                    <a:cxn ang="0">
                      <a:pos x="222" y="117"/>
                    </a:cxn>
                    <a:cxn ang="0">
                      <a:pos x="206" y="121"/>
                    </a:cxn>
                    <a:cxn ang="0">
                      <a:pos x="197" y="128"/>
                    </a:cxn>
                    <a:cxn ang="0">
                      <a:pos x="190" y="147"/>
                    </a:cxn>
                    <a:cxn ang="0">
                      <a:pos x="198" y="155"/>
                    </a:cxn>
                    <a:cxn ang="0">
                      <a:pos x="208" y="144"/>
                    </a:cxn>
                    <a:cxn ang="0">
                      <a:pos x="221" y="134"/>
                    </a:cxn>
                    <a:cxn ang="0">
                      <a:pos x="236" y="118"/>
                    </a:cxn>
                    <a:cxn ang="0">
                      <a:pos x="258" y="111"/>
                    </a:cxn>
                    <a:cxn ang="0">
                      <a:pos x="271" y="117"/>
                    </a:cxn>
                    <a:cxn ang="0">
                      <a:pos x="285" y="119"/>
                    </a:cxn>
                    <a:cxn ang="0">
                      <a:pos x="271" y="102"/>
                    </a:cxn>
                    <a:cxn ang="0">
                      <a:pos x="276" y="85"/>
                    </a:cxn>
                    <a:cxn ang="0">
                      <a:pos x="292" y="73"/>
                    </a:cxn>
                  </a:cxnLst>
                  <a:rect l="0" t="0" r="r" b="b"/>
                  <a:pathLst>
                    <a:path w="292" h="159">
                      <a:moveTo>
                        <a:pt x="289" y="68"/>
                      </a:moveTo>
                      <a:cubicBezTo>
                        <a:pt x="288" y="67"/>
                        <a:pt x="287" y="64"/>
                        <a:pt x="287" y="63"/>
                      </a:cubicBezTo>
                      <a:cubicBezTo>
                        <a:pt x="287" y="60"/>
                        <a:pt x="287" y="60"/>
                        <a:pt x="287" y="60"/>
                      </a:cubicBezTo>
                      <a:cubicBezTo>
                        <a:pt x="287" y="59"/>
                        <a:pt x="287" y="58"/>
                        <a:pt x="286" y="57"/>
                      </a:cubicBezTo>
                      <a:cubicBezTo>
                        <a:pt x="286" y="57"/>
                        <a:pt x="286" y="57"/>
                        <a:pt x="283" y="57"/>
                      </a:cubicBezTo>
                      <a:cubicBezTo>
                        <a:pt x="282" y="55"/>
                        <a:pt x="279" y="53"/>
                        <a:pt x="278" y="53"/>
                      </a:cubicBezTo>
                      <a:cubicBezTo>
                        <a:pt x="276" y="52"/>
                        <a:pt x="273" y="52"/>
                        <a:pt x="273" y="53"/>
                      </a:cubicBezTo>
                      <a:cubicBezTo>
                        <a:pt x="271" y="54"/>
                        <a:pt x="268" y="55"/>
                        <a:pt x="266" y="55"/>
                      </a:cubicBezTo>
                      <a:cubicBezTo>
                        <a:pt x="265" y="54"/>
                        <a:pt x="262" y="54"/>
                        <a:pt x="261" y="54"/>
                      </a:cubicBezTo>
                      <a:cubicBezTo>
                        <a:pt x="259" y="54"/>
                        <a:pt x="256" y="53"/>
                        <a:pt x="254" y="52"/>
                      </a:cubicBezTo>
                      <a:cubicBezTo>
                        <a:pt x="252" y="51"/>
                        <a:pt x="249" y="51"/>
                        <a:pt x="248" y="52"/>
                      </a:cubicBezTo>
                      <a:cubicBezTo>
                        <a:pt x="246" y="53"/>
                        <a:pt x="243" y="54"/>
                        <a:pt x="241" y="55"/>
                      </a:cubicBezTo>
                      <a:cubicBezTo>
                        <a:pt x="240" y="56"/>
                        <a:pt x="238" y="56"/>
                        <a:pt x="237" y="56"/>
                      </a:cubicBezTo>
                      <a:cubicBezTo>
                        <a:pt x="236" y="55"/>
                        <a:pt x="235" y="54"/>
                        <a:pt x="236" y="53"/>
                      </a:cubicBezTo>
                      <a:cubicBezTo>
                        <a:pt x="236" y="52"/>
                        <a:pt x="236" y="50"/>
                        <a:pt x="237" y="49"/>
                      </a:cubicBezTo>
                      <a:cubicBezTo>
                        <a:pt x="237" y="49"/>
                        <a:pt x="238" y="46"/>
                        <a:pt x="239" y="45"/>
                      </a:cubicBezTo>
                      <a:cubicBezTo>
                        <a:pt x="240" y="43"/>
                        <a:pt x="241" y="42"/>
                        <a:pt x="241" y="41"/>
                      </a:cubicBezTo>
                      <a:cubicBezTo>
                        <a:pt x="242" y="39"/>
                        <a:pt x="244" y="37"/>
                        <a:pt x="245" y="37"/>
                      </a:cubicBezTo>
                      <a:cubicBezTo>
                        <a:pt x="246" y="36"/>
                        <a:pt x="246" y="35"/>
                        <a:pt x="246" y="33"/>
                      </a:cubicBezTo>
                      <a:cubicBezTo>
                        <a:pt x="245" y="32"/>
                        <a:pt x="244" y="30"/>
                        <a:pt x="243" y="28"/>
                      </a:cubicBezTo>
                      <a:cubicBezTo>
                        <a:pt x="242" y="26"/>
                        <a:pt x="240" y="24"/>
                        <a:pt x="239" y="21"/>
                      </a:cubicBezTo>
                      <a:cubicBezTo>
                        <a:pt x="238" y="20"/>
                        <a:pt x="237" y="19"/>
                        <a:pt x="236" y="20"/>
                      </a:cubicBezTo>
                      <a:cubicBezTo>
                        <a:pt x="235" y="21"/>
                        <a:pt x="233" y="22"/>
                        <a:pt x="232" y="22"/>
                      </a:cubicBezTo>
                      <a:cubicBezTo>
                        <a:pt x="230" y="23"/>
                        <a:pt x="229" y="25"/>
                        <a:pt x="229" y="27"/>
                      </a:cubicBezTo>
                      <a:cubicBezTo>
                        <a:pt x="228" y="28"/>
                        <a:pt x="226" y="28"/>
                        <a:pt x="225" y="27"/>
                      </a:cubicBezTo>
                      <a:cubicBezTo>
                        <a:pt x="225" y="26"/>
                        <a:pt x="223" y="23"/>
                        <a:pt x="223" y="23"/>
                      </a:cubicBezTo>
                      <a:cubicBezTo>
                        <a:pt x="222" y="21"/>
                        <a:pt x="223" y="19"/>
                        <a:pt x="224" y="17"/>
                      </a:cubicBezTo>
                      <a:cubicBezTo>
                        <a:pt x="225" y="17"/>
                        <a:pt x="227" y="15"/>
                        <a:pt x="229" y="13"/>
                      </a:cubicBezTo>
                      <a:cubicBezTo>
                        <a:pt x="231" y="12"/>
                        <a:pt x="232" y="11"/>
                        <a:pt x="232" y="11"/>
                      </a:cubicBezTo>
                      <a:cubicBezTo>
                        <a:pt x="232" y="10"/>
                        <a:pt x="231" y="9"/>
                        <a:pt x="230" y="9"/>
                      </a:cubicBezTo>
                      <a:cubicBezTo>
                        <a:pt x="229" y="9"/>
                        <a:pt x="228" y="9"/>
                        <a:pt x="226" y="9"/>
                      </a:cubicBezTo>
                      <a:cubicBezTo>
                        <a:pt x="225" y="9"/>
                        <a:pt x="223" y="8"/>
                        <a:pt x="222" y="7"/>
                      </a:cubicBezTo>
                      <a:cubicBezTo>
                        <a:pt x="221" y="7"/>
                        <a:pt x="220" y="5"/>
                        <a:pt x="220" y="4"/>
                      </a:cubicBezTo>
                      <a:cubicBezTo>
                        <a:pt x="219" y="3"/>
                        <a:pt x="219" y="2"/>
                        <a:pt x="217" y="1"/>
                      </a:cubicBezTo>
                      <a:cubicBezTo>
                        <a:pt x="216" y="0"/>
                        <a:pt x="214" y="0"/>
                        <a:pt x="213" y="1"/>
                      </a:cubicBezTo>
                      <a:cubicBezTo>
                        <a:pt x="211" y="2"/>
                        <a:pt x="210" y="3"/>
                        <a:pt x="209" y="3"/>
                      </a:cubicBezTo>
                      <a:cubicBezTo>
                        <a:pt x="207" y="4"/>
                        <a:pt x="205" y="5"/>
                        <a:pt x="204" y="5"/>
                      </a:cubicBezTo>
                      <a:cubicBezTo>
                        <a:pt x="203" y="6"/>
                        <a:pt x="201" y="8"/>
                        <a:pt x="198" y="10"/>
                      </a:cubicBezTo>
                      <a:cubicBezTo>
                        <a:pt x="195" y="11"/>
                        <a:pt x="192" y="14"/>
                        <a:pt x="191" y="16"/>
                      </a:cubicBezTo>
                      <a:cubicBezTo>
                        <a:pt x="190" y="17"/>
                        <a:pt x="190" y="19"/>
                        <a:pt x="189" y="21"/>
                      </a:cubicBezTo>
                      <a:cubicBezTo>
                        <a:pt x="189" y="23"/>
                        <a:pt x="188" y="24"/>
                        <a:pt x="188" y="25"/>
                      </a:cubicBezTo>
                      <a:cubicBezTo>
                        <a:pt x="186" y="27"/>
                        <a:pt x="183" y="27"/>
                        <a:pt x="181" y="26"/>
                      </a:cubicBezTo>
                      <a:cubicBezTo>
                        <a:pt x="180" y="26"/>
                        <a:pt x="177" y="25"/>
                        <a:pt x="176" y="25"/>
                      </a:cubicBezTo>
                      <a:cubicBezTo>
                        <a:pt x="174" y="25"/>
                        <a:pt x="172" y="24"/>
                        <a:pt x="170" y="23"/>
                      </a:cubicBezTo>
                      <a:cubicBezTo>
                        <a:pt x="168" y="22"/>
                        <a:pt x="164" y="22"/>
                        <a:pt x="161" y="22"/>
                      </a:cubicBezTo>
                      <a:cubicBezTo>
                        <a:pt x="158" y="22"/>
                        <a:pt x="155" y="22"/>
                        <a:pt x="154" y="21"/>
                      </a:cubicBezTo>
                      <a:cubicBezTo>
                        <a:pt x="153" y="20"/>
                        <a:pt x="150" y="18"/>
                        <a:pt x="149" y="18"/>
                      </a:cubicBezTo>
                      <a:cubicBezTo>
                        <a:pt x="147" y="18"/>
                        <a:pt x="146" y="17"/>
                        <a:pt x="145" y="17"/>
                      </a:cubicBezTo>
                      <a:cubicBezTo>
                        <a:pt x="144" y="17"/>
                        <a:pt x="143" y="18"/>
                        <a:pt x="142" y="19"/>
                      </a:cubicBezTo>
                      <a:cubicBezTo>
                        <a:pt x="141" y="20"/>
                        <a:pt x="139" y="21"/>
                        <a:pt x="138" y="21"/>
                      </a:cubicBezTo>
                      <a:cubicBezTo>
                        <a:pt x="136" y="22"/>
                        <a:pt x="132" y="24"/>
                        <a:pt x="130" y="26"/>
                      </a:cubicBezTo>
                      <a:cubicBezTo>
                        <a:pt x="127" y="28"/>
                        <a:pt x="125" y="29"/>
                        <a:pt x="124" y="31"/>
                      </a:cubicBezTo>
                      <a:cubicBezTo>
                        <a:pt x="124" y="32"/>
                        <a:pt x="124" y="34"/>
                        <a:pt x="123" y="35"/>
                      </a:cubicBezTo>
                      <a:cubicBezTo>
                        <a:pt x="122" y="37"/>
                        <a:pt x="120" y="38"/>
                        <a:pt x="118" y="38"/>
                      </a:cubicBezTo>
                      <a:cubicBezTo>
                        <a:pt x="117" y="38"/>
                        <a:pt x="116" y="40"/>
                        <a:pt x="116" y="42"/>
                      </a:cubicBezTo>
                      <a:cubicBezTo>
                        <a:pt x="116" y="44"/>
                        <a:pt x="116" y="46"/>
                        <a:pt x="114" y="46"/>
                      </a:cubicBezTo>
                      <a:cubicBezTo>
                        <a:pt x="112" y="46"/>
                        <a:pt x="110" y="47"/>
                        <a:pt x="110" y="48"/>
                      </a:cubicBezTo>
                      <a:cubicBezTo>
                        <a:pt x="110" y="49"/>
                        <a:pt x="109" y="51"/>
                        <a:pt x="108" y="51"/>
                      </a:cubicBezTo>
                      <a:cubicBezTo>
                        <a:pt x="107" y="51"/>
                        <a:pt x="105" y="52"/>
                        <a:pt x="104" y="53"/>
                      </a:cubicBezTo>
                      <a:cubicBezTo>
                        <a:pt x="103" y="54"/>
                        <a:pt x="101" y="55"/>
                        <a:pt x="99" y="55"/>
                      </a:cubicBezTo>
                      <a:cubicBezTo>
                        <a:pt x="97" y="55"/>
                        <a:pt x="93" y="56"/>
                        <a:pt x="90" y="56"/>
                      </a:cubicBezTo>
                      <a:cubicBezTo>
                        <a:pt x="86" y="57"/>
                        <a:pt x="82" y="58"/>
                        <a:pt x="80" y="60"/>
                      </a:cubicBezTo>
                      <a:cubicBezTo>
                        <a:pt x="78" y="62"/>
                        <a:pt x="77" y="64"/>
                        <a:pt x="77" y="65"/>
                      </a:cubicBezTo>
                      <a:cubicBezTo>
                        <a:pt x="76" y="67"/>
                        <a:pt x="76" y="69"/>
                        <a:pt x="75" y="71"/>
                      </a:cubicBezTo>
                      <a:cubicBezTo>
                        <a:pt x="75" y="73"/>
                        <a:pt x="72" y="76"/>
                        <a:pt x="70" y="77"/>
                      </a:cubicBezTo>
                      <a:cubicBezTo>
                        <a:pt x="69" y="80"/>
                        <a:pt x="66" y="82"/>
                        <a:pt x="64" y="83"/>
                      </a:cubicBezTo>
                      <a:cubicBezTo>
                        <a:pt x="63" y="85"/>
                        <a:pt x="61" y="86"/>
                        <a:pt x="59" y="87"/>
                      </a:cubicBezTo>
                      <a:cubicBezTo>
                        <a:pt x="57" y="88"/>
                        <a:pt x="55" y="89"/>
                        <a:pt x="54" y="90"/>
                      </a:cubicBezTo>
                      <a:cubicBezTo>
                        <a:pt x="53" y="92"/>
                        <a:pt x="52" y="94"/>
                        <a:pt x="52" y="95"/>
                      </a:cubicBezTo>
                      <a:cubicBezTo>
                        <a:pt x="53" y="95"/>
                        <a:pt x="54" y="97"/>
                        <a:pt x="54" y="99"/>
                      </a:cubicBezTo>
                      <a:cubicBezTo>
                        <a:pt x="54" y="100"/>
                        <a:pt x="53" y="101"/>
                        <a:pt x="51" y="103"/>
                      </a:cubicBezTo>
                      <a:cubicBezTo>
                        <a:pt x="49" y="104"/>
                        <a:pt x="47" y="106"/>
                        <a:pt x="46" y="107"/>
                      </a:cubicBezTo>
                      <a:cubicBezTo>
                        <a:pt x="44" y="108"/>
                        <a:pt x="42" y="108"/>
                        <a:pt x="40" y="109"/>
                      </a:cubicBezTo>
                      <a:cubicBezTo>
                        <a:pt x="40" y="108"/>
                        <a:pt x="38" y="108"/>
                        <a:pt x="37" y="109"/>
                      </a:cubicBezTo>
                      <a:cubicBezTo>
                        <a:pt x="36" y="110"/>
                        <a:pt x="35" y="110"/>
                        <a:pt x="33" y="110"/>
                      </a:cubicBezTo>
                      <a:cubicBezTo>
                        <a:pt x="32" y="109"/>
                        <a:pt x="31" y="109"/>
                        <a:pt x="31" y="110"/>
                      </a:cubicBezTo>
                      <a:cubicBezTo>
                        <a:pt x="30" y="110"/>
                        <a:pt x="29" y="111"/>
                        <a:pt x="28" y="111"/>
                      </a:cubicBezTo>
                      <a:cubicBezTo>
                        <a:pt x="26" y="111"/>
                        <a:pt x="24" y="112"/>
                        <a:pt x="22" y="114"/>
                      </a:cubicBezTo>
                      <a:cubicBezTo>
                        <a:pt x="20" y="115"/>
                        <a:pt x="17" y="117"/>
                        <a:pt x="16" y="117"/>
                      </a:cubicBezTo>
                      <a:cubicBezTo>
                        <a:pt x="15" y="118"/>
                        <a:pt x="12" y="117"/>
                        <a:pt x="11" y="117"/>
                      </a:cubicBezTo>
                      <a:cubicBezTo>
                        <a:pt x="9" y="116"/>
                        <a:pt x="7" y="116"/>
                        <a:pt x="5" y="116"/>
                      </a:cubicBezTo>
                      <a:cubicBezTo>
                        <a:pt x="3" y="116"/>
                        <a:pt x="3" y="116"/>
                        <a:pt x="3" y="116"/>
                      </a:cubicBezTo>
                      <a:cubicBezTo>
                        <a:pt x="2" y="117"/>
                        <a:pt x="1" y="117"/>
                        <a:pt x="1" y="118"/>
                      </a:cubicBezTo>
                      <a:cubicBezTo>
                        <a:pt x="1" y="118"/>
                        <a:pt x="1" y="118"/>
                        <a:pt x="1" y="120"/>
                      </a:cubicBezTo>
                      <a:cubicBezTo>
                        <a:pt x="1" y="121"/>
                        <a:pt x="0" y="124"/>
                        <a:pt x="0" y="125"/>
                      </a:cubicBezTo>
                      <a:cubicBezTo>
                        <a:pt x="0" y="126"/>
                        <a:pt x="1" y="128"/>
                        <a:pt x="2" y="130"/>
                      </a:cubicBezTo>
                      <a:cubicBezTo>
                        <a:pt x="3" y="131"/>
                        <a:pt x="6" y="132"/>
                        <a:pt x="7" y="132"/>
                      </a:cubicBezTo>
                      <a:cubicBezTo>
                        <a:pt x="9" y="133"/>
                        <a:pt x="11" y="133"/>
                        <a:pt x="12" y="133"/>
                      </a:cubicBezTo>
                      <a:cubicBezTo>
                        <a:pt x="14" y="133"/>
                        <a:pt x="17" y="132"/>
                        <a:pt x="18" y="132"/>
                      </a:cubicBezTo>
                      <a:cubicBezTo>
                        <a:pt x="20" y="132"/>
                        <a:pt x="22" y="134"/>
                        <a:pt x="23" y="135"/>
                      </a:cubicBezTo>
                      <a:cubicBezTo>
                        <a:pt x="25" y="137"/>
                        <a:pt x="25" y="139"/>
                        <a:pt x="25" y="140"/>
                      </a:cubicBezTo>
                      <a:cubicBezTo>
                        <a:pt x="25" y="141"/>
                        <a:pt x="25" y="144"/>
                        <a:pt x="24" y="145"/>
                      </a:cubicBezTo>
                      <a:cubicBezTo>
                        <a:pt x="23" y="147"/>
                        <a:pt x="23" y="150"/>
                        <a:pt x="23" y="150"/>
                      </a:cubicBezTo>
                      <a:cubicBezTo>
                        <a:pt x="23" y="151"/>
                        <a:pt x="24" y="154"/>
                        <a:pt x="26" y="155"/>
                      </a:cubicBezTo>
                      <a:cubicBezTo>
                        <a:pt x="27" y="156"/>
                        <a:pt x="27" y="156"/>
                        <a:pt x="27" y="156"/>
                      </a:cubicBezTo>
                      <a:cubicBezTo>
                        <a:pt x="28" y="158"/>
                        <a:pt x="30" y="159"/>
                        <a:pt x="34" y="157"/>
                      </a:cubicBezTo>
                      <a:cubicBezTo>
                        <a:pt x="38" y="156"/>
                        <a:pt x="44" y="154"/>
                        <a:pt x="48" y="152"/>
                      </a:cubicBezTo>
                      <a:cubicBezTo>
                        <a:pt x="52" y="151"/>
                        <a:pt x="55" y="150"/>
                        <a:pt x="57" y="149"/>
                      </a:cubicBezTo>
                      <a:cubicBezTo>
                        <a:pt x="58" y="148"/>
                        <a:pt x="60" y="147"/>
                        <a:pt x="61" y="147"/>
                      </a:cubicBezTo>
                      <a:cubicBezTo>
                        <a:pt x="61" y="147"/>
                        <a:pt x="64" y="147"/>
                        <a:pt x="66" y="147"/>
                      </a:cubicBezTo>
                      <a:cubicBezTo>
                        <a:pt x="68" y="148"/>
                        <a:pt x="69" y="148"/>
                        <a:pt x="69" y="149"/>
                      </a:cubicBezTo>
                      <a:cubicBezTo>
                        <a:pt x="69" y="150"/>
                        <a:pt x="71" y="150"/>
                        <a:pt x="73" y="150"/>
                      </a:cubicBezTo>
                      <a:cubicBezTo>
                        <a:pt x="76" y="150"/>
                        <a:pt x="78" y="150"/>
                        <a:pt x="79" y="150"/>
                      </a:cubicBezTo>
                      <a:cubicBezTo>
                        <a:pt x="81" y="150"/>
                        <a:pt x="84" y="150"/>
                        <a:pt x="85" y="149"/>
                      </a:cubicBezTo>
                      <a:cubicBezTo>
                        <a:pt x="87" y="149"/>
                        <a:pt x="89" y="148"/>
                        <a:pt x="91" y="148"/>
                      </a:cubicBezTo>
                      <a:cubicBezTo>
                        <a:pt x="92" y="148"/>
                        <a:pt x="94" y="148"/>
                        <a:pt x="95" y="148"/>
                      </a:cubicBezTo>
                      <a:cubicBezTo>
                        <a:pt x="97" y="149"/>
                        <a:pt x="100" y="149"/>
                        <a:pt x="101" y="148"/>
                      </a:cubicBezTo>
                      <a:cubicBezTo>
                        <a:pt x="102" y="148"/>
                        <a:pt x="106" y="147"/>
                        <a:pt x="109" y="145"/>
                      </a:cubicBezTo>
                      <a:cubicBezTo>
                        <a:pt x="111" y="144"/>
                        <a:pt x="114" y="141"/>
                        <a:pt x="115" y="140"/>
                      </a:cubicBezTo>
                      <a:cubicBezTo>
                        <a:pt x="116" y="137"/>
                        <a:pt x="117" y="135"/>
                        <a:pt x="117" y="133"/>
                      </a:cubicBezTo>
                      <a:cubicBezTo>
                        <a:pt x="119" y="131"/>
                        <a:pt x="121" y="129"/>
                        <a:pt x="122" y="127"/>
                      </a:cubicBezTo>
                      <a:cubicBezTo>
                        <a:pt x="124" y="125"/>
                        <a:pt x="125" y="122"/>
                        <a:pt x="127" y="121"/>
                      </a:cubicBezTo>
                      <a:cubicBezTo>
                        <a:pt x="129" y="119"/>
                        <a:pt x="132" y="117"/>
                        <a:pt x="133" y="116"/>
                      </a:cubicBezTo>
                      <a:cubicBezTo>
                        <a:pt x="134" y="115"/>
                        <a:pt x="136" y="113"/>
                        <a:pt x="136" y="111"/>
                      </a:cubicBezTo>
                      <a:cubicBezTo>
                        <a:pt x="136" y="110"/>
                        <a:pt x="138" y="109"/>
                        <a:pt x="139" y="109"/>
                      </a:cubicBezTo>
                      <a:cubicBezTo>
                        <a:pt x="141" y="110"/>
                        <a:pt x="144" y="110"/>
                        <a:pt x="147" y="109"/>
                      </a:cubicBezTo>
                      <a:cubicBezTo>
                        <a:pt x="149" y="108"/>
                        <a:pt x="152" y="107"/>
                        <a:pt x="154" y="106"/>
                      </a:cubicBezTo>
                      <a:cubicBezTo>
                        <a:pt x="155" y="105"/>
                        <a:pt x="158" y="104"/>
                        <a:pt x="159" y="103"/>
                      </a:cubicBezTo>
                      <a:cubicBezTo>
                        <a:pt x="160" y="101"/>
                        <a:pt x="162" y="100"/>
                        <a:pt x="163" y="99"/>
                      </a:cubicBezTo>
                      <a:cubicBezTo>
                        <a:pt x="163" y="98"/>
                        <a:pt x="166" y="96"/>
                        <a:pt x="169" y="96"/>
                      </a:cubicBezTo>
                      <a:cubicBezTo>
                        <a:pt x="171" y="95"/>
                        <a:pt x="175" y="94"/>
                        <a:pt x="176" y="94"/>
                      </a:cubicBezTo>
                      <a:cubicBezTo>
                        <a:pt x="177" y="93"/>
                        <a:pt x="179" y="92"/>
                        <a:pt x="180" y="91"/>
                      </a:cubicBezTo>
                      <a:cubicBezTo>
                        <a:pt x="182" y="91"/>
                        <a:pt x="184" y="90"/>
                        <a:pt x="186" y="89"/>
                      </a:cubicBezTo>
                      <a:cubicBezTo>
                        <a:pt x="187" y="88"/>
                        <a:pt x="190" y="88"/>
                        <a:pt x="191" y="88"/>
                      </a:cubicBezTo>
                      <a:cubicBezTo>
                        <a:pt x="193" y="88"/>
                        <a:pt x="196" y="87"/>
                        <a:pt x="198" y="86"/>
                      </a:cubicBezTo>
                      <a:cubicBezTo>
                        <a:pt x="201" y="86"/>
                        <a:pt x="203" y="83"/>
                        <a:pt x="204" y="82"/>
                      </a:cubicBezTo>
                      <a:cubicBezTo>
                        <a:pt x="205" y="80"/>
                        <a:pt x="208" y="79"/>
                        <a:pt x="210" y="79"/>
                      </a:cubicBezTo>
                      <a:cubicBezTo>
                        <a:pt x="211" y="79"/>
                        <a:pt x="214" y="79"/>
                        <a:pt x="216" y="79"/>
                      </a:cubicBezTo>
                      <a:cubicBezTo>
                        <a:pt x="218" y="79"/>
                        <a:pt x="219" y="79"/>
                        <a:pt x="219" y="79"/>
                      </a:cubicBezTo>
                      <a:cubicBezTo>
                        <a:pt x="220" y="80"/>
                        <a:pt x="220" y="82"/>
                        <a:pt x="220" y="83"/>
                      </a:cubicBezTo>
                      <a:cubicBezTo>
                        <a:pt x="219" y="85"/>
                        <a:pt x="219" y="86"/>
                        <a:pt x="218" y="87"/>
                      </a:cubicBezTo>
                      <a:cubicBezTo>
                        <a:pt x="217" y="89"/>
                        <a:pt x="216" y="91"/>
                        <a:pt x="216" y="92"/>
                      </a:cubicBezTo>
                      <a:cubicBezTo>
                        <a:pt x="215" y="93"/>
                        <a:pt x="215" y="96"/>
                        <a:pt x="216" y="97"/>
                      </a:cubicBezTo>
                      <a:cubicBezTo>
                        <a:pt x="216" y="98"/>
                        <a:pt x="217" y="101"/>
                        <a:pt x="219" y="102"/>
                      </a:cubicBezTo>
                      <a:cubicBezTo>
                        <a:pt x="220" y="104"/>
                        <a:pt x="221" y="106"/>
                        <a:pt x="222" y="106"/>
                      </a:cubicBezTo>
                      <a:cubicBezTo>
                        <a:pt x="223" y="106"/>
                        <a:pt x="225" y="106"/>
                        <a:pt x="225" y="107"/>
                      </a:cubicBezTo>
                      <a:cubicBezTo>
                        <a:pt x="226" y="109"/>
                        <a:pt x="226" y="111"/>
                        <a:pt x="225" y="113"/>
                      </a:cubicBezTo>
                      <a:cubicBezTo>
                        <a:pt x="225" y="115"/>
                        <a:pt x="223" y="117"/>
                        <a:pt x="222" y="117"/>
                      </a:cubicBezTo>
                      <a:cubicBezTo>
                        <a:pt x="221" y="118"/>
                        <a:pt x="219" y="118"/>
                        <a:pt x="218" y="118"/>
                      </a:cubicBezTo>
                      <a:cubicBezTo>
                        <a:pt x="216" y="119"/>
                        <a:pt x="214" y="120"/>
                        <a:pt x="212" y="121"/>
                      </a:cubicBezTo>
                      <a:cubicBezTo>
                        <a:pt x="209" y="121"/>
                        <a:pt x="206" y="121"/>
                        <a:pt x="206" y="121"/>
                      </a:cubicBezTo>
                      <a:cubicBezTo>
                        <a:pt x="204" y="121"/>
                        <a:pt x="203" y="121"/>
                        <a:pt x="203" y="121"/>
                      </a:cubicBezTo>
                      <a:cubicBezTo>
                        <a:pt x="202" y="122"/>
                        <a:pt x="201" y="124"/>
                        <a:pt x="201" y="125"/>
                      </a:cubicBezTo>
                      <a:cubicBezTo>
                        <a:pt x="200" y="126"/>
                        <a:pt x="198" y="127"/>
                        <a:pt x="197" y="128"/>
                      </a:cubicBezTo>
                      <a:cubicBezTo>
                        <a:pt x="196" y="129"/>
                        <a:pt x="193" y="133"/>
                        <a:pt x="192" y="135"/>
                      </a:cubicBezTo>
                      <a:cubicBezTo>
                        <a:pt x="191" y="138"/>
                        <a:pt x="190" y="141"/>
                        <a:pt x="190" y="142"/>
                      </a:cubicBezTo>
                      <a:cubicBezTo>
                        <a:pt x="190" y="144"/>
                        <a:pt x="190" y="145"/>
                        <a:pt x="190" y="147"/>
                      </a:cubicBezTo>
                      <a:cubicBezTo>
                        <a:pt x="190" y="149"/>
                        <a:pt x="192" y="152"/>
                        <a:pt x="193" y="153"/>
                      </a:cubicBezTo>
                      <a:cubicBezTo>
                        <a:pt x="194" y="155"/>
                        <a:pt x="195" y="155"/>
                        <a:pt x="196" y="155"/>
                      </a:cubicBezTo>
                      <a:cubicBezTo>
                        <a:pt x="196" y="155"/>
                        <a:pt x="196" y="155"/>
                        <a:pt x="198" y="155"/>
                      </a:cubicBezTo>
                      <a:cubicBezTo>
                        <a:pt x="200" y="154"/>
                        <a:pt x="201" y="151"/>
                        <a:pt x="202" y="150"/>
                      </a:cubicBezTo>
                      <a:cubicBezTo>
                        <a:pt x="203" y="149"/>
                        <a:pt x="204" y="147"/>
                        <a:pt x="205" y="147"/>
                      </a:cubicBezTo>
                      <a:cubicBezTo>
                        <a:pt x="206" y="146"/>
                        <a:pt x="208" y="145"/>
                        <a:pt x="208" y="144"/>
                      </a:cubicBezTo>
                      <a:cubicBezTo>
                        <a:pt x="209" y="143"/>
                        <a:pt x="211" y="142"/>
                        <a:pt x="212" y="141"/>
                      </a:cubicBezTo>
                      <a:cubicBezTo>
                        <a:pt x="213" y="141"/>
                        <a:pt x="216" y="139"/>
                        <a:pt x="216" y="137"/>
                      </a:cubicBezTo>
                      <a:cubicBezTo>
                        <a:pt x="217" y="136"/>
                        <a:pt x="220" y="135"/>
                        <a:pt x="221" y="134"/>
                      </a:cubicBezTo>
                      <a:cubicBezTo>
                        <a:pt x="222" y="134"/>
                        <a:pt x="224" y="131"/>
                        <a:pt x="225" y="129"/>
                      </a:cubicBezTo>
                      <a:cubicBezTo>
                        <a:pt x="227" y="127"/>
                        <a:pt x="229" y="124"/>
                        <a:pt x="231" y="122"/>
                      </a:cubicBezTo>
                      <a:cubicBezTo>
                        <a:pt x="231" y="121"/>
                        <a:pt x="234" y="119"/>
                        <a:pt x="236" y="118"/>
                      </a:cubicBezTo>
                      <a:cubicBezTo>
                        <a:pt x="238" y="118"/>
                        <a:pt x="242" y="117"/>
                        <a:pt x="246" y="116"/>
                      </a:cubicBezTo>
                      <a:cubicBezTo>
                        <a:pt x="248" y="116"/>
                        <a:pt x="252" y="115"/>
                        <a:pt x="253" y="113"/>
                      </a:cubicBezTo>
                      <a:cubicBezTo>
                        <a:pt x="254" y="112"/>
                        <a:pt x="256" y="112"/>
                        <a:pt x="258" y="111"/>
                      </a:cubicBezTo>
                      <a:cubicBezTo>
                        <a:pt x="261" y="111"/>
                        <a:pt x="262" y="111"/>
                        <a:pt x="263" y="111"/>
                      </a:cubicBezTo>
                      <a:cubicBezTo>
                        <a:pt x="264" y="111"/>
                        <a:pt x="267" y="111"/>
                        <a:pt x="268" y="113"/>
                      </a:cubicBezTo>
                      <a:cubicBezTo>
                        <a:pt x="270" y="114"/>
                        <a:pt x="271" y="116"/>
                        <a:pt x="271" y="117"/>
                      </a:cubicBezTo>
                      <a:cubicBezTo>
                        <a:pt x="272" y="119"/>
                        <a:pt x="274" y="120"/>
                        <a:pt x="276" y="120"/>
                      </a:cubicBezTo>
                      <a:cubicBezTo>
                        <a:pt x="278" y="121"/>
                        <a:pt x="280" y="121"/>
                        <a:pt x="281" y="121"/>
                      </a:cubicBezTo>
                      <a:cubicBezTo>
                        <a:pt x="283" y="121"/>
                        <a:pt x="284" y="120"/>
                        <a:pt x="285" y="119"/>
                      </a:cubicBezTo>
                      <a:cubicBezTo>
                        <a:pt x="286" y="118"/>
                        <a:pt x="284" y="116"/>
                        <a:pt x="282" y="115"/>
                      </a:cubicBezTo>
                      <a:cubicBezTo>
                        <a:pt x="280" y="114"/>
                        <a:pt x="277" y="110"/>
                        <a:pt x="276" y="109"/>
                      </a:cubicBezTo>
                      <a:cubicBezTo>
                        <a:pt x="274" y="107"/>
                        <a:pt x="272" y="104"/>
                        <a:pt x="271" y="102"/>
                      </a:cubicBezTo>
                      <a:cubicBezTo>
                        <a:pt x="270" y="99"/>
                        <a:pt x="270" y="97"/>
                        <a:pt x="270" y="95"/>
                      </a:cubicBezTo>
                      <a:cubicBezTo>
                        <a:pt x="270" y="93"/>
                        <a:pt x="271" y="91"/>
                        <a:pt x="272" y="90"/>
                      </a:cubicBezTo>
                      <a:cubicBezTo>
                        <a:pt x="273" y="88"/>
                        <a:pt x="275" y="87"/>
                        <a:pt x="276" y="85"/>
                      </a:cubicBezTo>
                      <a:cubicBezTo>
                        <a:pt x="278" y="84"/>
                        <a:pt x="280" y="81"/>
                        <a:pt x="282" y="80"/>
                      </a:cubicBezTo>
                      <a:cubicBezTo>
                        <a:pt x="284" y="79"/>
                        <a:pt x="286" y="78"/>
                        <a:pt x="288" y="77"/>
                      </a:cubicBezTo>
                      <a:cubicBezTo>
                        <a:pt x="290" y="77"/>
                        <a:pt x="292" y="75"/>
                        <a:pt x="292" y="73"/>
                      </a:cubicBezTo>
                      <a:cubicBezTo>
                        <a:pt x="292" y="73"/>
                        <a:pt x="291" y="70"/>
                        <a:pt x="289" y="6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0" name="Freeform 13">
                  <a:extLst>
                    <a:ext uri="{FF2B5EF4-FFF2-40B4-BE49-F238E27FC236}">
                      <a16:creationId xmlns:a16="http://schemas.microsoft.com/office/drawing/2014/main" id="{78357C5D-082E-060B-6A67-284FE1FEEF38}"/>
                    </a:ext>
                  </a:extLst>
                </p:cNvPr>
                <p:cNvSpPr>
                  <a:spLocks/>
                </p:cNvSpPr>
                <p:nvPr/>
              </p:nvSpPr>
              <p:spPr bwMode="auto">
                <a:xfrm>
                  <a:off x="6385371" y="2132366"/>
                  <a:ext cx="286186" cy="110189"/>
                </a:xfrm>
                <a:custGeom>
                  <a:avLst/>
                  <a:gdLst/>
                  <a:ahLst/>
                  <a:cxnLst>
                    <a:cxn ang="0">
                      <a:pos x="151" y="47"/>
                    </a:cxn>
                    <a:cxn ang="0">
                      <a:pos x="157" y="39"/>
                    </a:cxn>
                    <a:cxn ang="0">
                      <a:pos x="150" y="32"/>
                    </a:cxn>
                    <a:cxn ang="0">
                      <a:pos x="150" y="24"/>
                    </a:cxn>
                    <a:cxn ang="0">
                      <a:pos x="144" y="21"/>
                    </a:cxn>
                    <a:cxn ang="0">
                      <a:pos x="136" y="17"/>
                    </a:cxn>
                    <a:cxn ang="0">
                      <a:pos x="125" y="19"/>
                    </a:cxn>
                    <a:cxn ang="0">
                      <a:pos x="122" y="13"/>
                    </a:cxn>
                    <a:cxn ang="0">
                      <a:pos x="123" y="6"/>
                    </a:cxn>
                    <a:cxn ang="0">
                      <a:pos x="119" y="1"/>
                    </a:cxn>
                    <a:cxn ang="0">
                      <a:pos x="107" y="3"/>
                    </a:cxn>
                    <a:cxn ang="0">
                      <a:pos x="96" y="10"/>
                    </a:cxn>
                    <a:cxn ang="0">
                      <a:pos x="90" y="8"/>
                    </a:cxn>
                    <a:cxn ang="0">
                      <a:pos x="80" y="17"/>
                    </a:cxn>
                    <a:cxn ang="0">
                      <a:pos x="73" y="19"/>
                    </a:cxn>
                    <a:cxn ang="0">
                      <a:pos x="62" y="15"/>
                    </a:cxn>
                    <a:cxn ang="0">
                      <a:pos x="53" y="13"/>
                    </a:cxn>
                    <a:cxn ang="0">
                      <a:pos x="38" y="14"/>
                    </a:cxn>
                    <a:cxn ang="0">
                      <a:pos x="27" y="13"/>
                    </a:cxn>
                    <a:cxn ang="0">
                      <a:pos x="13" y="18"/>
                    </a:cxn>
                    <a:cxn ang="0">
                      <a:pos x="9" y="28"/>
                    </a:cxn>
                    <a:cxn ang="0">
                      <a:pos x="5" y="41"/>
                    </a:cxn>
                    <a:cxn ang="0">
                      <a:pos x="0" y="50"/>
                    </a:cxn>
                    <a:cxn ang="0">
                      <a:pos x="12" y="55"/>
                    </a:cxn>
                    <a:cxn ang="0">
                      <a:pos x="22" y="57"/>
                    </a:cxn>
                    <a:cxn ang="0">
                      <a:pos x="32" y="60"/>
                    </a:cxn>
                    <a:cxn ang="0">
                      <a:pos x="48" y="58"/>
                    </a:cxn>
                    <a:cxn ang="0">
                      <a:pos x="63" y="57"/>
                    </a:cxn>
                    <a:cxn ang="0">
                      <a:pos x="78" y="54"/>
                    </a:cxn>
                    <a:cxn ang="0">
                      <a:pos x="90" y="56"/>
                    </a:cxn>
                    <a:cxn ang="0">
                      <a:pos x="101" y="55"/>
                    </a:cxn>
                    <a:cxn ang="0">
                      <a:pos x="118" y="52"/>
                    </a:cxn>
                    <a:cxn ang="0">
                      <a:pos x="130" y="56"/>
                    </a:cxn>
                    <a:cxn ang="0">
                      <a:pos x="137" y="54"/>
                    </a:cxn>
                  </a:cxnLst>
                  <a:rect l="0" t="0" r="r" b="b"/>
                  <a:pathLst>
                    <a:path w="158" h="61">
                      <a:moveTo>
                        <a:pt x="145" y="50"/>
                      </a:moveTo>
                      <a:cubicBezTo>
                        <a:pt x="146" y="49"/>
                        <a:pt x="149" y="48"/>
                        <a:pt x="151" y="47"/>
                      </a:cubicBezTo>
                      <a:cubicBezTo>
                        <a:pt x="152" y="46"/>
                        <a:pt x="155" y="44"/>
                        <a:pt x="156" y="43"/>
                      </a:cubicBezTo>
                      <a:cubicBezTo>
                        <a:pt x="158" y="42"/>
                        <a:pt x="158" y="41"/>
                        <a:pt x="157" y="39"/>
                      </a:cubicBezTo>
                      <a:cubicBezTo>
                        <a:pt x="157" y="37"/>
                        <a:pt x="155" y="36"/>
                        <a:pt x="154" y="35"/>
                      </a:cubicBezTo>
                      <a:cubicBezTo>
                        <a:pt x="152" y="34"/>
                        <a:pt x="151" y="32"/>
                        <a:pt x="150" y="32"/>
                      </a:cubicBezTo>
                      <a:cubicBezTo>
                        <a:pt x="148" y="32"/>
                        <a:pt x="147" y="30"/>
                        <a:pt x="147" y="29"/>
                      </a:cubicBezTo>
                      <a:cubicBezTo>
                        <a:pt x="147" y="28"/>
                        <a:pt x="149" y="26"/>
                        <a:pt x="150" y="24"/>
                      </a:cubicBezTo>
                      <a:cubicBezTo>
                        <a:pt x="150" y="23"/>
                        <a:pt x="150" y="22"/>
                        <a:pt x="150" y="22"/>
                      </a:cubicBezTo>
                      <a:cubicBezTo>
                        <a:pt x="149" y="21"/>
                        <a:pt x="146" y="21"/>
                        <a:pt x="144" y="21"/>
                      </a:cubicBezTo>
                      <a:cubicBezTo>
                        <a:pt x="142" y="21"/>
                        <a:pt x="141" y="20"/>
                        <a:pt x="140" y="19"/>
                      </a:cubicBezTo>
                      <a:cubicBezTo>
                        <a:pt x="140" y="18"/>
                        <a:pt x="138" y="18"/>
                        <a:pt x="136" y="17"/>
                      </a:cubicBezTo>
                      <a:cubicBezTo>
                        <a:pt x="134" y="16"/>
                        <a:pt x="132" y="16"/>
                        <a:pt x="130" y="17"/>
                      </a:cubicBezTo>
                      <a:cubicBezTo>
                        <a:pt x="128" y="18"/>
                        <a:pt x="125" y="19"/>
                        <a:pt x="125" y="19"/>
                      </a:cubicBezTo>
                      <a:cubicBezTo>
                        <a:pt x="124" y="20"/>
                        <a:pt x="122" y="19"/>
                        <a:pt x="122" y="17"/>
                      </a:cubicBezTo>
                      <a:cubicBezTo>
                        <a:pt x="122" y="16"/>
                        <a:pt x="122" y="14"/>
                        <a:pt x="122" y="13"/>
                      </a:cubicBezTo>
                      <a:cubicBezTo>
                        <a:pt x="122" y="11"/>
                        <a:pt x="123" y="10"/>
                        <a:pt x="123" y="9"/>
                      </a:cubicBezTo>
                      <a:cubicBezTo>
                        <a:pt x="123" y="9"/>
                        <a:pt x="123" y="7"/>
                        <a:pt x="123" y="6"/>
                      </a:cubicBezTo>
                      <a:cubicBezTo>
                        <a:pt x="123" y="5"/>
                        <a:pt x="123" y="3"/>
                        <a:pt x="123" y="1"/>
                      </a:cubicBezTo>
                      <a:cubicBezTo>
                        <a:pt x="124" y="1"/>
                        <a:pt x="123" y="0"/>
                        <a:pt x="119" y="1"/>
                      </a:cubicBezTo>
                      <a:cubicBezTo>
                        <a:pt x="116" y="2"/>
                        <a:pt x="113" y="2"/>
                        <a:pt x="112" y="2"/>
                      </a:cubicBezTo>
                      <a:cubicBezTo>
                        <a:pt x="111" y="2"/>
                        <a:pt x="108" y="3"/>
                        <a:pt x="107" y="3"/>
                      </a:cubicBezTo>
                      <a:cubicBezTo>
                        <a:pt x="105" y="5"/>
                        <a:pt x="102" y="7"/>
                        <a:pt x="100" y="8"/>
                      </a:cubicBezTo>
                      <a:cubicBezTo>
                        <a:pt x="99" y="9"/>
                        <a:pt x="97" y="10"/>
                        <a:pt x="96" y="10"/>
                      </a:cubicBezTo>
                      <a:cubicBezTo>
                        <a:pt x="95" y="10"/>
                        <a:pt x="94" y="10"/>
                        <a:pt x="93" y="8"/>
                      </a:cubicBezTo>
                      <a:cubicBezTo>
                        <a:pt x="92" y="7"/>
                        <a:pt x="91" y="7"/>
                        <a:pt x="90" y="8"/>
                      </a:cubicBezTo>
                      <a:cubicBezTo>
                        <a:pt x="89" y="10"/>
                        <a:pt x="86" y="11"/>
                        <a:pt x="85" y="12"/>
                      </a:cubicBezTo>
                      <a:cubicBezTo>
                        <a:pt x="83" y="14"/>
                        <a:pt x="81" y="16"/>
                        <a:pt x="80" y="17"/>
                      </a:cubicBezTo>
                      <a:cubicBezTo>
                        <a:pt x="79" y="18"/>
                        <a:pt x="77" y="20"/>
                        <a:pt x="76" y="21"/>
                      </a:cubicBezTo>
                      <a:cubicBezTo>
                        <a:pt x="76" y="22"/>
                        <a:pt x="74" y="22"/>
                        <a:pt x="73" y="19"/>
                      </a:cubicBezTo>
                      <a:cubicBezTo>
                        <a:pt x="72" y="18"/>
                        <a:pt x="70" y="17"/>
                        <a:pt x="67" y="18"/>
                      </a:cubicBezTo>
                      <a:cubicBezTo>
                        <a:pt x="66" y="19"/>
                        <a:pt x="63" y="17"/>
                        <a:pt x="62" y="15"/>
                      </a:cubicBezTo>
                      <a:cubicBezTo>
                        <a:pt x="62" y="14"/>
                        <a:pt x="60" y="13"/>
                        <a:pt x="58" y="13"/>
                      </a:cubicBezTo>
                      <a:cubicBezTo>
                        <a:pt x="57" y="13"/>
                        <a:pt x="54" y="13"/>
                        <a:pt x="53" y="13"/>
                      </a:cubicBezTo>
                      <a:cubicBezTo>
                        <a:pt x="51" y="14"/>
                        <a:pt x="48" y="14"/>
                        <a:pt x="46" y="15"/>
                      </a:cubicBezTo>
                      <a:cubicBezTo>
                        <a:pt x="43" y="15"/>
                        <a:pt x="41" y="15"/>
                        <a:pt x="38" y="14"/>
                      </a:cubicBezTo>
                      <a:cubicBezTo>
                        <a:pt x="36" y="14"/>
                        <a:pt x="34" y="13"/>
                        <a:pt x="32" y="12"/>
                      </a:cubicBezTo>
                      <a:cubicBezTo>
                        <a:pt x="31" y="12"/>
                        <a:pt x="28" y="12"/>
                        <a:pt x="27" y="13"/>
                      </a:cubicBezTo>
                      <a:cubicBezTo>
                        <a:pt x="25" y="13"/>
                        <a:pt x="22" y="15"/>
                        <a:pt x="20" y="15"/>
                      </a:cubicBezTo>
                      <a:cubicBezTo>
                        <a:pt x="17" y="16"/>
                        <a:pt x="15" y="17"/>
                        <a:pt x="13" y="18"/>
                      </a:cubicBezTo>
                      <a:cubicBezTo>
                        <a:pt x="12" y="19"/>
                        <a:pt x="10" y="21"/>
                        <a:pt x="10" y="22"/>
                      </a:cubicBezTo>
                      <a:cubicBezTo>
                        <a:pt x="9" y="23"/>
                        <a:pt x="8" y="26"/>
                        <a:pt x="9" y="28"/>
                      </a:cubicBezTo>
                      <a:cubicBezTo>
                        <a:pt x="9" y="28"/>
                        <a:pt x="9" y="31"/>
                        <a:pt x="9" y="33"/>
                      </a:cubicBezTo>
                      <a:cubicBezTo>
                        <a:pt x="9" y="34"/>
                        <a:pt x="7" y="38"/>
                        <a:pt x="5" y="41"/>
                      </a:cubicBezTo>
                      <a:cubicBezTo>
                        <a:pt x="3" y="44"/>
                        <a:pt x="0" y="48"/>
                        <a:pt x="0" y="49"/>
                      </a:cubicBezTo>
                      <a:cubicBezTo>
                        <a:pt x="0" y="49"/>
                        <a:pt x="0" y="49"/>
                        <a:pt x="0" y="50"/>
                      </a:cubicBezTo>
                      <a:cubicBezTo>
                        <a:pt x="0" y="53"/>
                        <a:pt x="3" y="55"/>
                        <a:pt x="5" y="54"/>
                      </a:cubicBezTo>
                      <a:cubicBezTo>
                        <a:pt x="7" y="55"/>
                        <a:pt x="10" y="55"/>
                        <a:pt x="12" y="55"/>
                      </a:cubicBezTo>
                      <a:cubicBezTo>
                        <a:pt x="13" y="56"/>
                        <a:pt x="14" y="56"/>
                        <a:pt x="16" y="57"/>
                      </a:cubicBezTo>
                      <a:cubicBezTo>
                        <a:pt x="17" y="57"/>
                        <a:pt x="20" y="57"/>
                        <a:pt x="22" y="57"/>
                      </a:cubicBezTo>
                      <a:cubicBezTo>
                        <a:pt x="24" y="58"/>
                        <a:pt x="27" y="59"/>
                        <a:pt x="29" y="60"/>
                      </a:cubicBezTo>
                      <a:cubicBezTo>
                        <a:pt x="30" y="61"/>
                        <a:pt x="31" y="60"/>
                        <a:pt x="32" y="60"/>
                      </a:cubicBezTo>
                      <a:cubicBezTo>
                        <a:pt x="34" y="60"/>
                        <a:pt x="37" y="60"/>
                        <a:pt x="39" y="59"/>
                      </a:cubicBezTo>
                      <a:cubicBezTo>
                        <a:pt x="42" y="59"/>
                        <a:pt x="46" y="58"/>
                        <a:pt x="48" y="58"/>
                      </a:cubicBezTo>
                      <a:cubicBezTo>
                        <a:pt x="51" y="58"/>
                        <a:pt x="55" y="58"/>
                        <a:pt x="56" y="58"/>
                      </a:cubicBezTo>
                      <a:cubicBezTo>
                        <a:pt x="58" y="58"/>
                        <a:pt x="61" y="58"/>
                        <a:pt x="63" y="57"/>
                      </a:cubicBezTo>
                      <a:cubicBezTo>
                        <a:pt x="64" y="56"/>
                        <a:pt x="67" y="55"/>
                        <a:pt x="70" y="55"/>
                      </a:cubicBezTo>
                      <a:cubicBezTo>
                        <a:pt x="72" y="54"/>
                        <a:pt x="76" y="54"/>
                        <a:pt x="78" y="54"/>
                      </a:cubicBezTo>
                      <a:cubicBezTo>
                        <a:pt x="79" y="55"/>
                        <a:pt x="83" y="55"/>
                        <a:pt x="85" y="56"/>
                      </a:cubicBezTo>
                      <a:cubicBezTo>
                        <a:pt x="87" y="57"/>
                        <a:pt x="89" y="57"/>
                        <a:pt x="90" y="56"/>
                      </a:cubicBezTo>
                      <a:cubicBezTo>
                        <a:pt x="92" y="55"/>
                        <a:pt x="94" y="55"/>
                        <a:pt x="95" y="56"/>
                      </a:cubicBezTo>
                      <a:cubicBezTo>
                        <a:pt x="96" y="56"/>
                        <a:pt x="98" y="56"/>
                        <a:pt x="101" y="55"/>
                      </a:cubicBezTo>
                      <a:cubicBezTo>
                        <a:pt x="104" y="54"/>
                        <a:pt x="108" y="54"/>
                        <a:pt x="110" y="53"/>
                      </a:cubicBezTo>
                      <a:cubicBezTo>
                        <a:pt x="112" y="52"/>
                        <a:pt x="115" y="52"/>
                        <a:pt x="118" y="52"/>
                      </a:cubicBezTo>
                      <a:cubicBezTo>
                        <a:pt x="120" y="51"/>
                        <a:pt x="123" y="52"/>
                        <a:pt x="125" y="53"/>
                      </a:cubicBezTo>
                      <a:cubicBezTo>
                        <a:pt x="127" y="54"/>
                        <a:pt x="129" y="56"/>
                        <a:pt x="130" y="56"/>
                      </a:cubicBezTo>
                      <a:cubicBezTo>
                        <a:pt x="132" y="56"/>
                        <a:pt x="132" y="56"/>
                        <a:pt x="132" y="56"/>
                      </a:cubicBezTo>
                      <a:cubicBezTo>
                        <a:pt x="133" y="56"/>
                        <a:pt x="135" y="55"/>
                        <a:pt x="137" y="54"/>
                      </a:cubicBezTo>
                      <a:cubicBezTo>
                        <a:pt x="140" y="54"/>
                        <a:pt x="143" y="51"/>
                        <a:pt x="145" y="5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1" name="Freeform 14">
                  <a:extLst>
                    <a:ext uri="{FF2B5EF4-FFF2-40B4-BE49-F238E27FC236}">
                      <a16:creationId xmlns:a16="http://schemas.microsoft.com/office/drawing/2014/main" id="{71F47D89-9EEF-9E25-2F7E-5286E367A1F6}"/>
                    </a:ext>
                  </a:extLst>
                </p:cNvPr>
                <p:cNvSpPr>
                  <a:spLocks/>
                </p:cNvSpPr>
                <p:nvPr/>
              </p:nvSpPr>
              <p:spPr bwMode="auto">
                <a:xfrm>
                  <a:off x="5601040" y="2527211"/>
                  <a:ext cx="603745" cy="481313"/>
                </a:xfrm>
                <a:custGeom>
                  <a:avLst/>
                  <a:gdLst/>
                  <a:ahLst/>
                  <a:cxnLst>
                    <a:cxn ang="0">
                      <a:pos x="308" y="28"/>
                    </a:cxn>
                    <a:cxn ang="0">
                      <a:pos x="298" y="25"/>
                    </a:cxn>
                    <a:cxn ang="0">
                      <a:pos x="272" y="10"/>
                    </a:cxn>
                    <a:cxn ang="0">
                      <a:pos x="251" y="2"/>
                    </a:cxn>
                    <a:cxn ang="0">
                      <a:pos x="243" y="12"/>
                    </a:cxn>
                    <a:cxn ang="0">
                      <a:pos x="237" y="27"/>
                    </a:cxn>
                    <a:cxn ang="0">
                      <a:pos x="215" y="21"/>
                    </a:cxn>
                    <a:cxn ang="0">
                      <a:pos x="193" y="24"/>
                    </a:cxn>
                    <a:cxn ang="0">
                      <a:pos x="192" y="6"/>
                    </a:cxn>
                    <a:cxn ang="0">
                      <a:pos x="172" y="8"/>
                    </a:cxn>
                    <a:cxn ang="0">
                      <a:pos x="149" y="13"/>
                    </a:cxn>
                    <a:cxn ang="0">
                      <a:pos x="130" y="12"/>
                    </a:cxn>
                    <a:cxn ang="0">
                      <a:pos x="112" y="27"/>
                    </a:cxn>
                    <a:cxn ang="0">
                      <a:pos x="108" y="47"/>
                    </a:cxn>
                    <a:cxn ang="0">
                      <a:pos x="103" y="66"/>
                    </a:cxn>
                    <a:cxn ang="0">
                      <a:pos x="90" y="80"/>
                    </a:cxn>
                    <a:cxn ang="0">
                      <a:pos x="67" y="82"/>
                    </a:cxn>
                    <a:cxn ang="0">
                      <a:pos x="48" y="105"/>
                    </a:cxn>
                    <a:cxn ang="0">
                      <a:pos x="53" y="130"/>
                    </a:cxn>
                    <a:cxn ang="0">
                      <a:pos x="65" y="146"/>
                    </a:cxn>
                    <a:cxn ang="0">
                      <a:pos x="55" y="152"/>
                    </a:cxn>
                    <a:cxn ang="0">
                      <a:pos x="33" y="142"/>
                    </a:cxn>
                    <a:cxn ang="0">
                      <a:pos x="22" y="152"/>
                    </a:cxn>
                    <a:cxn ang="0">
                      <a:pos x="31" y="166"/>
                    </a:cxn>
                    <a:cxn ang="0">
                      <a:pos x="40" y="193"/>
                    </a:cxn>
                    <a:cxn ang="0">
                      <a:pos x="37" y="213"/>
                    </a:cxn>
                    <a:cxn ang="0">
                      <a:pos x="22" y="228"/>
                    </a:cxn>
                    <a:cxn ang="0">
                      <a:pos x="4" y="245"/>
                    </a:cxn>
                    <a:cxn ang="0">
                      <a:pos x="6" y="265"/>
                    </a:cxn>
                    <a:cxn ang="0">
                      <a:pos x="31" y="254"/>
                    </a:cxn>
                    <a:cxn ang="0">
                      <a:pos x="50" y="245"/>
                    </a:cxn>
                    <a:cxn ang="0">
                      <a:pos x="57" y="228"/>
                    </a:cxn>
                    <a:cxn ang="0">
                      <a:pos x="71" y="234"/>
                    </a:cxn>
                    <a:cxn ang="0">
                      <a:pos x="87" y="234"/>
                    </a:cxn>
                    <a:cxn ang="0">
                      <a:pos x="87" y="219"/>
                    </a:cxn>
                    <a:cxn ang="0">
                      <a:pos x="104" y="204"/>
                    </a:cxn>
                    <a:cxn ang="0">
                      <a:pos x="112" y="195"/>
                    </a:cxn>
                    <a:cxn ang="0">
                      <a:pos x="131" y="200"/>
                    </a:cxn>
                    <a:cxn ang="0">
                      <a:pos x="151" y="207"/>
                    </a:cxn>
                    <a:cxn ang="0">
                      <a:pos x="168" y="198"/>
                    </a:cxn>
                    <a:cxn ang="0">
                      <a:pos x="186" y="185"/>
                    </a:cxn>
                    <a:cxn ang="0">
                      <a:pos x="205" y="168"/>
                    </a:cxn>
                    <a:cxn ang="0">
                      <a:pos x="212" y="160"/>
                    </a:cxn>
                    <a:cxn ang="0">
                      <a:pos x="201" y="167"/>
                    </a:cxn>
                    <a:cxn ang="0">
                      <a:pos x="209" y="154"/>
                    </a:cxn>
                    <a:cxn ang="0">
                      <a:pos x="221" y="151"/>
                    </a:cxn>
                    <a:cxn ang="0">
                      <a:pos x="220" y="159"/>
                    </a:cxn>
                    <a:cxn ang="0">
                      <a:pos x="238" y="151"/>
                    </a:cxn>
                    <a:cxn ang="0">
                      <a:pos x="261" y="140"/>
                    </a:cxn>
                    <a:cxn ang="0">
                      <a:pos x="257" y="135"/>
                    </a:cxn>
                    <a:cxn ang="0">
                      <a:pos x="270" y="135"/>
                    </a:cxn>
                    <a:cxn ang="0">
                      <a:pos x="282" y="124"/>
                    </a:cxn>
                    <a:cxn ang="0">
                      <a:pos x="286" y="115"/>
                    </a:cxn>
                    <a:cxn ang="0">
                      <a:pos x="295" y="103"/>
                    </a:cxn>
                    <a:cxn ang="0">
                      <a:pos x="298" y="98"/>
                    </a:cxn>
                    <a:cxn ang="0">
                      <a:pos x="290" y="80"/>
                    </a:cxn>
                    <a:cxn ang="0">
                      <a:pos x="299" y="57"/>
                    </a:cxn>
                    <a:cxn ang="0">
                      <a:pos x="325" y="46"/>
                    </a:cxn>
                    <a:cxn ang="0">
                      <a:pos x="325" y="37"/>
                    </a:cxn>
                  </a:cxnLst>
                  <a:rect l="0" t="0" r="r" b="b"/>
                  <a:pathLst>
                    <a:path w="333" h="266">
                      <a:moveTo>
                        <a:pt x="325" y="37"/>
                      </a:moveTo>
                      <a:cubicBezTo>
                        <a:pt x="323" y="37"/>
                        <a:pt x="319" y="37"/>
                        <a:pt x="317" y="36"/>
                      </a:cubicBezTo>
                      <a:cubicBezTo>
                        <a:pt x="315" y="36"/>
                        <a:pt x="312" y="34"/>
                        <a:pt x="311" y="33"/>
                      </a:cubicBezTo>
                      <a:cubicBezTo>
                        <a:pt x="310" y="32"/>
                        <a:pt x="308" y="29"/>
                        <a:pt x="308" y="28"/>
                      </a:cubicBezTo>
                      <a:cubicBezTo>
                        <a:pt x="308" y="27"/>
                        <a:pt x="307" y="27"/>
                        <a:pt x="306" y="27"/>
                      </a:cubicBezTo>
                      <a:cubicBezTo>
                        <a:pt x="305" y="27"/>
                        <a:pt x="303" y="29"/>
                        <a:pt x="302" y="29"/>
                      </a:cubicBezTo>
                      <a:cubicBezTo>
                        <a:pt x="301" y="30"/>
                        <a:pt x="299" y="30"/>
                        <a:pt x="299" y="29"/>
                      </a:cubicBezTo>
                      <a:cubicBezTo>
                        <a:pt x="299" y="29"/>
                        <a:pt x="298" y="27"/>
                        <a:pt x="298" y="25"/>
                      </a:cubicBezTo>
                      <a:cubicBezTo>
                        <a:pt x="298" y="24"/>
                        <a:pt x="297" y="21"/>
                        <a:pt x="296" y="20"/>
                      </a:cubicBezTo>
                      <a:cubicBezTo>
                        <a:pt x="295" y="19"/>
                        <a:pt x="291" y="19"/>
                        <a:pt x="289" y="18"/>
                      </a:cubicBezTo>
                      <a:cubicBezTo>
                        <a:pt x="285" y="16"/>
                        <a:pt x="281" y="15"/>
                        <a:pt x="278" y="13"/>
                      </a:cubicBezTo>
                      <a:cubicBezTo>
                        <a:pt x="276" y="11"/>
                        <a:pt x="272" y="10"/>
                        <a:pt x="272" y="10"/>
                      </a:cubicBezTo>
                      <a:cubicBezTo>
                        <a:pt x="270" y="9"/>
                        <a:pt x="267" y="8"/>
                        <a:pt x="265" y="8"/>
                      </a:cubicBezTo>
                      <a:cubicBezTo>
                        <a:pt x="264" y="8"/>
                        <a:pt x="262" y="8"/>
                        <a:pt x="261" y="8"/>
                      </a:cubicBezTo>
                      <a:cubicBezTo>
                        <a:pt x="260" y="7"/>
                        <a:pt x="259" y="5"/>
                        <a:pt x="257" y="4"/>
                      </a:cubicBezTo>
                      <a:cubicBezTo>
                        <a:pt x="256" y="3"/>
                        <a:pt x="254" y="3"/>
                        <a:pt x="251" y="2"/>
                      </a:cubicBezTo>
                      <a:cubicBezTo>
                        <a:pt x="249" y="2"/>
                        <a:pt x="246" y="1"/>
                        <a:pt x="244" y="0"/>
                      </a:cubicBezTo>
                      <a:cubicBezTo>
                        <a:pt x="242" y="0"/>
                        <a:pt x="241" y="1"/>
                        <a:pt x="242" y="3"/>
                      </a:cubicBezTo>
                      <a:cubicBezTo>
                        <a:pt x="242" y="5"/>
                        <a:pt x="243" y="7"/>
                        <a:pt x="243" y="9"/>
                      </a:cubicBezTo>
                      <a:cubicBezTo>
                        <a:pt x="243" y="11"/>
                        <a:pt x="243" y="11"/>
                        <a:pt x="243" y="12"/>
                      </a:cubicBezTo>
                      <a:cubicBezTo>
                        <a:pt x="242" y="13"/>
                        <a:pt x="242" y="14"/>
                        <a:pt x="242" y="16"/>
                      </a:cubicBezTo>
                      <a:cubicBezTo>
                        <a:pt x="242" y="17"/>
                        <a:pt x="242" y="18"/>
                        <a:pt x="242" y="19"/>
                      </a:cubicBezTo>
                      <a:cubicBezTo>
                        <a:pt x="242" y="20"/>
                        <a:pt x="241" y="22"/>
                        <a:pt x="241" y="23"/>
                      </a:cubicBezTo>
                      <a:cubicBezTo>
                        <a:pt x="241" y="24"/>
                        <a:pt x="239" y="26"/>
                        <a:pt x="237" y="27"/>
                      </a:cubicBezTo>
                      <a:cubicBezTo>
                        <a:pt x="235" y="29"/>
                        <a:pt x="233" y="28"/>
                        <a:pt x="233" y="26"/>
                      </a:cubicBezTo>
                      <a:cubicBezTo>
                        <a:pt x="232" y="24"/>
                        <a:pt x="229" y="23"/>
                        <a:pt x="227" y="25"/>
                      </a:cubicBezTo>
                      <a:cubicBezTo>
                        <a:pt x="225" y="25"/>
                        <a:pt x="223" y="25"/>
                        <a:pt x="221" y="24"/>
                      </a:cubicBezTo>
                      <a:cubicBezTo>
                        <a:pt x="219" y="22"/>
                        <a:pt x="216" y="21"/>
                        <a:pt x="215" y="21"/>
                      </a:cubicBezTo>
                      <a:cubicBezTo>
                        <a:pt x="213" y="22"/>
                        <a:pt x="211" y="22"/>
                        <a:pt x="210" y="22"/>
                      </a:cubicBezTo>
                      <a:cubicBezTo>
                        <a:pt x="209" y="22"/>
                        <a:pt x="207" y="23"/>
                        <a:pt x="205" y="25"/>
                      </a:cubicBezTo>
                      <a:cubicBezTo>
                        <a:pt x="204" y="26"/>
                        <a:pt x="200" y="27"/>
                        <a:pt x="199" y="25"/>
                      </a:cubicBezTo>
                      <a:cubicBezTo>
                        <a:pt x="197" y="24"/>
                        <a:pt x="194" y="24"/>
                        <a:pt x="193" y="24"/>
                      </a:cubicBezTo>
                      <a:cubicBezTo>
                        <a:pt x="192" y="24"/>
                        <a:pt x="191" y="23"/>
                        <a:pt x="191" y="21"/>
                      </a:cubicBezTo>
                      <a:cubicBezTo>
                        <a:pt x="191" y="20"/>
                        <a:pt x="191" y="17"/>
                        <a:pt x="193" y="15"/>
                      </a:cubicBezTo>
                      <a:cubicBezTo>
                        <a:pt x="194" y="14"/>
                        <a:pt x="195" y="12"/>
                        <a:pt x="195" y="10"/>
                      </a:cubicBezTo>
                      <a:cubicBezTo>
                        <a:pt x="195" y="8"/>
                        <a:pt x="194" y="7"/>
                        <a:pt x="192" y="6"/>
                      </a:cubicBezTo>
                      <a:cubicBezTo>
                        <a:pt x="191" y="5"/>
                        <a:pt x="189" y="5"/>
                        <a:pt x="187" y="6"/>
                      </a:cubicBezTo>
                      <a:cubicBezTo>
                        <a:pt x="185" y="7"/>
                        <a:pt x="182" y="8"/>
                        <a:pt x="181" y="7"/>
                      </a:cubicBezTo>
                      <a:cubicBezTo>
                        <a:pt x="180" y="7"/>
                        <a:pt x="179" y="6"/>
                        <a:pt x="178" y="6"/>
                      </a:cubicBezTo>
                      <a:cubicBezTo>
                        <a:pt x="177" y="6"/>
                        <a:pt x="174" y="7"/>
                        <a:pt x="172" y="8"/>
                      </a:cubicBezTo>
                      <a:cubicBezTo>
                        <a:pt x="169" y="9"/>
                        <a:pt x="166" y="9"/>
                        <a:pt x="165" y="9"/>
                      </a:cubicBezTo>
                      <a:cubicBezTo>
                        <a:pt x="165" y="8"/>
                        <a:pt x="162" y="9"/>
                        <a:pt x="161" y="12"/>
                      </a:cubicBezTo>
                      <a:cubicBezTo>
                        <a:pt x="159" y="14"/>
                        <a:pt x="157" y="14"/>
                        <a:pt x="155" y="14"/>
                      </a:cubicBezTo>
                      <a:cubicBezTo>
                        <a:pt x="154" y="15"/>
                        <a:pt x="151" y="14"/>
                        <a:pt x="149" y="13"/>
                      </a:cubicBezTo>
                      <a:cubicBezTo>
                        <a:pt x="148" y="12"/>
                        <a:pt x="145" y="11"/>
                        <a:pt x="144" y="10"/>
                      </a:cubicBezTo>
                      <a:cubicBezTo>
                        <a:pt x="142" y="9"/>
                        <a:pt x="140" y="7"/>
                        <a:pt x="139" y="6"/>
                      </a:cubicBezTo>
                      <a:cubicBezTo>
                        <a:pt x="137" y="6"/>
                        <a:pt x="135" y="6"/>
                        <a:pt x="135" y="7"/>
                      </a:cubicBezTo>
                      <a:cubicBezTo>
                        <a:pt x="134" y="9"/>
                        <a:pt x="132" y="11"/>
                        <a:pt x="130" y="12"/>
                      </a:cubicBezTo>
                      <a:cubicBezTo>
                        <a:pt x="128" y="13"/>
                        <a:pt x="125" y="14"/>
                        <a:pt x="124" y="16"/>
                      </a:cubicBezTo>
                      <a:cubicBezTo>
                        <a:pt x="123" y="17"/>
                        <a:pt x="121" y="19"/>
                        <a:pt x="118" y="20"/>
                      </a:cubicBezTo>
                      <a:cubicBezTo>
                        <a:pt x="117" y="21"/>
                        <a:pt x="114" y="22"/>
                        <a:pt x="114" y="24"/>
                      </a:cubicBezTo>
                      <a:cubicBezTo>
                        <a:pt x="113" y="25"/>
                        <a:pt x="112" y="26"/>
                        <a:pt x="112" y="27"/>
                      </a:cubicBezTo>
                      <a:cubicBezTo>
                        <a:pt x="112" y="27"/>
                        <a:pt x="112" y="30"/>
                        <a:pt x="112" y="32"/>
                      </a:cubicBezTo>
                      <a:cubicBezTo>
                        <a:pt x="112" y="33"/>
                        <a:pt x="112" y="36"/>
                        <a:pt x="112" y="37"/>
                      </a:cubicBezTo>
                      <a:cubicBezTo>
                        <a:pt x="112" y="38"/>
                        <a:pt x="112" y="41"/>
                        <a:pt x="110" y="42"/>
                      </a:cubicBezTo>
                      <a:cubicBezTo>
                        <a:pt x="110" y="43"/>
                        <a:pt x="109" y="45"/>
                        <a:pt x="108" y="47"/>
                      </a:cubicBezTo>
                      <a:cubicBezTo>
                        <a:pt x="107" y="48"/>
                        <a:pt x="106" y="50"/>
                        <a:pt x="105" y="52"/>
                      </a:cubicBezTo>
                      <a:cubicBezTo>
                        <a:pt x="105" y="53"/>
                        <a:pt x="104" y="56"/>
                        <a:pt x="104" y="56"/>
                      </a:cubicBezTo>
                      <a:cubicBezTo>
                        <a:pt x="103" y="57"/>
                        <a:pt x="102" y="59"/>
                        <a:pt x="101" y="61"/>
                      </a:cubicBezTo>
                      <a:cubicBezTo>
                        <a:pt x="101" y="62"/>
                        <a:pt x="101" y="64"/>
                        <a:pt x="103" y="66"/>
                      </a:cubicBezTo>
                      <a:cubicBezTo>
                        <a:pt x="104" y="67"/>
                        <a:pt x="104" y="68"/>
                        <a:pt x="102" y="68"/>
                      </a:cubicBezTo>
                      <a:cubicBezTo>
                        <a:pt x="101" y="68"/>
                        <a:pt x="99" y="69"/>
                        <a:pt x="98" y="70"/>
                      </a:cubicBezTo>
                      <a:cubicBezTo>
                        <a:pt x="97" y="72"/>
                        <a:pt x="96" y="74"/>
                        <a:pt x="95" y="76"/>
                      </a:cubicBezTo>
                      <a:cubicBezTo>
                        <a:pt x="94" y="78"/>
                        <a:pt x="92" y="79"/>
                        <a:pt x="90" y="80"/>
                      </a:cubicBezTo>
                      <a:cubicBezTo>
                        <a:pt x="89" y="81"/>
                        <a:pt x="87" y="82"/>
                        <a:pt x="85" y="81"/>
                      </a:cubicBezTo>
                      <a:cubicBezTo>
                        <a:pt x="83" y="81"/>
                        <a:pt x="81" y="81"/>
                        <a:pt x="79" y="81"/>
                      </a:cubicBezTo>
                      <a:cubicBezTo>
                        <a:pt x="77" y="81"/>
                        <a:pt x="74" y="81"/>
                        <a:pt x="73" y="82"/>
                      </a:cubicBezTo>
                      <a:cubicBezTo>
                        <a:pt x="71" y="82"/>
                        <a:pt x="68" y="83"/>
                        <a:pt x="67" y="82"/>
                      </a:cubicBezTo>
                      <a:cubicBezTo>
                        <a:pt x="65" y="82"/>
                        <a:pt x="64" y="84"/>
                        <a:pt x="62" y="85"/>
                      </a:cubicBezTo>
                      <a:cubicBezTo>
                        <a:pt x="61" y="88"/>
                        <a:pt x="59" y="91"/>
                        <a:pt x="58" y="93"/>
                      </a:cubicBezTo>
                      <a:cubicBezTo>
                        <a:pt x="58" y="95"/>
                        <a:pt x="54" y="97"/>
                        <a:pt x="52" y="99"/>
                      </a:cubicBezTo>
                      <a:cubicBezTo>
                        <a:pt x="50" y="101"/>
                        <a:pt x="48" y="103"/>
                        <a:pt x="48" y="105"/>
                      </a:cubicBezTo>
                      <a:cubicBezTo>
                        <a:pt x="48" y="107"/>
                        <a:pt x="48" y="110"/>
                        <a:pt x="48" y="112"/>
                      </a:cubicBezTo>
                      <a:cubicBezTo>
                        <a:pt x="49" y="114"/>
                        <a:pt x="49" y="116"/>
                        <a:pt x="49" y="117"/>
                      </a:cubicBezTo>
                      <a:cubicBezTo>
                        <a:pt x="49" y="119"/>
                        <a:pt x="50" y="121"/>
                        <a:pt x="51" y="123"/>
                      </a:cubicBezTo>
                      <a:cubicBezTo>
                        <a:pt x="52" y="124"/>
                        <a:pt x="52" y="128"/>
                        <a:pt x="53" y="130"/>
                      </a:cubicBezTo>
                      <a:cubicBezTo>
                        <a:pt x="53" y="133"/>
                        <a:pt x="53" y="135"/>
                        <a:pt x="53" y="137"/>
                      </a:cubicBezTo>
                      <a:cubicBezTo>
                        <a:pt x="53" y="139"/>
                        <a:pt x="54" y="141"/>
                        <a:pt x="54" y="141"/>
                      </a:cubicBezTo>
                      <a:cubicBezTo>
                        <a:pt x="55" y="141"/>
                        <a:pt x="58" y="142"/>
                        <a:pt x="60" y="144"/>
                      </a:cubicBezTo>
                      <a:cubicBezTo>
                        <a:pt x="62" y="145"/>
                        <a:pt x="64" y="145"/>
                        <a:pt x="65" y="146"/>
                      </a:cubicBezTo>
                      <a:cubicBezTo>
                        <a:pt x="66" y="147"/>
                        <a:pt x="67" y="149"/>
                        <a:pt x="68" y="150"/>
                      </a:cubicBezTo>
                      <a:cubicBezTo>
                        <a:pt x="68" y="152"/>
                        <a:pt x="67" y="153"/>
                        <a:pt x="65" y="154"/>
                      </a:cubicBezTo>
                      <a:cubicBezTo>
                        <a:pt x="64" y="154"/>
                        <a:pt x="61" y="154"/>
                        <a:pt x="59" y="154"/>
                      </a:cubicBezTo>
                      <a:cubicBezTo>
                        <a:pt x="58" y="153"/>
                        <a:pt x="55" y="152"/>
                        <a:pt x="55" y="152"/>
                      </a:cubicBezTo>
                      <a:cubicBezTo>
                        <a:pt x="53" y="152"/>
                        <a:pt x="50" y="152"/>
                        <a:pt x="49" y="152"/>
                      </a:cubicBezTo>
                      <a:cubicBezTo>
                        <a:pt x="47" y="153"/>
                        <a:pt x="46" y="153"/>
                        <a:pt x="44" y="152"/>
                      </a:cubicBezTo>
                      <a:cubicBezTo>
                        <a:pt x="43" y="150"/>
                        <a:pt x="40" y="148"/>
                        <a:pt x="39" y="147"/>
                      </a:cubicBezTo>
                      <a:cubicBezTo>
                        <a:pt x="38" y="145"/>
                        <a:pt x="35" y="143"/>
                        <a:pt x="33" y="142"/>
                      </a:cubicBezTo>
                      <a:cubicBezTo>
                        <a:pt x="31" y="140"/>
                        <a:pt x="28" y="139"/>
                        <a:pt x="26" y="140"/>
                      </a:cubicBezTo>
                      <a:cubicBezTo>
                        <a:pt x="24" y="140"/>
                        <a:pt x="22" y="141"/>
                        <a:pt x="21" y="143"/>
                      </a:cubicBezTo>
                      <a:cubicBezTo>
                        <a:pt x="21" y="145"/>
                        <a:pt x="21" y="147"/>
                        <a:pt x="21" y="148"/>
                      </a:cubicBezTo>
                      <a:cubicBezTo>
                        <a:pt x="21" y="150"/>
                        <a:pt x="22" y="151"/>
                        <a:pt x="22" y="152"/>
                      </a:cubicBezTo>
                      <a:cubicBezTo>
                        <a:pt x="24" y="152"/>
                        <a:pt x="26" y="154"/>
                        <a:pt x="27" y="155"/>
                      </a:cubicBezTo>
                      <a:cubicBezTo>
                        <a:pt x="28" y="156"/>
                        <a:pt x="29" y="156"/>
                        <a:pt x="30" y="156"/>
                      </a:cubicBezTo>
                      <a:cubicBezTo>
                        <a:pt x="30" y="157"/>
                        <a:pt x="31" y="159"/>
                        <a:pt x="31" y="161"/>
                      </a:cubicBezTo>
                      <a:cubicBezTo>
                        <a:pt x="31" y="162"/>
                        <a:pt x="31" y="165"/>
                        <a:pt x="31" y="166"/>
                      </a:cubicBezTo>
                      <a:cubicBezTo>
                        <a:pt x="31" y="168"/>
                        <a:pt x="32" y="171"/>
                        <a:pt x="32" y="172"/>
                      </a:cubicBezTo>
                      <a:cubicBezTo>
                        <a:pt x="34" y="174"/>
                        <a:pt x="36" y="176"/>
                        <a:pt x="38" y="179"/>
                      </a:cubicBezTo>
                      <a:cubicBezTo>
                        <a:pt x="39" y="181"/>
                        <a:pt x="40" y="184"/>
                        <a:pt x="39" y="187"/>
                      </a:cubicBezTo>
                      <a:cubicBezTo>
                        <a:pt x="38" y="189"/>
                        <a:pt x="38" y="192"/>
                        <a:pt x="40" y="193"/>
                      </a:cubicBezTo>
                      <a:cubicBezTo>
                        <a:pt x="41" y="195"/>
                        <a:pt x="43" y="197"/>
                        <a:pt x="43" y="199"/>
                      </a:cubicBezTo>
                      <a:cubicBezTo>
                        <a:pt x="43" y="201"/>
                        <a:pt x="43" y="203"/>
                        <a:pt x="42" y="204"/>
                      </a:cubicBezTo>
                      <a:cubicBezTo>
                        <a:pt x="42" y="206"/>
                        <a:pt x="40" y="208"/>
                        <a:pt x="39" y="209"/>
                      </a:cubicBezTo>
                      <a:cubicBezTo>
                        <a:pt x="38" y="209"/>
                        <a:pt x="37" y="211"/>
                        <a:pt x="37" y="213"/>
                      </a:cubicBezTo>
                      <a:cubicBezTo>
                        <a:pt x="37" y="214"/>
                        <a:pt x="37" y="216"/>
                        <a:pt x="36" y="215"/>
                      </a:cubicBezTo>
                      <a:cubicBezTo>
                        <a:pt x="35" y="215"/>
                        <a:pt x="32" y="215"/>
                        <a:pt x="29" y="217"/>
                      </a:cubicBezTo>
                      <a:cubicBezTo>
                        <a:pt x="27" y="219"/>
                        <a:pt x="25" y="222"/>
                        <a:pt x="24" y="223"/>
                      </a:cubicBezTo>
                      <a:cubicBezTo>
                        <a:pt x="24" y="224"/>
                        <a:pt x="23" y="226"/>
                        <a:pt x="22" y="228"/>
                      </a:cubicBezTo>
                      <a:cubicBezTo>
                        <a:pt x="21" y="228"/>
                        <a:pt x="21" y="230"/>
                        <a:pt x="19" y="232"/>
                      </a:cubicBezTo>
                      <a:cubicBezTo>
                        <a:pt x="18" y="234"/>
                        <a:pt x="15" y="235"/>
                        <a:pt x="14" y="237"/>
                      </a:cubicBezTo>
                      <a:cubicBezTo>
                        <a:pt x="13" y="239"/>
                        <a:pt x="9" y="241"/>
                        <a:pt x="7" y="241"/>
                      </a:cubicBezTo>
                      <a:cubicBezTo>
                        <a:pt x="6" y="241"/>
                        <a:pt x="4" y="243"/>
                        <a:pt x="4" y="245"/>
                      </a:cubicBezTo>
                      <a:cubicBezTo>
                        <a:pt x="4" y="246"/>
                        <a:pt x="3" y="248"/>
                        <a:pt x="3" y="250"/>
                      </a:cubicBezTo>
                      <a:cubicBezTo>
                        <a:pt x="3" y="251"/>
                        <a:pt x="2" y="254"/>
                        <a:pt x="1" y="256"/>
                      </a:cubicBezTo>
                      <a:cubicBezTo>
                        <a:pt x="0" y="259"/>
                        <a:pt x="0" y="262"/>
                        <a:pt x="1" y="264"/>
                      </a:cubicBezTo>
                      <a:cubicBezTo>
                        <a:pt x="1" y="265"/>
                        <a:pt x="4" y="266"/>
                        <a:pt x="6" y="265"/>
                      </a:cubicBezTo>
                      <a:cubicBezTo>
                        <a:pt x="8" y="265"/>
                        <a:pt x="10" y="264"/>
                        <a:pt x="11" y="264"/>
                      </a:cubicBezTo>
                      <a:cubicBezTo>
                        <a:pt x="13" y="264"/>
                        <a:pt x="15" y="262"/>
                        <a:pt x="16" y="262"/>
                      </a:cubicBezTo>
                      <a:cubicBezTo>
                        <a:pt x="18" y="260"/>
                        <a:pt x="21" y="258"/>
                        <a:pt x="23" y="257"/>
                      </a:cubicBezTo>
                      <a:cubicBezTo>
                        <a:pt x="24" y="256"/>
                        <a:pt x="28" y="255"/>
                        <a:pt x="31" y="254"/>
                      </a:cubicBezTo>
                      <a:cubicBezTo>
                        <a:pt x="32" y="254"/>
                        <a:pt x="36" y="253"/>
                        <a:pt x="38" y="253"/>
                      </a:cubicBezTo>
                      <a:cubicBezTo>
                        <a:pt x="40" y="254"/>
                        <a:pt x="42" y="254"/>
                        <a:pt x="44" y="253"/>
                      </a:cubicBezTo>
                      <a:cubicBezTo>
                        <a:pt x="45" y="253"/>
                        <a:pt x="48" y="251"/>
                        <a:pt x="48" y="251"/>
                      </a:cubicBezTo>
                      <a:cubicBezTo>
                        <a:pt x="49" y="249"/>
                        <a:pt x="50" y="247"/>
                        <a:pt x="50" y="245"/>
                      </a:cubicBezTo>
                      <a:cubicBezTo>
                        <a:pt x="50" y="244"/>
                        <a:pt x="50" y="241"/>
                        <a:pt x="49" y="240"/>
                      </a:cubicBezTo>
                      <a:cubicBezTo>
                        <a:pt x="49" y="238"/>
                        <a:pt x="50" y="235"/>
                        <a:pt x="51" y="234"/>
                      </a:cubicBezTo>
                      <a:cubicBezTo>
                        <a:pt x="52" y="232"/>
                        <a:pt x="53" y="229"/>
                        <a:pt x="54" y="228"/>
                      </a:cubicBezTo>
                      <a:cubicBezTo>
                        <a:pt x="54" y="227"/>
                        <a:pt x="56" y="228"/>
                        <a:pt x="57" y="228"/>
                      </a:cubicBezTo>
                      <a:cubicBezTo>
                        <a:pt x="58" y="230"/>
                        <a:pt x="59" y="233"/>
                        <a:pt x="61" y="233"/>
                      </a:cubicBezTo>
                      <a:cubicBezTo>
                        <a:pt x="62" y="234"/>
                        <a:pt x="63" y="237"/>
                        <a:pt x="63" y="238"/>
                      </a:cubicBezTo>
                      <a:cubicBezTo>
                        <a:pt x="64" y="239"/>
                        <a:pt x="64" y="239"/>
                        <a:pt x="66" y="238"/>
                      </a:cubicBezTo>
                      <a:cubicBezTo>
                        <a:pt x="68" y="237"/>
                        <a:pt x="71" y="236"/>
                        <a:pt x="71" y="234"/>
                      </a:cubicBezTo>
                      <a:cubicBezTo>
                        <a:pt x="73" y="232"/>
                        <a:pt x="75" y="231"/>
                        <a:pt x="77" y="231"/>
                      </a:cubicBezTo>
                      <a:cubicBezTo>
                        <a:pt x="78" y="231"/>
                        <a:pt x="79" y="232"/>
                        <a:pt x="80" y="234"/>
                      </a:cubicBezTo>
                      <a:cubicBezTo>
                        <a:pt x="80" y="235"/>
                        <a:pt x="81" y="235"/>
                        <a:pt x="82" y="235"/>
                      </a:cubicBezTo>
                      <a:cubicBezTo>
                        <a:pt x="84" y="234"/>
                        <a:pt x="86" y="234"/>
                        <a:pt x="87" y="234"/>
                      </a:cubicBezTo>
                      <a:cubicBezTo>
                        <a:pt x="88" y="234"/>
                        <a:pt x="88" y="232"/>
                        <a:pt x="88" y="231"/>
                      </a:cubicBezTo>
                      <a:cubicBezTo>
                        <a:pt x="88" y="229"/>
                        <a:pt x="88" y="228"/>
                        <a:pt x="89" y="227"/>
                      </a:cubicBezTo>
                      <a:cubicBezTo>
                        <a:pt x="90" y="226"/>
                        <a:pt x="89" y="224"/>
                        <a:pt x="88" y="223"/>
                      </a:cubicBezTo>
                      <a:cubicBezTo>
                        <a:pt x="87" y="223"/>
                        <a:pt x="87" y="221"/>
                        <a:pt x="87" y="219"/>
                      </a:cubicBezTo>
                      <a:cubicBezTo>
                        <a:pt x="87" y="217"/>
                        <a:pt x="89" y="216"/>
                        <a:pt x="91" y="215"/>
                      </a:cubicBezTo>
                      <a:cubicBezTo>
                        <a:pt x="92" y="214"/>
                        <a:pt x="95" y="213"/>
                        <a:pt x="97" y="211"/>
                      </a:cubicBezTo>
                      <a:cubicBezTo>
                        <a:pt x="100" y="210"/>
                        <a:pt x="102" y="209"/>
                        <a:pt x="103" y="208"/>
                      </a:cubicBezTo>
                      <a:cubicBezTo>
                        <a:pt x="104" y="207"/>
                        <a:pt x="104" y="205"/>
                        <a:pt x="104" y="204"/>
                      </a:cubicBezTo>
                      <a:cubicBezTo>
                        <a:pt x="103" y="203"/>
                        <a:pt x="103" y="201"/>
                        <a:pt x="103" y="200"/>
                      </a:cubicBezTo>
                      <a:cubicBezTo>
                        <a:pt x="103" y="199"/>
                        <a:pt x="104" y="199"/>
                        <a:pt x="107" y="199"/>
                      </a:cubicBezTo>
                      <a:cubicBezTo>
                        <a:pt x="109" y="200"/>
                        <a:pt x="110" y="199"/>
                        <a:pt x="110" y="197"/>
                      </a:cubicBezTo>
                      <a:cubicBezTo>
                        <a:pt x="110" y="196"/>
                        <a:pt x="111" y="195"/>
                        <a:pt x="112" y="195"/>
                      </a:cubicBezTo>
                      <a:cubicBezTo>
                        <a:pt x="114" y="196"/>
                        <a:pt x="116" y="196"/>
                        <a:pt x="117" y="196"/>
                      </a:cubicBezTo>
                      <a:cubicBezTo>
                        <a:pt x="117" y="196"/>
                        <a:pt x="119" y="195"/>
                        <a:pt x="121" y="195"/>
                      </a:cubicBezTo>
                      <a:cubicBezTo>
                        <a:pt x="122" y="195"/>
                        <a:pt x="125" y="195"/>
                        <a:pt x="126" y="196"/>
                      </a:cubicBezTo>
                      <a:cubicBezTo>
                        <a:pt x="127" y="197"/>
                        <a:pt x="130" y="199"/>
                        <a:pt x="131" y="200"/>
                      </a:cubicBezTo>
                      <a:cubicBezTo>
                        <a:pt x="131" y="203"/>
                        <a:pt x="133" y="205"/>
                        <a:pt x="134" y="206"/>
                      </a:cubicBezTo>
                      <a:cubicBezTo>
                        <a:pt x="135" y="207"/>
                        <a:pt x="137" y="208"/>
                        <a:pt x="139" y="208"/>
                      </a:cubicBezTo>
                      <a:cubicBezTo>
                        <a:pt x="142" y="208"/>
                        <a:pt x="144" y="208"/>
                        <a:pt x="145" y="208"/>
                      </a:cubicBezTo>
                      <a:cubicBezTo>
                        <a:pt x="147" y="208"/>
                        <a:pt x="149" y="207"/>
                        <a:pt x="151" y="207"/>
                      </a:cubicBezTo>
                      <a:cubicBezTo>
                        <a:pt x="152" y="207"/>
                        <a:pt x="155" y="206"/>
                        <a:pt x="157" y="206"/>
                      </a:cubicBezTo>
                      <a:cubicBezTo>
                        <a:pt x="159" y="205"/>
                        <a:pt x="160" y="204"/>
                        <a:pt x="161" y="203"/>
                      </a:cubicBezTo>
                      <a:cubicBezTo>
                        <a:pt x="162" y="201"/>
                        <a:pt x="163" y="200"/>
                        <a:pt x="165" y="200"/>
                      </a:cubicBezTo>
                      <a:cubicBezTo>
                        <a:pt x="166" y="200"/>
                        <a:pt x="167" y="199"/>
                        <a:pt x="168" y="198"/>
                      </a:cubicBezTo>
                      <a:cubicBezTo>
                        <a:pt x="168" y="196"/>
                        <a:pt x="170" y="193"/>
                        <a:pt x="171" y="193"/>
                      </a:cubicBezTo>
                      <a:cubicBezTo>
                        <a:pt x="172" y="192"/>
                        <a:pt x="175" y="190"/>
                        <a:pt x="179" y="189"/>
                      </a:cubicBezTo>
                      <a:cubicBezTo>
                        <a:pt x="182" y="187"/>
                        <a:pt x="185" y="186"/>
                        <a:pt x="186" y="185"/>
                      </a:cubicBezTo>
                      <a:cubicBezTo>
                        <a:pt x="186" y="185"/>
                        <a:pt x="186" y="185"/>
                        <a:pt x="186" y="185"/>
                      </a:cubicBezTo>
                      <a:cubicBezTo>
                        <a:pt x="188" y="184"/>
                        <a:pt x="190" y="181"/>
                        <a:pt x="193" y="179"/>
                      </a:cubicBezTo>
                      <a:cubicBezTo>
                        <a:pt x="195" y="178"/>
                        <a:pt x="198" y="175"/>
                        <a:pt x="199" y="174"/>
                      </a:cubicBezTo>
                      <a:cubicBezTo>
                        <a:pt x="200" y="173"/>
                        <a:pt x="201" y="171"/>
                        <a:pt x="202" y="171"/>
                      </a:cubicBezTo>
                      <a:cubicBezTo>
                        <a:pt x="203" y="171"/>
                        <a:pt x="205" y="169"/>
                        <a:pt x="205" y="168"/>
                      </a:cubicBezTo>
                      <a:cubicBezTo>
                        <a:pt x="206" y="167"/>
                        <a:pt x="207" y="166"/>
                        <a:pt x="208" y="165"/>
                      </a:cubicBezTo>
                      <a:cubicBezTo>
                        <a:pt x="208" y="165"/>
                        <a:pt x="209" y="164"/>
                        <a:pt x="211" y="164"/>
                      </a:cubicBezTo>
                      <a:cubicBezTo>
                        <a:pt x="212" y="164"/>
                        <a:pt x="213" y="163"/>
                        <a:pt x="213" y="162"/>
                      </a:cubicBezTo>
                      <a:cubicBezTo>
                        <a:pt x="213" y="161"/>
                        <a:pt x="212" y="160"/>
                        <a:pt x="212" y="160"/>
                      </a:cubicBezTo>
                      <a:cubicBezTo>
                        <a:pt x="212" y="159"/>
                        <a:pt x="210" y="159"/>
                        <a:pt x="209" y="160"/>
                      </a:cubicBezTo>
                      <a:cubicBezTo>
                        <a:pt x="207" y="160"/>
                        <a:pt x="205" y="161"/>
                        <a:pt x="205" y="162"/>
                      </a:cubicBezTo>
                      <a:cubicBezTo>
                        <a:pt x="204" y="163"/>
                        <a:pt x="203" y="165"/>
                        <a:pt x="203" y="166"/>
                      </a:cubicBezTo>
                      <a:cubicBezTo>
                        <a:pt x="204" y="166"/>
                        <a:pt x="203" y="167"/>
                        <a:pt x="201" y="167"/>
                      </a:cubicBezTo>
                      <a:cubicBezTo>
                        <a:pt x="200" y="167"/>
                        <a:pt x="199" y="166"/>
                        <a:pt x="199" y="165"/>
                      </a:cubicBezTo>
                      <a:cubicBezTo>
                        <a:pt x="199" y="164"/>
                        <a:pt x="201" y="162"/>
                        <a:pt x="202" y="161"/>
                      </a:cubicBezTo>
                      <a:cubicBezTo>
                        <a:pt x="204" y="160"/>
                        <a:pt x="205" y="158"/>
                        <a:pt x="206" y="157"/>
                      </a:cubicBezTo>
                      <a:cubicBezTo>
                        <a:pt x="207" y="156"/>
                        <a:pt x="208" y="154"/>
                        <a:pt x="209" y="154"/>
                      </a:cubicBezTo>
                      <a:cubicBezTo>
                        <a:pt x="209" y="154"/>
                        <a:pt x="211" y="153"/>
                        <a:pt x="212" y="152"/>
                      </a:cubicBezTo>
                      <a:cubicBezTo>
                        <a:pt x="212" y="152"/>
                        <a:pt x="214" y="150"/>
                        <a:pt x="215" y="149"/>
                      </a:cubicBezTo>
                      <a:cubicBezTo>
                        <a:pt x="217" y="147"/>
                        <a:pt x="219" y="147"/>
                        <a:pt x="220" y="148"/>
                      </a:cubicBezTo>
                      <a:cubicBezTo>
                        <a:pt x="220" y="148"/>
                        <a:pt x="221" y="150"/>
                        <a:pt x="221" y="151"/>
                      </a:cubicBezTo>
                      <a:cubicBezTo>
                        <a:pt x="221" y="152"/>
                        <a:pt x="221" y="153"/>
                        <a:pt x="221" y="154"/>
                      </a:cubicBezTo>
                      <a:cubicBezTo>
                        <a:pt x="221" y="155"/>
                        <a:pt x="221" y="156"/>
                        <a:pt x="219" y="157"/>
                      </a:cubicBezTo>
                      <a:cubicBezTo>
                        <a:pt x="218" y="157"/>
                        <a:pt x="217" y="158"/>
                        <a:pt x="217" y="158"/>
                      </a:cubicBezTo>
                      <a:cubicBezTo>
                        <a:pt x="218" y="159"/>
                        <a:pt x="219" y="159"/>
                        <a:pt x="220" y="159"/>
                      </a:cubicBezTo>
                      <a:cubicBezTo>
                        <a:pt x="221" y="159"/>
                        <a:pt x="222" y="158"/>
                        <a:pt x="224" y="158"/>
                      </a:cubicBezTo>
                      <a:cubicBezTo>
                        <a:pt x="225" y="157"/>
                        <a:pt x="227" y="156"/>
                        <a:pt x="229" y="156"/>
                      </a:cubicBezTo>
                      <a:cubicBezTo>
                        <a:pt x="229" y="155"/>
                        <a:pt x="231" y="154"/>
                        <a:pt x="232" y="154"/>
                      </a:cubicBezTo>
                      <a:cubicBezTo>
                        <a:pt x="233" y="153"/>
                        <a:pt x="236" y="152"/>
                        <a:pt x="238" y="151"/>
                      </a:cubicBezTo>
                      <a:cubicBezTo>
                        <a:pt x="241" y="151"/>
                        <a:pt x="245" y="149"/>
                        <a:pt x="246" y="149"/>
                      </a:cubicBezTo>
                      <a:cubicBezTo>
                        <a:pt x="249" y="148"/>
                        <a:pt x="252" y="147"/>
                        <a:pt x="254" y="146"/>
                      </a:cubicBezTo>
                      <a:cubicBezTo>
                        <a:pt x="256" y="146"/>
                        <a:pt x="259" y="144"/>
                        <a:pt x="261" y="143"/>
                      </a:cubicBezTo>
                      <a:cubicBezTo>
                        <a:pt x="262" y="142"/>
                        <a:pt x="262" y="140"/>
                        <a:pt x="261" y="140"/>
                      </a:cubicBezTo>
                      <a:cubicBezTo>
                        <a:pt x="260" y="140"/>
                        <a:pt x="258" y="138"/>
                        <a:pt x="257" y="137"/>
                      </a:cubicBezTo>
                      <a:cubicBezTo>
                        <a:pt x="255" y="136"/>
                        <a:pt x="255" y="136"/>
                        <a:pt x="255" y="136"/>
                      </a:cubicBezTo>
                      <a:cubicBezTo>
                        <a:pt x="255" y="135"/>
                        <a:pt x="255" y="135"/>
                        <a:pt x="255" y="135"/>
                      </a:cubicBezTo>
                      <a:cubicBezTo>
                        <a:pt x="255" y="135"/>
                        <a:pt x="255" y="135"/>
                        <a:pt x="257" y="135"/>
                      </a:cubicBezTo>
                      <a:cubicBezTo>
                        <a:pt x="258" y="135"/>
                        <a:pt x="260" y="135"/>
                        <a:pt x="261" y="136"/>
                      </a:cubicBezTo>
                      <a:cubicBezTo>
                        <a:pt x="263" y="137"/>
                        <a:pt x="265" y="138"/>
                        <a:pt x="265" y="139"/>
                      </a:cubicBezTo>
                      <a:cubicBezTo>
                        <a:pt x="266" y="139"/>
                        <a:pt x="268" y="139"/>
                        <a:pt x="268" y="138"/>
                      </a:cubicBezTo>
                      <a:cubicBezTo>
                        <a:pt x="268" y="137"/>
                        <a:pt x="270" y="136"/>
                        <a:pt x="270" y="135"/>
                      </a:cubicBezTo>
                      <a:cubicBezTo>
                        <a:pt x="271" y="134"/>
                        <a:pt x="271" y="133"/>
                        <a:pt x="272" y="132"/>
                      </a:cubicBezTo>
                      <a:cubicBezTo>
                        <a:pt x="272" y="130"/>
                        <a:pt x="273" y="128"/>
                        <a:pt x="274" y="128"/>
                      </a:cubicBezTo>
                      <a:cubicBezTo>
                        <a:pt x="275" y="127"/>
                        <a:pt x="276" y="126"/>
                        <a:pt x="277" y="126"/>
                      </a:cubicBezTo>
                      <a:cubicBezTo>
                        <a:pt x="279" y="126"/>
                        <a:pt x="281" y="125"/>
                        <a:pt x="282" y="124"/>
                      </a:cubicBezTo>
                      <a:cubicBezTo>
                        <a:pt x="283" y="124"/>
                        <a:pt x="285" y="121"/>
                        <a:pt x="286" y="119"/>
                      </a:cubicBezTo>
                      <a:cubicBezTo>
                        <a:pt x="287" y="118"/>
                        <a:pt x="287" y="118"/>
                        <a:pt x="287" y="118"/>
                      </a:cubicBezTo>
                      <a:cubicBezTo>
                        <a:pt x="288" y="117"/>
                        <a:pt x="288" y="116"/>
                        <a:pt x="287" y="115"/>
                      </a:cubicBezTo>
                      <a:cubicBezTo>
                        <a:pt x="287" y="115"/>
                        <a:pt x="287" y="115"/>
                        <a:pt x="286" y="115"/>
                      </a:cubicBezTo>
                      <a:cubicBezTo>
                        <a:pt x="285" y="114"/>
                        <a:pt x="285" y="113"/>
                        <a:pt x="286" y="112"/>
                      </a:cubicBezTo>
                      <a:cubicBezTo>
                        <a:pt x="287" y="110"/>
                        <a:pt x="288" y="108"/>
                        <a:pt x="289" y="108"/>
                      </a:cubicBezTo>
                      <a:cubicBezTo>
                        <a:pt x="290" y="108"/>
                        <a:pt x="291" y="107"/>
                        <a:pt x="292" y="106"/>
                      </a:cubicBezTo>
                      <a:cubicBezTo>
                        <a:pt x="293" y="105"/>
                        <a:pt x="295" y="104"/>
                        <a:pt x="295" y="103"/>
                      </a:cubicBezTo>
                      <a:cubicBezTo>
                        <a:pt x="296" y="103"/>
                        <a:pt x="297" y="101"/>
                        <a:pt x="298" y="101"/>
                      </a:cubicBezTo>
                      <a:cubicBezTo>
                        <a:pt x="298" y="100"/>
                        <a:pt x="298" y="100"/>
                        <a:pt x="298" y="100"/>
                      </a:cubicBezTo>
                      <a:cubicBezTo>
                        <a:pt x="299" y="100"/>
                        <a:pt x="299" y="99"/>
                        <a:pt x="299" y="99"/>
                      </a:cubicBezTo>
                      <a:cubicBezTo>
                        <a:pt x="299" y="99"/>
                        <a:pt x="299" y="99"/>
                        <a:pt x="298" y="98"/>
                      </a:cubicBezTo>
                      <a:cubicBezTo>
                        <a:pt x="298" y="97"/>
                        <a:pt x="297" y="96"/>
                        <a:pt x="296" y="96"/>
                      </a:cubicBezTo>
                      <a:cubicBezTo>
                        <a:pt x="294" y="95"/>
                        <a:pt x="294" y="94"/>
                        <a:pt x="294" y="93"/>
                      </a:cubicBezTo>
                      <a:cubicBezTo>
                        <a:pt x="295" y="92"/>
                        <a:pt x="295" y="90"/>
                        <a:pt x="294" y="88"/>
                      </a:cubicBezTo>
                      <a:cubicBezTo>
                        <a:pt x="293" y="86"/>
                        <a:pt x="291" y="83"/>
                        <a:pt x="290" y="80"/>
                      </a:cubicBezTo>
                      <a:cubicBezTo>
                        <a:pt x="289" y="78"/>
                        <a:pt x="288" y="75"/>
                        <a:pt x="288" y="74"/>
                      </a:cubicBezTo>
                      <a:cubicBezTo>
                        <a:pt x="288" y="72"/>
                        <a:pt x="289" y="69"/>
                        <a:pt x="290" y="69"/>
                      </a:cubicBezTo>
                      <a:cubicBezTo>
                        <a:pt x="291" y="68"/>
                        <a:pt x="292" y="65"/>
                        <a:pt x="294" y="63"/>
                      </a:cubicBezTo>
                      <a:cubicBezTo>
                        <a:pt x="294" y="62"/>
                        <a:pt x="297" y="58"/>
                        <a:pt x="299" y="57"/>
                      </a:cubicBezTo>
                      <a:cubicBezTo>
                        <a:pt x="301" y="56"/>
                        <a:pt x="303" y="54"/>
                        <a:pt x="305" y="53"/>
                      </a:cubicBezTo>
                      <a:cubicBezTo>
                        <a:pt x="306" y="52"/>
                        <a:pt x="309" y="51"/>
                        <a:pt x="311" y="50"/>
                      </a:cubicBezTo>
                      <a:cubicBezTo>
                        <a:pt x="314" y="50"/>
                        <a:pt x="317" y="49"/>
                        <a:pt x="318" y="48"/>
                      </a:cubicBezTo>
                      <a:cubicBezTo>
                        <a:pt x="319" y="48"/>
                        <a:pt x="323" y="47"/>
                        <a:pt x="325" y="46"/>
                      </a:cubicBezTo>
                      <a:cubicBezTo>
                        <a:pt x="326" y="45"/>
                        <a:pt x="330" y="44"/>
                        <a:pt x="331" y="44"/>
                      </a:cubicBezTo>
                      <a:cubicBezTo>
                        <a:pt x="332" y="44"/>
                        <a:pt x="332" y="44"/>
                        <a:pt x="332" y="44"/>
                      </a:cubicBezTo>
                      <a:cubicBezTo>
                        <a:pt x="333" y="43"/>
                        <a:pt x="333" y="41"/>
                        <a:pt x="332" y="41"/>
                      </a:cubicBezTo>
                      <a:cubicBezTo>
                        <a:pt x="330" y="39"/>
                        <a:pt x="326" y="38"/>
                        <a:pt x="325" y="37"/>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2" name="Freeform 15">
                  <a:extLst>
                    <a:ext uri="{FF2B5EF4-FFF2-40B4-BE49-F238E27FC236}">
                      <a16:creationId xmlns:a16="http://schemas.microsoft.com/office/drawing/2014/main" id="{8859DA7C-17E4-B1C4-E9F5-D404E1A85FA9}"/>
                    </a:ext>
                  </a:extLst>
                </p:cNvPr>
                <p:cNvSpPr>
                  <a:spLocks/>
                </p:cNvSpPr>
                <p:nvPr/>
              </p:nvSpPr>
              <p:spPr bwMode="auto">
                <a:xfrm>
                  <a:off x="6207846" y="1964022"/>
                  <a:ext cx="84172" cy="97946"/>
                </a:xfrm>
                <a:custGeom>
                  <a:avLst/>
                  <a:gdLst/>
                  <a:ahLst/>
                  <a:cxnLst>
                    <a:cxn ang="0">
                      <a:pos x="7" y="51"/>
                    </a:cxn>
                    <a:cxn ang="0">
                      <a:pos x="12" y="52"/>
                    </a:cxn>
                    <a:cxn ang="0">
                      <a:pos x="17" y="53"/>
                    </a:cxn>
                    <a:cxn ang="0">
                      <a:pos x="21" y="52"/>
                    </a:cxn>
                    <a:cxn ang="0">
                      <a:pos x="29" y="49"/>
                    </a:cxn>
                    <a:cxn ang="0">
                      <a:pos x="36" y="49"/>
                    </a:cxn>
                    <a:cxn ang="0">
                      <a:pos x="41" y="44"/>
                    </a:cxn>
                    <a:cxn ang="0">
                      <a:pos x="43" y="43"/>
                    </a:cxn>
                    <a:cxn ang="0">
                      <a:pos x="44" y="42"/>
                    </a:cxn>
                    <a:cxn ang="0">
                      <a:pos x="44" y="39"/>
                    </a:cxn>
                    <a:cxn ang="0">
                      <a:pos x="42" y="38"/>
                    </a:cxn>
                    <a:cxn ang="0">
                      <a:pos x="36" y="31"/>
                    </a:cxn>
                    <a:cxn ang="0">
                      <a:pos x="37" y="27"/>
                    </a:cxn>
                    <a:cxn ang="0">
                      <a:pos x="40" y="22"/>
                    </a:cxn>
                    <a:cxn ang="0">
                      <a:pos x="41" y="17"/>
                    </a:cxn>
                    <a:cxn ang="0">
                      <a:pos x="41" y="12"/>
                    </a:cxn>
                    <a:cxn ang="0">
                      <a:pos x="39" y="6"/>
                    </a:cxn>
                    <a:cxn ang="0">
                      <a:pos x="33" y="2"/>
                    </a:cxn>
                    <a:cxn ang="0">
                      <a:pos x="25" y="2"/>
                    </a:cxn>
                    <a:cxn ang="0">
                      <a:pos x="20" y="4"/>
                    </a:cxn>
                    <a:cxn ang="0">
                      <a:pos x="15" y="7"/>
                    </a:cxn>
                    <a:cxn ang="0">
                      <a:pos x="10" y="7"/>
                    </a:cxn>
                    <a:cxn ang="0">
                      <a:pos x="6" y="10"/>
                    </a:cxn>
                    <a:cxn ang="0">
                      <a:pos x="5" y="12"/>
                    </a:cxn>
                    <a:cxn ang="0">
                      <a:pos x="4" y="13"/>
                    </a:cxn>
                    <a:cxn ang="0">
                      <a:pos x="5" y="14"/>
                    </a:cxn>
                    <a:cxn ang="0">
                      <a:pos x="5" y="18"/>
                    </a:cxn>
                    <a:cxn ang="0">
                      <a:pos x="4" y="25"/>
                    </a:cxn>
                    <a:cxn ang="0">
                      <a:pos x="1" y="32"/>
                    </a:cxn>
                    <a:cxn ang="0">
                      <a:pos x="0" y="37"/>
                    </a:cxn>
                    <a:cxn ang="0">
                      <a:pos x="0" y="43"/>
                    </a:cxn>
                    <a:cxn ang="0">
                      <a:pos x="0" y="45"/>
                    </a:cxn>
                    <a:cxn ang="0">
                      <a:pos x="3" y="49"/>
                    </a:cxn>
                    <a:cxn ang="0">
                      <a:pos x="7" y="51"/>
                    </a:cxn>
                  </a:cxnLst>
                  <a:rect l="0" t="0" r="r" b="b"/>
                  <a:pathLst>
                    <a:path w="45" h="53">
                      <a:moveTo>
                        <a:pt x="7" y="51"/>
                      </a:moveTo>
                      <a:cubicBezTo>
                        <a:pt x="8" y="51"/>
                        <a:pt x="11" y="51"/>
                        <a:pt x="12" y="52"/>
                      </a:cubicBezTo>
                      <a:cubicBezTo>
                        <a:pt x="13" y="52"/>
                        <a:pt x="16" y="53"/>
                        <a:pt x="17" y="53"/>
                      </a:cubicBezTo>
                      <a:cubicBezTo>
                        <a:pt x="18" y="53"/>
                        <a:pt x="21" y="53"/>
                        <a:pt x="21" y="52"/>
                      </a:cubicBezTo>
                      <a:cubicBezTo>
                        <a:pt x="23" y="51"/>
                        <a:pt x="27" y="49"/>
                        <a:pt x="29" y="49"/>
                      </a:cubicBezTo>
                      <a:cubicBezTo>
                        <a:pt x="31" y="49"/>
                        <a:pt x="35" y="49"/>
                        <a:pt x="36" y="49"/>
                      </a:cubicBezTo>
                      <a:cubicBezTo>
                        <a:pt x="38" y="48"/>
                        <a:pt x="39" y="46"/>
                        <a:pt x="41" y="44"/>
                      </a:cubicBezTo>
                      <a:cubicBezTo>
                        <a:pt x="41" y="44"/>
                        <a:pt x="41" y="44"/>
                        <a:pt x="43" y="43"/>
                      </a:cubicBezTo>
                      <a:cubicBezTo>
                        <a:pt x="44" y="42"/>
                        <a:pt x="44" y="42"/>
                        <a:pt x="44" y="42"/>
                      </a:cubicBezTo>
                      <a:cubicBezTo>
                        <a:pt x="45" y="41"/>
                        <a:pt x="45" y="40"/>
                        <a:pt x="44" y="39"/>
                      </a:cubicBezTo>
                      <a:cubicBezTo>
                        <a:pt x="44" y="39"/>
                        <a:pt x="44" y="39"/>
                        <a:pt x="42" y="38"/>
                      </a:cubicBezTo>
                      <a:cubicBezTo>
                        <a:pt x="39" y="36"/>
                        <a:pt x="37" y="33"/>
                        <a:pt x="36" y="31"/>
                      </a:cubicBezTo>
                      <a:cubicBezTo>
                        <a:pt x="36" y="29"/>
                        <a:pt x="36" y="28"/>
                        <a:pt x="37" y="27"/>
                      </a:cubicBezTo>
                      <a:cubicBezTo>
                        <a:pt x="38" y="26"/>
                        <a:pt x="39" y="24"/>
                        <a:pt x="40" y="22"/>
                      </a:cubicBezTo>
                      <a:cubicBezTo>
                        <a:pt x="40" y="20"/>
                        <a:pt x="41" y="17"/>
                        <a:pt x="41" y="17"/>
                      </a:cubicBezTo>
                      <a:cubicBezTo>
                        <a:pt x="41" y="15"/>
                        <a:pt x="41" y="12"/>
                        <a:pt x="41" y="12"/>
                      </a:cubicBezTo>
                      <a:cubicBezTo>
                        <a:pt x="41" y="10"/>
                        <a:pt x="40" y="7"/>
                        <a:pt x="39" y="6"/>
                      </a:cubicBezTo>
                      <a:cubicBezTo>
                        <a:pt x="37" y="5"/>
                        <a:pt x="34" y="2"/>
                        <a:pt x="33" y="2"/>
                      </a:cubicBezTo>
                      <a:cubicBezTo>
                        <a:pt x="30" y="1"/>
                        <a:pt x="27" y="0"/>
                        <a:pt x="25" y="2"/>
                      </a:cubicBezTo>
                      <a:cubicBezTo>
                        <a:pt x="24" y="3"/>
                        <a:pt x="21" y="4"/>
                        <a:pt x="20" y="4"/>
                      </a:cubicBezTo>
                      <a:cubicBezTo>
                        <a:pt x="18" y="5"/>
                        <a:pt x="16" y="6"/>
                        <a:pt x="15" y="7"/>
                      </a:cubicBezTo>
                      <a:cubicBezTo>
                        <a:pt x="14" y="7"/>
                        <a:pt x="12" y="7"/>
                        <a:pt x="10" y="7"/>
                      </a:cubicBezTo>
                      <a:cubicBezTo>
                        <a:pt x="8" y="7"/>
                        <a:pt x="7" y="9"/>
                        <a:pt x="6" y="10"/>
                      </a:cubicBezTo>
                      <a:cubicBezTo>
                        <a:pt x="5" y="12"/>
                        <a:pt x="5" y="12"/>
                        <a:pt x="5" y="12"/>
                      </a:cubicBezTo>
                      <a:cubicBezTo>
                        <a:pt x="4" y="12"/>
                        <a:pt x="4" y="13"/>
                        <a:pt x="4" y="13"/>
                      </a:cubicBezTo>
                      <a:cubicBezTo>
                        <a:pt x="4" y="13"/>
                        <a:pt x="4" y="13"/>
                        <a:pt x="5" y="14"/>
                      </a:cubicBezTo>
                      <a:cubicBezTo>
                        <a:pt x="5" y="15"/>
                        <a:pt x="6" y="17"/>
                        <a:pt x="5" y="18"/>
                      </a:cubicBezTo>
                      <a:cubicBezTo>
                        <a:pt x="5" y="19"/>
                        <a:pt x="5" y="23"/>
                        <a:pt x="4" y="25"/>
                      </a:cubicBezTo>
                      <a:cubicBezTo>
                        <a:pt x="3" y="27"/>
                        <a:pt x="2" y="30"/>
                        <a:pt x="1" y="32"/>
                      </a:cubicBezTo>
                      <a:cubicBezTo>
                        <a:pt x="1" y="34"/>
                        <a:pt x="1" y="36"/>
                        <a:pt x="0" y="37"/>
                      </a:cubicBezTo>
                      <a:cubicBezTo>
                        <a:pt x="0" y="39"/>
                        <a:pt x="0" y="41"/>
                        <a:pt x="0" y="43"/>
                      </a:cubicBezTo>
                      <a:cubicBezTo>
                        <a:pt x="0" y="45"/>
                        <a:pt x="0" y="45"/>
                        <a:pt x="0" y="45"/>
                      </a:cubicBezTo>
                      <a:cubicBezTo>
                        <a:pt x="0" y="45"/>
                        <a:pt x="1" y="47"/>
                        <a:pt x="3" y="49"/>
                      </a:cubicBezTo>
                      <a:cubicBezTo>
                        <a:pt x="3" y="50"/>
                        <a:pt x="6" y="51"/>
                        <a:pt x="7" y="5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3" name="Freeform 16">
                  <a:extLst>
                    <a:ext uri="{FF2B5EF4-FFF2-40B4-BE49-F238E27FC236}">
                      <a16:creationId xmlns:a16="http://schemas.microsoft.com/office/drawing/2014/main" id="{293D4350-2886-2C0B-96C1-31F686B64B99}"/>
                    </a:ext>
                  </a:extLst>
                </p:cNvPr>
                <p:cNvSpPr>
                  <a:spLocks/>
                </p:cNvSpPr>
                <p:nvPr/>
              </p:nvSpPr>
              <p:spPr bwMode="auto">
                <a:xfrm>
                  <a:off x="5048563" y="3448516"/>
                  <a:ext cx="433104" cy="554007"/>
                </a:xfrm>
                <a:custGeom>
                  <a:avLst/>
                  <a:gdLst/>
                  <a:ahLst/>
                  <a:cxnLst>
                    <a:cxn ang="0">
                      <a:pos x="218" y="4"/>
                    </a:cxn>
                    <a:cxn ang="0">
                      <a:pos x="201" y="10"/>
                    </a:cxn>
                    <a:cxn ang="0">
                      <a:pos x="186" y="14"/>
                    </a:cxn>
                    <a:cxn ang="0">
                      <a:pos x="172" y="21"/>
                    </a:cxn>
                    <a:cxn ang="0">
                      <a:pos x="154" y="22"/>
                    </a:cxn>
                    <a:cxn ang="0">
                      <a:pos x="140" y="36"/>
                    </a:cxn>
                    <a:cxn ang="0">
                      <a:pos x="121" y="42"/>
                    </a:cxn>
                    <a:cxn ang="0">
                      <a:pos x="107" y="36"/>
                    </a:cxn>
                    <a:cxn ang="0">
                      <a:pos x="91" y="42"/>
                    </a:cxn>
                    <a:cxn ang="0">
                      <a:pos x="82" y="55"/>
                    </a:cxn>
                    <a:cxn ang="0">
                      <a:pos x="69" y="69"/>
                    </a:cxn>
                    <a:cxn ang="0">
                      <a:pos x="83" y="72"/>
                    </a:cxn>
                    <a:cxn ang="0">
                      <a:pos x="82" y="85"/>
                    </a:cxn>
                    <a:cxn ang="0">
                      <a:pos x="68" y="93"/>
                    </a:cxn>
                    <a:cxn ang="0">
                      <a:pos x="41" y="93"/>
                    </a:cxn>
                    <a:cxn ang="0">
                      <a:pos x="23" y="102"/>
                    </a:cxn>
                    <a:cxn ang="0">
                      <a:pos x="10" y="101"/>
                    </a:cxn>
                    <a:cxn ang="0">
                      <a:pos x="4" y="111"/>
                    </a:cxn>
                    <a:cxn ang="0">
                      <a:pos x="14" y="123"/>
                    </a:cxn>
                    <a:cxn ang="0">
                      <a:pos x="28" y="127"/>
                    </a:cxn>
                    <a:cxn ang="0">
                      <a:pos x="26" y="140"/>
                    </a:cxn>
                    <a:cxn ang="0">
                      <a:pos x="37" y="155"/>
                    </a:cxn>
                    <a:cxn ang="0">
                      <a:pos x="33" y="173"/>
                    </a:cxn>
                    <a:cxn ang="0">
                      <a:pos x="49" y="178"/>
                    </a:cxn>
                    <a:cxn ang="0">
                      <a:pos x="58" y="188"/>
                    </a:cxn>
                    <a:cxn ang="0">
                      <a:pos x="56" y="206"/>
                    </a:cxn>
                    <a:cxn ang="0">
                      <a:pos x="61" y="220"/>
                    </a:cxn>
                    <a:cxn ang="0">
                      <a:pos x="57" y="244"/>
                    </a:cxn>
                    <a:cxn ang="0">
                      <a:pos x="52" y="259"/>
                    </a:cxn>
                    <a:cxn ang="0">
                      <a:pos x="54" y="276"/>
                    </a:cxn>
                    <a:cxn ang="0">
                      <a:pos x="50" y="289"/>
                    </a:cxn>
                    <a:cxn ang="0">
                      <a:pos x="56" y="305"/>
                    </a:cxn>
                    <a:cxn ang="0">
                      <a:pos x="83" y="300"/>
                    </a:cxn>
                    <a:cxn ang="0">
                      <a:pos x="105" y="280"/>
                    </a:cxn>
                    <a:cxn ang="0">
                      <a:pos x="109" y="261"/>
                    </a:cxn>
                    <a:cxn ang="0">
                      <a:pos x="136" y="245"/>
                    </a:cxn>
                    <a:cxn ang="0">
                      <a:pos x="169" y="240"/>
                    </a:cxn>
                    <a:cxn ang="0">
                      <a:pos x="183" y="244"/>
                    </a:cxn>
                    <a:cxn ang="0">
                      <a:pos x="167" y="236"/>
                    </a:cxn>
                    <a:cxn ang="0">
                      <a:pos x="155" y="222"/>
                    </a:cxn>
                    <a:cxn ang="0">
                      <a:pos x="170" y="200"/>
                    </a:cxn>
                    <a:cxn ang="0">
                      <a:pos x="177" y="183"/>
                    </a:cxn>
                    <a:cxn ang="0">
                      <a:pos x="188" y="177"/>
                    </a:cxn>
                    <a:cxn ang="0">
                      <a:pos x="198" y="180"/>
                    </a:cxn>
                    <a:cxn ang="0">
                      <a:pos x="205" y="181"/>
                    </a:cxn>
                    <a:cxn ang="0">
                      <a:pos x="208" y="164"/>
                    </a:cxn>
                    <a:cxn ang="0">
                      <a:pos x="208" y="145"/>
                    </a:cxn>
                    <a:cxn ang="0">
                      <a:pos x="206" y="139"/>
                    </a:cxn>
                    <a:cxn ang="0">
                      <a:pos x="209" y="130"/>
                    </a:cxn>
                    <a:cxn ang="0">
                      <a:pos x="205" y="116"/>
                    </a:cxn>
                    <a:cxn ang="0">
                      <a:pos x="207" y="94"/>
                    </a:cxn>
                    <a:cxn ang="0">
                      <a:pos x="200" y="87"/>
                    </a:cxn>
                    <a:cxn ang="0">
                      <a:pos x="197" y="89"/>
                    </a:cxn>
                    <a:cxn ang="0">
                      <a:pos x="207" y="82"/>
                    </a:cxn>
                    <a:cxn ang="0">
                      <a:pos x="223" y="65"/>
                    </a:cxn>
                    <a:cxn ang="0">
                      <a:pos x="232" y="44"/>
                    </a:cxn>
                    <a:cxn ang="0">
                      <a:pos x="236" y="18"/>
                    </a:cxn>
                  </a:cxnLst>
                  <a:rect l="0" t="0" r="r" b="b"/>
                  <a:pathLst>
                    <a:path w="239" h="306">
                      <a:moveTo>
                        <a:pt x="232" y="0"/>
                      </a:moveTo>
                      <a:cubicBezTo>
                        <a:pt x="232" y="0"/>
                        <a:pt x="230" y="0"/>
                        <a:pt x="227" y="0"/>
                      </a:cubicBezTo>
                      <a:cubicBezTo>
                        <a:pt x="224" y="0"/>
                        <a:pt x="221" y="0"/>
                        <a:pt x="220" y="1"/>
                      </a:cubicBezTo>
                      <a:cubicBezTo>
                        <a:pt x="219" y="2"/>
                        <a:pt x="218" y="3"/>
                        <a:pt x="218" y="4"/>
                      </a:cubicBezTo>
                      <a:cubicBezTo>
                        <a:pt x="218" y="5"/>
                        <a:pt x="217" y="5"/>
                        <a:pt x="217" y="6"/>
                      </a:cubicBezTo>
                      <a:cubicBezTo>
                        <a:pt x="215" y="7"/>
                        <a:pt x="212" y="9"/>
                        <a:pt x="210" y="10"/>
                      </a:cubicBezTo>
                      <a:cubicBezTo>
                        <a:pt x="209" y="11"/>
                        <a:pt x="207" y="11"/>
                        <a:pt x="205" y="11"/>
                      </a:cubicBezTo>
                      <a:cubicBezTo>
                        <a:pt x="204" y="10"/>
                        <a:pt x="201" y="10"/>
                        <a:pt x="201" y="10"/>
                      </a:cubicBezTo>
                      <a:cubicBezTo>
                        <a:pt x="199" y="10"/>
                        <a:pt x="197" y="9"/>
                        <a:pt x="196" y="9"/>
                      </a:cubicBezTo>
                      <a:cubicBezTo>
                        <a:pt x="195" y="9"/>
                        <a:pt x="193" y="8"/>
                        <a:pt x="193" y="7"/>
                      </a:cubicBezTo>
                      <a:cubicBezTo>
                        <a:pt x="192" y="7"/>
                        <a:pt x="190" y="8"/>
                        <a:pt x="190" y="10"/>
                      </a:cubicBezTo>
                      <a:cubicBezTo>
                        <a:pt x="189" y="10"/>
                        <a:pt x="188" y="13"/>
                        <a:pt x="186" y="14"/>
                      </a:cubicBezTo>
                      <a:cubicBezTo>
                        <a:pt x="185" y="15"/>
                        <a:pt x="185" y="16"/>
                        <a:pt x="184" y="16"/>
                      </a:cubicBezTo>
                      <a:cubicBezTo>
                        <a:pt x="184" y="17"/>
                        <a:pt x="182" y="18"/>
                        <a:pt x="181" y="18"/>
                      </a:cubicBezTo>
                      <a:cubicBezTo>
                        <a:pt x="180" y="18"/>
                        <a:pt x="177" y="18"/>
                        <a:pt x="177" y="18"/>
                      </a:cubicBezTo>
                      <a:cubicBezTo>
                        <a:pt x="175" y="19"/>
                        <a:pt x="173" y="20"/>
                        <a:pt x="172" y="21"/>
                      </a:cubicBezTo>
                      <a:cubicBezTo>
                        <a:pt x="171" y="22"/>
                        <a:pt x="169" y="24"/>
                        <a:pt x="169" y="24"/>
                      </a:cubicBezTo>
                      <a:cubicBezTo>
                        <a:pt x="168" y="24"/>
                        <a:pt x="166" y="25"/>
                        <a:pt x="164" y="24"/>
                      </a:cubicBezTo>
                      <a:cubicBezTo>
                        <a:pt x="162" y="24"/>
                        <a:pt x="161" y="24"/>
                        <a:pt x="159" y="23"/>
                      </a:cubicBezTo>
                      <a:cubicBezTo>
                        <a:pt x="158" y="23"/>
                        <a:pt x="155" y="22"/>
                        <a:pt x="154" y="22"/>
                      </a:cubicBezTo>
                      <a:cubicBezTo>
                        <a:pt x="153" y="22"/>
                        <a:pt x="151" y="23"/>
                        <a:pt x="148" y="23"/>
                      </a:cubicBezTo>
                      <a:cubicBezTo>
                        <a:pt x="146" y="24"/>
                        <a:pt x="144" y="25"/>
                        <a:pt x="144" y="26"/>
                      </a:cubicBezTo>
                      <a:cubicBezTo>
                        <a:pt x="143" y="27"/>
                        <a:pt x="143" y="29"/>
                        <a:pt x="142" y="30"/>
                      </a:cubicBezTo>
                      <a:cubicBezTo>
                        <a:pt x="142" y="32"/>
                        <a:pt x="141" y="34"/>
                        <a:pt x="140" y="36"/>
                      </a:cubicBezTo>
                      <a:cubicBezTo>
                        <a:pt x="139" y="37"/>
                        <a:pt x="138" y="40"/>
                        <a:pt x="136" y="41"/>
                      </a:cubicBezTo>
                      <a:cubicBezTo>
                        <a:pt x="134" y="43"/>
                        <a:pt x="131" y="45"/>
                        <a:pt x="130" y="45"/>
                      </a:cubicBezTo>
                      <a:cubicBezTo>
                        <a:pt x="129" y="46"/>
                        <a:pt x="126" y="45"/>
                        <a:pt x="124" y="44"/>
                      </a:cubicBezTo>
                      <a:cubicBezTo>
                        <a:pt x="122" y="43"/>
                        <a:pt x="121" y="42"/>
                        <a:pt x="121" y="42"/>
                      </a:cubicBezTo>
                      <a:cubicBezTo>
                        <a:pt x="121" y="42"/>
                        <a:pt x="121" y="41"/>
                        <a:pt x="119" y="40"/>
                      </a:cubicBezTo>
                      <a:cubicBezTo>
                        <a:pt x="118" y="39"/>
                        <a:pt x="115" y="38"/>
                        <a:pt x="114" y="38"/>
                      </a:cubicBezTo>
                      <a:cubicBezTo>
                        <a:pt x="113" y="39"/>
                        <a:pt x="112" y="38"/>
                        <a:pt x="111" y="37"/>
                      </a:cubicBezTo>
                      <a:cubicBezTo>
                        <a:pt x="110" y="36"/>
                        <a:pt x="108" y="36"/>
                        <a:pt x="107" y="36"/>
                      </a:cubicBezTo>
                      <a:cubicBezTo>
                        <a:pt x="106" y="36"/>
                        <a:pt x="104" y="36"/>
                        <a:pt x="102" y="35"/>
                      </a:cubicBezTo>
                      <a:cubicBezTo>
                        <a:pt x="99" y="34"/>
                        <a:pt x="96" y="34"/>
                        <a:pt x="96" y="35"/>
                      </a:cubicBezTo>
                      <a:cubicBezTo>
                        <a:pt x="94" y="36"/>
                        <a:pt x="93" y="36"/>
                        <a:pt x="93" y="38"/>
                      </a:cubicBezTo>
                      <a:cubicBezTo>
                        <a:pt x="93" y="39"/>
                        <a:pt x="92" y="41"/>
                        <a:pt x="91" y="42"/>
                      </a:cubicBezTo>
                      <a:cubicBezTo>
                        <a:pt x="90" y="43"/>
                        <a:pt x="88" y="43"/>
                        <a:pt x="87" y="43"/>
                      </a:cubicBezTo>
                      <a:cubicBezTo>
                        <a:pt x="84" y="43"/>
                        <a:pt x="82" y="44"/>
                        <a:pt x="82" y="45"/>
                      </a:cubicBezTo>
                      <a:cubicBezTo>
                        <a:pt x="81" y="46"/>
                        <a:pt x="81" y="49"/>
                        <a:pt x="81" y="50"/>
                      </a:cubicBezTo>
                      <a:cubicBezTo>
                        <a:pt x="82" y="52"/>
                        <a:pt x="82" y="55"/>
                        <a:pt x="82" y="55"/>
                      </a:cubicBezTo>
                      <a:cubicBezTo>
                        <a:pt x="82" y="56"/>
                        <a:pt x="81" y="58"/>
                        <a:pt x="81" y="60"/>
                      </a:cubicBezTo>
                      <a:cubicBezTo>
                        <a:pt x="81" y="61"/>
                        <a:pt x="80" y="63"/>
                        <a:pt x="78" y="64"/>
                      </a:cubicBezTo>
                      <a:cubicBezTo>
                        <a:pt x="77" y="65"/>
                        <a:pt x="74" y="66"/>
                        <a:pt x="73" y="67"/>
                      </a:cubicBezTo>
                      <a:cubicBezTo>
                        <a:pt x="71" y="68"/>
                        <a:pt x="69" y="69"/>
                        <a:pt x="69" y="69"/>
                      </a:cubicBezTo>
                      <a:cubicBezTo>
                        <a:pt x="69" y="69"/>
                        <a:pt x="70" y="70"/>
                        <a:pt x="71" y="71"/>
                      </a:cubicBezTo>
                      <a:cubicBezTo>
                        <a:pt x="72" y="72"/>
                        <a:pt x="73" y="73"/>
                        <a:pt x="74" y="73"/>
                      </a:cubicBezTo>
                      <a:cubicBezTo>
                        <a:pt x="74" y="72"/>
                        <a:pt x="76" y="72"/>
                        <a:pt x="77" y="72"/>
                      </a:cubicBezTo>
                      <a:cubicBezTo>
                        <a:pt x="79" y="72"/>
                        <a:pt x="82" y="72"/>
                        <a:pt x="83" y="72"/>
                      </a:cubicBezTo>
                      <a:cubicBezTo>
                        <a:pt x="85" y="73"/>
                        <a:pt x="87" y="74"/>
                        <a:pt x="88" y="75"/>
                      </a:cubicBezTo>
                      <a:cubicBezTo>
                        <a:pt x="89" y="76"/>
                        <a:pt x="89" y="77"/>
                        <a:pt x="88" y="79"/>
                      </a:cubicBezTo>
                      <a:cubicBezTo>
                        <a:pt x="87" y="80"/>
                        <a:pt x="85" y="82"/>
                        <a:pt x="84" y="82"/>
                      </a:cubicBezTo>
                      <a:cubicBezTo>
                        <a:pt x="83" y="84"/>
                        <a:pt x="82" y="85"/>
                        <a:pt x="82" y="85"/>
                      </a:cubicBezTo>
                      <a:cubicBezTo>
                        <a:pt x="82" y="85"/>
                        <a:pt x="81" y="84"/>
                        <a:pt x="79" y="84"/>
                      </a:cubicBezTo>
                      <a:cubicBezTo>
                        <a:pt x="77" y="84"/>
                        <a:pt x="76" y="85"/>
                        <a:pt x="75" y="86"/>
                      </a:cubicBezTo>
                      <a:cubicBezTo>
                        <a:pt x="73" y="87"/>
                        <a:pt x="72" y="89"/>
                        <a:pt x="71" y="90"/>
                      </a:cubicBezTo>
                      <a:cubicBezTo>
                        <a:pt x="71" y="91"/>
                        <a:pt x="69" y="93"/>
                        <a:pt x="68" y="93"/>
                      </a:cubicBezTo>
                      <a:cubicBezTo>
                        <a:pt x="67" y="94"/>
                        <a:pt x="65" y="93"/>
                        <a:pt x="63" y="93"/>
                      </a:cubicBezTo>
                      <a:cubicBezTo>
                        <a:pt x="62" y="92"/>
                        <a:pt x="59" y="92"/>
                        <a:pt x="56" y="92"/>
                      </a:cubicBezTo>
                      <a:cubicBezTo>
                        <a:pt x="54" y="92"/>
                        <a:pt x="50" y="92"/>
                        <a:pt x="48" y="91"/>
                      </a:cubicBezTo>
                      <a:cubicBezTo>
                        <a:pt x="46" y="91"/>
                        <a:pt x="43" y="92"/>
                        <a:pt x="41" y="93"/>
                      </a:cubicBezTo>
                      <a:cubicBezTo>
                        <a:pt x="39" y="95"/>
                        <a:pt x="36" y="97"/>
                        <a:pt x="36" y="99"/>
                      </a:cubicBezTo>
                      <a:cubicBezTo>
                        <a:pt x="36" y="101"/>
                        <a:pt x="35" y="102"/>
                        <a:pt x="33" y="102"/>
                      </a:cubicBezTo>
                      <a:cubicBezTo>
                        <a:pt x="32" y="102"/>
                        <a:pt x="29" y="102"/>
                        <a:pt x="28" y="102"/>
                      </a:cubicBezTo>
                      <a:cubicBezTo>
                        <a:pt x="28" y="102"/>
                        <a:pt x="25" y="102"/>
                        <a:pt x="23" y="102"/>
                      </a:cubicBezTo>
                      <a:cubicBezTo>
                        <a:pt x="21" y="102"/>
                        <a:pt x="19" y="100"/>
                        <a:pt x="19" y="99"/>
                      </a:cubicBezTo>
                      <a:cubicBezTo>
                        <a:pt x="18" y="98"/>
                        <a:pt x="16" y="98"/>
                        <a:pt x="14" y="99"/>
                      </a:cubicBezTo>
                      <a:cubicBezTo>
                        <a:pt x="13" y="99"/>
                        <a:pt x="11" y="99"/>
                        <a:pt x="11" y="99"/>
                      </a:cubicBezTo>
                      <a:cubicBezTo>
                        <a:pt x="11" y="99"/>
                        <a:pt x="11" y="100"/>
                        <a:pt x="10" y="101"/>
                      </a:cubicBezTo>
                      <a:cubicBezTo>
                        <a:pt x="9" y="103"/>
                        <a:pt x="6" y="104"/>
                        <a:pt x="5" y="104"/>
                      </a:cubicBezTo>
                      <a:cubicBezTo>
                        <a:pt x="3" y="104"/>
                        <a:pt x="2" y="105"/>
                        <a:pt x="1" y="105"/>
                      </a:cubicBezTo>
                      <a:cubicBezTo>
                        <a:pt x="0" y="105"/>
                        <a:pt x="0" y="106"/>
                        <a:pt x="1" y="107"/>
                      </a:cubicBezTo>
                      <a:cubicBezTo>
                        <a:pt x="1" y="109"/>
                        <a:pt x="3" y="111"/>
                        <a:pt x="4" y="111"/>
                      </a:cubicBezTo>
                      <a:cubicBezTo>
                        <a:pt x="5" y="111"/>
                        <a:pt x="7" y="112"/>
                        <a:pt x="9" y="113"/>
                      </a:cubicBezTo>
                      <a:cubicBezTo>
                        <a:pt x="10" y="113"/>
                        <a:pt x="12" y="115"/>
                        <a:pt x="13" y="115"/>
                      </a:cubicBezTo>
                      <a:cubicBezTo>
                        <a:pt x="14" y="115"/>
                        <a:pt x="16" y="117"/>
                        <a:pt x="16" y="119"/>
                      </a:cubicBezTo>
                      <a:cubicBezTo>
                        <a:pt x="16" y="120"/>
                        <a:pt x="15" y="122"/>
                        <a:pt x="14" y="123"/>
                      </a:cubicBezTo>
                      <a:cubicBezTo>
                        <a:pt x="13" y="124"/>
                        <a:pt x="13" y="125"/>
                        <a:pt x="14" y="126"/>
                      </a:cubicBezTo>
                      <a:cubicBezTo>
                        <a:pt x="15" y="126"/>
                        <a:pt x="18" y="126"/>
                        <a:pt x="21" y="125"/>
                      </a:cubicBezTo>
                      <a:cubicBezTo>
                        <a:pt x="22" y="125"/>
                        <a:pt x="25" y="125"/>
                        <a:pt x="26" y="125"/>
                      </a:cubicBezTo>
                      <a:cubicBezTo>
                        <a:pt x="27" y="125"/>
                        <a:pt x="28" y="126"/>
                        <a:pt x="28" y="127"/>
                      </a:cubicBezTo>
                      <a:cubicBezTo>
                        <a:pt x="28" y="128"/>
                        <a:pt x="28" y="130"/>
                        <a:pt x="28" y="131"/>
                      </a:cubicBezTo>
                      <a:cubicBezTo>
                        <a:pt x="28" y="132"/>
                        <a:pt x="29" y="134"/>
                        <a:pt x="29" y="135"/>
                      </a:cubicBezTo>
                      <a:cubicBezTo>
                        <a:pt x="29" y="135"/>
                        <a:pt x="28" y="136"/>
                        <a:pt x="27" y="136"/>
                      </a:cubicBezTo>
                      <a:cubicBezTo>
                        <a:pt x="27" y="136"/>
                        <a:pt x="26" y="138"/>
                        <a:pt x="26" y="140"/>
                      </a:cubicBezTo>
                      <a:cubicBezTo>
                        <a:pt x="26" y="141"/>
                        <a:pt x="27" y="143"/>
                        <a:pt x="28" y="144"/>
                      </a:cubicBezTo>
                      <a:cubicBezTo>
                        <a:pt x="30" y="145"/>
                        <a:pt x="32" y="145"/>
                        <a:pt x="34" y="146"/>
                      </a:cubicBezTo>
                      <a:cubicBezTo>
                        <a:pt x="36" y="147"/>
                        <a:pt x="38" y="149"/>
                        <a:pt x="39" y="150"/>
                      </a:cubicBezTo>
                      <a:cubicBezTo>
                        <a:pt x="39" y="152"/>
                        <a:pt x="38" y="154"/>
                        <a:pt x="37" y="155"/>
                      </a:cubicBezTo>
                      <a:cubicBezTo>
                        <a:pt x="36" y="156"/>
                        <a:pt x="35" y="157"/>
                        <a:pt x="34" y="159"/>
                      </a:cubicBezTo>
                      <a:cubicBezTo>
                        <a:pt x="33" y="160"/>
                        <a:pt x="33" y="162"/>
                        <a:pt x="33" y="163"/>
                      </a:cubicBezTo>
                      <a:cubicBezTo>
                        <a:pt x="32" y="164"/>
                        <a:pt x="32" y="167"/>
                        <a:pt x="32" y="168"/>
                      </a:cubicBezTo>
                      <a:cubicBezTo>
                        <a:pt x="32" y="168"/>
                        <a:pt x="33" y="171"/>
                        <a:pt x="33" y="173"/>
                      </a:cubicBezTo>
                      <a:cubicBezTo>
                        <a:pt x="34" y="175"/>
                        <a:pt x="35" y="178"/>
                        <a:pt x="36" y="178"/>
                      </a:cubicBezTo>
                      <a:cubicBezTo>
                        <a:pt x="37" y="180"/>
                        <a:pt x="39" y="181"/>
                        <a:pt x="40" y="182"/>
                      </a:cubicBezTo>
                      <a:cubicBezTo>
                        <a:pt x="41" y="182"/>
                        <a:pt x="43" y="182"/>
                        <a:pt x="44" y="181"/>
                      </a:cubicBezTo>
                      <a:cubicBezTo>
                        <a:pt x="46" y="180"/>
                        <a:pt x="48" y="178"/>
                        <a:pt x="49" y="178"/>
                      </a:cubicBezTo>
                      <a:cubicBezTo>
                        <a:pt x="51" y="178"/>
                        <a:pt x="52" y="177"/>
                        <a:pt x="54" y="178"/>
                      </a:cubicBezTo>
                      <a:cubicBezTo>
                        <a:pt x="55" y="178"/>
                        <a:pt x="57" y="179"/>
                        <a:pt x="57" y="180"/>
                      </a:cubicBezTo>
                      <a:cubicBezTo>
                        <a:pt x="57" y="181"/>
                        <a:pt x="58" y="183"/>
                        <a:pt x="59" y="184"/>
                      </a:cubicBezTo>
                      <a:cubicBezTo>
                        <a:pt x="59" y="184"/>
                        <a:pt x="59" y="186"/>
                        <a:pt x="58" y="188"/>
                      </a:cubicBezTo>
                      <a:cubicBezTo>
                        <a:pt x="57" y="190"/>
                        <a:pt x="56" y="191"/>
                        <a:pt x="57" y="193"/>
                      </a:cubicBezTo>
                      <a:cubicBezTo>
                        <a:pt x="57" y="194"/>
                        <a:pt x="58" y="196"/>
                        <a:pt x="58" y="196"/>
                      </a:cubicBezTo>
                      <a:cubicBezTo>
                        <a:pt x="58" y="198"/>
                        <a:pt x="57" y="200"/>
                        <a:pt x="57" y="201"/>
                      </a:cubicBezTo>
                      <a:cubicBezTo>
                        <a:pt x="57" y="202"/>
                        <a:pt x="56" y="204"/>
                        <a:pt x="56" y="206"/>
                      </a:cubicBezTo>
                      <a:cubicBezTo>
                        <a:pt x="56" y="208"/>
                        <a:pt x="56" y="210"/>
                        <a:pt x="55" y="212"/>
                      </a:cubicBezTo>
                      <a:cubicBezTo>
                        <a:pt x="55" y="213"/>
                        <a:pt x="55" y="216"/>
                        <a:pt x="55" y="217"/>
                      </a:cubicBezTo>
                      <a:cubicBezTo>
                        <a:pt x="55" y="218"/>
                        <a:pt x="56" y="219"/>
                        <a:pt x="56" y="219"/>
                      </a:cubicBezTo>
                      <a:cubicBezTo>
                        <a:pt x="57" y="219"/>
                        <a:pt x="60" y="220"/>
                        <a:pt x="61" y="220"/>
                      </a:cubicBezTo>
                      <a:cubicBezTo>
                        <a:pt x="63" y="221"/>
                        <a:pt x="64" y="222"/>
                        <a:pt x="64" y="223"/>
                      </a:cubicBezTo>
                      <a:cubicBezTo>
                        <a:pt x="64" y="223"/>
                        <a:pt x="64" y="225"/>
                        <a:pt x="64" y="228"/>
                      </a:cubicBezTo>
                      <a:cubicBezTo>
                        <a:pt x="63" y="229"/>
                        <a:pt x="61" y="233"/>
                        <a:pt x="60" y="235"/>
                      </a:cubicBezTo>
                      <a:cubicBezTo>
                        <a:pt x="59" y="239"/>
                        <a:pt x="58" y="242"/>
                        <a:pt x="57" y="244"/>
                      </a:cubicBezTo>
                      <a:cubicBezTo>
                        <a:pt x="56" y="245"/>
                        <a:pt x="55" y="247"/>
                        <a:pt x="54" y="248"/>
                      </a:cubicBezTo>
                      <a:cubicBezTo>
                        <a:pt x="53" y="249"/>
                        <a:pt x="53" y="250"/>
                        <a:pt x="53" y="252"/>
                      </a:cubicBezTo>
                      <a:cubicBezTo>
                        <a:pt x="53" y="252"/>
                        <a:pt x="53" y="254"/>
                        <a:pt x="53" y="256"/>
                      </a:cubicBezTo>
                      <a:cubicBezTo>
                        <a:pt x="53" y="257"/>
                        <a:pt x="52" y="258"/>
                        <a:pt x="52" y="259"/>
                      </a:cubicBezTo>
                      <a:cubicBezTo>
                        <a:pt x="51" y="260"/>
                        <a:pt x="52" y="263"/>
                        <a:pt x="52" y="264"/>
                      </a:cubicBezTo>
                      <a:cubicBezTo>
                        <a:pt x="52" y="266"/>
                        <a:pt x="52" y="268"/>
                        <a:pt x="52" y="269"/>
                      </a:cubicBezTo>
                      <a:cubicBezTo>
                        <a:pt x="51" y="269"/>
                        <a:pt x="51" y="271"/>
                        <a:pt x="52" y="272"/>
                      </a:cubicBezTo>
                      <a:cubicBezTo>
                        <a:pt x="52" y="274"/>
                        <a:pt x="53" y="275"/>
                        <a:pt x="54" y="276"/>
                      </a:cubicBezTo>
                      <a:cubicBezTo>
                        <a:pt x="56" y="277"/>
                        <a:pt x="56" y="279"/>
                        <a:pt x="56" y="279"/>
                      </a:cubicBezTo>
                      <a:cubicBezTo>
                        <a:pt x="56" y="280"/>
                        <a:pt x="55" y="281"/>
                        <a:pt x="54" y="281"/>
                      </a:cubicBezTo>
                      <a:cubicBezTo>
                        <a:pt x="53" y="281"/>
                        <a:pt x="53" y="282"/>
                        <a:pt x="53" y="284"/>
                      </a:cubicBezTo>
                      <a:cubicBezTo>
                        <a:pt x="53" y="285"/>
                        <a:pt x="52" y="287"/>
                        <a:pt x="50" y="289"/>
                      </a:cubicBezTo>
                      <a:cubicBezTo>
                        <a:pt x="48" y="291"/>
                        <a:pt x="46" y="293"/>
                        <a:pt x="46" y="294"/>
                      </a:cubicBezTo>
                      <a:cubicBezTo>
                        <a:pt x="45" y="296"/>
                        <a:pt x="44" y="297"/>
                        <a:pt x="44" y="297"/>
                      </a:cubicBezTo>
                      <a:cubicBezTo>
                        <a:pt x="46" y="298"/>
                        <a:pt x="47" y="298"/>
                        <a:pt x="47" y="300"/>
                      </a:cubicBezTo>
                      <a:cubicBezTo>
                        <a:pt x="50" y="302"/>
                        <a:pt x="54" y="304"/>
                        <a:pt x="56" y="305"/>
                      </a:cubicBezTo>
                      <a:cubicBezTo>
                        <a:pt x="58" y="306"/>
                        <a:pt x="63" y="306"/>
                        <a:pt x="65" y="306"/>
                      </a:cubicBezTo>
                      <a:cubicBezTo>
                        <a:pt x="68" y="306"/>
                        <a:pt x="71" y="306"/>
                        <a:pt x="72" y="304"/>
                      </a:cubicBezTo>
                      <a:cubicBezTo>
                        <a:pt x="73" y="304"/>
                        <a:pt x="75" y="303"/>
                        <a:pt x="77" y="303"/>
                      </a:cubicBezTo>
                      <a:cubicBezTo>
                        <a:pt x="79" y="302"/>
                        <a:pt x="81" y="301"/>
                        <a:pt x="83" y="300"/>
                      </a:cubicBezTo>
                      <a:cubicBezTo>
                        <a:pt x="84" y="299"/>
                        <a:pt x="87" y="297"/>
                        <a:pt x="89" y="296"/>
                      </a:cubicBezTo>
                      <a:cubicBezTo>
                        <a:pt x="92" y="294"/>
                        <a:pt x="96" y="292"/>
                        <a:pt x="96" y="291"/>
                      </a:cubicBezTo>
                      <a:cubicBezTo>
                        <a:pt x="98" y="290"/>
                        <a:pt x="101" y="289"/>
                        <a:pt x="103" y="287"/>
                      </a:cubicBezTo>
                      <a:cubicBezTo>
                        <a:pt x="104" y="285"/>
                        <a:pt x="105" y="282"/>
                        <a:pt x="105" y="280"/>
                      </a:cubicBezTo>
                      <a:cubicBezTo>
                        <a:pt x="105" y="278"/>
                        <a:pt x="105" y="276"/>
                        <a:pt x="104" y="275"/>
                      </a:cubicBezTo>
                      <a:cubicBezTo>
                        <a:pt x="103" y="275"/>
                        <a:pt x="104" y="272"/>
                        <a:pt x="106" y="271"/>
                      </a:cubicBezTo>
                      <a:cubicBezTo>
                        <a:pt x="108" y="269"/>
                        <a:pt x="109" y="266"/>
                        <a:pt x="108" y="266"/>
                      </a:cubicBezTo>
                      <a:cubicBezTo>
                        <a:pt x="108" y="265"/>
                        <a:pt x="108" y="263"/>
                        <a:pt x="109" y="261"/>
                      </a:cubicBezTo>
                      <a:cubicBezTo>
                        <a:pt x="110" y="259"/>
                        <a:pt x="112" y="256"/>
                        <a:pt x="114" y="254"/>
                      </a:cubicBezTo>
                      <a:cubicBezTo>
                        <a:pt x="116" y="253"/>
                        <a:pt x="118" y="251"/>
                        <a:pt x="121" y="250"/>
                      </a:cubicBezTo>
                      <a:cubicBezTo>
                        <a:pt x="124" y="249"/>
                        <a:pt x="127" y="248"/>
                        <a:pt x="130" y="248"/>
                      </a:cubicBezTo>
                      <a:cubicBezTo>
                        <a:pt x="132" y="247"/>
                        <a:pt x="134" y="246"/>
                        <a:pt x="136" y="245"/>
                      </a:cubicBezTo>
                      <a:cubicBezTo>
                        <a:pt x="137" y="244"/>
                        <a:pt x="141" y="244"/>
                        <a:pt x="143" y="243"/>
                      </a:cubicBezTo>
                      <a:cubicBezTo>
                        <a:pt x="146" y="242"/>
                        <a:pt x="150" y="241"/>
                        <a:pt x="153" y="240"/>
                      </a:cubicBezTo>
                      <a:cubicBezTo>
                        <a:pt x="156" y="240"/>
                        <a:pt x="159" y="240"/>
                        <a:pt x="162" y="240"/>
                      </a:cubicBezTo>
                      <a:cubicBezTo>
                        <a:pt x="164" y="240"/>
                        <a:pt x="167" y="239"/>
                        <a:pt x="169" y="240"/>
                      </a:cubicBezTo>
                      <a:cubicBezTo>
                        <a:pt x="171" y="240"/>
                        <a:pt x="174" y="241"/>
                        <a:pt x="174" y="242"/>
                      </a:cubicBezTo>
                      <a:cubicBezTo>
                        <a:pt x="176" y="242"/>
                        <a:pt x="178" y="243"/>
                        <a:pt x="180" y="244"/>
                      </a:cubicBezTo>
                      <a:cubicBezTo>
                        <a:pt x="181" y="245"/>
                        <a:pt x="182" y="246"/>
                        <a:pt x="183" y="246"/>
                      </a:cubicBezTo>
                      <a:cubicBezTo>
                        <a:pt x="183" y="246"/>
                        <a:pt x="183" y="245"/>
                        <a:pt x="183" y="244"/>
                      </a:cubicBezTo>
                      <a:cubicBezTo>
                        <a:pt x="183" y="243"/>
                        <a:pt x="182" y="242"/>
                        <a:pt x="182" y="241"/>
                      </a:cubicBezTo>
                      <a:cubicBezTo>
                        <a:pt x="181" y="239"/>
                        <a:pt x="179" y="238"/>
                        <a:pt x="178" y="237"/>
                      </a:cubicBezTo>
                      <a:cubicBezTo>
                        <a:pt x="177" y="236"/>
                        <a:pt x="175" y="236"/>
                        <a:pt x="173" y="236"/>
                      </a:cubicBezTo>
                      <a:cubicBezTo>
                        <a:pt x="172" y="236"/>
                        <a:pt x="169" y="236"/>
                        <a:pt x="167" y="236"/>
                      </a:cubicBezTo>
                      <a:cubicBezTo>
                        <a:pt x="165" y="236"/>
                        <a:pt x="163" y="235"/>
                        <a:pt x="161" y="235"/>
                      </a:cubicBezTo>
                      <a:cubicBezTo>
                        <a:pt x="159" y="234"/>
                        <a:pt x="156" y="232"/>
                        <a:pt x="156" y="232"/>
                      </a:cubicBezTo>
                      <a:cubicBezTo>
                        <a:pt x="154" y="231"/>
                        <a:pt x="153" y="229"/>
                        <a:pt x="153" y="228"/>
                      </a:cubicBezTo>
                      <a:cubicBezTo>
                        <a:pt x="153" y="226"/>
                        <a:pt x="154" y="224"/>
                        <a:pt x="155" y="222"/>
                      </a:cubicBezTo>
                      <a:cubicBezTo>
                        <a:pt x="155" y="220"/>
                        <a:pt x="156" y="218"/>
                        <a:pt x="157" y="217"/>
                      </a:cubicBezTo>
                      <a:cubicBezTo>
                        <a:pt x="157" y="215"/>
                        <a:pt x="159" y="213"/>
                        <a:pt x="161" y="212"/>
                      </a:cubicBezTo>
                      <a:cubicBezTo>
                        <a:pt x="163" y="210"/>
                        <a:pt x="164" y="207"/>
                        <a:pt x="165" y="206"/>
                      </a:cubicBezTo>
                      <a:cubicBezTo>
                        <a:pt x="167" y="204"/>
                        <a:pt x="169" y="202"/>
                        <a:pt x="170" y="200"/>
                      </a:cubicBezTo>
                      <a:cubicBezTo>
                        <a:pt x="170" y="200"/>
                        <a:pt x="171" y="197"/>
                        <a:pt x="172" y="195"/>
                      </a:cubicBezTo>
                      <a:cubicBezTo>
                        <a:pt x="173" y="194"/>
                        <a:pt x="173" y="192"/>
                        <a:pt x="173" y="190"/>
                      </a:cubicBezTo>
                      <a:cubicBezTo>
                        <a:pt x="173" y="189"/>
                        <a:pt x="174" y="188"/>
                        <a:pt x="174" y="187"/>
                      </a:cubicBezTo>
                      <a:cubicBezTo>
                        <a:pt x="175" y="186"/>
                        <a:pt x="176" y="184"/>
                        <a:pt x="177" y="183"/>
                      </a:cubicBezTo>
                      <a:cubicBezTo>
                        <a:pt x="176" y="182"/>
                        <a:pt x="178" y="180"/>
                        <a:pt x="180" y="180"/>
                      </a:cubicBezTo>
                      <a:cubicBezTo>
                        <a:pt x="181" y="179"/>
                        <a:pt x="183" y="179"/>
                        <a:pt x="184" y="179"/>
                      </a:cubicBezTo>
                      <a:cubicBezTo>
                        <a:pt x="185" y="179"/>
                        <a:pt x="186" y="179"/>
                        <a:pt x="187" y="178"/>
                      </a:cubicBezTo>
                      <a:cubicBezTo>
                        <a:pt x="188" y="177"/>
                        <a:pt x="188" y="177"/>
                        <a:pt x="188" y="177"/>
                      </a:cubicBezTo>
                      <a:cubicBezTo>
                        <a:pt x="188" y="177"/>
                        <a:pt x="189" y="178"/>
                        <a:pt x="191" y="179"/>
                      </a:cubicBezTo>
                      <a:cubicBezTo>
                        <a:pt x="192" y="180"/>
                        <a:pt x="193" y="180"/>
                        <a:pt x="194" y="181"/>
                      </a:cubicBezTo>
                      <a:cubicBezTo>
                        <a:pt x="195" y="182"/>
                        <a:pt x="197" y="182"/>
                        <a:pt x="198" y="182"/>
                      </a:cubicBezTo>
                      <a:cubicBezTo>
                        <a:pt x="199" y="182"/>
                        <a:pt x="199" y="181"/>
                        <a:pt x="198" y="180"/>
                      </a:cubicBezTo>
                      <a:cubicBezTo>
                        <a:pt x="197" y="179"/>
                        <a:pt x="197" y="179"/>
                        <a:pt x="198" y="179"/>
                      </a:cubicBezTo>
                      <a:cubicBezTo>
                        <a:pt x="199" y="179"/>
                        <a:pt x="201" y="179"/>
                        <a:pt x="201" y="178"/>
                      </a:cubicBezTo>
                      <a:cubicBezTo>
                        <a:pt x="201" y="179"/>
                        <a:pt x="203" y="179"/>
                        <a:pt x="203" y="180"/>
                      </a:cubicBezTo>
                      <a:cubicBezTo>
                        <a:pt x="204" y="181"/>
                        <a:pt x="205" y="181"/>
                        <a:pt x="205" y="181"/>
                      </a:cubicBezTo>
                      <a:cubicBezTo>
                        <a:pt x="206" y="181"/>
                        <a:pt x="207" y="181"/>
                        <a:pt x="208" y="180"/>
                      </a:cubicBezTo>
                      <a:cubicBezTo>
                        <a:pt x="208" y="179"/>
                        <a:pt x="209" y="177"/>
                        <a:pt x="209" y="175"/>
                      </a:cubicBezTo>
                      <a:cubicBezTo>
                        <a:pt x="209" y="173"/>
                        <a:pt x="209" y="171"/>
                        <a:pt x="209" y="169"/>
                      </a:cubicBezTo>
                      <a:cubicBezTo>
                        <a:pt x="209" y="168"/>
                        <a:pt x="208" y="166"/>
                        <a:pt x="208" y="164"/>
                      </a:cubicBezTo>
                      <a:cubicBezTo>
                        <a:pt x="208" y="163"/>
                        <a:pt x="208" y="161"/>
                        <a:pt x="207" y="159"/>
                      </a:cubicBezTo>
                      <a:cubicBezTo>
                        <a:pt x="207" y="158"/>
                        <a:pt x="207" y="155"/>
                        <a:pt x="208" y="154"/>
                      </a:cubicBezTo>
                      <a:cubicBezTo>
                        <a:pt x="208" y="153"/>
                        <a:pt x="208" y="151"/>
                        <a:pt x="208" y="151"/>
                      </a:cubicBezTo>
                      <a:cubicBezTo>
                        <a:pt x="208" y="145"/>
                        <a:pt x="208" y="145"/>
                        <a:pt x="208" y="145"/>
                      </a:cubicBezTo>
                      <a:cubicBezTo>
                        <a:pt x="208" y="144"/>
                        <a:pt x="208" y="144"/>
                        <a:pt x="208" y="144"/>
                      </a:cubicBezTo>
                      <a:cubicBezTo>
                        <a:pt x="205" y="144"/>
                        <a:pt x="205" y="144"/>
                        <a:pt x="205" y="144"/>
                      </a:cubicBezTo>
                      <a:cubicBezTo>
                        <a:pt x="205" y="140"/>
                        <a:pt x="205" y="140"/>
                        <a:pt x="205" y="140"/>
                      </a:cubicBezTo>
                      <a:cubicBezTo>
                        <a:pt x="206" y="139"/>
                        <a:pt x="206" y="139"/>
                        <a:pt x="206" y="139"/>
                      </a:cubicBezTo>
                      <a:cubicBezTo>
                        <a:pt x="209" y="138"/>
                        <a:pt x="209" y="138"/>
                        <a:pt x="209" y="138"/>
                      </a:cubicBezTo>
                      <a:cubicBezTo>
                        <a:pt x="209" y="137"/>
                        <a:pt x="209" y="135"/>
                        <a:pt x="209" y="134"/>
                      </a:cubicBezTo>
                      <a:cubicBezTo>
                        <a:pt x="209" y="133"/>
                        <a:pt x="209" y="133"/>
                        <a:pt x="209" y="133"/>
                      </a:cubicBezTo>
                      <a:cubicBezTo>
                        <a:pt x="209" y="133"/>
                        <a:pt x="209" y="132"/>
                        <a:pt x="209" y="130"/>
                      </a:cubicBezTo>
                      <a:cubicBezTo>
                        <a:pt x="209" y="128"/>
                        <a:pt x="208" y="127"/>
                        <a:pt x="208" y="126"/>
                      </a:cubicBezTo>
                      <a:cubicBezTo>
                        <a:pt x="208" y="125"/>
                        <a:pt x="207" y="123"/>
                        <a:pt x="207" y="122"/>
                      </a:cubicBezTo>
                      <a:cubicBezTo>
                        <a:pt x="206" y="120"/>
                        <a:pt x="206" y="118"/>
                        <a:pt x="206" y="118"/>
                      </a:cubicBezTo>
                      <a:cubicBezTo>
                        <a:pt x="206" y="118"/>
                        <a:pt x="206" y="117"/>
                        <a:pt x="205" y="116"/>
                      </a:cubicBezTo>
                      <a:cubicBezTo>
                        <a:pt x="205" y="115"/>
                        <a:pt x="204" y="112"/>
                        <a:pt x="203" y="112"/>
                      </a:cubicBezTo>
                      <a:cubicBezTo>
                        <a:pt x="203" y="111"/>
                        <a:pt x="203" y="108"/>
                        <a:pt x="203" y="107"/>
                      </a:cubicBezTo>
                      <a:cubicBezTo>
                        <a:pt x="204" y="105"/>
                        <a:pt x="204" y="102"/>
                        <a:pt x="205" y="101"/>
                      </a:cubicBezTo>
                      <a:cubicBezTo>
                        <a:pt x="206" y="99"/>
                        <a:pt x="207" y="95"/>
                        <a:pt x="207" y="94"/>
                      </a:cubicBezTo>
                      <a:cubicBezTo>
                        <a:pt x="207" y="93"/>
                        <a:pt x="207" y="93"/>
                        <a:pt x="208" y="92"/>
                      </a:cubicBezTo>
                      <a:cubicBezTo>
                        <a:pt x="206" y="89"/>
                        <a:pt x="206" y="89"/>
                        <a:pt x="206" y="89"/>
                      </a:cubicBezTo>
                      <a:cubicBezTo>
                        <a:pt x="204" y="86"/>
                        <a:pt x="204" y="86"/>
                        <a:pt x="204" y="86"/>
                      </a:cubicBezTo>
                      <a:cubicBezTo>
                        <a:pt x="200" y="87"/>
                        <a:pt x="200" y="87"/>
                        <a:pt x="200" y="87"/>
                      </a:cubicBezTo>
                      <a:cubicBezTo>
                        <a:pt x="205" y="90"/>
                        <a:pt x="205" y="90"/>
                        <a:pt x="205" y="90"/>
                      </a:cubicBezTo>
                      <a:cubicBezTo>
                        <a:pt x="204" y="92"/>
                        <a:pt x="204" y="92"/>
                        <a:pt x="204" y="92"/>
                      </a:cubicBezTo>
                      <a:cubicBezTo>
                        <a:pt x="201" y="92"/>
                        <a:pt x="201" y="92"/>
                        <a:pt x="201" y="92"/>
                      </a:cubicBezTo>
                      <a:cubicBezTo>
                        <a:pt x="197" y="89"/>
                        <a:pt x="197" y="89"/>
                        <a:pt x="197" y="89"/>
                      </a:cubicBezTo>
                      <a:cubicBezTo>
                        <a:pt x="197" y="86"/>
                        <a:pt x="197" y="86"/>
                        <a:pt x="197" y="86"/>
                      </a:cubicBezTo>
                      <a:cubicBezTo>
                        <a:pt x="198" y="82"/>
                        <a:pt x="198" y="82"/>
                        <a:pt x="198" y="82"/>
                      </a:cubicBezTo>
                      <a:cubicBezTo>
                        <a:pt x="200" y="81"/>
                        <a:pt x="200" y="81"/>
                        <a:pt x="200" y="81"/>
                      </a:cubicBezTo>
                      <a:cubicBezTo>
                        <a:pt x="207" y="82"/>
                        <a:pt x="207" y="82"/>
                        <a:pt x="207" y="82"/>
                      </a:cubicBezTo>
                      <a:cubicBezTo>
                        <a:pt x="213" y="80"/>
                        <a:pt x="213" y="80"/>
                        <a:pt x="213" y="80"/>
                      </a:cubicBezTo>
                      <a:cubicBezTo>
                        <a:pt x="214" y="78"/>
                        <a:pt x="215" y="76"/>
                        <a:pt x="216" y="75"/>
                      </a:cubicBezTo>
                      <a:cubicBezTo>
                        <a:pt x="216" y="74"/>
                        <a:pt x="218" y="71"/>
                        <a:pt x="219" y="70"/>
                      </a:cubicBezTo>
                      <a:cubicBezTo>
                        <a:pt x="221" y="69"/>
                        <a:pt x="223" y="66"/>
                        <a:pt x="223" y="65"/>
                      </a:cubicBezTo>
                      <a:cubicBezTo>
                        <a:pt x="224" y="63"/>
                        <a:pt x="225" y="60"/>
                        <a:pt x="226" y="59"/>
                      </a:cubicBezTo>
                      <a:cubicBezTo>
                        <a:pt x="227" y="59"/>
                        <a:pt x="228" y="57"/>
                        <a:pt x="229" y="54"/>
                      </a:cubicBezTo>
                      <a:cubicBezTo>
                        <a:pt x="229" y="53"/>
                        <a:pt x="230" y="50"/>
                        <a:pt x="230" y="49"/>
                      </a:cubicBezTo>
                      <a:cubicBezTo>
                        <a:pt x="231" y="47"/>
                        <a:pt x="232" y="46"/>
                        <a:pt x="232" y="44"/>
                      </a:cubicBezTo>
                      <a:cubicBezTo>
                        <a:pt x="232" y="43"/>
                        <a:pt x="233" y="41"/>
                        <a:pt x="233" y="40"/>
                      </a:cubicBezTo>
                      <a:cubicBezTo>
                        <a:pt x="233" y="38"/>
                        <a:pt x="234" y="35"/>
                        <a:pt x="234" y="32"/>
                      </a:cubicBezTo>
                      <a:cubicBezTo>
                        <a:pt x="234" y="30"/>
                        <a:pt x="234" y="26"/>
                        <a:pt x="234" y="25"/>
                      </a:cubicBezTo>
                      <a:cubicBezTo>
                        <a:pt x="235" y="24"/>
                        <a:pt x="235" y="21"/>
                        <a:pt x="236" y="18"/>
                      </a:cubicBezTo>
                      <a:cubicBezTo>
                        <a:pt x="237" y="16"/>
                        <a:pt x="238" y="13"/>
                        <a:pt x="238" y="11"/>
                      </a:cubicBezTo>
                      <a:cubicBezTo>
                        <a:pt x="239" y="9"/>
                        <a:pt x="238" y="6"/>
                        <a:pt x="236" y="4"/>
                      </a:cubicBezTo>
                      <a:cubicBezTo>
                        <a:pt x="235" y="3"/>
                        <a:pt x="233" y="1"/>
                        <a:pt x="232" y="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4" name="Freeform 17">
                  <a:extLst>
                    <a:ext uri="{FF2B5EF4-FFF2-40B4-BE49-F238E27FC236}">
                      <a16:creationId xmlns:a16="http://schemas.microsoft.com/office/drawing/2014/main" id="{3A3AB165-DAB8-3E3B-48B7-1E29B08842A2}"/>
                    </a:ext>
                  </a:extLst>
                </p:cNvPr>
                <p:cNvSpPr>
                  <a:spLocks/>
                </p:cNvSpPr>
                <p:nvPr/>
              </p:nvSpPr>
              <p:spPr bwMode="auto">
                <a:xfrm>
                  <a:off x="5405147" y="3593138"/>
                  <a:ext cx="32139" cy="22191"/>
                </a:xfrm>
                <a:custGeom>
                  <a:avLst/>
                  <a:gdLst/>
                  <a:ahLst/>
                  <a:cxnLst>
                    <a:cxn ang="0">
                      <a:pos x="3" y="1"/>
                    </a:cxn>
                    <a:cxn ang="0">
                      <a:pos x="1" y="2"/>
                    </a:cxn>
                    <a:cxn ang="0">
                      <a:pos x="0" y="6"/>
                    </a:cxn>
                    <a:cxn ang="0">
                      <a:pos x="0" y="9"/>
                    </a:cxn>
                    <a:cxn ang="0">
                      <a:pos x="4" y="12"/>
                    </a:cxn>
                    <a:cxn ang="0">
                      <a:pos x="7" y="12"/>
                    </a:cxn>
                    <a:cxn ang="0">
                      <a:pos x="8" y="9"/>
                    </a:cxn>
                    <a:cxn ang="0">
                      <a:pos x="4" y="7"/>
                    </a:cxn>
                    <a:cxn ang="0">
                      <a:pos x="7" y="6"/>
                    </a:cxn>
                    <a:cxn ang="0">
                      <a:pos x="9" y="9"/>
                    </a:cxn>
                    <a:cxn ang="0">
                      <a:pos x="11" y="12"/>
                    </a:cxn>
                    <a:cxn ang="0">
                      <a:pos x="13" y="7"/>
                    </a:cxn>
                    <a:cxn ang="0">
                      <a:pos x="17" y="0"/>
                    </a:cxn>
                    <a:cxn ang="0">
                      <a:pos x="10" y="2"/>
                    </a:cxn>
                    <a:cxn ang="0">
                      <a:pos x="3" y="1"/>
                    </a:cxn>
                    <a:cxn ang="0">
                      <a:pos x="3" y="1"/>
                    </a:cxn>
                  </a:cxnLst>
                  <a:rect l="0" t="0" r="r" b="b"/>
                  <a:pathLst>
                    <a:path w="17" h="12">
                      <a:moveTo>
                        <a:pt x="3" y="1"/>
                      </a:moveTo>
                      <a:cubicBezTo>
                        <a:pt x="1" y="2"/>
                        <a:pt x="1" y="2"/>
                        <a:pt x="1" y="2"/>
                      </a:cubicBezTo>
                      <a:cubicBezTo>
                        <a:pt x="0" y="6"/>
                        <a:pt x="0" y="6"/>
                        <a:pt x="0" y="6"/>
                      </a:cubicBezTo>
                      <a:cubicBezTo>
                        <a:pt x="0" y="9"/>
                        <a:pt x="0" y="9"/>
                        <a:pt x="0" y="9"/>
                      </a:cubicBezTo>
                      <a:cubicBezTo>
                        <a:pt x="4" y="12"/>
                        <a:pt x="4" y="12"/>
                        <a:pt x="4" y="12"/>
                      </a:cubicBezTo>
                      <a:cubicBezTo>
                        <a:pt x="7" y="12"/>
                        <a:pt x="7" y="12"/>
                        <a:pt x="7" y="12"/>
                      </a:cubicBezTo>
                      <a:cubicBezTo>
                        <a:pt x="8" y="9"/>
                        <a:pt x="8" y="9"/>
                        <a:pt x="8" y="9"/>
                      </a:cubicBezTo>
                      <a:cubicBezTo>
                        <a:pt x="4" y="7"/>
                        <a:pt x="4" y="7"/>
                        <a:pt x="4" y="7"/>
                      </a:cubicBezTo>
                      <a:cubicBezTo>
                        <a:pt x="7" y="6"/>
                        <a:pt x="7" y="6"/>
                        <a:pt x="7" y="6"/>
                      </a:cubicBezTo>
                      <a:cubicBezTo>
                        <a:pt x="9" y="9"/>
                        <a:pt x="9" y="9"/>
                        <a:pt x="9" y="9"/>
                      </a:cubicBezTo>
                      <a:cubicBezTo>
                        <a:pt x="11" y="12"/>
                        <a:pt x="11" y="12"/>
                        <a:pt x="11" y="12"/>
                      </a:cubicBezTo>
                      <a:cubicBezTo>
                        <a:pt x="11" y="10"/>
                        <a:pt x="12" y="9"/>
                        <a:pt x="13" y="7"/>
                      </a:cubicBezTo>
                      <a:cubicBezTo>
                        <a:pt x="14" y="6"/>
                        <a:pt x="16" y="3"/>
                        <a:pt x="17" y="0"/>
                      </a:cubicBezTo>
                      <a:cubicBezTo>
                        <a:pt x="10" y="2"/>
                        <a:pt x="10" y="2"/>
                        <a:pt x="10" y="2"/>
                      </a:cubicBezTo>
                      <a:cubicBezTo>
                        <a:pt x="3" y="1"/>
                        <a:pt x="3" y="1"/>
                        <a:pt x="3" y="1"/>
                      </a:cubicBezTo>
                      <a:cubicBezTo>
                        <a:pt x="3" y="1"/>
                        <a:pt x="3" y="1"/>
                        <a:pt x="3" y="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5" name="Freeform 18">
                  <a:extLst>
                    <a:ext uri="{FF2B5EF4-FFF2-40B4-BE49-F238E27FC236}">
                      <a16:creationId xmlns:a16="http://schemas.microsoft.com/office/drawing/2014/main" id="{3AC018EF-96B5-FAC1-AEC2-C20839242EF7}"/>
                    </a:ext>
                  </a:extLst>
                </p:cNvPr>
                <p:cNvSpPr>
                  <a:spLocks/>
                </p:cNvSpPr>
                <p:nvPr/>
              </p:nvSpPr>
              <p:spPr bwMode="auto">
                <a:xfrm>
                  <a:off x="5419685" y="3695676"/>
                  <a:ext cx="9183" cy="11477"/>
                </a:xfrm>
                <a:custGeom>
                  <a:avLst/>
                  <a:gdLst/>
                  <a:ahLst/>
                  <a:cxnLst>
                    <a:cxn ang="0">
                      <a:pos x="0" y="2"/>
                    </a:cxn>
                    <a:cxn ang="0">
                      <a:pos x="0" y="5"/>
                    </a:cxn>
                    <a:cxn ang="0">
                      <a:pos x="4" y="6"/>
                    </a:cxn>
                    <a:cxn ang="0">
                      <a:pos x="5" y="5"/>
                    </a:cxn>
                    <a:cxn ang="0">
                      <a:pos x="4" y="1"/>
                    </a:cxn>
                    <a:cxn ang="0">
                      <a:pos x="4" y="0"/>
                    </a:cxn>
                    <a:cxn ang="0">
                      <a:pos x="2" y="1"/>
                    </a:cxn>
                    <a:cxn ang="0">
                      <a:pos x="0" y="2"/>
                    </a:cxn>
                    <a:cxn ang="0">
                      <a:pos x="0" y="2"/>
                    </a:cxn>
                  </a:cxnLst>
                  <a:rect l="0" t="0" r="r" b="b"/>
                  <a:pathLst>
                    <a:path w="5" h="6">
                      <a:moveTo>
                        <a:pt x="0" y="2"/>
                      </a:moveTo>
                      <a:cubicBezTo>
                        <a:pt x="0" y="5"/>
                        <a:pt x="0" y="5"/>
                        <a:pt x="0" y="5"/>
                      </a:cubicBezTo>
                      <a:cubicBezTo>
                        <a:pt x="4" y="6"/>
                        <a:pt x="4" y="6"/>
                        <a:pt x="4" y="6"/>
                      </a:cubicBezTo>
                      <a:cubicBezTo>
                        <a:pt x="4" y="5"/>
                        <a:pt x="4" y="5"/>
                        <a:pt x="5" y="5"/>
                      </a:cubicBezTo>
                      <a:cubicBezTo>
                        <a:pt x="5" y="4"/>
                        <a:pt x="4" y="1"/>
                        <a:pt x="4" y="1"/>
                      </a:cubicBezTo>
                      <a:cubicBezTo>
                        <a:pt x="4" y="0"/>
                        <a:pt x="4" y="0"/>
                        <a:pt x="4" y="0"/>
                      </a:cubicBezTo>
                      <a:cubicBezTo>
                        <a:pt x="2" y="1"/>
                        <a:pt x="2" y="1"/>
                        <a:pt x="2" y="1"/>
                      </a:cubicBezTo>
                      <a:cubicBezTo>
                        <a:pt x="0" y="2"/>
                        <a:pt x="0" y="2"/>
                        <a:pt x="0" y="2"/>
                      </a:cubicBezTo>
                      <a:cubicBezTo>
                        <a:pt x="0" y="2"/>
                        <a:pt x="0" y="2"/>
                        <a:pt x="0" y="2"/>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6" name="Freeform 19">
                  <a:extLst>
                    <a:ext uri="{FF2B5EF4-FFF2-40B4-BE49-F238E27FC236}">
                      <a16:creationId xmlns:a16="http://schemas.microsoft.com/office/drawing/2014/main" id="{3A91A030-A00D-7899-5B0E-09A9AB188571}"/>
                    </a:ext>
                  </a:extLst>
                </p:cNvPr>
                <p:cNvSpPr>
                  <a:spLocks/>
                </p:cNvSpPr>
                <p:nvPr/>
              </p:nvSpPr>
              <p:spPr bwMode="auto">
                <a:xfrm>
                  <a:off x="4900113" y="3512027"/>
                  <a:ext cx="266290" cy="471364"/>
                </a:xfrm>
                <a:custGeom>
                  <a:avLst/>
                  <a:gdLst/>
                  <a:ahLst/>
                  <a:cxnLst>
                    <a:cxn ang="0">
                      <a:pos x="137" y="246"/>
                    </a:cxn>
                    <a:cxn ang="0">
                      <a:pos x="134" y="236"/>
                    </a:cxn>
                    <a:cxn ang="0">
                      <a:pos x="134" y="224"/>
                    </a:cxn>
                    <a:cxn ang="0">
                      <a:pos x="136" y="213"/>
                    </a:cxn>
                    <a:cxn ang="0">
                      <a:pos x="146" y="192"/>
                    </a:cxn>
                    <a:cxn ang="0">
                      <a:pos x="139" y="184"/>
                    </a:cxn>
                    <a:cxn ang="0">
                      <a:pos x="138" y="170"/>
                    </a:cxn>
                    <a:cxn ang="0">
                      <a:pos x="139" y="158"/>
                    </a:cxn>
                    <a:cxn ang="0">
                      <a:pos x="139" y="145"/>
                    </a:cxn>
                    <a:cxn ang="0">
                      <a:pos x="127" y="145"/>
                    </a:cxn>
                    <a:cxn ang="0">
                      <a:pos x="115" y="138"/>
                    </a:cxn>
                    <a:cxn ang="0">
                      <a:pos x="116" y="124"/>
                    </a:cxn>
                    <a:cxn ang="0">
                      <a:pos x="116" y="111"/>
                    </a:cxn>
                    <a:cxn ang="0">
                      <a:pos x="109" y="101"/>
                    </a:cxn>
                    <a:cxn ang="0">
                      <a:pos x="110" y="92"/>
                    </a:cxn>
                    <a:cxn ang="0">
                      <a:pos x="96" y="90"/>
                    </a:cxn>
                    <a:cxn ang="0">
                      <a:pos x="95" y="79"/>
                    </a:cxn>
                    <a:cxn ang="0">
                      <a:pos x="83" y="72"/>
                    </a:cxn>
                    <a:cxn ang="0">
                      <a:pos x="92" y="66"/>
                    </a:cxn>
                    <a:cxn ang="0">
                      <a:pos x="89" y="60"/>
                    </a:cxn>
                    <a:cxn ang="0">
                      <a:pos x="79" y="54"/>
                    </a:cxn>
                    <a:cxn ang="0">
                      <a:pos x="72" y="48"/>
                    </a:cxn>
                    <a:cxn ang="0">
                      <a:pos x="55" y="43"/>
                    </a:cxn>
                    <a:cxn ang="0">
                      <a:pos x="40" y="31"/>
                    </a:cxn>
                    <a:cxn ang="0">
                      <a:pos x="32" y="20"/>
                    </a:cxn>
                    <a:cxn ang="0">
                      <a:pos x="23" y="9"/>
                    </a:cxn>
                    <a:cxn ang="0">
                      <a:pos x="12" y="3"/>
                    </a:cxn>
                    <a:cxn ang="0">
                      <a:pos x="4" y="10"/>
                    </a:cxn>
                    <a:cxn ang="0">
                      <a:pos x="17" y="37"/>
                    </a:cxn>
                    <a:cxn ang="0">
                      <a:pos x="25" y="50"/>
                    </a:cxn>
                    <a:cxn ang="0">
                      <a:pos x="35" y="61"/>
                    </a:cxn>
                    <a:cxn ang="0">
                      <a:pos x="44" y="63"/>
                    </a:cxn>
                    <a:cxn ang="0">
                      <a:pos x="41" y="70"/>
                    </a:cxn>
                    <a:cxn ang="0">
                      <a:pos x="48" y="84"/>
                    </a:cxn>
                    <a:cxn ang="0">
                      <a:pos x="58" y="111"/>
                    </a:cxn>
                    <a:cxn ang="0">
                      <a:pos x="68" y="135"/>
                    </a:cxn>
                    <a:cxn ang="0">
                      <a:pos x="73" y="147"/>
                    </a:cxn>
                    <a:cxn ang="0">
                      <a:pos x="74" y="152"/>
                    </a:cxn>
                    <a:cxn ang="0">
                      <a:pos x="81" y="158"/>
                    </a:cxn>
                    <a:cxn ang="0">
                      <a:pos x="80" y="166"/>
                    </a:cxn>
                    <a:cxn ang="0">
                      <a:pos x="87" y="178"/>
                    </a:cxn>
                    <a:cxn ang="0">
                      <a:pos x="88" y="188"/>
                    </a:cxn>
                    <a:cxn ang="0">
                      <a:pos x="83" y="179"/>
                    </a:cxn>
                    <a:cxn ang="0">
                      <a:pos x="78" y="174"/>
                    </a:cxn>
                    <a:cxn ang="0">
                      <a:pos x="81" y="197"/>
                    </a:cxn>
                    <a:cxn ang="0">
                      <a:pos x="89" y="209"/>
                    </a:cxn>
                    <a:cxn ang="0">
                      <a:pos x="95" y="221"/>
                    </a:cxn>
                    <a:cxn ang="0">
                      <a:pos x="103" y="236"/>
                    </a:cxn>
                    <a:cxn ang="0">
                      <a:pos x="121" y="258"/>
                    </a:cxn>
                    <a:cxn ang="0">
                      <a:pos x="132" y="253"/>
                    </a:cxn>
                  </a:cxnLst>
                  <a:rect l="0" t="0" r="r" b="b"/>
                  <a:pathLst>
                    <a:path w="147" h="261">
                      <a:moveTo>
                        <a:pt x="132" y="253"/>
                      </a:moveTo>
                      <a:cubicBezTo>
                        <a:pt x="134" y="252"/>
                        <a:pt x="135" y="249"/>
                        <a:pt x="135" y="248"/>
                      </a:cubicBezTo>
                      <a:cubicBezTo>
                        <a:pt x="135" y="247"/>
                        <a:pt x="136" y="246"/>
                        <a:pt x="137" y="246"/>
                      </a:cubicBezTo>
                      <a:cubicBezTo>
                        <a:pt x="137" y="246"/>
                        <a:pt x="138" y="245"/>
                        <a:pt x="138" y="244"/>
                      </a:cubicBezTo>
                      <a:cubicBezTo>
                        <a:pt x="138" y="243"/>
                        <a:pt x="138" y="241"/>
                        <a:pt x="136" y="241"/>
                      </a:cubicBezTo>
                      <a:cubicBezTo>
                        <a:pt x="136" y="240"/>
                        <a:pt x="134" y="238"/>
                        <a:pt x="134" y="236"/>
                      </a:cubicBezTo>
                      <a:cubicBezTo>
                        <a:pt x="133" y="236"/>
                        <a:pt x="133" y="234"/>
                        <a:pt x="134" y="233"/>
                      </a:cubicBezTo>
                      <a:cubicBezTo>
                        <a:pt x="135" y="232"/>
                        <a:pt x="135" y="231"/>
                        <a:pt x="135" y="229"/>
                      </a:cubicBezTo>
                      <a:cubicBezTo>
                        <a:pt x="134" y="227"/>
                        <a:pt x="134" y="225"/>
                        <a:pt x="134" y="224"/>
                      </a:cubicBezTo>
                      <a:cubicBezTo>
                        <a:pt x="134" y="223"/>
                        <a:pt x="135" y="221"/>
                        <a:pt x="135" y="220"/>
                      </a:cubicBezTo>
                      <a:cubicBezTo>
                        <a:pt x="135" y="219"/>
                        <a:pt x="135" y="217"/>
                        <a:pt x="135" y="216"/>
                      </a:cubicBezTo>
                      <a:cubicBezTo>
                        <a:pt x="135" y="214"/>
                        <a:pt x="135" y="214"/>
                        <a:pt x="136" y="213"/>
                      </a:cubicBezTo>
                      <a:cubicBezTo>
                        <a:pt x="137" y="212"/>
                        <a:pt x="138" y="209"/>
                        <a:pt x="139" y="208"/>
                      </a:cubicBezTo>
                      <a:cubicBezTo>
                        <a:pt x="140" y="207"/>
                        <a:pt x="141" y="203"/>
                        <a:pt x="142" y="200"/>
                      </a:cubicBezTo>
                      <a:cubicBezTo>
                        <a:pt x="143" y="197"/>
                        <a:pt x="145" y="194"/>
                        <a:pt x="146" y="192"/>
                      </a:cubicBezTo>
                      <a:cubicBezTo>
                        <a:pt x="147" y="190"/>
                        <a:pt x="147" y="188"/>
                        <a:pt x="147" y="187"/>
                      </a:cubicBezTo>
                      <a:cubicBezTo>
                        <a:pt x="146" y="186"/>
                        <a:pt x="145" y="185"/>
                        <a:pt x="143" y="185"/>
                      </a:cubicBezTo>
                      <a:cubicBezTo>
                        <a:pt x="142" y="185"/>
                        <a:pt x="139" y="184"/>
                        <a:pt x="139" y="184"/>
                      </a:cubicBezTo>
                      <a:cubicBezTo>
                        <a:pt x="138" y="183"/>
                        <a:pt x="137" y="182"/>
                        <a:pt x="137" y="181"/>
                      </a:cubicBezTo>
                      <a:cubicBezTo>
                        <a:pt x="137" y="181"/>
                        <a:pt x="137" y="178"/>
                        <a:pt x="138" y="176"/>
                      </a:cubicBezTo>
                      <a:cubicBezTo>
                        <a:pt x="138" y="175"/>
                        <a:pt x="138" y="172"/>
                        <a:pt x="138" y="170"/>
                      </a:cubicBezTo>
                      <a:cubicBezTo>
                        <a:pt x="138" y="169"/>
                        <a:pt x="139" y="166"/>
                        <a:pt x="139" y="165"/>
                      </a:cubicBezTo>
                      <a:cubicBezTo>
                        <a:pt x="139" y="164"/>
                        <a:pt x="140" y="163"/>
                        <a:pt x="140" y="161"/>
                      </a:cubicBezTo>
                      <a:cubicBezTo>
                        <a:pt x="140" y="160"/>
                        <a:pt x="139" y="158"/>
                        <a:pt x="139" y="158"/>
                      </a:cubicBezTo>
                      <a:cubicBezTo>
                        <a:pt x="138" y="156"/>
                        <a:pt x="139" y="154"/>
                        <a:pt x="140" y="153"/>
                      </a:cubicBezTo>
                      <a:cubicBezTo>
                        <a:pt x="141" y="151"/>
                        <a:pt x="141" y="148"/>
                        <a:pt x="141" y="148"/>
                      </a:cubicBezTo>
                      <a:cubicBezTo>
                        <a:pt x="140" y="147"/>
                        <a:pt x="139" y="146"/>
                        <a:pt x="139" y="145"/>
                      </a:cubicBezTo>
                      <a:cubicBezTo>
                        <a:pt x="139" y="143"/>
                        <a:pt x="137" y="142"/>
                        <a:pt x="136" y="142"/>
                      </a:cubicBezTo>
                      <a:cubicBezTo>
                        <a:pt x="135" y="142"/>
                        <a:pt x="133" y="143"/>
                        <a:pt x="131" y="143"/>
                      </a:cubicBezTo>
                      <a:cubicBezTo>
                        <a:pt x="130" y="143"/>
                        <a:pt x="128" y="144"/>
                        <a:pt x="127" y="145"/>
                      </a:cubicBezTo>
                      <a:cubicBezTo>
                        <a:pt x="125" y="146"/>
                        <a:pt x="123" y="146"/>
                        <a:pt x="122" y="146"/>
                      </a:cubicBezTo>
                      <a:cubicBezTo>
                        <a:pt x="121" y="145"/>
                        <a:pt x="119" y="145"/>
                        <a:pt x="118" y="143"/>
                      </a:cubicBezTo>
                      <a:cubicBezTo>
                        <a:pt x="118" y="142"/>
                        <a:pt x="116" y="140"/>
                        <a:pt x="115" y="138"/>
                      </a:cubicBezTo>
                      <a:cubicBezTo>
                        <a:pt x="115" y="135"/>
                        <a:pt x="114" y="133"/>
                        <a:pt x="114" y="132"/>
                      </a:cubicBezTo>
                      <a:cubicBezTo>
                        <a:pt x="114" y="131"/>
                        <a:pt x="114" y="129"/>
                        <a:pt x="115" y="128"/>
                      </a:cubicBezTo>
                      <a:cubicBezTo>
                        <a:pt x="115" y="126"/>
                        <a:pt x="116" y="124"/>
                        <a:pt x="116" y="124"/>
                      </a:cubicBezTo>
                      <a:cubicBezTo>
                        <a:pt x="117" y="122"/>
                        <a:pt x="118" y="120"/>
                        <a:pt x="119" y="119"/>
                      </a:cubicBezTo>
                      <a:cubicBezTo>
                        <a:pt x="120" y="118"/>
                        <a:pt x="121" y="117"/>
                        <a:pt x="121" y="115"/>
                      </a:cubicBezTo>
                      <a:cubicBezTo>
                        <a:pt x="120" y="113"/>
                        <a:pt x="118" y="112"/>
                        <a:pt x="116" y="111"/>
                      </a:cubicBezTo>
                      <a:cubicBezTo>
                        <a:pt x="115" y="110"/>
                        <a:pt x="112" y="109"/>
                        <a:pt x="110" y="108"/>
                      </a:cubicBezTo>
                      <a:cubicBezTo>
                        <a:pt x="109" y="108"/>
                        <a:pt x="108" y="106"/>
                        <a:pt x="108" y="104"/>
                      </a:cubicBezTo>
                      <a:cubicBezTo>
                        <a:pt x="108" y="103"/>
                        <a:pt x="109" y="101"/>
                        <a:pt x="109" y="101"/>
                      </a:cubicBezTo>
                      <a:cubicBezTo>
                        <a:pt x="110" y="101"/>
                        <a:pt x="111" y="100"/>
                        <a:pt x="111" y="99"/>
                      </a:cubicBezTo>
                      <a:cubicBezTo>
                        <a:pt x="111" y="98"/>
                        <a:pt x="110" y="97"/>
                        <a:pt x="110" y="96"/>
                      </a:cubicBezTo>
                      <a:cubicBezTo>
                        <a:pt x="110" y="94"/>
                        <a:pt x="110" y="92"/>
                        <a:pt x="110" y="92"/>
                      </a:cubicBezTo>
                      <a:cubicBezTo>
                        <a:pt x="110" y="91"/>
                        <a:pt x="109" y="90"/>
                        <a:pt x="108" y="90"/>
                      </a:cubicBezTo>
                      <a:cubicBezTo>
                        <a:pt x="107" y="90"/>
                        <a:pt x="104" y="90"/>
                        <a:pt x="103" y="90"/>
                      </a:cubicBezTo>
                      <a:cubicBezTo>
                        <a:pt x="100" y="90"/>
                        <a:pt x="97" y="90"/>
                        <a:pt x="96" y="90"/>
                      </a:cubicBezTo>
                      <a:cubicBezTo>
                        <a:pt x="95" y="89"/>
                        <a:pt x="95" y="89"/>
                        <a:pt x="96" y="88"/>
                      </a:cubicBezTo>
                      <a:cubicBezTo>
                        <a:pt x="97" y="87"/>
                        <a:pt x="98" y="84"/>
                        <a:pt x="98" y="83"/>
                      </a:cubicBezTo>
                      <a:cubicBezTo>
                        <a:pt x="98" y="82"/>
                        <a:pt x="96" y="80"/>
                        <a:pt x="95" y="79"/>
                      </a:cubicBezTo>
                      <a:cubicBezTo>
                        <a:pt x="95" y="79"/>
                        <a:pt x="92" y="78"/>
                        <a:pt x="91" y="78"/>
                      </a:cubicBezTo>
                      <a:cubicBezTo>
                        <a:pt x="89" y="77"/>
                        <a:pt x="87" y="76"/>
                        <a:pt x="86" y="75"/>
                      </a:cubicBezTo>
                      <a:cubicBezTo>
                        <a:pt x="85" y="75"/>
                        <a:pt x="83" y="74"/>
                        <a:pt x="83" y="72"/>
                      </a:cubicBezTo>
                      <a:cubicBezTo>
                        <a:pt x="82" y="70"/>
                        <a:pt x="82" y="69"/>
                        <a:pt x="83" y="69"/>
                      </a:cubicBezTo>
                      <a:cubicBezTo>
                        <a:pt x="84" y="69"/>
                        <a:pt x="85" y="68"/>
                        <a:pt x="87" y="68"/>
                      </a:cubicBezTo>
                      <a:cubicBezTo>
                        <a:pt x="88" y="68"/>
                        <a:pt x="91" y="67"/>
                        <a:pt x="92" y="66"/>
                      </a:cubicBezTo>
                      <a:cubicBezTo>
                        <a:pt x="93" y="65"/>
                        <a:pt x="93" y="64"/>
                        <a:pt x="93" y="64"/>
                      </a:cubicBezTo>
                      <a:cubicBezTo>
                        <a:pt x="93" y="64"/>
                        <a:pt x="93" y="63"/>
                        <a:pt x="93" y="62"/>
                      </a:cubicBezTo>
                      <a:cubicBezTo>
                        <a:pt x="92" y="61"/>
                        <a:pt x="90" y="60"/>
                        <a:pt x="89" y="60"/>
                      </a:cubicBezTo>
                      <a:cubicBezTo>
                        <a:pt x="87" y="59"/>
                        <a:pt x="85" y="58"/>
                        <a:pt x="85" y="57"/>
                      </a:cubicBezTo>
                      <a:cubicBezTo>
                        <a:pt x="84" y="57"/>
                        <a:pt x="83" y="57"/>
                        <a:pt x="82" y="56"/>
                      </a:cubicBezTo>
                      <a:cubicBezTo>
                        <a:pt x="81" y="56"/>
                        <a:pt x="79" y="55"/>
                        <a:pt x="79" y="54"/>
                      </a:cubicBezTo>
                      <a:cubicBezTo>
                        <a:pt x="79" y="53"/>
                        <a:pt x="77" y="53"/>
                        <a:pt x="76" y="52"/>
                      </a:cubicBezTo>
                      <a:cubicBezTo>
                        <a:pt x="75" y="51"/>
                        <a:pt x="75" y="50"/>
                        <a:pt x="75" y="49"/>
                      </a:cubicBezTo>
                      <a:cubicBezTo>
                        <a:pt x="75" y="48"/>
                        <a:pt x="73" y="48"/>
                        <a:pt x="72" y="48"/>
                      </a:cubicBezTo>
                      <a:cubicBezTo>
                        <a:pt x="70" y="49"/>
                        <a:pt x="67" y="49"/>
                        <a:pt x="66" y="49"/>
                      </a:cubicBezTo>
                      <a:cubicBezTo>
                        <a:pt x="64" y="49"/>
                        <a:pt x="61" y="48"/>
                        <a:pt x="59" y="47"/>
                      </a:cubicBezTo>
                      <a:cubicBezTo>
                        <a:pt x="58" y="47"/>
                        <a:pt x="57" y="45"/>
                        <a:pt x="55" y="43"/>
                      </a:cubicBezTo>
                      <a:cubicBezTo>
                        <a:pt x="54" y="41"/>
                        <a:pt x="51" y="39"/>
                        <a:pt x="50" y="39"/>
                      </a:cubicBezTo>
                      <a:cubicBezTo>
                        <a:pt x="49" y="38"/>
                        <a:pt x="46" y="36"/>
                        <a:pt x="44" y="36"/>
                      </a:cubicBezTo>
                      <a:cubicBezTo>
                        <a:pt x="42" y="35"/>
                        <a:pt x="40" y="32"/>
                        <a:pt x="40" y="31"/>
                      </a:cubicBezTo>
                      <a:cubicBezTo>
                        <a:pt x="39" y="31"/>
                        <a:pt x="37" y="28"/>
                        <a:pt x="36" y="27"/>
                      </a:cubicBezTo>
                      <a:cubicBezTo>
                        <a:pt x="35" y="27"/>
                        <a:pt x="33" y="25"/>
                        <a:pt x="33" y="24"/>
                      </a:cubicBezTo>
                      <a:cubicBezTo>
                        <a:pt x="33" y="24"/>
                        <a:pt x="32" y="22"/>
                        <a:pt x="32" y="20"/>
                      </a:cubicBezTo>
                      <a:cubicBezTo>
                        <a:pt x="32" y="18"/>
                        <a:pt x="31" y="16"/>
                        <a:pt x="30" y="16"/>
                      </a:cubicBezTo>
                      <a:cubicBezTo>
                        <a:pt x="30" y="15"/>
                        <a:pt x="28" y="13"/>
                        <a:pt x="28" y="11"/>
                      </a:cubicBezTo>
                      <a:cubicBezTo>
                        <a:pt x="28" y="11"/>
                        <a:pt x="25" y="9"/>
                        <a:pt x="23" y="9"/>
                      </a:cubicBezTo>
                      <a:cubicBezTo>
                        <a:pt x="21" y="9"/>
                        <a:pt x="19" y="8"/>
                        <a:pt x="19" y="8"/>
                      </a:cubicBezTo>
                      <a:cubicBezTo>
                        <a:pt x="19" y="7"/>
                        <a:pt x="17" y="6"/>
                        <a:pt x="15" y="6"/>
                      </a:cubicBezTo>
                      <a:cubicBezTo>
                        <a:pt x="14" y="5"/>
                        <a:pt x="12" y="3"/>
                        <a:pt x="12" y="3"/>
                      </a:cubicBezTo>
                      <a:cubicBezTo>
                        <a:pt x="11" y="3"/>
                        <a:pt x="8" y="1"/>
                        <a:pt x="5" y="1"/>
                      </a:cubicBezTo>
                      <a:cubicBezTo>
                        <a:pt x="3" y="0"/>
                        <a:pt x="0" y="0"/>
                        <a:pt x="0" y="0"/>
                      </a:cubicBezTo>
                      <a:cubicBezTo>
                        <a:pt x="1" y="3"/>
                        <a:pt x="3" y="7"/>
                        <a:pt x="4" y="10"/>
                      </a:cubicBezTo>
                      <a:cubicBezTo>
                        <a:pt x="5" y="12"/>
                        <a:pt x="7" y="16"/>
                        <a:pt x="9" y="20"/>
                      </a:cubicBezTo>
                      <a:cubicBezTo>
                        <a:pt x="10" y="22"/>
                        <a:pt x="13" y="27"/>
                        <a:pt x="14" y="30"/>
                      </a:cubicBezTo>
                      <a:cubicBezTo>
                        <a:pt x="15" y="32"/>
                        <a:pt x="17" y="35"/>
                        <a:pt x="17" y="37"/>
                      </a:cubicBezTo>
                      <a:cubicBezTo>
                        <a:pt x="18" y="40"/>
                        <a:pt x="18" y="41"/>
                        <a:pt x="19" y="42"/>
                      </a:cubicBezTo>
                      <a:cubicBezTo>
                        <a:pt x="19" y="43"/>
                        <a:pt x="20" y="45"/>
                        <a:pt x="21" y="45"/>
                      </a:cubicBezTo>
                      <a:cubicBezTo>
                        <a:pt x="23" y="47"/>
                        <a:pt x="25" y="49"/>
                        <a:pt x="25" y="50"/>
                      </a:cubicBezTo>
                      <a:cubicBezTo>
                        <a:pt x="26" y="50"/>
                        <a:pt x="27" y="51"/>
                        <a:pt x="27" y="52"/>
                      </a:cubicBezTo>
                      <a:cubicBezTo>
                        <a:pt x="27" y="52"/>
                        <a:pt x="29" y="54"/>
                        <a:pt x="31" y="55"/>
                      </a:cubicBezTo>
                      <a:cubicBezTo>
                        <a:pt x="33" y="58"/>
                        <a:pt x="34" y="60"/>
                        <a:pt x="35" y="61"/>
                      </a:cubicBezTo>
                      <a:cubicBezTo>
                        <a:pt x="36" y="62"/>
                        <a:pt x="36" y="63"/>
                        <a:pt x="37" y="63"/>
                      </a:cubicBezTo>
                      <a:cubicBezTo>
                        <a:pt x="41" y="63"/>
                        <a:pt x="41" y="63"/>
                        <a:pt x="41" y="63"/>
                      </a:cubicBezTo>
                      <a:cubicBezTo>
                        <a:pt x="44" y="63"/>
                        <a:pt x="44" y="63"/>
                        <a:pt x="44" y="63"/>
                      </a:cubicBezTo>
                      <a:cubicBezTo>
                        <a:pt x="45" y="66"/>
                        <a:pt x="45" y="66"/>
                        <a:pt x="45" y="66"/>
                      </a:cubicBezTo>
                      <a:cubicBezTo>
                        <a:pt x="44" y="69"/>
                        <a:pt x="44" y="69"/>
                        <a:pt x="44" y="69"/>
                      </a:cubicBezTo>
                      <a:cubicBezTo>
                        <a:pt x="41" y="70"/>
                        <a:pt x="41" y="70"/>
                        <a:pt x="41" y="70"/>
                      </a:cubicBezTo>
                      <a:cubicBezTo>
                        <a:pt x="41" y="70"/>
                        <a:pt x="42" y="72"/>
                        <a:pt x="42" y="73"/>
                      </a:cubicBezTo>
                      <a:cubicBezTo>
                        <a:pt x="43" y="75"/>
                        <a:pt x="44" y="76"/>
                        <a:pt x="44" y="77"/>
                      </a:cubicBezTo>
                      <a:cubicBezTo>
                        <a:pt x="45" y="77"/>
                        <a:pt x="47" y="80"/>
                        <a:pt x="48" y="84"/>
                      </a:cubicBezTo>
                      <a:cubicBezTo>
                        <a:pt x="50" y="87"/>
                        <a:pt x="52" y="91"/>
                        <a:pt x="53" y="94"/>
                      </a:cubicBezTo>
                      <a:cubicBezTo>
                        <a:pt x="54" y="95"/>
                        <a:pt x="55" y="99"/>
                        <a:pt x="55" y="101"/>
                      </a:cubicBezTo>
                      <a:cubicBezTo>
                        <a:pt x="55" y="104"/>
                        <a:pt x="56" y="108"/>
                        <a:pt x="58" y="111"/>
                      </a:cubicBezTo>
                      <a:cubicBezTo>
                        <a:pt x="59" y="115"/>
                        <a:pt x="61" y="120"/>
                        <a:pt x="62" y="122"/>
                      </a:cubicBezTo>
                      <a:cubicBezTo>
                        <a:pt x="64" y="125"/>
                        <a:pt x="66" y="128"/>
                        <a:pt x="66" y="130"/>
                      </a:cubicBezTo>
                      <a:cubicBezTo>
                        <a:pt x="66" y="132"/>
                        <a:pt x="67" y="134"/>
                        <a:pt x="68" y="135"/>
                      </a:cubicBezTo>
                      <a:cubicBezTo>
                        <a:pt x="68" y="137"/>
                        <a:pt x="69" y="139"/>
                        <a:pt x="70" y="141"/>
                      </a:cubicBezTo>
                      <a:cubicBezTo>
                        <a:pt x="70" y="142"/>
                        <a:pt x="70" y="145"/>
                        <a:pt x="71" y="147"/>
                      </a:cubicBezTo>
                      <a:cubicBezTo>
                        <a:pt x="71" y="147"/>
                        <a:pt x="72" y="148"/>
                        <a:pt x="73" y="147"/>
                      </a:cubicBezTo>
                      <a:cubicBezTo>
                        <a:pt x="73" y="147"/>
                        <a:pt x="75" y="147"/>
                        <a:pt x="76" y="147"/>
                      </a:cubicBezTo>
                      <a:cubicBezTo>
                        <a:pt x="76" y="148"/>
                        <a:pt x="77" y="149"/>
                        <a:pt x="76" y="150"/>
                      </a:cubicBezTo>
                      <a:cubicBezTo>
                        <a:pt x="76" y="150"/>
                        <a:pt x="75" y="151"/>
                        <a:pt x="74" y="152"/>
                      </a:cubicBezTo>
                      <a:cubicBezTo>
                        <a:pt x="74" y="153"/>
                        <a:pt x="74" y="155"/>
                        <a:pt x="75" y="156"/>
                      </a:cubicBezTo>
                      <a:cubicBezTo>
                        <a:pt x="75" y="158"/>
                        <a:pt x="76" y="158"/>
                        <a:pt x="77" y="158"/>
                      </a:cubicBezTo>
                      <a:cubicBezTo>
                        <a:pt x="77" y="157"/>
                        <a:pt x="79" y="157"/>
                        <a:pt x="81" y="158"/>
                      </a:cubicBezTo>
                      <a:cubicBezTo>
                        <a:pt x="83" y="159"/>
                        <a:pt x="83" y="161"/>
                        <a:pt x="81" y="162"/>
                      </a:cubicBezTo>
                      <a:cubicBezTo>
                        <a:pt x="80" y="162"/>
                        <a:pt x="78" y="164"/>
                        <a:pt x="78" y="165"/>
                      </a:cubicBezTo>
                      <a:cubicBezTo>
                        <a:pt x="78" y="166"/>
                        <a:pt x="78" y="166"/>
                        <a:pt x="80" y="166"/>
                      </a:cubicBezTo>
                      <a:cubicBezTo>
                        <a:pt x="82" y="166"/>
                        <a:pt x="84" y="166"/>
                        <a:pt x="85" y="167"/>
                      </a:cubicBezTo>
                      <a:cubicBezTo>
                        <a:pt x="86" y="167"/>
                        <a:pt x="86" y="170"/>
                        <a:pt x="87" y="172"/>
                      </a:cubicBezTo>
                      <a:cubicBezTo>
                        <a:pt x="87" y="174"/>
                        <a:pt x="87" y="177"/>
                        <a:pt x="87" y="178"/>
                      </a:cubicBezTo>
                      <a:cubicBezTo>
                        <a:pt x="87" y="179"/>
                        <a:pt x="87" y="181"/>
                        <a:pt x="87" y="182"/>
                      </a:cubicBezTo>
                      <a:cubicBezTo>
                        <a:pt x="87" y="184"/>
                        <a:pt x="87" y="185"/>
                        <a:pt x="88" y="186"/>
                      </a:cubicBezTo>
                      <a:cubicBezTo>
                        <a:pt x="89" y="187"/>
                        <a:pt x="89" y="188"/>
                        <a:pt x="88" y="188"/>
                      </a:cubicBezTo>
                      <a:cubicBezTo>
                        <a:pt x="86" y="189"/>
                        <a:pt x="85" y="188"/>
                        <a:pt x="84" y="187"/>
                      </a:cubicBezTo>
                      <a:cubicBezTo>
                        <a:pt x="83" y="187"/>
                        <a:pt x="83" y="185"/>
                        <a:pt x="83" y="184"/>
                      </a:cubicBezTo>
                      <a:cubicBezTo>
                        <a:pt x="84" y="182"/>
                        <a:pt x="84" y="179"/>
                        <a:pt x="83" y="179"/>
                      </a:cubicBezTo>
                      <a:cubicBezTo>
                        <a:pt x="83" y="177"/>
                        <a:pt x="82" y="175"/>
                        <a:pt x="82" y="173"/>
                      </a:cubicBezTo>
                      <a:cubicBezTo>
                        <a:pt x="82" y="173"/>
                        <a:pt x="81" y="172"/>
                        <a:pt x="80" y="172"/>
                      </a:cubicBezTo>
                      <a:cubicBezTo>
                        <a:pt x="79" y="172"/>
                        <a:pt x="79" y="173"/>
                        <a:pt x="78" y="174"/>
                      </a:cubicBezTo>
                      <a:cubicBezTo>
                        <a:pt x="78" y="176"/>
                        <a:pt x="78" y="179"/>
                        <a:pt x="78" y="181"/>
                      </a:cubicBezTo>
                      <a:cubicBezTo>
                        <a:pt x="78" y="183"/>
                        <a:pt x="78" y="187"/>
                        <a:pt x="79" y="190"/>
                      </a:cubicBezTo>
                      <a:cubicBezTo>
                        <a:pt x="80" y="192"/>
                        <a:pt x="81" y="195"/>
                        <a:pt x="81" y="197"/>
                      </a:cubicBezTo>
                      <a:cubicBezTo>
                        <a:pt x="82" y="199"/>
                        <a:pt x="83" y="201"/>
                        <a:pt x="84" y="203"/>
                      </a:cubicBezTo>
                      <a:cubicBezTo>
                        <a:pt x="84" y="205"/>
                        <a:pt x="86" y="206"/>
                        <a:pt x="88" y="206"/>
                      </a:cubicBezTo>
                      <a:cubicBezTo>
                        <a:pt x="89" y="207"/>
                        <a:pt x="90" y="208"/>
                        <a:pt x="89" y="209"/>
                      </a:cubicBezTo>
                      <a:cubicBezTo>
                        <a:pt x="88" y="211"/>
                        <a:pt x="88" y="213"/>
                        <a:pt x="90" y="215"/>
                      </a:cubicBezTo>
                      <a:cubicBezTo>
                        <a:pt x="91" y="216"/>
                        <a:pt x="92" y="218"/>
                        <a:pt x="95" y="218"/>
                      </a:cubicBezTo>
                      <a:cubicBezTo>
                        <a:pt x="97" y="218"/>
                        <a:pt x="97" y="220"/>
                        <a:pt x="95" y="221"/>
                      </a:cubicBezTo>
                      <a:cubicBezTo>
                        <a:pt x="93" y="221"/>
                        <a:pt x="93" y="224"/>
                        <a:pt x="94" y="226"/>
                      </a:cubicBezTo>
                      <a:cubicBezTo>
                        <a:pt x="95" y="228"/>
                        <a:pt x="97" y="230"/>
                        <a:pt x="98" y="231"/>
                      </a:cubicBezTo>
                      <a:cubicBezTo>
                        <a:pt x="99" y="231"/>
                        <a:pt x="102" y="233"/>
                        <a:pt x="103" y="236"/>
                      </a:cubicBezTo>
                      <a:cubicBezTo>
                        <a:pt x="105" y="238"/>
                        <a:pt x="108" y="241"/>
                        <a:pt x="110" y="244"/>
                      </a:cubicBezTo>
                      <a:cubicBezTo>
                        <a:pt x="111" y="246"/>
                        <a:pt x="114" y="250"/>
                        <a:pt x="115" y="251"/>
                      </a:cubicBezTo>
                      <a:cubicBezTo>
                        <a:pt x="117" y="254"/>
                        <a:pt x="120" y="256"/>
                        <a:pt x="121" y="258"/>
                      </a:cubicBezTo>
                      <a:cubicBezTo>
                        <a:pt x="123" y="259"/>
                        <a:pt x="124" y="260"/>
                        <a:pt x="126" y="261"/>
                      </a:cubicBezTo>
                      <a:cubicBezTo>
                        <a:pt x="126" y="261"/>
                        <a:pt x="127" y="260"/>
                        <a:pt x="128" y="259"/>
                      </a:cubicBezTo>
                      <a:cubicBezTo>
                        <a:pt x="129" y="258"/>
                        <a:pt x="130" y="255"/>
                        <a:pt x="132" y="253"/>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7" name="Freeform 21">
                  <a:extLst>
                    <a:ext uri="{FF2B5EF4-FFF2-40B4-BE49-F238E27FC236}">
                      <a16:creationId xmlns:a16="http://schemas.microsoft.com/office/drawing/2014/main" id="{9EDB2B77-AFD3-B307-345A-D2381EB705CE}"/>
                    </a:ext>
                  </a:extLst>
                </p:cNvPr>
                <p:cNvSpPr>
                  <a:spLocks/>
                </p:cNvSpPr>
                <p:nvPr/>
              </p:nvSpPr>
              <p:spPr bwMode="auto">
                <a:xfrm>
                  <a:off x="4720291" y="2579245"/>
                  <a:ext cx="824888" cy="646597"/>
                </a:xfrm>
                <a:custGeom>
                  <a:avLst/>
                  <a:gdLst/>
                  <a:ahLst/>
                  <a:cxnLst>
                    <a:cxn ang="0">
                      <a:pos x="432" y="129"/>
                    </a:cxn>
                    <a:cxn ang="0">
                      <a:pos x="429" y="108"/>
                    </a:cxn>
                    <a:cxn ang="0">
                      <a:pos x="435" y="87"/>
                    </a:cxn>
                    <a:cxn ang="0">
                      <a:pos x="430" y="61"/>
                    </a:cxn>
                    <a:cxn ang="0">
                      <a:pos x="430" y="41"/>
                    </a:cxn>
                    <a:cxn ang="0">
                      <a:pos x="397" y="33"/>
                    </a:cxn>
                    <a:cxn ang="0">
                      <a:pos x="360" y="29"/>
                    </a:cxn>
                    <a:cxn ang="0">
                      <a:pos x="319" y="32"/>
                    </a:cxn>
                    <a:cxn ang="0">
                      <a:pos x="272" y="40"/>
                    </a:cxn>
                    <a:cxn ang="0">
                      <a:pos x="256" y="24"/>
                    </a:cxn>
                    <a:cxn ang="0">
                      <a:pos x="225" y="45"/>
                    </a:cxn>
                    <a:cxn ang="0">
                      <a:pos x="195" y="55"/>
                    </a:cxn>
                    <a:cxn ang="0">
                      <a:pos x="159" y="42"/>
                    </a:cxn>
                    <a:cxn ang="0">
                      <a:pos x="122" y="28"/>
                    </a:cxn>
                    <a:cxn ang="0">
                      <a:pos x="96" y="8"/>
                    </a:cxn>
                    <a:cxn ang="0">
                      <a:pos x="71" y="18"/>
                    </a:cxn>
                    <a:cxn ang="0">
                      <a:pos x="90" y="29"/>
                    </a:cxn>
                    <a:cxn ang="0">
                      <a:pos x="72" y="45"/>
                    </a:cxn>
                    <a:cxn ang="0">
                      <a:pos x="74" y="68"/>
                    </a:cxn>
                    <a:cxn ang="0">
                      <a:pos x="49" y="77"/>
                    </a:cxn>
                    <a:cxn ang="0">
                      <a:pos x="39" y="103"/>
                    </a:cxn>
                    <a:cxn ang="0">
                      <a:pos x="9" y="108"/>
                    </a:cxn>
                    <a:cxn ang="0">
                      <a:pos x="0" y="127"/>
                    </a:cxn>
                    <a:cxn ang="0">
                      <a:pos x="7" y="140"/>
                    </a:cxn>
                    <a:cxn ang="0">
                      <a:pos x="14" y="153"/>
                    </a:cxn>
                    <a:cxn ang="0">
                      <a:pos x="4" y="160"/>
                    </a:cxn>
                    <a:cxn ang="0">
                      <a:pos x="16" y="170"/>
                    </a:cxn>
                    <a:cxn ang="0">
                      <a:pos x="12" y="182"/>
                    </a:cxn>
                    <a:cxn ang="0">
                      <a:pos x="11" y="197"/>
                    </a:cxn>
                    <a:cxn ang="0">
                      <a:pos x="16" y="209"/>
                    </a:cxn>
                    <a:cxn ang="0">
                      <a:pos x="12" y="227"/>
                    </a:cxn>
                    <a:cxn ang="0">
                      <a:pos x="20" y="249"/>
                    </a:cxn>
                    <a:cxn ang="0">
                      <a:pos x="23" y="279"/>
                    </a:cxn>
                    <a:cxn ang="0">
                      <a:pos x="26" y="311"/>
                    </a:cxn>
                    <a:cxn ang="0">
                      <a:pos x="35" y="339"/>
                    </a:cxn>
                    <a:cxn ang="0">
                      <a:pos x="56" y="354"/>
                    </a:cxn>
                    <a:cxn ang="0">
                      <a:pos x="77" y="350"/>
                    </a:cxn>
                    <a:cxn ang="0">
                      <a:pos x="92" y="325"/>
                    </a:cxn>
                    <a:cxn ang="0">
                      <a:pos x="97" y="304"/>
                    </a:cxn>
                    <a:cxn ang="0">
                      <a:pos x="124" y="284"/>
                    </a:cxn>
                    <a:cxn ang="0">
                      <a:pos x="154" y="284"/>
                    </a:cxn>
                    <a:cxn ang="0">
                      <a:pos x="158" y="258"/>
                    </a:cxn>
                    <a:cxn ang="0">
                      <a:pos x="193" y="262"/>
                    </a:cxn>
                    <a:cxn ang="0">
                      <a:pos x="210" y="244"/>
                    </a:cxn>
                    <a:cxn ang="0">
                      <a:pos x="230" y="234"/>
                    </a:cxn>
                    <a:cxn ang="0">
                      <a:pos x="250" y="209"/>
                    </a:cxn>
                    <a:cxn ang="0">
                      <a:pos x="267" y="211"/>
                    </a:cxn>
                    <a:cxn ang="0">
                      <a:pos x="283" y="187"/>
                    </a:cxn>
                    <a:cxn ang="0">
                      <a:pos x="289" y="160"/>
                    </a:cxn>
                    <a:cxn ang="0">
                      <a:pos x="311" y="145"/>
                    </a:cxn>
                    <a:cxn ang="0">
                      <a:pos x="337" y="132"/>
                    </a:cxn>
                    <a:cxn ang="0">
                      <a:pos x="366" y="141"/>
                    </a:cxn>
                    <a:cxn ang="0">
                      <a:pos x="396" y="142"/>
                    </a:cxn>
                    <a:cxn ang="0">
                      <a:pos x="399" y="171"/>
                    </a:cxn>
                    <a:cxn ang="0">
                      <a:pos x="423" y="187"/>
                    </a:cxn>
                    <a:cxn ang="0">
                      <a:pos x="433" y="154"/>
                    </a:cxn>
                    <a:cxn ang="0">
                      <a:pos x="454" y="145"/>
                    </a:cxn>
                  </a:cxnLst>
                  <a:rect l="0" t="0" r="r" b="b"/>
                  <a:pathLst>
                    <a:path w="455" h="357">
                      <a:moveTo>
                        <a:pt x="454" y="145"/>
                      </a:moveTo>
                      <a:cubicBezTo>
                        <a:pt x="453" y="144"/>
                        <a:pt x="450" y="142"/>
                        <a:pt x="448" y="141"/>
                      </a:cubicBezTo>
                      <a:cubicBezTo>
                        <a:pt x="446" y="139"/>
                        <a:pt x="443" y="138"/>
                        <a:pt x="442" y="137"/>
                      </a:cubicBezTo>
                      <a:cubicBezTo>
                        <a:pt x="441" y="135"/>
                        <a:pt x="440" y="135"/>
                        <a:pt x="438" y="135"/>
                      </a:cubicBezTo>
                      <a:cubicBezTo>
                        <a:pt x="438" y="134"/>
                        <a:pt x="437" y="133"/>
                        <a:pt x="436" y="131"/>
                      </a:cubicBezTo>
                      <a:cubicBezTo>
                        <a:pt x="435" y="130"/>
                        <a:pt x="434" y="129"/>
                        <a:pt x="432" y="129"/>
                      </a:cubicBezTo>
                      <a:cubicBezTo>
                        <a:pt x="431" y="128"/>
                        <a:pt x="430" y="126"/>
                        <a:pt x="429" y="126"/>
                      </a:cubicBezTo>
                      <a:cubicBezTo>
                        <a:pt x="429" y="124"/>
                        <a:pt x="430" y="122"/>
                        <a:pt x="432" y="122"/>
                      </a:cubicBezTo>
                      <a:cubicBezTo>
                        <a:pt x="434" y="122"/>
                        <a:pt x="435" y="120"/>
                        <a:pt x="435" y="120"/>
                      </a:cubicBezTo>
                      <a:cubicBezTo>
                        <a:pt x="435" y="119"/>
                        <a:pt x="435" y="116"/>
                        <a:pt x="435" y="115"/>
                      </a:cubicBezTo>
                      <a:cubicBezTo>
                        <a:pt x="435" y="114"/>
                        <a:pt x="434" y="112"/>
                        <a:pt x="433" y="111"/>
                      </a:cubicBezTo>
                      <a:cubicBezTo>
                        <a:pt x="431" y="110"/>
                        <a:pt x="430" y="109"/>
                        <a:pt x="429" y="108"/>
                      </a:cubicBezTo>
                      <a:cubicBezTo>
                        <a:pt x="429" y="107"/>
                        <a:pt x="429" y="105"/>
                        <a:pt x="431" y="104"/>
                      </a:cubicBezTo>
                      <a:cubicBezTo>
                        <a:pt x="432" y="104"/>
                        <a:pt x="434" y="103"/>
                        <a:pt x="435" y="103"/>
                      </a:cubicBezTo>
                      <a:cubicBezTo>
                        <a:pt x="435" y="102"/>
                        <a:pt x="437" y="101"/>
                        <a:pt x="438" y="99"/>
                      </a:cubicBezTo>
                      <a:cubicBezTo>
                        <a:pt x="439" y="98"/>
                        <a:pt x="440" y="97"/>
                        <a:pt x="440" y="95"/>
                      </a:cubicBezTo>
                      <a:cubicBezTo>
                        <a:pt x="440" y="93"/>
                        <a:pt x="439" y="92"/>
                        <a:pt x="438" y="90"/>
                      </a:cubicBezTo>
                      <a:cubicBezTo>
                        <a:pt x="438" y="88"/>
                        <a:pt x="436" y="87"/>
                        <a:pt x="435" y="87"/>
                      </a:cubicBezTo>
                      <a:cubicBezTo>
                        <a:pt x="434" y="87"/>
                        <a:pt x="434" y="86"/>
                        <a:pt x="435" y="85"/>
                      </a:cubicBezTo>
                      <a:cubicBezTo>
                        <a:pt x="436" y="84"/>
                        <a:pt x="437" y="81"/>
                        <a:pt x="437" y="80"/>
                      </a:cubicBezTo>
                      <a:cubicBezTo>
                        <a:pt x="437" y="78"/>
                        <a:pt x="437" y="76"/>
                        <a:pt x="436" y="74"/>
                      </a:cubicBezTo>
                      <a:cubicBezTo>
                        <a:pt x="435" y="71"/>
                        <a:pt x="434" y="70"/>
                        <a:pt x="434" y="69"/>
                      </a:cubicBezTo>
                      <a:cubicBezTo>
                        <a:pt x="433" y="68"/>
                        <a:pt x="432" y="66"/>
                        <a:pt x="431" y="65"/>
                      </a:cubicBezTo>
                      <a:cubicBezTo>
                        <a:pt x="431" y="64"/>
                        <a:pt x="430" y="61"/>
                        <a:pt x="430" y="61"/>
                      </a:cubicBezTo>
                      <a:cubicBezTo>
                        <a:pt x="429" y="59"/>
                        <a:pt x="430" y="57"/>
                        <a:pt x="430" y="56"/>
                      </a:cubicBezTo>
                      <a:cubicBezTo>
                        <a:pt x="430" y="55"/>
                        <a:pt x="433" y="54"/>
                        <a:pt x="435" y="52"/>
                      </a:cubicBezTo>
                      <a:cubicBezTo>
                        <a:pt x="438" y="51"/>
                        <a:pt x="440" y="49"/>
                        <a:pt x="440" y="48"/>
                      </a:cubicBezTo>
                      <a:cubicBezTo>
                        <a:pt x="441" y="48"/>
                        <a:pt x="442" y="48"/>
                        <a:pt x="441" y="46"/>
                      </a:cubicBezTo>
                      <a:cubicBezTo>
                        <a:pt x="441" y="45"/>
                        <a:pt x="438" y="43"/>
                        <a:pt x="437" y="43"/>
                      </a:cubicBezTo>
                      <a:cubicBezTo>
                        <a:pt x="435" y="43"/>
                        <a:pt x="432" y="42"/>
                        <a:pt x="430" y="41"/>
                      </a:cubicBezTo>
                      <a:cubicBezTo>
                        <a:pt x="428" y="41"/>
                        <a:pt x="428" y="40"/>
                        <a:pt x="427" y="39"/>
                      </a:cubicBezTo>
                      <a:cubicBezTo>
                        <a:pt x="427" y="37"/>
                        <a:pt x="425" y="35"/>
                        <a:pt x="424" y="35"/>
                      </a:cubicBezTo>
                      <a:cubicBezTo>
                        <a:pt x="422" y="33"/>
                        <a:pt x="420" y="32"/>
                        <a:pt x="419" y="31"/>
                      </a:cubicBezTo>
                      <a:cubicBezTo>
                        <a:pt x="417" y="30"/>
                        <a:pt x="413" y="30"/>
                        <a:pt x="411" y="31"/>
                      </a:cubicBezTo>
                      <a:cubicBezTo>
                        <a:pt x="410" y="31"/>
                        <a:pt x="406" y="32"/>
                        <a:pt x="403" y="32"/>
                      </a:cubicBezTo>
                      <a:cubicBezTo>
                        <a:pt x="402" y="33"/>
                        <a:pt x="398" y="33"/>
                        <a:pt x="397" y="33"/>
                      </a:cubicBezTo>
                      <a:cubicBezTo>
                        <a:pt x="396" y="32"/>
                        <a:pt x="394" y="31"/>
                        <a:pt x="392" y="31"/>
                      </a:cubicBezTo>
                      <a:cubicBezTo>
                        <a:pt x="390" y="31"/>
                        <a:pt x="387" y="32"/>
                        <a:pt x="386" y="33"/>
                      </a:cubicBezTo>
                      <a:cubicBezTo>
                        <a:pt x="384" y="34"/>
                        <a:pt x="381" y="33"/>
                        <a:pt x="379" y="31"/>
                      </a:cubicBezTo>
                      <a:cubicBezTo>
                        <a:pt x="378" y="29"/>
                        <a:pt x="376" y="27"/>
                        <a:pt x="375" y="26"/>
                      </a:cubicBezTo>
                      <a:cubicBezTo>
                        <a:pt x="373" y="27"/>
                        <a:pt x="370" y="27"/>
                        <a:pt x="368" y="27"/>
                      </a:cubicBezTo>
                      <a:cubicBezTo>
                        <a:pt x="367" y="28"/>
                        <a:pt x="363" y="28"/>
                        <a:pt x="360" y="29"/>
                      </a:cubicBezTo>
                      <a:cubicBezTo>
                        <a:pt x="358" y="30"/>
                        <a:pt x="354" y="31"/>
                        <a:pt x="352" y="31"/>
                      </a:cubicBezTo>
                      <a:cubicBezTo>
                        <a:pt x="350" y="31"/>
                        <a:pt x="348" y="32"/>
                        <a:pt x="348" y="33"/>
                      </a:cubicBezTo>
                      <a:cubicBezTo>
                        <a:pt x="348" y="34"/>
                        <a:pt x="346" y="36"/>
                        <a:pt x="345" y="36"/>
                      </a:cubicBezTo>
                      <a:cubicBezTo>
                        <a:pt x="344" y="37"/>
                        <a:pt x="340" y="37"/>
                        <a:pt x="336" y="37"/>
                      </a:cubicBezTo>
                      <a:cubicBezTo>
                        <a:pt x="334" y="38"/>
                        <a:pt x="329" y="37"/>
                        <a:pt x="327" y="36"/>
                      </a:cubicBezTo>
                      <a:cubicBezTo>
                        <a:pt x="325" y="35"/>
                        <a:pt x="321" y="34"/>
                        <a:pt x="319" y="32"/>
                      </a:cubicBezTo>
                      <a:cubicBezTo>
                        <a:pt x="318" y="30"/>
                        <a:pt x="313" y="31"/>
                        <a:pt x="311" y="32"/>
                      </a:cubicBezTo>
                      <a:cubicBezTo>
                        <a:pt x="309" y="33"/>
                        <a:pt x="305" y="36"/>
                        <a:pt x="303" y="38"/>
                      </a:cubicBezTo>
                      <a:cubicBezTo>
                        <a:pt x="302" y="38"/>
                        <a:pt x="298" y="40"/>
                        <a:pt x="295" y="41"/>
                      </a:cubicBezTo>
                      <a:cubicBezTo>
                        <a:pt x="293" y="41"/>
                        <a:pt x="289" y="41"/>
                        <a:pt x="287" y="41"/>
                      </a:cubicBezTo>
                      <a:cubicBezTo>
                        <a:pt x="286" y="41"/>
                        <a:pt x="282" y="41"/>
                        <a:pt x="279" y="42"/>
                      </a:cubicBezTo>
                      <a:cubicBezTo>
                        <a:pt x="277" y="42"/>
                        <a:pt x="274" y="42"/>
                        <a:pt x="272" y="40"/>
                      </a:cubicBezTo>
                      <a:cubicBezTo>
                        <a:pt x="270" y="39"/>
                        <a:pt x="269" y="38"/>
                        <a:pt x="270" y="37"/>
                      </a:cubicBezTo>
                      <a:cubicBezTo>
                        <a:pt x="271" y="36"/>
                        <a:pt x="273" y="33"/>
                        <a:pt x="273" y="32"/>
                      </a:cubicBezTo>
                      <a:cubicBezTo>
                        <a:pt x="273" y="30"/>
                        <a:pt x="272" y="27"/>
                        <a:pt x="272" y="26"/>
                      </a:cubicBezTo>
                      <a:cubicBezTo>
                        <a:pt x="272" y="25"/>
                        <a:pt x="270" y="23"/>
                        <a:pt x="268" y="22"/>
                      </a:cubicBezTo>
                      <a:cubicBezTo>
                        <a:pt x="267" y="22"/>
                        <a:pt x="264" y="22"/>
                        <a:pt x="262" y="23"/>
                      </a:cubicBezTo>
                      <a:cubicBezTo>
                        <a:pt x="260" y="23"/>
                        <a:pt x="258" y="24"/>
                        <a:pt x="256" y="24"/>
                      </a:cubicBezTo>
                      <a:cubicBezTo>
                        <a:pt x="254" y="24"/>
                        <a:pt x="250" y="25"/>
                        <a:pt x="248" y="26"/>
                      </a:cubicBezTo>
                      <a:cubicBezTo>
                        <a:pt x="245" y="27"/>
                        <a:pt x="240" y="29"/>
                        <a:pt x="237" y="30"/>
                      </a:cubicBezTo>
                      <a:cubicBezTo>
                        <a:pt x="234" y="30"/>
                        <a:pt x="232" y="32"/>
                        <a:pt x="232" y="33"/>
                      </a:cubicBezTo>
                      <a:cubicBezTo>
                        <a:pt x="231" y="34"/>
                        <a:pt x="231" y="37"/>
                        <a:pt x="230" y="39"/>
                      </a:cubicBezTo>
                      <a:cubicBezTo>
                        <a:pt x="229" y="40"/>
                        <a:pt x="227" y="42"/>
                        <a:pt x="227" y="42"/>
                      </a:cubicBezTo>
                      <a:cubicBezTo>
                        <a:pt x="226" y="42"/>
                        <a:pt x="225" y="43"/>
                        <a:pt x="225" y="45"/>
                      </a:cubicBezTo>
                      <a:cubicBezTo>
                        <a:pt x="225" y="46"/>
                        <a:pt x="225" y="49"/>
                        <a:pt x="224" y="50"/>
                      </a:cubicBezTo>
                      <a:cubicBezTo>
                        <a:pt x="224" y="52"/>
                        <a:pt x="222" y="53"/>
                        <a:pt x="220" y="52"/>
                      </a:cubicBezTo>
                      <a:cubicBezTo>
                        <a:pt x="219" y="52"/>
                        <a:pt x="215" y="53"/>
                        <a:pt x="211" y="56"/>
                      </a:cubicBezTo>
                      <a:cubicBezTo>
                        <a:pt x="209" y="58"/>
                        <a:pt x="205" y="59"/>
                        <a:pt x="203" y="59"/>
                      </a:cubicBezTo>
                      <a:cubicBezTo>
                        <a:pt x="203" y="59"/>
                        <a:pt x="200" y="58"/>
                        <a:pt x="199" y="58"/>
                      </a:cubicBezTo>
                      <a:cubicBezTo>
                        <a:pt x="197" y="57"/>
                        <a:pt x="195" y="55"/>
                        <a:pt x="195" y="55"/>
                      </a:cubicBezTo>
                      <a:cubicBezTo>
                        <a:pt x="195" y="54"/>
                        <a:pt x="195" y="51"/>
                        <a:pt x="195" y="50"/>
                      </a:cubicBezTo>
                      <a:cubicBezTo>
                        <a:pt x="195" y="49"/>
                        <a:pt x="193" y="45"/>
                        <a:pt x="193" y="44"/>
                      </a:cubicBezTo>
                      <a:cubicBezTo>
                        <a:pt x="192" y="42"/>
                        <a:pt x="189" y="41"/>
                        <a:pt x="187" y="41"/>
                      </a:cubicBezTo>
                      <a:cubicBezTo>
                        <a:pt x="185" y="41"/>
                        <a:pt x="181" y="41"/>
                        <a:pt x="179" y="41"/>
                      </a:cubicBezTo>
                      <a:cubicBezTo>
                        <a:pt x="176" y="42"/>
                        <a:pt x="172" y="42"/>
                        <a:pt x="169" y="42"/>
                      </a:cubicBezTo>
                      <a:cubicBezTo>
                        <a:pt x="167" y="42"/>
                        <a:pt x="161" y="42"/>
                        <a:pt x="159" y="42"/>
                      </a:cubicBezTo>
                      <a:cubicBezTo>
                        <a:pt x="155" y="42"/>
                        <a:pt x="152" y="41"/>
                        <a:pt x="151" y="40"/>
                      </a:cubicBezTo>
                      <a:cubicBezTo>
                        <a:pt x="151" y="41"/>
                        <a:pt x="149" y="40"/>
                        <a:pt x="146" y="40"/>
                      </a:cubicBezTo>
                      <a:cubicBezTo>
                        <a:pt x="144" y="40"/>
                        <a:pt x="142" y="38"/>
                        <a:pt x="140" y="36"/>
                      </a:cubicBezTo>
                      <a:cubicBezTo>
                        <a:pt x="138" y="34"/>
                        <a:pt x="135" y="32"/>
                        <a:pt x="134" y="31"/>
                      </a:cubicBezTo>
                      <a:cubicBezTo>
                        <a:pt x="133" y="29"/>
                        <a:pt x="130" y="28"/>
                        <a:pt x="128" y="28"/>
                      </a:cubicBezTo>
                      <a:cubicBezTo>
                        <a:pt x="127" y="28"/>
                        <a:pt x="124" y="29"/>
                        <a:pt x="122" y="28"/>
                      </a:cubicBezTo>
                      <a:cubicBezTo>
                        <a:pt x="119" y="27"/>
                        <a:pt x="116" y="25"/>
                        <a:pt x="113" y="24"/>
                      </a:cubicBezTo>
                      <a:cubicBezTo>
                        <a:pt x="110" y="22"/>
                        <a:pt x="107" y="20"/>
                        <a:pt x="107" y="19"/>
                      </a:cubicBezTo>
                      <a:cubicBezTo>
                        <a:pt x="107" y="18"/>
                        <a:pt x="107" y="15"/>
                        <a:pt x="107" y="12"/>
                      </a:cubicBezTo>
                      <a:cubicBezTo>
                        <a:pt x="106" y="10"/>
                        <a:pt x="106" y="7"/>
                        <a:pt x="105" y="7"/>
                      </a:cubicBezTo>
                      <a:cubicBezTo>
                        <a:pt x="104" y="6"/>
                        <a:pt x="101" y="7"/>
                        <a:pt x="99" y="8"/>
                      </a:cubicBezTo>
                      <a:cubicBezTo>
                        <a:pt x="98" y="9"/>
                        <a:pt x="96" y="9"/>
                        <a:pt x="96" y="8"/>
                      </a:cubicBezTo>
                      <a:cubicBezTo>
                        <a:pt x="95" y="7"/>
                        <a:pt x="93" y="5"/>
                        <a:pt x="92" y="3"/>
                      </a:cubicBezTo>
                      <a:cubicBezTo>
                        <a:pt x="90" y="1"/>
                        <a:pt x="89" y="0"/>
                        <a:pt x="89" y="0"/>
                      </a:cubicBezTo>
                      <a:cubicBezTo>
                        <a:pt x="89" y="0"/>
                        <a:pt x="87" y="2"/>
                        <a:pt x="85" y="6"/>
                      </a:cubicBezTo>
                      <a:cubicBezTo>
                        <a:pt x="82" y="8"/>
                        <a:pt x="78" y="12"/>
                        <a:pt x="76" y="12"/>
                      </a:cubicBezTo>
                      <a:cubicBezTo>
                        <a:pt x="74" y="13"/>
                        <a:pt x="72" y="13"/>
                        <a:pt x="72" y="14"/>
                      </a:cubicBezTo>
                      <a:cubicBezTo>
                        <a:pt x="71" y="14"/>
                        <a:pt x="70" y="16"/>
                        <a:pt x="71" y="18"/>
                      </a:cubicBezTo>
                      <a:cubicBezTo>
                        <a:pt x="71" y="20"/>
                        <a:pt x="71" y="22"/>
                        <a:pt x="72" y="24"/>
                      </a:cubicBezTo>
                      <a:cubicBezTo>
                        <a:pt x="72" y="25"/>
                        <a:pt x="71" y="26"/>
                        <a:pt x="70" y="26"/>
                      </a:cubicBezTo>
                      <a:cubicBezTo>
                        <a:pt x="69" y="25"/>
                        <a:pt x="68" y="27"/>
                        <a:pt x="69" y="28"/>
                      </a:cubicBezTo>
                      <a:cubicBezTo>
                        <a:pt x="70" y="30"/>
                        <a:pt x="72" y="31"/>
                        <a:pt x="74" y="31"/>
                      </a:cubicBezTo>
                      <a:cubicBezTo>
                        <a:pt x="77" y="31"/>
                        <a:pt x="80" y="30"/>
                        <a:pt x="82" y="30"/>
                      </a:cubicBezTo>
                      <a:cubicBezTo>
                        <a:pt x="83" y="29"/>
                        <a:pt x="87" y="29"/>
                        <a:pt x="90" y="29"/>
                      </a:cubicBezTo>
                      <a:cubicBezTo>
                        <a:pt x="91" y="28"/>
                        <a:pt x="94" y="29"/>
                        <a:pt x="94" y="31"/>
                      </a:cubicBezTo>
                      <a:cubicBezTo>
                        <a:pt x="94" y="33"/>
                        <a:pt x="92" y="34"/>
                        <a:pt x="91" y="34"/>
                      </a:cubicBezTo>
                      <a:cubicBezTo>
                        <a:pt x="88" y="34"/>
                        <a:pt x="85" y="35"/>
                        <a:pt x="84" y="35"/>
                      </a:cubicBezTo>
                      <a:cubicBezTo>
                        <a:pt x="83" y="35"/>
                        <a:pt x="81" y="36"/>
                        <a:pt x="79" y="36"/>
                      </a:cubicBezTo>
                      <a:cubicBezTo>
                        <a:pt x="77" y="38"/>
                        <a:pt x="75" y="40"/>
                        <a:pt x="75" y="42"/>
                      </a:cubicBezTo>
                      <a:cubicBezTo>
                        <a:pt x="74" y="42"/>
                        <a:pt x="73" y="44"/>
                        <a:pt x="72" y="45"/>
                      </a:cubicBezTo>
                      <a:cubicBezTo>
                        <a:pt x="71" y="45"/>
                        <a:pt x="69" y="47"/>
                        <a:pt x="67" y="47"/>
                      </a:cubicBezTo>
                      <a:cubicBezTo>
                        <a:pt x="67" y="48"/>
                        <a:pt x="63" y="49"/>
                        <a:pt x="61" y="49"/>
                      </a:cubicBezTo>
                      <a:cubicBezTo>
                        <a:pt x="59" y="50"/>
                        <a:pt x="58" y="50"/>
                        <a:pt x="59" y="51"/>
                      </a:cubicBezTo>
                      <a:cubicBezTo>
                        <a:pt x="61" y="53"/>
                        <a:pt x="64" y="55"/>
                        <a:pt x="66" y="57"/>
                      </a:cubicBezTo>
                      <a:cubicBezTo>
                        <a:pt x="68" y="59"/>
                        <a:pt x="70" y="61"/>
                        <a:pt x="71" y="63"/>
                      </a:cubicBezTo>
                      <a:cubicBezTo>
                        <a:pt x="73" y="64"/>
                        <a:pt x="74" y="66"/>
                        <a:pt x="74" y="68"/>
                      </a:cubicBezTo>
                      <a:cubicBezTo>
                        <a:pt x="75" y="69"/>
                        <a:pt x="74" y="71"/>
                        <a:pt x="73" y="73"/>
                      </a:cubicBezTo>
                      <a:cubicBezTo>
                        <a:pt x="71" y="74"/>
                        <a:pt x="70" y="75"/>
                        <a:pt x="69" y="77"/>
                      </a:cubicBezTo>
                      <a:cubicBezTo>
                        <a:pt x="68" y="79"/>
                        <a:pt x="65" y="81"/>
                        <a:pt x="63" y="82"/>
                      </a:cubicBezTo>
                      <a:cubicBezTo>
                        <a:pt x="61" y="82"/>
                        <a:pt x="58" y="83"/>
                        <a:pt x="56" y="83"/>
                      </a:cubicBezTo>
                      <a:cubicBezTo>
                        <a:pt x="55" y="82"/>
                        <a:pt x="53" y="80"/>
                        <a:pt x="52" y="79"/>
                      </a:cubicBezTo>
                      <a:cubicBezTo>
                        <a:pt x="52" y="78"/>
                        <a:pt x="50" y="77"/>
                        <a:pt x="49" y="77"/>
                      </a:cubicBezTo>
                      <a:cubicBezTo>
                        <a:pt x="48" y="76"/>
                        <a:pt x="47" y="77"/>
                        <a:pt x="46" y="78"/>
                      </a:cubicBezTo>
                      <a:cubicBezTo>
                        <a:pt x="46" y="79"/>
                        <a:pt x="46" y="81"/>
                        <a:pt x="47" y="83"/>
                      </a:cubicBezTo>
                      <a:cubicBezTo>
                        <a:pt x="47" y="84"/>
                        <a:pt x="46" y="87"/>
                        <a:pt x="45" y="89"/>
                      </a:cubicBezTo>
                      <a:cubicBezTo>
                        <a:pt x="43" y="90"/>
                        <a:pt x="42" y="93"/>
                        <a:pt x="42" y="96"/>
                      </a:cubicBezTo>
                      <a:cubicBezTo>
                        <a:pt x="42" y="98"/>
                        <a:pt x="41" y="101"/>
                        <a:pt x="40" y="102"/>
                      </a:cubicBezTo>
                      <a:cubicBezTo>
                        <a:pt x="39" y="102"/>
                        <a:pt x="39" y="103"/>
                        <a:pt x="39" y="103"/>
                      </a:cubicBezTo>
                      <a:cubicBezTo>
                        <a:pt x="39" y="103"/>
                        <a:pt x="38" y="104"/>
                        <a:pt x="36" y="105"/>
                      </a:cubicBezTo>
                      <a:cubicBezTo>
                        <a:pt x="34" y="106"/>
                        <a:pt x="31" y="108"/>
                        <a:pt x="31" y="109"/>
                      </a:cubicBezTo>
                      <a:cubicBezTo>
                        <a:pt x="30" y="111"/>
                        <a:pt x="28" y="112"/>
                        <a:pt x="27" y="111"/>
                      </a:cubicBezTo>
                      <a:cubicBezTo>
                        <a:pt x="26" y="110"/>
                        <a:pt x="23" y="110"/>
                        <a:pt x="22" y="109"/>
                      </a:cubicBezTo>
                      <a:cubicBezTo>
                        <a:pt x="20" y="109"/>
                        <a:pt x="18" y="104"/>
                        <a:pt x="16" y="104"/>
                      </a:cubicBezTo>
                      <a:cubicBezTo>
                        <a:pt x="14" y="104"/>
                        <a:pt x="11" y="108"/>
                        <a:pt x="9" y="108"/>
                      </a:cubicBezTo>
                      <a:cubicBezTo>
                        <a:pt x="6" y="108"/>
                        <a:pt x="6" y="108"/>
                        <a:pt x="6" y="108"/>
                      </a:cubicBezTo>
                      <a:cubicBezTo>
                        <a:pt x="5" y="110"/>
                        <a:pt x="4" y="113"/>
                        <a:pt x="4" y="113"/>
                      </a:cubicBezTo>
                      <a:cubicBezTo>
                        <a:pt x="3" y="115"/>
                        <a:pt x="2" y="116"/>
                        <a:pt x="1" y="117"/>
                      </a:cubicBezTo>
                      <a:cubicBezTo>
                        <a:pt x="1" y="118"/>
                        <a:pt x="0" y="119"/>
                        <a:pt x="0" y="120"/>
                      </a:cubicBezTo>
                      <a:cubicBezTo>
                        <a:pt x="0" y="122"/>
                        <a:pt x="0" y="124"/>
                        <a:pt x="0" y="124"/>
                      </a:cubicBezTo>
                      <a:cubicBezTo>
                        <a:pt x="0" y="124"/>
                        <a:pt x="0" y="126"/>
                        <a:pt x="0" y="127"/>
                      </a:cubicBezTo>
                      <a:cubicBezTo>
                        <a:pt x="1" y="128"/>
                        <a:pt x="2" y="129"/>
                        <a:pt x="2" y="129"/>
                      </a:cubicBezTo>
                      <a:cubicBezTo>
                        <a:pt x="3" y="129"/>
                        <a:pt x="3" y="129"/>
                        <a:pt x="2" y="130"/>
                      </a:cubicBezTo>
                      <a:cubicBezTo>
                        <a:pt x="2" y="131"/>
                        <a:pt x="1" y="132"/>
                        <a:pt x="2" y="134"/>
                      </a:cubicBezTo>
                      <a:cubicBezTo>
                        <a:pt x="3" y="135"/>
                        <a:pt x="3" y="136"/>
                        <a:pt x="3" y="137"/>
                      </a:cubicBezTo>
                      <a:cubicBezTo>
                        <a:pt x="3" y="139"/>
                        <a:pt x="4" y="140"/>
                        <a:pt x="4" y="140"/>
                      </a:cubicBezTo>
                      <a:cubicBezTo>
                        <a:pt x="5" y="140"/>
                        <a:pt x="6" y="140"/>
                        <a:pt x="7" y="140"/>
                      </a:cubicBezTo>
                      <a:cubicBezTo>
                        <a:pt x="8" y="140"/>
                        <a:pt x="8" y="140"/>
                        <a:pt x="6" y="141"/>
                      </a:cubicBezTo>
                      <a:cubicBezTo>
                        <a:pt x="4" y="142"/>
                        <a:pt x="3" y="143"/>
                        <a:pt x="3" y="144"/>
                      </a:cubicBezTo>
                      <a:cubicBezTo>
                        <a:pt x="3" y="145"/>
                        <a:pt x="3" y="146"/>
                        <a:pt x="3" y="147"/>
                      </a:cubicBezTo>
                      <a:cubicBezTo>
                        <a:pt x="4" y="148"/>
                        <a:pt x="5" y="149"/>
                        <a:pt x="6" y="150"/>
                      </a:cubicBezTo>
                      <a:cubicBezTo>
                        <a:pt x="7" y="150"/>
                        <a:pt x="9" y="150"/>
                        <a:pt x="10" y="150"/>
                      </a:cubicBezTo>
                      <a:cubicBezTo>
                        <a:pt x="11" y="151"/>
                        <a:pt x="13" y="152"/>
                        <a:pt x="14" y="153"/>
                      </a:cubicBezTo>
                      <a:cubicBezTo>
                        <a:pt x="14" y="154"/>
                        <a:pt x="16" y="154"/>
                        <a:pt x="17" y="156"/>
                      </a:cubicBezTo>
                      <a:cubicBezTo>
                        <a:pt x="18" y="157"/>
                        <a:pt x="18" y="157"/>
                        <a:pt x="16" y="155"/>
                      </a:cubicBezTo>
                      <a:cubicBezTo>
                        <a:pt x="14" y="155"/>
                        <a:pt x="11" y="153"/>
                        <a:pt x="11" y="153"/>
                      </a:cubicBezTo>
                      <a:cubicBezTo>
                        <a:pt x="9" y="153"/>
                        <a:pt x="7" y="153"/>
                        <a:pt x="6" y="153"/>
                      </a:cubicBezTo>
                      <a:cubicBezTo>
                        <a:pt x="5" y="153"/>
                        <a:pt x="4" y="154"/>
                        <a:pt x="4" y="156"/>
                      </a:cubicBezTo>
                      <a:cubicBezTo>
                        <a:pt x="4" y="156"/>
                        <a:pt x="4" y="159"/>
                        <a:pt x="4" y="160"/>
                      </a:cubicBezTo>
                      <a:cubicBezTo>
                        <a:pt x="4" y="161"/>
                        <a:pt x="4" y="162"/>
                        <a:pt x="4" y="163"/>
                      </a:cubicBezTo>
                      <a:cubicBezTo>
                        <a:pt x="4" y="164"/>
                        <a:pt x="4" y="166"/>
                        <a:pt x="4" y="167"/>
                      </a:cubicBezTo>
                      <a:cubicBezTo>
                        <a:pt x="4" y="168"/>
                        <a:pt x="4" y="170"/>
                        <a:pt x="4" y="171"/>
                      </a:cubicBezTo>
                      <a:cubicBezTo>
                        <a:pt x="4" y="172"/>
                        <a:pt x="5" y="172"/>
                        <a:pt x="7" y="171"/>
                      </a:cubicBezTo>
                      <a:cubicBezTo>
                        <a:pt x="8" y="170"/>
                        <a:pt x="11" y="169"/>
                        <a:pt x="12" y="169"/>
                      </a:cubicBezTo>
                      <a:cubicBezTo>
                        <a:pt x="14" y="169"/>
                        <a:pt x="16" y="170"/>
                        <a:pt x="16" y="170"/>
                      </a:cubicBezTo>
                      <a:cubicBezTo>
                        <a:pt x="16" y="171"/>
                        <a:pt x="15" y="173"/>
                        <a:pt x="13" y="173"/>
                      </a:cubicBezTo>
                      <a:cubicBezTo>
                        <a:pt x="13" y="173"/>
                        <a:pt x="12" y="174"/>
                        <a:pt x="11" y="175"/>
                      </a:cubicBezTo>
                      <a:cubicBezTo>
                        <a:pt x="11" y="175"/>
                        <a:pt x="11" y="176"/>
                        <a:pt x="12" y="177"/>
                      </a:cubicBezTo>
                      <a:cubicBezTo>
                        <a:pt x="12" y="177"/>
                        <a:pt x="13" y="177"/>
                        <a:pt x="13" y="178"/>
                      </a:cubicBezTo>
                      <a:cubicBezTo>
                        <a:pt x="13" y="179"/>
                        <a:pt x="13" y="181"/>
                        <a:pt x="14" y="182"/>
                      </a:cubicBezTo>
                      <a:cubicBezTo>
                        <a:pt x="14" y="183"/>
                        <a:pt x="13" y="183"/>
                        <a:pt x="12" y="182"/>
                      </a:cubicBezTo>
                      <a:cubicBezTo>
                        <a:pt x="12" y="182"/>
                        <a:pt x="11" y="181"/>
                        <a:pt x="10" y="181"/>
                      </a:cubicBezTo>
                      <a:cubicBezTo>
                        <a:pt x="9" y="181"/>
                        <a:pt x="8" y="181"/>
                        <a:pt x="8" y="182"/>
                      </a:cubicBezTo>
                      <a:cubicBezTo>
                        <a:pt x="7" y="183"/>
                        <a:pt x="7" y="184"/>
                        <a:pt x="6" y="185"/>
                      </a:cubicBezTo>
                      <a:cubicBezTo>
                        <a:pt x="6" y="187"/>
                        <a:pt x="6" y="188"/>
                        <a:pt x="6" y="189"/>
                      </a:cubicBezTo>
                      <a:cubicBezTo>
                        <a:pt x="6" y="191"/>
                        <a:pt x="7" y="193"/>
                        <a:pt x="8" y="193"/>
                      </a:cubicBezTo>
                      <a:cubicBezTo>
                        <a:pt x="9" y="194"/>
                        <a:pt x="10" y="196"/>
                        <a:pt x="11" y="197"/>
                      </a:cubicBezTo>
                      <a:cubicBezTo>
                        <a:pt x="11" y="197"/>
                        <a:pt x="11" y="198"/>
                        <a:pt x="10" y="198"/>
                      </a:cubicBezTo>
                      <a:cubicBezTo>
                        <a:pt x="8" y="198"/>
                        <a:pt x="7" y="199"/>
                        <a:pt x="7" y="200"/>
                      </a:cubicBezTo>
                      <a:cubicBezTo>
                        <a:pt x="7" y="202"/>
                        <a:pt x="7" y="204"/>
                        <a:pt x="7" y="204"/>
                      </a:cubicBezTo>
                      <a:cubicBezTo>
                        <a:pt x="7" y="204"/>
                        <a:pt x="9" y="205"/>
                        <a:pt x="10" y="206"/>
                      </a:cubicBezTo>
                      <a:cubicBezTo>
                        <a:pt x="10" y="207"/>
                        <a:pt x="12" y="208"/>
                        <a:pt x="13" y="208"/>
                      </a:cubicBezTo>
                      <a:cubicBezTo>
                        <a:pt x="13" y="208"/>
                        <a:pt x="15" y="209"/>
                        <a:pt x="16" y="209"/>
                      </a:cubicBezTo>
                      <a:cubicBezTo>
                        <a:pt x="16" y="210"/>
                        <a:pt x="17" y="212"/>
                        <a:pt x="16" y="213"/>
                      </a:cubicBezTo>
                      <a:cubicBezTo>
                        <a:pt x="15" y="214"/>
                        <a:pt x="14" y="214"/>
                        <a:pt x="12" y="213"/>
                      </a:cubicBezTo>
                      <a:cubicBezTo>
                        <a:pt x="11" y="212"/>
                        <a:pt x="10" y="212"/>
                        <a:pt x="10" y="214"/>
                      </a:cubicBezTo>
                      <a:cubicBezTo>
                        <a:pt x="10" y="215"/>
                        <a:pt x="10" y="218"/>
                        <a:pt x="11" y="220"/>
                      </a:cubicBezTo>
                      <a:cubicBezTo>
                        <a:pt x="11" y="221"/>
                        <a:pt x="12" y="223"/>
                        <a:pt x="12" y="224"/>
                      </a:cubicBezTo>
                      <a:cubicBezTo>
                        <a:pt x="12" y="225"/>
                        <a:pt x="12" y="226"/>
                        <a:pt x="12" y="227"/>
                      </a:cubicBezTo>
                      <a:cubicBezTo>
                        <a:pt x="12" y="228"/>
                        <a:pt x="13" y="230"/>
                        <a:pt x="14" y="231"/>
                      </a:cubicBezTo>
                      <a:cubicBezTo>
                        <a:pt x="15" y="233"/>
                        <a:pt x="16" y="235"/>
                        <a:pt x="16" y="237"/>
                      </a:cubicBezTo>
                      <a:cubicBezTo>
                        <a:pt x="17" y="239"/>
                        <a:pt x="17" y="241"/>
                        <a:pt x="17" y="242"/>
                      </a:cubicBezTo>
                      <a:cubicBezTo>
                        <a:pt x="17" y="244"/>
                        <a:pt x="17" y="246"/>
                        <a:pt x="17" y="246"/>
                      </a:cubicBezTo>
                      <a:cubicBezTo>
                        <a:pt x="18" y="246"/>
                        <a:pt x="19" y="247"/>
                        <a:pt x="19" y="247"/>
                      </a:cubicBezTo>
                      <a:cubicBezTo>
                        <a:pt x="20" y="248"/>
                        <a:pt x="20" y="249"/>
                        <a:pt x="20" y="249"/>
                      </a:cubicBezTo>
                      <a:cubicBezTo>
                        <a:pt x="19" y="250"/>
                        <a:pt x="19" y="251"/>
                        <a:pt x="19" y="253"/>
                      </a:cubicBezTo>
                      <a:cubicBezTo>
                        <a:pt x="20" y="254"/>
                        <a:pt x="20" y="257"/>
                        <a:pt x="19" y="257"/>
                      </a:cubicBezTo>
                      <a:cubicBezTo>
                        <a:pt x="19" y="257"/>
                        <a:pt x="20" y="259"/>
                        <a:pt x="21" y="260"/>
                      </a:cubicBezTo>
                      <a:cubicBezTo>
                        <a:pt x="21" y="261"/>
                        <a:pt x="22" y="263"/>
                        <a:pt x="22" y="264"/>
                      </a:cubicBezTo>
                      <a:cubicBezTo>
                        <a:pt x="22" y="266"/>
                        <a:pt x="22" y="269"/>
                        <a:pt x="22" y="272"/>
                      </a:cubicBezTo>
                      <a:cubicBezTo>
                        <a:pt x="23" y="275"/>
                        <a:pt x="23" y="278"/>
                        <a:pt x="23" y="279"/>
                      </a:cubicBezTo>
                      <a:cubicBezTo>
                        <a:pt x="23" y="280"/>
                        <a:pt x="23" y="283"/>
                        <a:pt x="23" y="286"/>
                      </a:cubicBezTo>
                      <a:cubicBezTo>
                        <a:pt x="24" y="288"/>
                        <a:pt x="24" y="292"/>
                        <a:pt x="24" y="294"/>
                      </a:cubicBezTo>
                      <a:cubicBezTo>
                        <a:pt x="25" y="296"/>
                        <a:pt x="25" y="299"/>
                        <a:pt x="25" y="301"/>
                      </a:cubicBezTo>
                      <a:cubicBezTo>
                        <a:pt x="26" y="303"/>
                        <a:pt x="26" y="304"/>
                        <a:pt x="26" y="305"/>
                      </a:cubicBezTo>
                      <a:cubicBezTo>
                        <a:pt x="26" y="306"/>
                        <a:pt x="26" y="307"/>
                        <a:pt x="26" y="307"/>
                      </a:cubicBezTo>
                      <a:cubicBezTo>
                        <a:pt x="25" y="307"/>
                        <a:pt x="25" y="310"/>
                        <a:pt x="26" y="311"/>
                      </a:cubicBezTo>
                      <a:cubicBezTo>
                        <a:pt x="26" y="314"/>
                        <a:pt x="27" y="318"/>
                        <a:pt x="28" y="320"/>
                      </a:cubicBezTo>
                      <a:cubicBezTo>
                        <a:pt x="28" y="322"/>
                        <a:pt x="29" y="325"/>
                        <a:pt x="30" y="326"/>
                      </a:cubicBezTo>
                      <a:cubicBezTo>
                        <a:pt x="30" y="328"/>
                        <a:pt x="31" y="329"/>
                        <a:pt x="32" y="328"/>
                      </a:cubicBezTo>
                      <a:cubicBezTo>
                        <a:pt x="33" y="328"/>
                        <a:pt x="33" y="328"/>
                        <a:pt x="32" y="330"/>
                      </a:cubicBezTo>
                      <a:cubicBezTo>
                        <a:pt x="31" y="331"/>
                        <a:pt x="31" y="332"/>
                        <a:pt x="31" y="334"/>
                      </a:cubicBezTo>
                      <a:cubicBezTo>
                        <a:pt x="32" y="336"/>
                        <a:pt x="33" y="338"/>
                        <a:pt x="35" y="339"/>
                      </a:cubicBezTo>
                      <a:cubicBezTo>
                        <a:pt x="36" y="341"/>
                        <a:pt x="38" y="342"/>
                        <a:pt x="38" y="344"/>
                      </a:cubicBezTo>
                      <a:cubicBezTo>
                        <a:pt x="39" y="345"/>
                        <a:pt x="40" y="346"/>
                        <a:pt x="40" y="348"/>
                      </a:cubicBezTo>
                      <a:cubicBezTo>
                        <a:pt x="40" y="348"/>
                        <a:pt x="40" y="349"/>
                        <a:pt x="40" y="350"/>
                      </a:cubicBezTo>
                      <a:cubicBezTo>
                        <a:pt x="40" y="350"/>
                        <a:pt x="43" y="350"/>
                        <a:pt x="46" y="349"/>
                      </a:cubicBezTo>
                      <a:cubicBezTo>
                        <a:pt x="48" y="349"/>
                        <a:pt x="52" y="349"/>
                        <a:pt x="54" y="349"/>
                      </a:cubicBezTo>
                      <a:cubicBezTo>
                        <a:pt x="55" y="350"/>
                        <a:pt x="56" y="352"/>
                        <a:pt x="56" y="354"/>
                      </a:cubicBezTo>
                      <a:cubicBezTo>
                        <a:pt x="56" y="354"/>
                        <a:pt x="58" y="356"/>
                        <a:pt x="60" y="356"/>
                      </a:cubicBezTo>
                      <a:cubicBezTo>
                        <a:pt x="62" y="357"/>
                        <a:pt x="65" y="357"/>
                        <a:pt x="66" y="356"/>
                      </a:cubicBezTo>
                      <a:cubicBezTo>
                        <a:pt x="67" y="356"/>
                        <a:pt x="69" y="356"/>
                        <a:pt x="69" y="356"/>
                      </a:cubicBezTo>
                      <a:cubicBezTo>
                        <a:pt x="69" y="356"/>
                        <a:pt x="70" y="354"/>
                        <a:pt x="71" y="353"/>
                      </a:cubicBezTo>
                      <a:cubicBezTo>
                        <a:pt x="72" y="352"/>
                        <a:pt x="73" y="351"/>
                        <a:pt x="74" y="350"/>
                      </a:cubicBezTo>
                      <a:cubicBezTo>
                        <a:pt x="74" y="350"/>
                        <a:pt x="76" y="350"/>
                        <a:pt x="77" y="350"/>
                      </a:cubicBezTo>
                      <a:cubicBezTo>
                        <a:pt x="77" y="351"/>
                        <a:pt x="79" y="351"/>
                        <a:pt x="81" y="351"/>
                      </a:cubicBezTo>
                      <a:cubicBezTo>
                        <a:pt x="82" y="350"/>
                        <a:pt x="84" y="349"/>
                        <a:pt x="84" y="349"/>
                      </a:cubicBezTo>
                      <a:cubicBezTo>
                        <a:pt x="85" y="349"/>
                        <a:pt x="86" y="346"/>
                        <a:pt x="86" y="344"/>
                      </a:cubicBezTo>
                      <a:cubicBezTo>
                        <a:pt x="87" y="343"/>
                        <a:pt x="88" y="339"/>
                        <a:pt x="88" y="338"/>
                      </a:cubicBezTo>
                      <a:cubicBezTo>
                        <a:pt x="89" y="336"/>
                        <a:pt x="91" y="332"/>
                        <a:pt x="92" y="331"/>
                      </a:cubicBezTo>
                      <a:cubicBezTo>
                        <a:pt x="93" y="329"/>
                        <a:pt x="93" y="326"/>
                        <a:pt x="92" y="325"/>
                      </a:cubicBezTo>
                      <a:cubicBezTo>
                        <a:pt x="92" y="323"/>
                        <a:pt x="89" y="321"/>
                        <a:pt x="86" y="321"/>
                      </a:cubicBezTo>
                      <a:cubicBezTo>
                        <a:pt x="85" y="320"/>
                        <a:pt x="83" y="318"/>
                        <a:pt x="84" y="317"/>
                      </a:cubicBezTo>
                      <a:cubicBezTo>
                        <a:pt x="86" y="315"/>
                        <a:pt x="85" y="312"/>
                        <a:pt x="82" y="311"/>
                      </a:cubicBezTo>
                      <a:cubicBezTo>
                        <a:pt x="80" y="310"/>
                        <a:pt x="80" y="308"/>
                        <a:pt x="83" y="306"/>
                      </a:cubicBezTo>
                      <a:cubicBezTo>
                        <a:pt x="85" y="306"/>
                        <a:pt x="89" y="304"/>
                        <a:pt x="91" y="304"/>
                      </a:cubicBezTo>
                      <a:cubicBezTo>
                        <a:pt x="93" y="303"/>
                        <a:pt x="96" y="304"/>
                        <a:pt x="97" y="304"/>
                      </a:cubicBezTo>
                      <a:cubicBezTo>
                        <a:pt x="98" y="305"/>
                        <a:pt x="101" y="304"/>
                        <a:pt x="102" y="303"/>
                      </a:cubicBezTo>
                      <a:cubicBezTo>
                        <a:pt x="104" y="301"/>
                        <a:pt x="107" y="299"/>
                        <a:pt x="109" y="298"/>
                      </a:cubicBezTo>
                      <a:cubicBezTo>
                        <a:pt x="110" y="297"/>
                        <a:pt x="112" y="296"/>
                        <a:pt x="113" y="296"/>
                      </a:cubicBezTo>
                      <a:cubicBezTo>
                        <a:pt x="114" y="296"/>
                        <a:pt x="116" y="295"/>
                        <a:pt x="116" y="293"/>
                      </a:cubicBezTo>
                      <a:cubicBezTo>
                        <a:pt x="117" y="292"/>
                        <a:pt x="117" y="290"/>
                        <a:pt x="119" y="288"/>
                      </a:cubicBezTo>
                      <a:cubicBezTo>
                        <a:pt x="120" y="286"/>
                        <a:pt x="122" y="284"/>
                        <a:pt x="124" y="284"/>
                      </a:cubicBezTo>
                      <a:cubicBezTo>
                        <a:pt x="125" y="284"/>
                        <a:pt x="128" y="286"/>
                        <a:pt x="129" y="287"/>
                      </a:cubicBezTo>
                      <a:cubicBezTo>
                        <a:pt x="130" y="288"/>
                        <a:pt x="132" y="289"/>
                        <a:pt x="133" y="289"/>
                      </a:cubicBezTo>
                      <a:cubicBezTo>
                        <a:pt x="134" y="289"/>
                        <a:pt x="136" y="288"/>
                        <a:pt x="137" y="286"/>
                      </a:cubicBezTo>
                      <a:cubicBezTo>
                        <a:pt x="138" y="286"/>
                        <a:pt x="140" y="284"/>
                        <a:pt x="141" y="285"/>
                      </a:cubicBezTo>
                      <a:cubicBezTo>
                        <a:pt x="142" y="285"/>
                        <a:pt x="145" y="285"/>
                        <a:pt x="147" y="285"/>
                      </a:cubicBezTo>
                      <a:cubicBezTo>
                        <a:pt x="149" y="285"/>
                        <a:pt x="152" y="284"/>
                        <a:pt x="154" y="284"/>
                      </a:cubicBezTo>
                      <a:cubicBezTo>
                        <a:pt x="157" y="285"/>
                        <a:pt x="158" y="283"/>
                        <a:pt x="159" y="282"/>
                      </a:cubicBezTo>
                      <a:cubicBezTo>
                        <a:pt x="160" y="280"/>
                        <a:pt x="160" y="278"/>
                        <a:pt x="159" y="277"/>
                      </a:cubicBezTo>
                      <a:cubicBezTo>
                        <a:pt x="158" y="276"/>
                        <a:pt x="158" y="273"/>
                        <a:pt x="158" y="272"/>
                      </a:cubicBezTo>
                      <a:cubicBezTo>
                        <a:pt x="158" y="271"/>
                        <a:pt x="158" y="269"/>
                        <a:pt x="157" y="268"/>
                      </a:cubicBezTo>
                      <a:cubicBezTo>
                        <a:pt x="156" y="267"/>
                        <a:pt x="156" y="264"/>
                        <a:pt x="156" y="263"/>
                      </a:cubicBezTo>
                      <a:cubicBezTo>
                        <a:pt x="156" y="262"/>
                        <a:pt x="156" y="259"/>
                        <a:pt x="158" y="258"/>
                      </a:cubicBezTo>
                      <a:cubicBezTo>
                        <a:pt x="159" y="256"/>
                        <a:pt x="161" y="256"/>
                        <a:pt x="163" y="258"/>
                      </a:cubicBezTo>
                      <a:cubicBezTo>
                        <a:pt x="164" y="260"/>
                        <a:pt x="165" y="261"/>
                        <a:pt x="166" y="262"/>
                      </a:cubicBezTo>
                      <a:cubicBezTo>
                        <a:pt x="167" y="262"/>
                        <a:pt x="169" y="263"/>
                        <a:pt x="171" y="264"/>
                      </a:cubicBezTo>
                      <a:cubicBezTo>
                        <a:pt x="173" y="264"/>
                        <a:pt x="176" y="264"/>
                        <a:pt x="179" y="264"/>
                      </a:cubicBezTo>
                      <a:cubicBezTo>
                        <a:pt x="181" y="264"/>
                        <a:pt x="185" y="263"/>
                        <a:pt x="187" y="263"/>
                      </a:cubicBezTo>
                      <a:cubicBezTo>
                        <a:pt x="188" y="262"/>
                        <a:pt x="191" y="262"/>
                        <a:pt x="193" y="262"/>
                      </a:cubicBezTo>
                      <a:cubicBezTo>
                        <a:pt x="196" y="262"/>
                        <a:pt x="198" y="262"/>
                        <a:pt x="200" y="262"/>
                      </a:cubicBezTo>
                      <a:cubicBezTo>
                        <a:pt x="201" y="262"/>
                        <a:pt x="202" y="261"/>
                        <a:pt x="201" y="260"/>
                      </a:cubicBezTo>
                      <a:cubicBezTo>
                        <a:pt x="199" y="259"/>
                        <a:pt x="199" y="256"/>
                        <a:pt x="199" y="255"/>
                      </a:cubicBezTo>
                      <a:cubicBezTo>
                        <a:pt x="199" y="253"/>
                        <a:pt x="199" y="250"/>
                        <a:pt x="199" y="249"/>
                      </a:cubicBezTo>
                      <a:cubicBezTo>
                        <a:pt x="199" y="248"/>
                        <a:pt x="201" y="246"/>
                        <a:pt x="204" y="245"/>
                      </a:cubicBezTo>
                      <a:cubicBezTo>
                        <a:pt x="205" y="244"/>
                        <a:pt x="208" y="243"/>
                        <a:pt x="210" y="244"/>
                      </a:cubicBezTo>
                      <a:cubicBezTo>
                        <a:pt x="212" y="246"/>
                        <a:pt x="214" y="246"/>
                        <a:pt x="215" y="245"/>
                      </a:cubicBezTo>
                      <a:cubicBezTo>
                        <a:pt x="217" y="244"/>
                        <a:pt x="219" y="242"/>
                        <a:pt x="220" y="241"/>
                      </a:cubicBezTo>
                      <a:cubicBezTo>
                        <a:pt x="221" y="241"/>
                        <a:pt x="221" y="239"/>
                        <a:pt x="222" y="239"/>
                      </a:cubicBezTo>
                      <a:cubicBezTo>
                        <a:pt x="223" y="239"/>
                        <a:pt x="224" y="237"/>
                        <a:pt x="224" y="235"/>
                      </a:cubicBezTo>
                      <a:cubicBezTo>
                        <a:pt x="224" y="235"/>
                        <a:pt x="225" y="234"/>
                        <a:pt x="227" y="234"/>
                      </a:cubicBezTo>
                      <a:cubicBezTo>
                        <a:pt x="228" y="234"/>
                        <a:pt x="229" y="234"/>
                        <a:pt x="230" y="234"/>
                      </a:cubicBezTo>
                      <a:cubicBezTo>
                        <a:pt x="230" y="233"/>
                        <a:pt x="231" y="231"/>
                        <a:pt x="231" y="229"/>
                      </a:cubicBezTo>
                      <a:cubicBezTo>
                        <a:pt x="231" y="228"/>
                        <a:pt x="232" y="226"/>
                        <a:pt x="232" y="224"/>
                      </a:cubicBezTo>
                      <a:cubicBezTo>
                        <a:pt x="232" y="223"/>
                        <a:pt x="234" y="221"/>
                        <a:pt x="236" y="219"/>
                      </a:cubicBezTo>
                      <a:cubicBezTo>
                        <a:pt x="238" y="218"/>
                        <a:pt x="242" y="215"/>
                        <a:pt x="244" y="214"/>
                      </a:cubicBezTo>
                      <a:cubicBezTo>
                        <a:pt x="246" y="213"/>
                        <a:pt x="248" y="211"/>
                        <a:pt x="249" y="212"/>
                      </a:cubicBezTo>
                      <a:cubicBezTo>
                        <a:pt x="250" y="212"/>
                        <a:pt x="250" y="211"/>
                        <a:pt x="250" y="209"/>
                      </a:cubicBezTo>
                      <a:cubicBezTo>
                        <a:pt x="250" y="208"/>
                        <a:pt x="251" y="206"/>
                        <a:pt x="252" y="204"/>
                      </a:cubicBezTo>
                      <a:cubicBezTo>
                        <a:pt x="253" y="203"/>
                        <a:pt x="255" y="203"/>
                        <a:pt x="255" y="204"/>
                      </a:cubicBezTo>
                      <a:cubicBezTo>
                        <a:pt x="256" y="206"/>
                        <a:pt x="257" y="208"/>
                        <a:pt x="258" y="208"/>
                      </a:cubicBezTo>
                      <a:cubicBezTo>
                        <a:pt x="259" y="209"/>
                        <a:pt x="260" y="211"/>
                        <a:pt x="260" y="212"/>
                      </a:cubicBezTo>
                      <a:cubicBezTo>
                        <a:pt x="261" y="212"/>
                        <a:pt x="263" y="213"/>
                        <a:pt x="265" y="212"/>
                      </a:cubicBezTo>
                      <a:cubicBezTo>
                        <a:pt x="266" y="212"/>
                        <a:pt x="267" y="211"/>
                        <a:pt x="267" y="211"/>
                      </a:cubicBezTo>
                      <a:cubicBezTo>
                        <a:pt x="267" y="211"/>
                        <a:pt x="268" y="209"/>
                        <a:pt x="268" y="206"/>
                      </a:cubicBezTo>
                      <a:cubicBezTo>
                        <a:pt x="268" y="204"/>
                        <a:pt x="270" y="200"/>
                        <a:pt x="272" y="200"/>
                      </a:cubicBezTo>
                      <a:cubicBezTo>
                        <a:pt x="273" y="199"/>
                        <a:pt x="276" y="198"/>
                        <a:pt x="276" y="197"/>
                      </a:cubicBezTo>
                      <a:cubicBezTo>
                        <a:pt x="277" y="195"/>
                        <a:pt x="278" y="193"/>
                        <a:pt x="278" y="193"/>
                      </a:cubicBezTo>
                      <a:cubicBezTo>
                        <a:pt x="278" y="191"/>
                        <a:pt x="279" y="190"/>
                        <a:pt x="280" y="190"/>
                      </a:cubicBezTo>
                      <a:cubicBezTo>
                        <a:pt x="281" y="190"/>
                        <a:pt x="283" y="188"/>
                        <a:pt x="283" y="187"/>
                      </a:cubicBezTo>
                      <a:cubicBezTo>
                        <a:pt x="284" y="186"/>
                        <a:pt x="286" y="184"/>
                        <a:pt x="286" y="184"/>
                      </a:cubicBezTo>
                      <a:cubicBezTo>
                        <a:pt x="287" y="183"/>
                        <a:pt x="287" y="181"/>
                        <a:pt x="286" y="178"/>
                      </a:cubicBezTo>
                      <a:cubicBezTo>
                        <a:pt x="284" y="176"/>
                        <a:pt x="283" y="174"/>
                        <a:pt x="283" y="173"/>
                      </a:cubicBezTo>
                      <a:cubicBezTo>
                        <a:pt x="283" y="172"/>
                        <a:pt x="284" y="171"/>
                        <a:pt x="284" y="170"/>
                      </a:cubicBezTo>
                      <a:cubicBezTo>
                        <a:pt x="285" y="168"/>
                        <a:pt x="286" y="167"/>
                        <a:pt x="287" y="165"/>
                      </a:cubicBezTo>
                      <a:cubicBezTo>
                        <a:pt x="289" y="165"/>
                        <a:pt x="289" y="162"/>
                        <a:pt x="289" y="160"/>
                      </a:cubicBezTo>
                      <a:cubicBezTo>
                        <a:pt x="289" y="159"/>
                        <a:pt x="289" y="156"/>
                        <a:pt x="291" y="156"/>
                      </a:cubicBezTo>
                      <a:cubicBezTo>
                        <a:pt x="292" y="155"/>
                        <a:pt x="294" y="156"/>
                        <a:pt x="296" y="158"/>
                      </a:cubicBezTo>
                      <a:cubicBezTo>
                        <a:pt x="297" y="158"/>
                        <a:pt x="299" y="159"/>
                        <a:pt x="301" y="159"/>
                      </a:cubicBezTo>
                      <a:cubicBezTo>
                        <a:pt x="304" y="159"/>
                        <a:pt x="305" y="157"/>
                        <a:pt x="305" y="154"/>
                      </a:cubicBezTo>
                      <a:cubicBezTo>
                        <a:pt x="305" y="152"/>
                        <a:pt x="306" y="150"/>
                        <a:pt x="307" y="150"/>
                      </a:cubicBezTo>
                      <a:cubicBezTo>
                        <a:pt x="308" y="149"/>
                        <a:pt x="310" y="147"/>
                        <a:pt x="311" y="145"/>
                      </a:cubicBezTo>
                      <a:cubicBezTo>
                        <a:pt x="312" y="143"/>
                        <a:pt x="312" y="139"/>
                        <a:pt x="313" y="138"/>
                      </a:cubicBezTo>
                      <a:cubicBezTo>
                        <a:pt x="313" y="136"/>
                        <a:pt x="313" y="132"/>
                        <a:pt x="313" y="129"/>
                      </a:cubicBezTo>
                      <a:cubicBezTo>
                        <a:pt x="313" y="127"/>
                        <a:pt x="315" y="126"/>
                        <a:pt x="318" y="127"/>
                      </a:cubicBezTo>
                      <a:cubicBezTo>
                        <a:pt x="319" y="128"/>
                        <a:pt x="323" y="130"/>
                        <a:pt x="325" y="129"/>
                      </a:cubicBezTo>
                      <a:cubicBezTo>
                        <a:pt x="327" y="129"/>
                        <a:pt x="329" y="129"/>
                        <a:pt x="330" y="130"/>
                      </a:cubicBezTo>
                      <a:cubicBezTo>
                        <a:pt x="331" y="131"/>
                        <a:pt x="335" y="131"/>
                        <a:pt x="337" y="132"/>
                      </a:cubicBezTo>
                      <a:cubicBezTo>
                        <a:pt x="339" y="132"/>
                        <a:pt x="342" y="134"/>
                        <a:pt x="343" y="136"/>
                      </a:cubicBezTo>
                      <a:cubicBezTo>
                        <a:pt x="344" y="138"/>
                        <a:pt x="346" y="139"/>
                        <a:pt x="346" y="139"/>
                      </a:cubicBezTo>
                      <a:cubicBezTo>
                        <a:pt x="347" y="139"/>
                        <a:pt x="350" y="140"/>
                        <a:pt x="352" y="140"/>
                      </a:cubicBezTo>
                      <a:cubicBezTo>
                        <a:pt x="354" y="141"/>
                        <a:pt x="356" y="141"/>
                        <a:pt x="359" y="140"/>
                      </a:cubicBezTo>
                      <a:cubicBezTo>
                        <a:pt x="361" y="139"/>
                        <a:pt x="363" y="140"/>
                        <a:pt x="363" y="141"/>
                      </a:cubicBezTo>
                      <a:cubicBezTo>
                        <a:pt x="364" y="142"/>
                        <a:pt x="365" y="142"/>
                        <a:pt x="366" y="141"/>
                      </a:cubicBezTo>
                      <a:cubicBezTo>
                        <a:pt x="367" y="141"/>
                        <a:pt x="369" y="142"/>
                        <a:pt x="370" y="143"/>
                      </a:cubicBezTo>
                      <a:cubicBezTo>
                        <a:pt x="371" y="143"/>
                        <a:pt x="373" y="144"/>
                        <a:pt x="374" y="145"/>
                      </a:cubicBezTo>
                      <a:cubicBezTo>
                        <a:pt x="376" y="145"/>
                        <a:pt x="378" y="145"/>
                        <a:pt x="379" y="145"/>
                      </a:cubicBezTo>
                      <a:cubicBezTo>
                        <a:pt x="380" y="145"/>
                        <a:pt x="382" y="144"/>
                        <a:pt x="384" y="144"/>
                      </a:cubicBezTo>
                      <a:cubicBezTo>
                        <a:pt x="386" y="143"/>
                        <a:pt x="388" y="142"/>
                        <a:pt x="390" y="142"/>
                      </a:cubicBezTo>
                      <a:cubicBezTo>
                        <a:pt x="392" y="142"/>
                        <a:pt x="395" y="142"/>
                        <a:pt x="396" y="142"/>
                      </a:cubicBezTo>
                      <a:cubicBezTo>
                        <a:pt x="397" y="143"/>
                        <a:pt x="399" y="146"/>
                        <a:pt x="400" y="147"/>
                      </a:cubicBezTo>
                      <a:cubicBezTo>
                        <a:pt x="402" y="148"/>
                        <a:pt x="403" y="151"/>
                        <a:pt x="403" y="152"/>
                      </a:cubicBezTo>
                      <a:cubicBezTo>
                        <a:pt x="404" y="154"/>
                        <a:pt x="403" y="156"/>
                        <a:pt x="402" y="157"/>
                      </a:cubicBezTo>
                      <a:cubicBezTo>
                        <a:pt x="401" y="158"/>
                        <a:pt x="401" y="160"/>
                        <a:pt x="401" y="162"/>
                      </a:cubicBezTo>
                      <a:cubicBezTo>
                        <a:pt x="401" y="163"/>
                        <a:pt x="399" y="166"/>
                        <a:pt x="399" y="167"/>
                      </a:cubicBezTo>
                      <a:cubicBezTo>
                        <a:pt x="398" y="168"/>
                        <a:pt x="398" y="169"/>
                        <a:pt x="399" y="171"/>
                      </a:cubicBezTo>
                      <a:cubicBezTo>
                        <a:pt x="401" y="173"/>
                        <a:pt x="403" y="176"/>
                        <a:pt x="404" y="179"/>
                      </a:cubicBezTo>
                      <a:cubicBezTo>
                        <a:pt x="405" y="181"/>
                        <a:pt x="406" y="184"/>
                        <a:pt x="407" y="185"/>
                      </a:cubicBezTo>
                      <a:cubicBezTo>
                        <a:pt x="407" y="187"/>
                        <a:pt x="409" y="188"/>
                        <a:pt x="411" y="188"/>
                      </a:cubicBezTo>
                      <a:cubicBezTo>
                        <a:pt x="413" y="188"/>
                        <a:pt x="416" y="189"/>
                        <a:pt x="418" y="190"/>
                      </a:cubicBezTo>
                      <a:cubicBezTo>
                        <a:pt x="419" y="190"/>
                        <a:pt x="420" y="190"/>
                        <a:pt x="420" y="190"/>
                      </a:cubicBezTo>
                      <a:cubicBezTo>
                        <a:pt x="420" y="190"/>
                        <a:pt x="422" y="189"/>
                        <a:pt x="423" y="187"/>
                      </a:cubicBezTo>
                      <a:cubicBezTo>
                        <a:pt x="425" y="186"/>
                        <a:pt x="425" y="184"/>
                        <a:pt x="424" y="182"/>
                      </a:cubicBezTo>
                      <a:cubicBezTo>
                        <a:pt x="423" y="181"/>
                        <a:pt x="421" y="178"/>
                        <a:pt x="421" y="176"/>
                      </a:cubicBezTo>
                      <a:cubicBezTo>
                        <a:pt x="420" y="175"/>
                        <a:pt x="421" y="172"/>
                        <a:pt x="422" y="170"/>
                      </a:cubicBezTo>
                      <a:cubicBezTo>
                        <a:pt x="423" y="168"/>
                        <a:pt x="424" y="165"/>
                        <a:pt x="424" y="164"/>
                      </a:cubicBezTo>
                      <a:cubicBezTo>
                        <a:pt x="425" y="163"/>
                        <a:pt x="427" y="161"/>
                        <a:pt x="428" y="159"/>
                      </a:cubicBezTo>
                      <a:cubicBezTo>
                        <a:pt x="429" y="158"/>
                        <a:pt x="431" y="156"/>
                        <a:pt x="433" y="154"/>
                      </a:cubicBezTo>
                      <a:cubicBezTo>
                        <a:pt x="434" y="153"/>
                        <a:pt x="437" y="152"/>
                        <a:pt x="437" y="153"/>
                      </a:cubicBezTo>
                      <a:cubicBezTo>
                        <a:pt x="438" y="154"/>
                        <a:pt x="440" y="155"/>
                        <a:pt x="440" y="155"/>
                      </a:cubicBezTo>
                      <a:cubicBezTo>
                        <a:pt x="441" y="156"/>
                        <a:pt x="443" y="156"/>
                        <a:pt x="446" y="156"/>
                      </a:cubicBezTo>
                      <a:cubicBezTo>
                        <a:pt x="448" y="156"/>
                        <a:pt x="449" y="155"/>
                        <a:pt x="451" y="154"/>
                      </a:cubicBezTo>
                      <a:cubicBezTo>
                        <a:pt x="452" y="153"/>
                        <a:pt x="453" y="150"/>
                        <a:pt x="454" y="149"/>
                      </a:cubicBezTo>
                      <a:cubicBezTo>
                        <a:pt x="455" y="149"/>
                        <a:pt x="454" y="146"/>
                        <a:pt x="454" y="145"/>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8" name="Freeform 23">
                  <a:extLst>
                    <a:ext uri="{FF2B5EF4-FFF2-40B4-BE49-F238E27FC236}">
                      <a16:creationId xmlns:a16="http://schemas.microsoft.com/office/drawing/2014/main" id="{6C9F3A2D-26BD-82E0-C0F7-8A0878C2C5E6}"/>
                    </a:ext>
                  </a:extLst>
                </p:cNvPr>
                <p:cNvSpPr>
                  <a:spLocks/>
                </p:cNvSpPr>
                <p:nvPr/>
              </p:nvSpPr>
              <p:spPr bwMode="auto">
                <a:xfrm>
                  <a:off x="4313203" y="2315249"/>
                  <a:ext cx="603745" cy="462183"/>
                </a:xfrm>
                <a:custGeom>
                  <a:avLst/>
                  <a:gdLst/>
                  <a:ahLst/>
                  <a:cxnLst>
                    <a:cxn ang="0">
                      <a:pos x="319" y="86"/>
                    </a:cxn>
                    <a:cxn ang="0">
                      <a:pos x="290" y="66"/>
                    </a:cxn>
                    <a:cxn ang="0">
                      <a:pos x="277" y="38"/>
                    </a:cxn>
                    <a:cxn ang="0">
                      <a:pos x="266" y="16"/>
                    </a:cxn>
                    <a:cxn ang="0">
                      <a:pos x="238" y="13"/>
                    </a:cxn>
                    <a:cxn ang="0">
                      <a:pos x="229" y="3"/>
                    </a:cxn>
                    <a:cxn ang="0">
                      <a:pos x="188" y="1"/>
                    </a:cxn>
                    <a:cxn ang="0">
                      <a:pos x="156" y="3"/>
                    </a:cxn>
                    <a:cxn ang="0">
                      <a:pos x="143" y="23"/>
                    </a:cxn>
                    <a:cxn ang="0">
                      <a:pos x="109" y="19"/>
                    </a:cxn>
                    <a:cxn ang="0">
                      <a:pos x="78" y="18"/>
                    </a:cxn>
                    <a:cxn ang="0">
                      <a:pos x="43" y="15"/>
                    </a:cxn>
                    <a:cxn ang="0">
                      <a:pos x="21" y="31"/>
                    </a:cxn>
                    <a:cxn ang="0">
                      <a:pos x="6" y="52"/>
                    </a:cxn>
                    <a:cxn ang="0">
                      <a:pos x="27" y="40"/>
                    </a:cxn>
                    <a:cxn ang="0">
                      <a:pos x="13" y="54"/>
                    </a:cxn>
                    <a:cxn ang="0">
                      <a:pos x="21" y="69"/>
                    </a:cxn>
                    <a:cxn ang="0">
                      <a:pos x="46" y="92"/>
                    </a:cxn>
                    <a:cxn ang="0">
                      <a:pos x="82" y="98"/>
                    </a:cxn>
                    <a:cxn ang="0">
                      <a:pos x="112" y="94"/>
                    </a:cxn>
                    <a:cxn ang="0">
                      <a:pos x="117" y="97"/>
                    </a:cxn>
                    <a:cxn ang="0">
                      <a:pos x="97" y="113"/>
                    </a:cxn>
                    <a:cxn ang="0">
                      <a:pos x="74" y="121"/>
                    </a:cxn>
                    <a:cxn ang="0">
                      <a:pos x="56" y="125"/>
                    </a:cxn>
                    <a:cxn ang="0">
                      <a:pos x="41" y="116"/>
                    </a:cxn>
                    <a:cxn ang="0">
                      <a:pos x="42" y="138"/>
                    </a:cxn>
                    <a:cxn ang="0">
                      <a:pos x="78" y="176"/>
                    </a:cxn>
                    <a:cxn ang="0">
                      <a:pos x="118" y="213"/>
                    </a:cxn>
                    <a:cxn ang="0">
                      <a:pos x="159" y="210"/>
                    </a:cxn>
                    <a:cxn ang="0">
                      <a:pos x="191" y="197"/>
                    </a:cxn>
                    <a:cxn ang="0">
                      <a:pos x="212" y="171"/>
                    </a:cxn>
                    <a:cxn ang="0">
                      <a:pos x="200" y="158"/>
                    </a:cxn>
                    <a:cxn ang="0">
                      <a:pos x="206" y="151"/>
                    </a:cxn>
                    <a:cxn ang="0">
                      <a:pos x="213" y="135"/>
                    </a:cxn>
                    <a:cxn ang="0">
                      <a:pos x="231" y="136"/>
                    </a:cxn>
                    <a:cxn ang="0">
                      <a:pos x="240" y="141"/>
                    </a:cxn>
                    <a:cxn ang="0">
                      <a:pos x="226" y="154"/>
                    </a:cxn>
                    <a:cxn ang="0">
                      <a:pos x="227" y="169"/>
                    </a:cxn>
                    <a:cxn ang="0">
                      <a:pos x="242" y="172"/>
                    </a:cxn>
                    <a:cxn ang="0">
                      <a:pos x="228" y="185"/>
                    </a:cxn>
                    <a:cxn ang="0">
                      <a:pos x="229" y="199"/>
                    </a:cxn>
                    <a:cxn ang="0">
                      <a:pos x="240" y="212"/>
                    </a:cxn>
                    <a:cxn ang="0">
                      <a:pos x="238" y="235"/>
                    </a:cxn>
                    <a:cxn ang="0">
                      <a:pos x="231" y="249"/>
                    </a:cxn>
                    <a:cxn ang="0">
                      <a:pos x="246" y="240"/>
                    </a:cxn>
                    <a:cxn ang="0">
                      <a:pos x="266" y="247"/>
                    </a:cxn>
                    <a:cxn ang="0">
                      <a:pos x="277" y="225"/>
                    </a:cxn>
                    <a:cxn ang="0">
                      <a:pos x="297" y="209"/>
                    </a:cxn>
                    <a:cxn ang="0">
                      <a:pos x="300" y="187"/>
                    </a:cxn>
                    <a:cxn ang="0">
                      <a:pos x="307" y="175"/>
                    </a:cxn>
                    <a:cxn ang="0">
                      <a:pos x="297" y="160"/>
                    </a:cxn>
                    <a:cxn ang="0">
                      <a:pos x="312" y="135"/>
                    </a:cxn>
                    <a:cxn ang="0">
                      <a:pos x="313" y="123"/>
                    </a:cxn>
                  </a:cxnLst>
                  <a:rect l="0" t="0" r="r" b="b"/>
                  <a:pathLst>
                    <a:path w="333" h="254">
                      <a:moveTo>
                        <a:pt x="333" y="106"/>
                      </a:moveTo>
                      <a:cubicBezTo>
                        <a:pt x="332" y="106"/>
                        <a:pt x="331" y="105"/>
                        <a:pt x="330" y="104"/>
                      </a:cubicBezTo>
                      <a:cubicBezTo>
                        <a:pt x="329" y="104"/>
                        <a:pt x="329" y="102"/>
                        <a:pt x="329" y="101"/>
                      </a:cubicBezTo>
                      <a:cubicBezTo>
                        <a:pt x="328" y="99"/>
                        <a:pt x="328" y="98"/>
                        <a:pt x="328" y="98"/>
                      </a:cubicBezTo>
                      <a:cubicBezTo>
                        <a:pt x="326" y="93"/>
                        <a:pt x="326" y="93"/>
                        <a:pt x="326" y="93"/>
                      </a:cubicBezTo>
                      <a:cubicBezTo>
                        <a:pt x="326" y="93"/>
                        <a:pt x="322" y="87"/>
                        <a:pt x="319" y="86"/>
                      </a:cubicBezTo>
                      <a:cubicBezTo>
                        <a:pt x="318" y="84"/>
                        <a:pt x="314" y="81"/>
                        <a:pt x="312" y="81"/>
                      </a:cubicBezTo>
                      <a:cubicBezTo>
                        <a:pt x="310" y="79"/>
                        <a:pt x="308" y="78"/>
                        <a:pt x="306" y="78"/>
                      </a:cubicBezTo>
                      <a:cubicBezTo>
                        <a:pt x="305" y="78"/>
                        <a:pt x="302" y="77"/>
                        <a:pt x="301" y="76"/>
                      </a:cubicBezTo>
                      <a:cubicBezTo>
                        <a:pt x="301" y="74"/>
                        <a:pt x="299" y="73"/>
                        <a:pt x="297" y="73"/>
                      </a:cubicBezTo>
                      <a:cubicBezTo>
                        <a:pt x="295" y="73"/>
                        <a:pt x="293" y="72"/>
                        <a:pt x="292" y="71"/>
                      </a:cubicBezTo>
                      <a:cubicBezTo>
                        <a:pt x="292" y="70"/>
                        <a:pt x="291" y="68"/>
                        <a:pt x="290" y="66"/>
                      </a:cubicBezTo>
                      <a:cubicBezTo>
                        <a:pt x="289" y="64"/>
                        <a:pt x="287" y="61"/>
                        <a:pt x="286" y="59"/>
                      </a:cubicBezTo>
                      <a:cubicBezTo>
                        <a:pt x="284" y="57"/>
                        <a:pt x="283" y="55"/>
                        <a:pt x="281" y="54"/>
                      </a:cubicBezTo>
                      <a:cubicBezTo>
                        <a:pt x="280" y="54"/>
                        <a:pt x="279" y="53"/>
                        <a:pt x="280" y="51"/>
                      </a:cubicBezTo>
                      <a:cubicBezTo>
                        <a:pt x="280" y="50"/>
                        <a:pt x="281" y="48"/>
                        <a:pt x="282" y="46"/>
                      </a:cubicBezTo>
                      <a:cubicBezTo>
                        <a:pt x="282" y="44"/>
                        <a:pt x="282" y="42"/>
                        <a:pt x="281" y="40"/>
                      </a:cubicBezTo>
                      <a:cubicBezTo>
                        <a:pt x="279" y="38"/>
                        <a:pt x="278" y="38"/>
                        <a:pt x="277" y="38"/>
                      </a:cubicBezTo>
                      <a:cubicBezTo>
                        <a:pt x="277" y="39"/>
                        <a:pt x="275" y="40"/>
                        <a:pt x="273" y="39"/>
                      </a:cubicBezTo>
                      <a:cubicBezTo>
                        <a:pt x="272" y="39"/>
                        <a:pt x="269" y="38"/>
                        <a:pt x="268" y="37"/>
                      </a:cubicBezTo>
                      <a:cubicBezTo>
                        <a:pt x="266" y="35"/>
                        <a:pt x="265" y="32"/>
                        <a:pt x="265" y="30"/>
                      </a:cubicBezTo>
                      <a:cubicBezTo>
                        <a:pt x="265" y="29"/>
                        <a:pt x="267" y="26"/>
                        <a:pt x="268" y="25"/>
                      </a:cubicBezTo>
                      <a:cubicBezTo>
                        <a:pt x="270" y="23"/>
                        <a:pt x="270" y="22"/>
                        <a:pt x="269" y="20"/>
                      </a:cubicBezTo>
                      <a:cubicBezTo>
                        <a:pt x="267" y="19"/>
                        <a:pt x="266" y="17"/>
                        <a:pt x="266" y="16"/>
                      </a:cubicBezTo>
                      <a:cubicBezTo>
                        <a:pt x="266" y="14"/>
                        <a:pt x="264" y="14"/>
                        <a:pt x="263" y="15"/>
                      </a:cubicBezTo>
                      <a:cubicBezTo>
                        <a:pt x="262" y="15"/>
                        <a:pt x="260" y="17"/>
                        <a:pt x="259" y="19"/>
                      </a:cubicBezTo>
                      <a:cubicBezTo>
                        <a:pt x="258" y="20"/>
                        <a:pt x="256" y="21"/>
                        <a:pt x="255" y="21"/>
                      </a:cubicBezTo>
                      <a:cubicBezTo>
                        <a:pt x="254" y="21"/>
                        <a:pt x="251" y="21"/>
                        <a:pt x="250" y="20"/>
                      </a:cubicBezTo>
                      <a:cubicBezTo>
                        <a:pt x="248" y="18"/>
                        <a:pt x="246" y="16"/>
                        <a:pt x="244" y="16"/>
                      </a:cubicBezTo>
                      <a:cubicBezTo>
                        <a:pt x="242" y="15"/>
                        <a:pt x="240" y="14"/>
                        <a:pt x="238" y="13"/>
                      </a:cubicBezTo>
                      <a:cubicBezTo>
                        <a:pt x="237" y="13"/>
                        <a:pt x="235" y="13"/>
                        <a:pt x="234" y="15"/>
                      </a:cubicBezTo>
                      <a:cubicBezTo>
                        <a:pt x="233" y="16"/>
                        <a:pt x="231" y="16"/>
                        <a:pt x="230" y="15"/>
                      </a:cubicBezTo>
                      <a:cubicBezTo>
                        <a:pt x="230" y="13"/>
                        <a:pt x="228" y="12"/>
                        <a:pt x="227" y="10"/>
                      </a:cubicBezTo>
                      <a:cubicBezTo>
                        <a:pt x="226" y="9"/>
                        <a:pt x="226" y="8"/>
                        <a:pt x="228" y="8"/>
                      </a:cubicBezTo>
                      <a:cubicBezTo>
                        <a:pt x="229" y="8"/>
                        <a:pt x="230" y="6"/>
                        <a:pt x="231" y="4"/>
                      </a:cubicBezTo>
                      <a:cubicBezTo>
                        <a:pt x="232" y="3"/>
                        <a:pt x="231" y="2"/>
                        <a:pt x="229" y="3"/>
                      </a:cubicBezTo>
                      <a:cubicBezTo>
                        <a:pt x="227" y="4"/>
                        <a:pt x="223" y="4"/>
                        <a:pt x="221" y="4"/>
                      </a:cubicBezTo>
                      <a:cubicBezTo>
                        <a:pt x="219" y="4"/>
                        <a:pt x="215" y="4"/>
                        <a:pt x="212" y="3"/>
                      </a:cubicBezTo>
                      <a:cubicBezTo>
                        <a:pt x="211" y="2"/>
                        <a:pt x="206" y="2"/>
                        <a:pt x="204" y="2"/>
                      </a:cubicBezTo>
                      <a:cubicBezTo>
                        <a:pt x="201" y="3"/>
                        <a:pt x="198" y="3"/>
                        <a:pt x="197" y="2"/>
                      </a:cubicBezTo>
                      <a:cubicBezTo>
                        <a:pt x="196" y="2"/>
                        <a:pt x="195" y="2"/>
                        <a:pt x="194" y="2"/>
                      </a:cubicBezTo>
                      <a:cubicBezTo>
                        <a:pt x="193" y="2"/>
                        <a:pt x="190" y="2"/>
                        <a:pt x="188" y="1"/>
                      </a:cubicBezTo>
                      <a:cubicBezTo>
                        <a:pt x="186" y="1"/>
                        <a:pt x="182" y="1"/>
                        <a:pt x="180" y="1"/>
                      </a:cubicBezTo>
                      <a:cubicBezTo>
                        <a:pt x="179" y="2"/>
                        <a:pt x="176" y="2"/>
                        <a:pt x="174" y="1"/>
                      </a:cubicBezTo>
                      <a:cubicBezTo>
                        <a:pt x="173" y="1"/>
                        <a:pt x="171" y="1"/>
                        <a:pt x="169" y="1"/>
                      </a:cubicBezTo>
                      <a:cubicBezTo>
                        <a:pt x="167" y="1"/>
                        <a:pt x="163" y="1"/>
                        <a:pt x="162" y="1"/>
                      </a:cubicBezTo>
                      <a:cubicBezTo>
                        <a:pt x="160" y="0"/>
                        <a:pt x="158" y="0"/>
                        <a:pt x="158" y="0"/>
                      </a:cubicBezTo>
                      <a:cubicBezTo>
                        <a:pt x="158" y="1"/>
                        <a:pt x="157" y="3"/>
                        <a:pt x="156" y="3"/>
                      </a:cubicBezTo>
                      <a:cubicBezTo>
                        <a:pt x="155" y="4"/>
                        <a:pt x="155" y="6"/>
                        <a:pt x="155" y="7"/>
                      </a:cubicBezTo>
                      <a:cubicBezTo>
                        <a:pt x="155" y="9"/>
                        <a:pt x="155" y="11"/>
                        <a:pt x="157" y="12"/>
                      </a:cubicBezTo>
                      <a:cubicBezTo>
                        <a:pt x="158" y="13"/>
                        <a:pt x="158" y="14"/>
                        <a:pt x="157" y="16"/>
                      </a:cubicBezTo>
                      <a:cubicBezTo>
                        <a:pt x="157" y="17"/>
                        <a:pt x="156" y="18"/>
                        <a:pt x="154" y="18"/>
                      </a:cubicBezTo>
                      <a:cubicBezTo>
                        <a:pt x="152" y="18"/>
                        <a:pt x="150" y="19"/>
                        <a:pt x="148" y="21"/>
                      </a:cubicBezTo>
                      <a:cubicBezTo>
                        <a:pt x="148" y="21"/>
                        <a:pt x="145" y="23"/>
                        <a:pt x="143" y="23"/>
                      </a:cubicBezTo>
                      <a:cubicBezTo>
                        <a:pt x="141" y="23"/>
                        <a:pt x="138" y="22"/>
                        <a:pt x="136" y="23"/>
                      </a:cubicBezTo>
                      <a:cubicBezTo>
                        <a:pt x="133" y="22"/>
                        <a:pt x="132" y="20"/>
                        <a:pt x="131" y="18"/>
                      </a:cubicBezTo>
                      <a:cubicBezTo>
                        <a:pt x="132" y="17"/>
                        <a:pt x="131" y="15"/>
                        <a:pt x="130" y="14"/>
                      </a:cubicBezTo>
                      <a:cubicBezTo>
                        <a:pt x="128" y="14"/>
                        <a:pt x="125" y="14"/>
                        <a:pt x="123" y="14"/>
                      </a:cubicBezTo>
                      <a:cubicBezTo>
                        <a:pt x="121" y="14"/>
                        <a:pt x="118" y="15"/>
                        <a:pt x="116" y="16"/>
                      </a:cubicBezTo>
                      <a:cubicBezTo>
                        <a:pt x="115" y="17"/>
                        <a:pt x="111" y="18"/>
                        <a:pt x="109" y="19"/>
                      </a:cubicBezTo>
                      <a:cubicBezTo>
                        <a:pt x="107" y="19"/>
                        <a:pt x="106" y="21"/>
                        <a:pt x="106" y="22"/>
                      </a:cubicBezTo>
                      <a:cubicBezTo>
                        <a:pt x="105" y="23"/>
                        <a:pt x="104" y="24"/>
                        <a:pt x="102" y="24"/>
                      </a:cubicBezTo>
                      <a:cubicBezTo>
                        <a:pt x="101" y="24"/>
                        <a:pt x="99" y="24"/>
                        <a:pt x="96" y="24"/>
                      </a:cubicBezTo>
                      <a:cubicBezTo>
                        <a:pt x="93" y="24"/>
                        <a:pt x="90" y="25"/>
                        <a:pt x="88" y="24"/>
                      </a:cubicBezTo>
                      <a:cubicBezTo>
                        <a:pt x="86" y="24"/>
                        <a:pt x="83" y="22"/>
                        <a:pt x="82" y="21"/>
                      </a:cubicBezTo>
                      <a:cubicBezTo>
                        <a:pt x="82" y="20"/>
                        <a:pt x="80" y="18"/>
                        <a:pt x="78" y="18"/>
                      </a:cubicBezTo>
                      <a:cubicBezTo>
                        <a:pt x="75" y="17"/>
                        <a:pt x="72" y="17"/>
                        <a:pt x="69" y="17"/>
                      </a:cubicBezTo>
                      <a:cubicBezTo>
                        <a:pt x="66" y="16"/>
                        <a:pt x="63" y="16"/>
                        <a:pt x="62" y="17"/>
                      </a:cubicBezTo>
                      <a:cubicBezTo>
                        <a:pt x="60" y="18"/>
                        <a:pt x="57" y="18"/>
                        <a:pt x="56" y="17"/>
                      </a:cubicBezTo>
                      <a:cubicBezTo>
                        <a:pt x="55" y="15"/>
                        <a:pt x="52" y="15"/>
                        <a:pt x="51" y="15"/>
                      </a:cubicBezTo>
                      <a:cubicBezTo>
                        <a:pt x="50" y="16"/>
                        <a:pt x="49" y="15"/>
                        <a:pt x="48" y="15"/>
                      </a:cubicBezTo>
                      <a:cubicBezTo>
                        <a:pt x="47" y="14"/>
                        <a:pt x="44" y="14"/>
                        <a:pt x="43" y="15"/>
                      </a:cubicBezTo>
                      <a:cubicBezTo>
                        <a:pt x="42" y="16"/>
                        <a:pt x="41" y="16"/>
                        <a:pt x="40" y="14"/>
                      </a:cubicBezTo>
                      <a:cubicBezTo>
                        <a:pt x="39" y="12"/>
                        <a:pt x="37" y="13"/>
                        <a:pt x="36" y="15"/>
                      </a:cubicBezTo>
                      <a:cubicBezTo>
                        <a:pt x="35" y="17"/>
                        <a:pt x="34" y="21"/>
                        <a:pt x="34" y="23"/>
                      </a:cubicBezTo>
                      <a:cubicBezTo>
                        <a:pt x="34" y="25"/>
                        <a:pt x="34" y="28"/>
                        <a:pt x="34" y="29"/>
                      </a:cubicBezTo>
                      <a:cubicBezTo>
                        <a:pt x="34" y="31"/>
                        <a:pt x="32" y="32"/>
                        <a:pt x="29" y="31"/>
                      </a:cubicBezTo>
                      <a:cubicBezTo>
                        <a:pt x="27" y="31"/>
                        <a:pt x="23" y="31"/>
                        <a:pt x="21" y="31"/>
                      </a:cubicBezTo>
                      <a:cubicBezTo>
                        <a:pt x="18" y="31"/>
                        <a:pt x="15" y="31"/>
                        <a:pt x="13" y="32"/>
                      </a:cubicBezTo>
                      <a:cubicBezTo>
                        <a:pt x="11" y="32"/>
                        <a:pt x="8" y="34"/>
                        <a:pt x="7" y="35"/>
                      </a:cubicBezTo>
                      <a:cubicBezTo>
                        <a:pt x="5" y="36"/>
                        <a:pt x="3" y="39"/>
                        <a:pt x="2" y="42"/>
                      </a:cubicBezTo>
                      <a:cubicBezTo>
                        <a:pt x="1" y="45"/>
                        <a:pt x="0" y="47"/>
                        <a:pt x="0" y="47"/>
                      </a:cubicBezTo>
                      <a:cubicBezTo>
                        <a:pt x="0" y="47"/>
                        <a:pt x="1" y="48"/>
                        <a:pt x="2" y="50"/>
                      </a:cubicBezTo>
                      <a:cubicBezTo>
                        <a:pt x="3" y="50"/>
                        <a:pt x="4" y="52"/>
                        <a:pt x="6" y="52"/>
                      </a:cubicBezTo>
                      <a:cubicBezTo>
                        <a:pt x="7" y="53"/>
                        <a:pt x="9" y="52"/>
                        <a:pt x="9" y="51"/>
                      </a:cubicBezTo>
                      <a:cubicBezTo>
                        <a:pt x="10" y="50"/>
                        <a:pt x="11" y="48"/>
                        <a:pt x="12" y="48"/>
                      </a:cubicBezTo>
                      <a:cubicBezTo>
                        <a:pt x="14" y="46"/>
                        <a:pt x="17" y="45"/>
                        <a:pt x="18" y="44"/>
                      </a:cubicBezTo>
                      <a:cubicBezTo>
                        <a:pt x="19" y="44"/>
                        <a:pt x="20" y="43"/>
                        <a:pt x="21" y="43"/>
                      </a:cubicBezTo>
                      <a:cubicBezTo>
                        <a:pt x="22" y="43"/>
                        <a:pt x="23" y="42"/>
                        <a:pt x="24" y="41"/>
                      </a:cubicBezTo>
                      <a:cubicBezTo>
                        <a:pt x="25" y="41"/>
                        <a:pt x="26" y="40"/>
                        <a:pt x="27" y="40"/>
                      </a:cubicBezTo>
                      <a:cubicBezTo>
                        <a:pt x="28" y="40"/>
                        <a:pt x="31" y="40"/>
                        <a:pt x="32" y="39"/>
                      </a:cubicBezTo>
                      <a:cubicBezTo>
                        <a:pt x="34" y="39"/>
                        <a:pt x="34" y="39"/>
                        <a:pt x="32" y="40"/>
                      </a:cubicBezTo>
                      <a:cubicBezTo>
                        <a:pt x="29" y="41"/>
                        <a:pt x="27" y="43"/>
                        <a:pt x="26" y="44"/>
                      </a:cubicBezTo>
                      <a:cubicBezTo>
                        <a:pt x="25" y="45"/>
                        <a:pt x="22" y="47"/>
                        <a:pt x="19" y="47"/>
                      </a:cubicBezTo>
                      <a:cubicBezTo>
                        <a:pt x="18" y="48"/>
                        <a:pt x="15" y="50"/>
                        <a:pt x="14" y="51"/>
                      </a:cubicBezTo>
                      <a:cubicBezTo>
                        <a:pt x="13" y="52"/>
                        <a:pt x="13" y="53"/>
                        <a:pt x="13" y="54"/>
                      </a:cubicBezTo>
                      <a:cubicBezTo>
                        <a:pt x="14" y="54"/>
                        <a:pt x="14" y="56"/>
                        <a:pt x="14" y="57"/>
                      </a:cubicBezTo>
                      <a:cubicBezTo>
                        <a:pt x="13" y="58"/>
                        <a:pt x="13" y="59"/>
                        <a:pt x="14" y="59"/>
                      </a:cubicBezTo>
                      <a:cubicBezTo>
                        <a:pt x="14" y="60"/>
                        <a:pt x="15" y="61"/>
                        <a:pt x="15" y="62"/>
                      </a:cubicBezTo>
                      <a:cubicBezTo>
                        <a:pt x="16" y="62"/>
                        <a:pt x="17" y="63"/>
                        <a:pt x="17" y="64"/>
                      </a:cubicBezTo>
                      <a:cubicBezTo>
                        <a:pt x="18" y="64"/>
                        <a:pt x="19" y="65"/>
                        <a:pt x="20" y="66"/>
                      </a:cubicBezTo>
                      <a:cubicBezTo>
                        <a:pt x="21" y="67"/>
                        <a:pt x="21" y="69"/>
                        <a:pt x="21" y="69"/>
                      </a:cubicBezTo>
                      <a:cubicBezTo>
                        <a:pt x="20" y="69"/>
                        <a:pt x="20" y="70"/>
                        <a:pt x="21" y="72"/>
                      </a:cubicBezTo>
                      <a:cubicBezTo>
                        <a:pt x="22" y="74"/>
                        <a:pt x="23" y="75"/>
                        <a:pt x="24" y="76"/>
                      </a:cubicBezTo>
                      <a:cubicBezTo>
                        <a:pt x="25" y="78"/>
                        <a:pt x="27" y="79"/>
                        <a:pt x="29" y="81"/>
                      </a:cubicBezTo>
                      <a:cubicBezTo>
                        <a:pt x="31" y="82"/>
                        <a:pt x="35" y="84"/>
                        <a:pt x="37" y="86"/>
                      </a:cubicBezTo>
                      <a:cubicBezTo>
                        <a:pt x="39" y="88"/>
                        <a:pt x="42" y="89"/>
                        <a:pt x="42" y="90"/>
                      </a:cubicBezTo>
                      <a:cubicBezTo>
                        <a:pt x="43" y="90"/>
                        <a:pt x="45" y="91"/>
                        <a:pt x="46" y="92"/>
                      </a:cubicBezTo>
                      <a:cubicBezTo>
                        <a:pt x="47" y="93"/>
                        <a:pt x="49" y="94"/>
                        <a:pt x="51" y="95"/>
                      </a:cubicBezTo>
                      <a:cubicBezTo>
                        <a:pt x="53" y="96"/>
                        <a:pt x="56" y="96"/>
                        <a:pt x="57" y="96"/>
                      </a:cubicBezTo>
                      <a:cubicBezTo>
                        <a:pt x="58" y="97"/>
                        <a:pt x="61" y="98"/>
                        <a:pt x="64" y="99"/>
                      </a:cubicBezTo>
                      <a:cubicBezTo>
                        <a:pt x="65" y="100"/>
                        <a:pt x="69" y="101"/>
                        <a:pt x="72" y="102"/>
                      </a:cubicBezTo>
                      <a:cubicBezTo>
                        <a:pt x="74" y="102"/>
                        <a:pt x="77" y="102"/>
                        <a:pt x="78" y="101"/>
                      </a:cubicBezTo>
                      <a:cubicBezTo>
                        <a:pt x="80" y="100"/>
                        <a:pt x="82" y="99"/>
                        <a:pt x="82" y="98"/>
                      </a:cubicBezTo>
                      <a:cubicBezTo>
                        <a:pt x="84" y="98"/>
                        <a:pt x="87" y="96"/>
                        <a:pt x="89" y="96"/>
                      </a:cubicBezTo>
                      <a:cubicBezTo>
                        <a:pt x="90" y="96"/>
                        <a:pt x="94" y="95"/>
                        <a:pt x="95" y="95"/>
                      </a:cubicBezTo>
                      <a:cubicBezTo>
                        <a:pt x="97" y="95"/>
                        <a:pt x="98" y="94"/>
                        <a:pt x="99" y="94"/>
                      </a:cubicBezTo>
                      <a:cubicBezTo>
                        <a:pt x="100" y="94"/>
                        <a:pt x="102" y="93"/>
                        <a:pt x="103" y="93"/>
                      </a:cubicBezTo>
                      <a:cubicBezTo>
                        <a:pt x="105" y="93"/>
                        <a:pt x="106" y="93"/>
                        <a:pt x="107" y="93"/>
                      </a:cubicBezTo>
                      <a:cubicBezTo>
                        <a:pt x="108" y="93"/>
                        <a:pt x="110" y="93"/>
                        <a:pt x="112" y="94"/>
                      </a:cubicBezTo>
                      <a:cubicBezTo>
                        <a:pt x="113" y="94"/>
                        <a:pt x="114" y="93"/>
                        <a:pt x="114" y="92"/>
                      </a:cubicBezTo>
                      <a:cubicBezTo>
                        <a:pt x="114" y="91"/>
                        <a:pt x="115" y="89"/>
                        <a:pt x="116" y="88"/>
                      </a:cubicBezTo>
                      <a:cubicBezTo>
                        <a:pt x="116" y="86"/>
                        <a:pt x="118" y="86"/>
                        <a:pt x="119" y="86"/>
                      </a:cubicBezTo>
                      <a:cubicBezTo>
                        <a:pt x="120" y="86"/>
                        <a:pt x="121" y="87"/>
                        <a:pt x="122" y="89"/>
                      </a:cubicBezTo>
                      <a:cubicBezTo>
                        <a:pt x="122" y="90"/>
                        <a:pt x="122" y="92"/>
                        <a:pt x="121" y="93"/>
                      </a:cubicBezTo>
                      <a:cubicBezTo>
                        <a:pt x="120" y="95"/>
                        <a:pt x="118" y="97"/>
                        <a:pt x="117" y="97"/>
                      </a:cubicBezTo>
                      <a:cubicBezTo>
                        <a:pt x="115" y="97"/>
                        <a:pt x="114" y="98"/>
                        <a:pt x="113" y="100"/>
                      </a:cubicBezTo>
                      <a:cubicBezTo>
                        <a:pt x="112" y="101"/>
                        <a:pt x="110" y="103"/>
                        <a:pt x="109" y="104"/>
                      </a:cubicBezTo>
                      <a:cubicBezTo>
                        <a:pt x="108" y="106"/>
                        <a:pt x="107" y="107"/>
                        <a:pt x="107" y="108"/>
                      </a:cubicBezTo>
                      <a:cubicBezTo>
                        <a:pt x="107" y="109"/>
                        <a:pt x="105" y="110"/>
                        <a:pt x="104" y="111"/>
                      </a:cubicBezTo>
                      <a:cubicBezTo>
                        <a:pt x="102" y="112"/>
                        <a:pt x="101" y="113"/>
                        <a:pt x="100" y="114"/>
                      </a:cubicBezTo>
                      <a:cubicBezTo>
                        <a:pt x="100" y="114"/>
                        <a:pt x="98" y="114"/>
                        <a:pt x="97" y="113"/>
                      </a:cubicBezTo>
                      <a:cubicBezTo>
                        <a:pt x="95" y="113"/>
                        <a:pt x="92" y="114"/>
                        <a:pt x="91" y="115"/>
                      </a:cubicBezTo>
                      <a:cubicBezTo>
                        <a:pt x="90" y="116"/>
                        <a:pt x="88" y="117"/>
                        <a:pt x="86" y="118"/>
                      </a:cubicBezTo>
                      <a:cubicBezTo>
                        <a:pt x="85" y="118"/>
                        <a:pt x="84" y="119"/>
                        <a:pt x="83" y="119"/>
                      </a:cubicBezTo>
                      <a:cubicBezTo>
                        <a:pt x="82" y="119"/>
                        <a:pt x="80" y="119"/>
                        <a:pt x="79" y="119"/>
                      </a:cubicBezTo>
                      <a:cubicBezTo>
                        <a:pt x="78" y="118"/>
                        <a:pt x="77" y="119"/>
                        <a:pt x="76" y="120"/>
                      </a:cubicBezTo>
                      <a:cubicBezTo>
                        <a:pt x="76" y="120"/>
                        <a:pt x="75" y="121"/>
                        <a:pt x="74" y="121"/>
                      </a:cubicBezTo>
                      <a:cubicBezTo>
                        <a:pt x="74" y="122"/>
                        <a:pt x="72" y="123"/>
                        <a:pt x="71" y="123"/>
                      </a:cubicBezTo>
                      <a:cubicBezTo>
                        <a:pt x="70" y="123"/>
                        <a:pt x="68" y="123"/>
                        <a:pt x="68" y="122"/>
                      </a:cubicBezTo>
                      <a:cubicBezTo>
                        <a:pt x="67" y="121"/>
                        <a:pt x="66" y="121"/>
                        <a:pt x="65" y="122"/>
                      </a:cubicBezTo>
                      <a:cubicBezTo>
                        <a:pt x="65" y="122"/>
                        <a:pt x="63" y="123"/>
                        <a:pt x="62" y="123"/>
                      </a:cubicBezTo>
                      <a:cubicBezTo>
                        <a:pt x="61" y="124"/>
                        <a:pt x="59" y="124"/>
                        <a:pt x="59" y="123"/>
                      </a:cubicBezTo>
                      <a:cubicBezTo>
                        <a:pt x="59" y="123"/>
                        <a:pt x="57" y="124"/>
                        <a:pt x="56" y="125"/>
                      </a:cubicBezTo>
                      <a:cubicBezTo>
                        <a:pt x="55" y="126"/>
                        <a:pt x="53" y="126"/>
                        <a:pt x="52" y="126"/>
                      </a:cubicBezTo>
                      <a:cubicBezTo>
                        <a:pt x="51" y="125"/>
                        <a:pt x="50" y="125"/>
                        <a:pt x="49" y="125"/>
                      </a:cubicBezTo>
                      <a:cubicBezTo>
                        <a:pt x="48" y="125"/>
                        <a:pt x="48" y="124"/>
                        <a:pt x="48" y="123"/>
                      </a:cubicBezTo>
                      <a:cubicBezTo>
                        <a:pt x="48" y="122"/>
                        <a:pt x="47" y="120"/>
                        <a:pt x="47" y="120"/>
                      </a:cubicBezTo>
                      <a:cubicBezTo>
                        <a:pt x="46" y="119"/>
                        <a:pt x="45" y="119"/>
                        <a:pt x="43" y="119"/>
                      </a:cubicBezTo>
                      <a:cubicBezTo>
                        <a:pt x="43" y="119"/>
                        <a:pt x="41" y="117"/>
                        <a:pt x="41" y="116"/>
                      </a:cubicBezTo>
                      <a:cubicBezTo>
                        <a:pt x="41" y="115"/>
                        <a:pt x="40" y="115"/>
                        <a:pt x="39" y="115"/>
                      </a:cubicBezTo>
                      <a:cubicBezTo>
                        <a:pt x="37" y="115"/>
                        <a:pt x="36" y="115"/>
                        <a:pt x="35" y="116"/>
                      </a:cubicBezTo>
                      <a:cubicBezTo>
                        <a:pt x="34" y="118"/>
                        <a:pt x="34" y="120"/>
                        <a:pt x="34" y="121"/>
                      </a:cubicBezTo>
                      <a:cubicBezTo>
                        <a:pt x="34" y="122"/>
                        <a:pt x="34" y="124"/>
                        <a:pt x="35" y="125"/>
                      </a:cubicBezTo>
                      <a:cubicBezTo>
                        <a:pt x="35" y="127"/>
                        <a:pt x="35" y="129"/>
                        <a:pt x="36" y="131"/>
                      </a:cubicBezTo>
                      <a:cubicBezTo>
                        <a:pt x="38" y="132"/>
                        <a:pt x="40" y="136"/>
                        <a:pt x="42" y="138"/>
                      </a:cubicBezTo>
                      <a:cubicBezTo>
                        <a:pt x="44" y="141"/>
                        <a:pt x="46" y="144"/>
                        <a:pt x="48" y="146"/>
                      </a:cubicBezTo>
                      <a:cubicBezTo>
                        <a:pt x="50" y="147"/>
                        <a:pt x="53" y="151"/>
                        <a:pt x="54" y="152"/>
                      </a:cubicBezTo>
                      <a:cubicBezTo>
                        <a:pt x="56" y="153"/>
                        <a:pt x="60" y="156"/>
                        <a:pt x="63" y="159"/>
                      </a:cubicBezTo>
                      <a:cubicBezTo>
                        <a:pt x="65" y="160"/>
                        <a:pt x="68" y="164"/>
                        <a:pt x="69" y="165"/>
                      </a:cubicBezTo>
                      <a:cubicBezTo>
                        <a:pt x="71" y="167"/>
                        <a:pt x="72" y="170"/>
                        <a:pt x="73" y="170"/>
                      </a:cubicBezTo>
                      <a:cubicBezTo>
                        <a:pt x="75" y="171"/>
                        <a:pt x="77" y="174"/>
                        <a:pt x="78" y="176"/>
                      </a:cubicBezTo>
                      <a:cubicBezTo>
                        <a:pt x="79" y="179"/>
                        <a:pt x="81" y="181"/>
                        <a:pt x="82" y="183"/>
                      </a:cubicBezTo>
                      <a:cubicBezTo>
                        <a:pt x="84" y="184"/>
                        <a:pt x="86" y="186"/>
                        <a:pt x="87" y="188"/>
                      </a:cubicBezTo>
                      <a:cubicBezTo>
                        <a:pt x="89" y="189"/>
                        <a:pt x="91" y="192"/>
                        <a:pt x="92" y="194"/>
                      </a:cubicBezTo>
                      <a:cubicBezTo>
                        <a:pt x="94" y="195"/>
                        <a:pt x="97" y="198"/>
                        <a:pt x="99" y="199"/>
                      </a:cubicBezTo>
                      <a:cubicBezTo>
                        <a:pt x="100" y="201"/>
                        <a:pt x="104" y="204"/>
                        <a:pt x="107" y="207"/>
                      </a:cubicBezTo>
                      <a:cubicBezTo>
                        <a:pt x="110" y="209"/>
                        <a:pt x="116" y="212"/>
                        <a:pt x="118" y="213"/>
                      </a:cubicBezTo>
                      <a:cubicBezTo>
                        <a:pt x="121" y="214"/>
                        <a:pt x="125" y="216"/>
                        <a:pt x="126" y="216"/>
                      </a:cubicBezTo>
                      <a:cubicBezTo>
                        <a:pt x="131" y="211"/>
                        <a:pt x="131" y="211"/>
                        <a:pt x="131" y="211"/>
                      </a:cubicBezTo>
                      <a:cubicBezTo>
                        <a:pt x="137" y="211"/>
                        <a:pt x="137" y="211"/>
                        <a:pt x="137" y="211"/>
                      </a:cubicBezTo>
                      <a:cubicBezTo>
                        <a:pt x="143" y="216"/>
                        <a:pt x="143" y="216"/>
                        <a:pt x="143" y="216"/>
                      </a:cubicBezTo>
                      <a:cubicBezTo>
                        <a:pt x="146" y="215"/>
                        <a:pt x="150" y="214"/>
                        <a:pt x="152" y="213"/>
                      </a:cubicBezTo>
                      <a:cubicBezTo>
                        <a:pt x="155" y="212"/>
                        <a:pt x="158" y="211"/>
                        <a:pt x="159" y="210"/>
                      </a:cubicBezTo>
                      <a:cubicBezTo>
                        <a:pt x="161" y="210"/>
                        <a:pt x="164" y="209"/>
                        <a:pt x="165" y="208"/>
                      </a:cubicBezTo>
                      <a:cubicBezTo>
                        <a:pt x="166" y="207"/>
                        <a:pt x="168" y="206"/>
                        <a:pt x="170" y="206"/>
                      </a:cubicBezTo>
                      <a:cubicBezTo>
                        <a:pt x="173" y="206"/>
                        <a:pt x="175" y="205"/>
                        <a:pt x="176" y="204"/>
                      </a:cubicBezTo>
                      <a:cubicBezTo>
                        <a:pt x="177" y="203"/>
                        <a:pt x="179" y="202"/>
                        <a:pt x="181" y="201"/>
                      </a:cubicBezTo>
                      <a:cubicBezTo>
                        <a:pt x="182" y="201"/>
                        <a:pt x="184" y="200"/>
                        <a:pt x="185" y="199"/>
                      </a:cubicBezTo>
                      <a:cubicBezTo>
                        <a:pt x="187" y="198"/>
                        <a:pt x="190" y="197"/>
                        <a:pt x="191" y="197"/>
                      </a:cubicBezTo>
                      <a:cubicBezTo>
                        <a:pt x="193" y="197"/>
                        <a:pt x="195" y="196"/>
                        <a:pt x="197" y="195"/>
                      </a:cubicBezTo>
                      <a:cubicBezTo>
                        <a:pt x="198" y="194"/>
                        <a:pt x="199" y="193"/>
                        <a:pt x="199" y="191"/>
                      </a:cubicBezTo>
                      <a:cubicBezTo>
                        <a:pt x="200" y="190"/>
                        <a:pt x="201" y="187"/>
                        <a:pt x="202" y="186"/>
                      </a:cubicBezTo>
                      <a:cubicBezTo>
                        <a:pt x="203" y="185"/>
                        <a:pt x="205" y="182"/>
                        <a:pt x="206" y="181"/>
                      </a:cubicBezTo>
                      <a:cubicBezTo>
                        <a:pt x="208" y="180"/>
                        <a:pt x="210" y="178"/>
                        <a:pt x="210" y="176"/>
                      </a:cubicBezTo>
                      <a:cubicBezTo>
                        <a:pt x="211" y="174"/>
                        <a:pt x="212" y="172"/>
                        <a:pt x="212" y="171"/>
                      </a:cubicBezTo>
                      <a:cubicBezTo>
                        <a:pt x="212" y="169"/>
                        <a:pt x="211" y="169"/>
                        <a:pt x="210" y="168"/>
                      </a:cubicBezTo>
                      <a:cubicBezTo>
                        <a:pt x="209" y="167"/>
                        <a:pt x="208" y="165"/>
                        <a:pt x="207" y="164"/>
                      </a:cubicBezTo>
                      <a:cubicBezTo>
                        <a:pt x="206" y="164"/>
                        <a:pt x="204" y="163"/>
                        <a:pt x="203" y="162"/>
                      </a:cubicBezTo>
                      <a:cubicBezTo>
                        <a:pt x="201" y="162"/>
                        <a:pt x="199" y="161"/>
                        <a:pt x="198" y="160"/>
                      </a:cubicBezTo>
                      <a:cubicBezTo>
                        <a:pt x="198" y="160"/>
                        <a:pt x="198" y="160"/>
                        <a:pt x="198" y="160"/>
                      </a:cubicBezTo>
                      <a:cubicBezTo>
                        <a:pt x="199" y="159"/>
                        <a:pt x="200" y="159"/>
                        <a:pt x="200" y="158"/>
                      </a:cubicBezTo>
                      <a:cubicBezTo>
                        <a:pt x="200" y="158"/>
                        <a:pt x="202" y="158"/>
                        <a:pt x="203" y="158"/>
                      </a:cubicBezTo>
                      <a:cubicBezTo>
                        <a:pt x="204" y="159"/>
                        <a:pt x="205" y="158"/>
                        <a:pt x="205" y="157"/>
                      </a:cubicBezTo>
                      <a:cubicBezTo>
                        <a:pt x="205" y="155"/>
                        <a:pt x="204" y="154"/>
                        <a:pt x="203" y="154"/>
                      </a:cubicBezTo>
                      <a:cubicBezTo>
                        <a:pt x="202" y="154"/>
                        <a:pt x="201" y="154"/>
                        <a:pt x="202" y="153"/>
                      </a:cubicBezTo>
                      <a:cubicBezTo>
                        <a:pt x="202" y="152"/>
                        <a:pt x="202" y="151"/>
                        <a:pt x="203" y="151"/>
                      </a:cubicBezTo>
                      <a:cubicBezTo>
                        <a:pt x="203" y="151"/>
                        <a:pt x="205" y="151"/>
                        <a:pt x="206" y="151"/>
                      </a:cubicBezTo>
                      <a:cubicBezTo>
                        <a:pt x="207" y="150"/>
                        <a:pt x="209" y="149"/>
                        <a:pt x="210" y="149"/>
                      </a:cubicBezTo>
                      <a:cubicBezTo>
                        <a:pt x="212" y="148"/>
                        <a:pt x="214" y="146"/>
                        <a:pt x="214" y="144"/>
                      </a:cubicBezTo>
                      <a:cubicBezTo>
                        <a:pt x="215" y="141"/>
                        <a:pt x="215" y="140"/>
                        <a:pt x="214" y="139"/>
                      </a:cubicBezTo>
                      <a:cubicBezTo>
                        <a:pt x="213" y="139"/>
                        <a:pt x="211" y="137"/>
                        <a:pt x="210" y="136"/>
                      </a:cubicBezTo>
                      <a:cubicBezTo>
                        <a:pt x="209" y="136"/>
                        <a:pt x="209" y="135"/>
                        <a:pt x="209" y="135"/>
                      </a:cubicBezTo>
                      <a:cubicBezTo>
                        <a:pt x="210" y="135"/>
                        <a:pt x="212" y="135"/>
                        <a:pt x="213" y="135"/>
                      </a:cubicBezTo>
                      <a:cubicBezTo>
                        <a:pt x="214" y="136"/>
                        <a:pt x="215" y="135"/>
                        <a:pt x="215" y="135"/>
                      </a:cubicBezTo>
                      <a:cubicBezTo>
                        <a:pt x="216" y="135"/>
                        <a:pt x="217" y="134"/>
                        <a:pt x="217" y="132"/>
                      </a:cubicBezTo>
                      <a:cubicBezTo>
                        <a:pt x="218" y="131"/>
                        <a:pt x="219" y="132"/>
                        <a:pt x="219" y="133"/>
                      </a:cubicBezTo>
                      <a:cubicBezTo>
                        <a:pt x="219" y="135"/>
                        <a:pt x="220" y="136"/>
                        <a:pt x="221" y="137"/>
                      </a:cubicBezTo>
                      <a:cubicBezTo>
                        <a:pt x="221" y="138"/>
                        <a:pt x="224" y="138"/>
                        <a:pt x="225" y="137"/>
                      </a:cubicBezTo>
                      <a:cubicBezTo>
                        <a:pt x="227" y="137"/>
                        <a:pt x="230" y="136"/>
                        <a:pt x="231" y="136"/>
                      </a:cubicBezTo>
                      <a:cubicBezTo>
                        <a:pt x="233" y="136"/>
                        <a:pt x="234" y="136"/>
                        <a:pt x="235" y="137"/>
                      </a:cubicBezTo>
                      <a:cubicBezTo>
                        <a:pt x="236" y="137"/>
                        <a:pt x="238" y="137"/>
                        <a:pt x="240" y="137"/>
                      </a:cubicBezTo>
                      <a:cubicBezTo>
                        <a:pt x="242" y="137"/>
                        <a:pt x="244" y="137"/>
                        <a:pt x="245" y="137"/>
                      </a:cubicBezTo>
                      <a:cubicBezTo>
                        <a:pt x="247" y="138"/>
                        <a:pt x="247" y="138"/>
                        <a:pt x="246" y="139"/>
                      </a:cubicBezTo>
                      <a:cubicBezTo>
                        <a:pt x="246" y="140"/>
                        <a:pt x="244" y="140"/>
                        <a:pt x="243" y="140"/>
                      </a:cubicBezTo>
                      <a:cubicBezTo>
                        <a:pt x="242" y="140"/>
                        <a:pt x="241" y="141"/>
                        <a:pt x="240" y="141"/>
                      </a:cubicBezTo>
                      <a:cubicBezTo>
                        <a:pt x="238" y="142"/>
                        <a:pt x="236" y="142"/>
                        <a:pt x="235" y="142"/>
                      </a:cubicBezTo>
                      <a:cubicBezTo>
                        <a:pt x="234" y="142"/>
                        <a:pt x="233" y="142"/>
                        <a:pt x="232" y="141"/>
                      </a:cubicBezTo>
                      <a:cubicBezTo>
                        <a:pt x="231" y="141"/>
                        <a:pt x="229" y="141"/>
                        <a:pt x="227" y="142"/>
                      </a:cubicBezTo>
                      <a:cubicBezTo>
                        <a:pt x="226" y="143"/>
                        <a:pt x="226" y="145"/>
                        <a:pt x="226" y="146"/>
                      </a:cubicBezTo>
                      <a:cubicBezTo>
                        <a:pt x="226" y="148"/>
                        <a:pt x="225" y="150"/>
                        <a:pt x="225" y="151"/>
                      </a:cubicBezTo>
                      <a:cubicBezTo>
                        <a:pt x="224" y="153"/>
                        <a:pt x="225" y="154"/>
                        <a:pt x="226" y="154"/>
                      </a:cubicBezTo>
                      <a:cubicBezTo>
                        <a:pt x="227" y="154"/>
                        <a:pt x="229" y="154"/>
                        <a:pt x="231" y="154"/>
                      </a:cubicBezTo>
                      <a:cubicBezTo>
                        <a:pt x="233" y="153"/>
                        <a:pt x="233" y="154"/>
                        <a:pt x="232" y="155"/>
                      </a:cubicBezTo>
                      <a:cubicBezTo>
                        <a:pt x="230" y="155"/>
                        <a:pt x="228" y="157"/>
                        <a:pt x="228" y="158"/>
                      </a:cubicBezTo>
                      <a:cubicBezTo>
                        <a:pt x="227" y="159"/>
                        <a:pt x="227" y="161"/>
                        <a:pt x="227" y="162"/>
                      </a:cubicBezTo>
                      <a:cubicBezTo>
                        <a:pt x="227" y="163"/>
                        <a:pt x="227" y="165"/>
                        <a:pt x="226" y="167"/>
                      </a:cubicBezTo>
                      <a:cubicBezTo>
                        <a:pt x="225" y="167"/>
                        <a:pt x="225" y="168"/>
                        <a:pt x="227" y="169"/>
                      </a:cubicBezTo>
                      <a:cubicBezTo>
                        <a:pt x="228" y="169"/>
                        <a:pt x="231" y="169"/>
                        <a:pt x="235" y="169"/>
                      </a:cubicBezTo>
                      <a:cubicBezTo>
                        <a:pt x="237" y="169"/>
                        <a:pt x="242" y="169"/>
                        <a:pt x="243" y="169"/>
                      </a:cubicBezTo>
                      <a:cubicBezTo>
                        <a:pt x="245" y="169"/>
                        <a:pt x="247" y="169"/>
                        <a:pt x="250" y="168"/>
                      </a:cubicBezTo>
                      <a:cubicBezTo>
                        <a:pt x="252" y="167"/>
                        <a:pt x="253" y="167"/>
                        <a:pt x="253" y="167"/>
                      </a:cubicBezTo>
                      <a:cubicBezTo>
                        <a:pt x="253" y="167"/>
                        <a:pt x="252" y="168"/>
                        <a:pt x="249" y="169"/>
                      </a:cubicBezTo>
                      <a:cubicBezTo>
                        <a:pt x="246" y="170"/>
                        <a:pt x="243" y="171"/>
                        <a:pt x="242" y="172"/>
                      </a:cubicBezTo>
                      <a:cubicBezTo>
                        <a:pt x="240" y="172"/>
                        <a:pt x="238" y="173"/>
                        <a:pt x="237" y="174"/>
                      </a:cubicBezTo>
                      <a:cubicBezTo>
                        <a:pt x="235" y="176"/>
                        <a:pt x="232" y="176"/>
                        <a:pt x="231" y="177"/>
                      </a:cubicBezTo>
                      <a:cubicBezTo>
                        <a:pt x="229" y="178"/>
                        <a:pt x="229" y="179"/>
                        <a:pt x="229" y="180"/>
                      </a:cubicBezTo>
                      <a:cubicBezTo>
                        <a:pt x="229" y="181"/>
                        <a:pt x="230" y="181"/>
                        <a:pt x="231" y="181"/>
                      </a:cubicBezTo>
                      <a:cubicBezTo>
                        <a:pt x="232" y="181"/>
                        <a:pt x="231" y="181"/>
                        <a:pt x="230" y="182"/>
                      </a:cubicBezTo>
                      <a:cubicBezTo>
                        <a:pt x="229" y="183"/>
                        <a:pt x="228" y="184"/>
                        <a:pt x="228" y="185"/>
                      </a:cubicBezTo>
                      <a:cubicBezTo>
                        <a:pt x="229" y="185"/>
                        <a:pt x="228" y="187"/>
                        <a:pt x="227" y="188"/>
                      </a:cubicBezTo>
                      <a:cubicBezTo>
                        <a:pt x="227" y="188"/>
                        <a:pt x="226" y="189"/>
                        <a:pt x="227" y="190"/>
                      </a:cubicBezTo>
                      <a:cubicBezTo>
                        <a:pt x="227" y="191"/>
                        <a:pt x="228" y="192"/>
                        <a:pt x="229" y="193"/>
                      </a:cubicBezTo>
                      <a:cubicBezTo>
                        <a:pt x="231" y="193"/>
                        <a:pt x="231" y="193"/>
                        <a:pt x="231" y="194"/>
                      </a:cubicBezTo>
                      <a:cubicBezTo>
                        <a:pt x="232" y="195"/>
                        <a:pt x="232" y="196"/>
                        <a:pt x="231" y="197"/>
                      </a:cubicBezTo>
                      <a:cubicBezTo>
                        <a:pt x="231" y="198"/>
                        <a:pt x="230" y="199"/>
                        <a:pt x="229" y="199"/>
                      </a:cubicBezTo>
                      <a:cubicBezTo>
                        <a:pt x="229" y="200"/>
                        <a:pt x="230" y="201"/>
                        <a:pt x="231" y="201"/>
                      </a:cubicBezTo>
                      <a:cubicBezTo>
                        <a:pt x="232" y="202"/>
                        <a:pt x="233" y="202"/>
                        <a:pt x="235" y="201"/>
                      </a:cubicBezTo>
                      <a:cubicBezTo>
                        <a:pt x="236" y="201"/>
                        <a:pt x="237" y="201"/>
                        <a:pt x="238" y="201"/>
                      </a:cubicBezTo>
                      <a:cubicBezTo>
                        <a:pt x="238" y="202"/>
                        <a:pt x="238" y="203"/>
                        <a:pt x="238" y="203"/>
                      </a:cubicBezTo>
                      <a:cubicBezTo>
                        <a:pt x="237" y="204"/>
                        <a:pt x="238" y="206"/>
                        <a:pt x="239" y="207"/>
                      </a:cubicBezTo>
                      <a:cubicBezTo>
                        <a:pt x="240" y="208"/>
                        <a:pt x="240" y="210"/>
                        <a:pt x="240" y="212"/>
                      </a:cubicBezTo>
                      <a:cubicBezTo>
                        <a:pt x="240" y="213"/>
                        <a:pt x="240" y="214"/>
                        <a:pt x="241" y="215"/>
                      </a:cubicBezTo>
                      <a:cubicBezTo>
                        <a:pt x="241" y="215"/>
                        <a:pt x="242" y="216"/>
                        <a:pt x="242" y="218"/>
                      </a:cubicBezTo>
                      <a:cubicBezTo>
                        <a:pt x="242" y="219"/>
                        <a:pt x="242" y="221"/>
                        <a:pt x="242" y="223"/>
                      </a:cubicBezTo>
                      <a:cubicBezTo>
                        <a:pt x="241" y="224"/>
                        <a:pt x="241" y="227"/>
                        <a:pt x="240" y="229"/>
                      </a:cubicBezTo>
                      <a:cubicBezTo>
                        <a:pt x="240" y="230"/>
                        <a:pt x="240" y="231"/>
                        <a:pt x="239" y="233"/>
                      </a:cubicBezTo>
                      <a:cubicBezTo>
                        <a:pt x="239" y="233"/>
                        <a:pt x="238" y="234"/>
                        <a:pt x="238" y="235"/>
                      </a:cubicBezTo>
                      <a:cubicBezTo>
                        <a:pt x="242" y="236"/>
                        <a:pt x="242" y="236"/>
                        <a:pt x="242" y="236"/>
                      </a:cubicBezTo>
                      <a:cubicBezTo>
                        <a:pt x="243" y="239"/>
                        <a:pt x="243" y="239"/>
                        <a:pt x="243" y="239"/>
                      </a:cubicBezTo>
                      <a:cubicBezTo>
                        <a:pt x="237" y="244"/>
                        <a:pt x="237" y="244"/>
                        <a:pt x="237" y="244"/>
                      </a:cubicBezTo>
                      <a:cubicBezTo>
                        <a:pt x="236" y="244"/>
                        <a:pt x="236" y="244"/>
                        <a:pt x="236" y="244"/>
                      </a:cubicBezTo>
                      <a:cubicBezTo>
                        <a:pt x="232" y="243"/>
                        <a:pt x="232" y="243"/>
                        <a:pt x="232" y="243"/>
                      </a:cubicBezTo>
                      <a:cubicBezTo>
                        <a:pt x="231" y="245"/>
                        <a:pt x="231" y="248"/>
                        <a:pt x="231" y="249"/>
                      </a:cubicBezTo>
                      <a:cubicBezTo>
                        <a:pt x="231" y="250"/>
                        <a:pt x="231" y="253"/>
                        <a:pt x="231" y="254"/>
                      </a:cubicBezTo>
                      <a:cubicBezTo>
                        <a:pt x="231" y="254"/>
                        <a:pt x="232" y="254"/>
                        <a:pt x="235" y="254"/>
                      </a:cubicBezTo>
                      <a:cubicBezTo>
                        <a:pt x="237" y="254"/>
                        <a:pt x="240" y="250"/>
                        <a:pt x="242" y="250"/>
                      </a:cubicBezTo>
                      <a:cubicBezTo>
                        <a:pt x="242" y="250"/>
                        <a:pt x="242" y="246"/>
                        <a:pt x="242" y="245"/>
                      </a:cubicBezTo>
                      <a:cubicBezTo>
                        <a:pt x="242" y="244"/>
                        <a:pt x="241" y="242"/>
                        <a:pt x="243" y="242"/>
                      </a:cubicBezTo>
                      <a:cubicBezTo>
                        <a:pt x="244" y="243"/>
                        <a:pt x="245" y="240"/>
                        <a:pt x="246" y="240"/>
                      </a:cubicBezTo>
                      <a:cubicBezTo>
                        <a:pt x="248" y="239"/>
                        <a:pt x="252" y="239"/>
                        <a:pt x="253" y="239"/>
                      </a:cubicBezTo>
                      <a:cubicBezTo>
                        <a:pt x="254" y="241"/>
                        <a:pt x="249" y="245"/>
                        <a:pt x="250" y="245"/>
                      </a:cubicBezTo>
                      <a:cubicBezTo>
                        <a:pt x="251" y="246"/>
                        <a:pt x="252" y="249"/>
                        <a:pt x="254" y="248"/>
                      </a:cubicBezTo>
                      <a:cubicBezTo>
                        <a:pt x="256" y="247"/>
                        <a:pt x="260" y="243"/>
                        <a:pt x="262" y="246"/>
                      </a:cubicBezTo>
                      <a:cubicBezTo>
                        <a:pt x="263" y="248"/>
                        <a:pt x="264" y="249"/>
                        <a:pt x="264" y="249"/>
                      </a:cubicBezTo>
                      <a:cubicBezTo>
                        <a:pt x="264" y="249"/>
                        <a:pt x="265" y="248"/>
                        <a:pt x="266" y="247"/>
                      </a:cubicBezTo>
                      <a:cubicBezTo>
                        <a:pt x="267" y="247"/>
                        <a:pt x="268" y="244"/>
                        <a:pt x="268" y="242"/>
                      </a:cubicBezTo>
                      <a:cubicBezTo>
                        <a:pt x="268" y="239"/>
                        <a:pt x="268" y="236"/>
                        <a:pt x="270" y="235"/>
                      </a:cubicBezTo>
                      <a:cubicBezTo>
                        <a:pt x="272" y="233"/>
                        <a:pt x="273" y="230"/>
                        <a:pt x="273" y="229"/>
                      </a:cubicBezTo>
                      <a:cubicBezTo>
                        <a:pt x="272" y="227"/>
                        <a:pt x="272" y="225"/>
                        <a:pt x="272" y="224"/>
                      </a:cubicBezTo>
                      <a:cubicBezTo>
                        <a:pt x="273" y="223"/>
                        <a:pt x="274" y="222"/>
                        <a:pt x="275" y="223"/>
                      </a:cubicBezTo>
                      <a:cubicBezTo>
                        <a:pt x="275" y="223"/>
                        <a:pt x="277" y="224"/>
                        <a:pt x="277" y="225"/>
                      </a:cubicBezTo>
                      <a:cubicBezTo>
                        <a:pt x="278" y="226"/>
                        <a:pt x="281" y="228"/>
                        <a:pt x="282" y="229"/>
                      </a:cubicBezTo>
                      <a:cubicBezTo>
                        <a:pt x="283" y="228"/>
                        <a:pt x="286" y="228"/>
                        <a:pt x="289" y="227"/>
                      </a:cubicBezTo>
                      <a:cubicBezTo>
                        <a:pt x="291" y="227"/>
                        <a:pt x="293" y="225"/>
                        <a:pt x="294" y="223"/>
                      </a:cubicBezTo>
                      <a:cubicBezTo>
                        <a:pt x="295" y="221"/>
                        <a:pt x="297" y="220"/>
                        <a:pt x="299" y="219"/>
                      </a:cubicBezTo>
                      <a:cubicBezTo>
                        <a:pt x="299" y="217"/>
                        <a:pt x="300" y="215"/>
                        <a:pt x="299" y="214"/>
                      </a:cubicBezTo>
                      <a:cubicBezTo>
                        <a:pt x="299" y="212"/>
                        <a:pt x="298" y="209"/>
                        <a:pt x="297" y="209"/>
                      </a:cubicBezTo>
                      <a:cubicBezTo>
                        <a:pt x="296" y="207"/>
                        <a:pt x="293" y="205"/>
                        <a:pt x="291" y="203"/>
                      </a:cubicBezTo>
                      <a:cubicBezTo>
                        <a:pt x="289" y="201"/>
                        <a:pt x="287" y="199"/>
                        <a:pt x="285" y="197"/>
                      </a:cubicBezTo>
                      <a:cubicBezTo>
                        <a:pt x="283" y="196"/>
                        <a:pt x="284" y="195"/>
                        <a:pt x="287" y="195"/>
                      </a:cubicBezTo>
                      <a:cubicBezTo>
                        <a:pt x="288" y="195"/>
                        <a:pt x="292" y="194"/>
                        <a:pt x="293" y="193"/>
                      </a:cubicBezTo>
                      <a:cubicBezTo>
                        <a:pt x="295" y="193"/>
                        <a:pt x="296" y="191"/>
                        <a:pt x="297" y="191"/>
                      </a:cubicBezTo>
                      <a:cubicBezTo>
                        <a:pt x="298" y="190"/>
                        <a:pt x="299" y="188"/>
                        <a:pt x="300" y="187"/>
                      </a:cubicBezTo>
                      <a:cubicBezTo>
                        <a:pt x="301" y="186"/>
                        <a:pt x="303" y="184"/>
                        <a:pt x="304" y="182"/>
                      </a:cubicBezTo>
                      <a:cubicBezTo>
                        <a:pt x="306" y="181"/>
                        <a:pt x="308" y="181"/>
                        <a:pt x="310" y="180"/>
                      </a:cubicBezTo>
                      <a:cubicBezTo>
                        <a:pt x="311" y="180"/>
                        <a:pt x="313" y="180"/>
                        <a:pt x="316" y="180"/>
                      </a:cubicBezTo>
                      <a:cubicBezTo>
                        <a:pt x="318" y="180"/>
                        <a:pt x="320" y="179"/>
                        <a:pt x="320" y="177"/>
                      </a:cubicBezTo>
                      <a:cubicBezTo>
                        <a:pt x="319" y="175"/>
                        <a:pt x="317" y="174"/>
                        <a:pt x="315" y="174"/>
                      </a:cubicBezTo>
                      <a:cubicBezTo>
                        <a:pt x="312" y="174"/>
                        <a:pt x="309" y="175"/>
                        <a:pt x="307" y="175"/>
                      </a:cubicBezTo>
                      <a:cubicBezTo>
                        <a:pt x="305" y="176"/>
                        <a:pt x="303" y="176"/>
                        <a:pt x="300" y="176"/>
                      </a:cubicBezTo>
                      <a:cubicBezTo>
                        <a:pt x="297" y="177"/>
                        <a:pt x="295" y="176"/>
                        <a:pt x="295" y="174"/>
                      </a:cubicBezTo>
                      <a:cubicBezTo>
                        <a:pt x="294" y="172"/>
                        <a:pt x="294" y="171"/>
                        <a:pt x="295" y="172"/>
                      </a:cubicBezTo>
                      <a:cubicBezTo>
                        <a:pt x="296" y="172"/>
                        <a:pt x="297" y="171"/>
                        <a:pt x="297" y="170"/>
                      </a:cubicBezTo>
                      <a:cubicBezTo>
                        <a:pt x="296" y="168"/>
                        <a:pt x="296" y="166"/>
                        <a:pt x="296" y="164"/>
                      </a:cubicBezTo>
                      <a:cubicBezTo>
                        <a:pt x="295" y="162"/>
                        <a:pt x="296" y="160"/>
                        <a:pt x="297" y="160"/>
                      </a:cubicBezTo>
                      <a:cubicBezTo>
                        <a:pt x="297" y="159"/>
                        <a:pt x="300" y="159"/>
                        <a:pt x="301" y="158"/>
                      </a:cubicBezTo>
                      <a:cubicBezTo>
                        <a:pt x="303" y="158"/>
                        <a:pt x="308" y="154"/>
                        <a:pt x="310" y="152"/>
                      </a:cubicBezTo>
                      <a:cubicBezTo>
                        <a:pt x="312" y="148"/>
                        <a:pt x="315" y="146"/>
                        <a:pt x="315" y="146"/>
                      </a:cubicBezTo>
                      <a:cubicBezTo>
                        <a:pt x="315" y="146"/>
                        <a:pt x="314" y="144"/>
                        <a:pt x="313" y="143"/>
                      </a:cubicBezTo>
                      <a:cubicBezTo>
                        <a:pt x="312" y="142"/>
                        <a:pt x="311" y="139"/>
                        <a:pt x="311" y="138"/>
                      </a:cubicBezTo>
                      <a:cubicBezTo>
                        <a:pt x="310" y="137"/>
                        <a:pt x="311" y="136"/>
                        <a:pt x="312" y="135"/>
                      </a:cubicBezTo>
                      <a:cubicBezTo>
                        <a:pt x="312" y="134"/>
                        <a:pt x="314" y="133"/>
                        <a:pt x="315" y="133"/>
                      </a:cubicBezTo>
                      <a:cubicBezTo>
                        <a:pt x="315" y="134"/>
                        <a:pt x="317" y="134"/>
                        <a:pt x="318" y="133"/>
                      </a:cubicBezTo>
                      <a:cubicBezTo>
                        <a:pt x="320" y="133"/>
                        <a:pt x="320" y="131"/>
                        <a:pt x="320" y="130"/>
                      </a:cubicBezTo>
                      <a:cubicBezTo>
                        <a:pt x="320" y="130"/>
                        <a:pt x="318" y="129"/>
                        <a:pt x="316" y="129"/>
                      </a:cubicBezTo>
                      <a:cubicBezTo>
                        <a:pt x="315" y="129"/>
                        <a:pt x="313" y="127"/>
                        <a:pt x="312" y="126"/>
                      </a:cubicBezTo>
                      <a:cubicBezTo>
                        <a:pt x="311" y="125"/>
                        <a:pt x="312" y="124"/>
                        <a:pt x="313" y="123"/>
                      </a:cubicBezTo>
                      <a:cubicBezTo>
                        <a:pt x="314" y="123"/>
                        <a:pt x="317" y="122"/>
                        <a:pt x="319" y="120"/>
                      </a:cubicBezTo>
                      <a:cubicBezTo>
                        <a:pt x="321" y="119"/>
                        <a:pt x="324" y="118"/>
                        <a:pt x="326" y="117"/>
                      </a:cubicBezTo>
                      <a:cubicBezTo>
                        <a:pt x="328" y="116"/>
                        <a:pt x="330" y="114"/>
                        <a:pt x="331" y="111"/>
                      </a:cubicBezTo>
                      <a:cubicBezTo>
                        <a:pt x="333" y="110"/>
                        <a:pt x="333" y="107"/>
                        <a:pt x="333" y="10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39" name="Freeform 25">
                  <a:extLst>
                    <a:ext uri="{FF2B5EF4-FFF2-40B4-BE49-F238E27FC236}">
                      <a16:creationId xmlns:a16="http://schemas.microsoft.com/office/drawing/2014/main" id="{7E32AB6D-6A62-C004-5494-A639E761FD1D}"/>
                    </a:ext>
                  </a:extLst>
                </p:cNvPr>
                <p:cNvSpPr>
                  <a:spLocks/>
                </p:cNvSpPr>
                <p:nvPr/>
              </p:nvSpPr>
              <p:spPr bwMode="auto">
                <a:xfrm>
                  <a:off x="6021132" y="2048960"/>
                  <a:ext cx="364236" cy="565485"/>
                </a:xfrm>
                <a:custGeom>
                  <a:avLst/>
                  <a:gdLst/>
                  <a:ahLst/>
                  <a:cxnLst>
                    <a:cxn ang="0">
                      <a:pos x="180" y="21"/>
                    </a:cxn>
                    <a:cxn ang="0">
                      <a:pos x="155" y="17"/>
                    </a:cxn>
                    <a:cxn ang="0">
                      <a:pos x="138" y="2"/>
                    </a:cxn>
                    <a:cxn ang="0">
                      <a:pos x="110" y="5"/>
                    </a:cxn>
                    <a:cxn ang="0">
                      <a:pos x="106" y="14"/>
                    </a:cxn>
                    <a:cxn ang="0">
                      <a:pos x="109" y="39"/>
                    </a:cxn>
                    <a:cxn ang="0">
                      <a:pos x="110" y="58"/>
                    </a:cxn>
                    <a:cxn ang="0">
                      <a:pos x="102" y="80"/>
                    </a:cxn>
                    <a:cxn ang="0">
                      <a:pos x="96" y="102"/>
                    </a:cxn>
                    <a:cxn ang="0">
                      <a:pos x="100" y="123"/>
                    </a:cxn>
                    <a:cxn ang="0">
                      <a:pos x="100" y="153"/>
                    </a:cxn>
                    <a:cxn ang="0">
                      <a:pos x="82" y="178"/>
                    </a:cxn>
                    <a:cxn ang="0">
                      <a:pos x="61" y="188"/>
                    </a:cxn>
                    <a:cxn ang="0">
                      <a:pos x="42" y="198"/>
                    </a:cxn>
                    <a:cxn ang="0">
                      <a:pos x="18" y="212"/>
                    </a:cxn>
                    <a:cxn ang="0">
                      <a:pos x="4" y="210"/>
                    </a:cxn>
                    <a:cxn ang="0">
                      <a:pos x="11" y="232"/>
                    </a:cxn>
                    <a:cxn ang="0">
                      <a:pos x="31" y="246"/>
                    </a:cxn>
                    <a:cxn ang="0">
                      <a:pos x="48" y="259"/>
                    </a:cxn>
                    <a:cxn ang="0">
                      <a:pos x="49" y="281"/>
                    </a:cxn>
                    <a:cxn ang="0">
                      <a:pos x="69" y="294"/>
                    </a:cxn>
                    <a:cxn ang="0">
                      <a:pos x="92" y="302"/>
                    </a:cxn>
                    <a:cxn ang="0">
                      <a:pos x="113" y="299"/>
                    </a:cxn>
                    <a:cxn ang="0">
                      <a:pos x="123" y="281"/>
                    </a:cxn>
                    <a:cxn ang="0">
                      <a:pos x="114" y="273"/>
                    </a:cxn>
                    <a:cxn ang="0">
                      <a:pos x="126" y="283"/>
                    </a:cxn>
                    <a:cxn ang="0">
                      <a:pos x="127" y="305"/>
                    </a:cxn>
                    <a:cxn ang="0">
                      <a:pos x="133" y="304"/>
                    </a:cxn>
                    <a:cxn ang="0">
                      <a:pos x="141" y="303"/>
                    </a:cxn>
                    <a:cxn ang="0">
                      <a:pos x="147" y="291"/>
                    </a:cxn>
                    <a:cxn ang="0">
                      <a:pos x="151" y="288"/>
                    </a:cxn>
                    <a:cxn ang="0">
                      <a:pos x="154" y="292"/>
                    </a:cxn>
                    <a:cxn ang="0">
                      <a:pos x="156" y="309"/>
                    </a:cxn>
                    <a:cxn ang="0">
                      <a:pos x="169" y="306"/>
                    </a:cxn>
                    <a:cxn ang="0">
                      <a:pos x="166" y="291"/>
                    </a:cxn>
                    <a:cxn ang="0">
                      <a:pos x="174" y="289"/>
                    </a:cxn>
                    <a:cxn ang="0">
                      <a:pos x="170" y="268"/>
                    </a:cxn>
                    <a:cxn ang="0">
                      <a:pos x="165" y="239"/>
                    </a:cxn>
                    <a:cxn ang="0">
                      <a:pos x="154" y="218"/>
                    </a:cxn>
                    <a:cxn ang="0">
                      <a:pos x="146" y="202"/>
                    </a:cxn>
                    <a:cxn ang="0">
                      <a:pos x="146" y="183"/>
                    </a:cxn>
                    <a:cxn ang="0">
                      <a:pos x="148" y="166"/>
                    </a:cxn>
                    <a:cxn ang="0">
                      <a:pos x="131" y="157"/>
                    </a:cxn>
                    <a:cxn ang="0">
                      <a:pos x="112" y="147"/>
                    </a:cxn>
                    <a:cxn ang="0">
                      <a:pos x="123" y="130"/>
                    </a:cxn>
                    <a:cxn ang="0">
                      <a:pos x="144" y="113"/>
                    </a:cxn>
                    <a:cxn ang="0">
                      <a:pos x="150" y="99"/>
                    </a:cxn>
                    <a:cxn ang="0">
                      <a:pos x="125" y="85"/>
                    </a:cxn>
                    <a:cxn ang="0">
                      <a:pos x="111" y="72"/>
                    </a:cxn>
                    <a:cxn ang="0">
                      <a:pos x="127" y="51"/>
                    </a:cxn>
                    <a:cxn ang="0">
                      <a:pos x="122" y="37"/>
                    </a:cxn>
                    <a:cxn ang="0">
                      <a:pos x="137" y="44"/>
                    </a:cxn>
                    <a:cxn ang="0">
                      <a:pos x="155" y="53"/>
                    </a:cxn>
                    <a:cxn ang="0">
                      <a:pos x="160" y="48"/>
                    </a:cxn>
                    <a:cxn ang="0">
                      <a:pos x="170" y="63"/>
                    </a:cxn>
                    <a:cxn ang="0">
                      <a:pos x="187" y="60"/>
                    </a:cxn>
                    <a:cxn ang="0">
                      <a:pos x="200" y="35"/>
                    </a:cxn>
                  </a:cxnLst>
                  <a:rect l="0" t="0" r="r" b="b"/>
                  <a:pathLst>
                    <a:path w="201" h="312">
                      <a:moveTo>
                        <a:pt x="200" y="28"/>
                      </a:moveTo>
                      <a:cubicBezTo>
                        <a:pt x="200" y="25"/>
                        <a:pt x="199" y="24"/>
                        <a:pt x="199" y="24"/>
                      </a:cubicBezTo>
                      <a:cubicBezTo>
                        <a:pt x="199" y="24"/>
                        <a:pt x="198" y="24"/>
                        <a:pt x="195" y="24"/>
                      </a:cubicBezTo>
                      <a:cubicBezTo>
                        <a:pt x="192" y="24"/>
                        <a:pt x="189" y="23"/>
                        <a:pt x="187" y="22"/>
                      </a:cubicBezTo>
                      <a:cubicBezTo>
                        <a:pt x="185" y="22"/>
                        <a:pt x="182" y="21"/>
                        <a:pt x="180" y="21"/>
                      </a:cubicBezTo>
                      <a:cubicBezTo>
                        <a:pt x="178" y="21"/>
                        <a:pt x="176" y="20"/>
                        <a:pt x="174" y="19"/>
                      </a:cubicBezTo>
                      <a:cubicBezTo>
                        <a:pt x="173" y="18"/>
                        <a:pt x="170" y="19"/>
                        <a:pt x="169" y="19"/>
                      </a:cubicBezTo>
                      <a:cubicBezTo>
                        <a:pt x="167" y="20"/>
                        <a:pt x="165" y="21"/>
                        <a:pt x="164" y="21"/>
                      </a:cubicBezTo>
                      <a:cubicBezTo>
                        <a:pt x="163" y="21"/>
                        <a:pt x="161" y="20"/>
                        <a:pt x="160" y="20"/>
                      </a:cubicBezTo>
                      <a:cubicBezTo>
                        <a:pt x="158" y="19"/>
                        <a:pt x="156" y="17"/>
                        <a:pt x="155" y="17"/>
                      </a:cubicBezTo>
                      <a:cubicBezTo>
                        <a:pt x="154" y="16"/>
                        <a:pt x="151" y="15"/>
                        <a:pt x="150" y="15"/>
                      </a:cubicBezTo>
                      <a:cubicBezTo>
                        <a:pt x="148" y="14"/>
                        <a:pt x="147" y="12"/>
                        <a:pt x="147" y="11"/>
                      </a:cubicBezTo>
                      <a:cubicBezTo>
                        <a:pt x="147" y="10"/>
                        <a:pt x="145" y="7"/>
                        <a:pt x="143" y="7"/>
                      </a:cubicBezTo>
                      <a:cubicBezTo>
                        <a:pt x="142" y="6"/>
                        <a:pt x="141" y="3"/>
                        <a:pt x="141" y="2"/>
                      </a:cubicBezTo>
                      <a:cubicBezTo>
                        <a:pt x="141" y="2"/>
                        <a:pt x="140" y="2"/>
                        <a:pt x="138" y="2"/>
                      </a:cubicBezTo>
                      <a:cubicBezTo>
                        <a:pt x="138" y="2"/>
                        <a:pt x="134" y="3"/>
                        <a:pt x="132" y="3"/>
                      </a:cubicBezTo>
                      <a:cubicBezTo>
                        <a:pt x="130" y="3"/>
                        <a:pt x="126" y="4"/>
                        <a:pt x="124" y="5"/>
                      </a:cubicBezTo>
                      <a:cubicBezTo>
                        <a:pt x="123" y="7"/>
                        <a:pt x="121" y="7"/>
                        <a:pt x="120" y="7"/>
                      </a:cubicBezTo>
                      <a:cubicBezTo>
                        <a:pt x="119" y="6"/>
                        <a:pt x="116" y="6"/>
                        <a:pt x="115" y="6"/>
                      </a:cubicBezTo>
                      <a:cubicBezTo>
                        <a:pt x="113" y="5"/>
                        <a:pt x="111" y="5"/>
                        <a:pt x="110" y="5"/>
                      </a:cubicBezTo>
                      <a:cubicBezTo>
                        <a:pt x="109" y="5"/>
                        <a:pt x="106" y="3"/>
                        <a:pt x="105" y="2"/>
                      </a:cubicBezTo>
                      <a:cubicBezTo>
                        <a:pt x="104" y="1"/>
                        <a:pt x="103" y="0"/>
                        <a:pt x="103" y="0"/>
                      </a:cubicBezTo>
                      <a:cubicBezTo>
                        <a:pt x="103" y="0"/>
                        <a:pt x="103" y="2"/>
                        <a:pt x="102" y="4"/>
                      </a:cubicBezTo>
                      <a:cubicBezTo>
                        <a:pt x="102" y="7"/>
                        <a:pt x="102" y="9"/>
                        <a:pt x="103" y="11"/>
                      </a:cubicBezTo>
                      <a:cubicBezTo>
                        <a:pt x="104" y="12"/>
                        <a:pt x="105" y="13"/>
                        <a:pt x="106" y="14"/>
                      </a:cubicBezTo>
                      <a:cubicBezTo>
                        <a:pt x="106" y="16"/>
                        <a:pt x="107" y="18"/>
                        <a:pt x="108" y="18"/>
                      </a:cubicBezTo>
                      <a:cubicBezTo>
                        <a:pt x="108" y="19"/>
                        <a:pt x="109" y="21"/>
                        <a:pt x="110" y="23"/>
                      </a:cubicBezTo>
                      <a:cubicBezTo>
                        <a:pt x="111" y="24"/>
                        <a:pt x="112" y="27"/>
                        <a:pt x="112" y="28"/>
                      </a:cubicBezTo>
                      <a:cubicBezTo>
                        <a:pt x="112" y="30"/>
                        <a:pt x="112" y="34"/>
                        <a:pt x="111" y="35"/>
                      </a:cubicBezTo>
                      <a:cubicBezTo>
                        <a:pt x="110" y="37"/>
                        <a:pt x="109" y="39"/>
                        <a:pt x="109" y="39"/>
                      </a:cubicBezTo>
                      <a:cubicBezTo>
                        <a:pt x="117" y="45"/>
                        <a:pt x="117" y="45"/>
                        <a:pt x="117" y="45"/>
                      </a:cubicBezTo>
                      <a:cubicBezTo>
                        <a:pt x="117" y="45"/>
                        <a:pt x="116" y="46"/>
                        <a:pt x="115" y="47"/>
                      </a:cubicBezTo>
                      <a:cubicBezTo>
                        <a:pt x="114" y="48"/>
                        <a:pt x="117" y="49"/>
                        <a:pt x="116" y="50"/>
                      </a:cubicBezTo>
                      <a:cubicBezTo>
                        <a:pt x="115" y="51"/>
                        <a:pt x="114" y="54"/>
                        <a:pt x="113" y="55"/>
                      </a:cubicBezTo>
                      <a:cubicBezTo>
                        <a:pt x="112" y="56"/>
                        <a:pt x="110" y="57"/>
                        <a:pt x="110" y="58"/>
                      </a:cubicBezTo>
                      <a:cubicBezTo>
                        <a:pt x="108" y="60"/>
                        <a:pt x="106" y="61"/>
                        <a:pt x="104" y="62"/>
                      </a:cubicBezTo>
                      <a:cubicBezTo>
                        <a:pt x="102" y="63"/>
                        <a:pt x="101" y="64"/>
                        <a:pt x="99" y="66"/>
                      </a:cubicBezTo>
                      <a:cubicBezTo>
                        <a:pt x="98" y="68"/>
                        <a:pt x="96" y="70"/>
                        <a:pt x="96" y="71"/>
                      </a:cubicBezTo>
                      <a:cubicBezTo>
                        <a:pt x="96" y="73"/>
                        <a:pt x="97" y="74"/>
                        <a:pt x="98" y="76"/>
                      </a:cubicBezTo>
                      <a:cubicBezTo>
                        <a:pt x="100" y="77"/>
                        <a:pt x="101" y="79"/>
                        <a:pt x="102" y="80"/>
                      </a:cubicBezTo>
                      <a:cubicBezTo>
                        <a:pt x="103" y="81"/>
                        <a:pt x="104" y="84"/>
                        <a:pt x="106" y="86"/>
                      </a:cubicBezTo>
                      <a:cubicBezTo>
                        <a:pt x="107" y="88"/>
                        <a:pt x="109" y="89"/>
                        <a:pt x="109" y="91"/>
                      </a:cubicBezTo>
                      <a:cubicBezTo>
                        <a:pt x="110" y="92"/>
                        <a:pt x="108" y="93"/>
                        <a:pt x="107" y="94"/>
                      </a:cubicBezTo>
                      <a:cubicBezTo>
                        <a:pt x="105" y="95"/>
                        <a:pt x="103" y="96"/>
                        <a:pt x="100" y="97"/>
                      </a:cubicBezTo>
                      <a:cubicBezTo>
                        <a:pt x="98" y="99"/>
                        <a:pt x="96" y="101"/>
                        <a:pt x="96" y="102"/>
                      </a:cubicBezTo>
                      <a:cubicBezTo>
                        <a:pt x="96" y="102"/>
                        <a:pt x="96" y="105"/>
                        <a:pt x="98" y="106"/>
                      </a:cubicBezTo>
                      <a:cubicBezTo>
                        <a:pt x="98" y="107"/>
                        <a:pt x="98" y="109"/>
                        <a:pt x="99" y="111"/>
                      </a:cubicBezTo>
                      <a:cubicBezTo>
                        <a:pt x="99" y="112"/>
                        <a:pt x="98" y="113"/>
                        <a:pt x="98" y="114"/>
                      </a:cubicBezTo>
                      <a:cubicBezTo>
                        <a:pt x="97" y="115"/>
                        <a:pt x="97" y="117"/>
                        <a:pt x="97" y="118"/>
                      </a:cubicBezTo>
                      <a:cubicBezTo>
                        <a:pt x="97" y="121"/>
                        <a:pt x="99" y="123"/>
                        <a:pt x="100" y="123"/>
                      </a:cubicBezTo>
                      <a:cubicBezTo>
                        <a:pt x="102" y="125"/>
                        <a:pt x="103" y="128"/>
                        <a:pt x="102" y="130"/>
                      </a:cubicBezTo>
                      <a:cubicBezTo>
                        <a:pt x="101" y="133"/>
                        <a:pt x="101" y="137"/>
                        <a:pt x="102" y="139"/>
                      </a:cubicBezTo>
                      <a:cubicBezTo>
                        <a:pt x="104" y="141"/>
                        <a:pt x="103" y="143"/>
                        <a:pt x="102" y="144"/>
                      </a:cubicBezTo>
                      <a:cubicBezTo>
                        <a:pt x="99" y="145"/>
                        <a:pt x="98" y="146"/>
                        <a:pt x="99" y="148"/>
                      </a:cubicBezTo>
                      <a:cubicBezTo>
                        <a:pt x="99" y="149"/>
                        <a:pt x="100" y="151"/>
                        <a:pt x="100" y="153"/>
                      </a:cubicBezTo>
                      <a:cubicBezTo>
                        <a:pt x="100" y="155"/>
                        <a:pt x="98" y="157"/>
                        <a:pt x="96" y="159"/>
                      </a:cubicBezTo>
                      <a:cubicBezTo>
                        <a:pt x="95" y="162"/>
                        <a:pt x="93" y="165"/>
                        <a:pt x="92" y="167"/>
                      </a:cubicBezTo>
                      <a:cubicBezTo>
                        <a:pt x="91" y="168"/>
                        <a:pt x="89" y="171"/>
                        <a:pt x="88" y="171"/>
                      </a:cubicBezTo>
                      <a:cubicBezTo>
                        <a:pt x="88" y="172"/>
                        <a:pt x="87" y="174"/>
                        <a:pt x="86" y="175"/>
                      </a:cubicBezTo>
                      <a:cubicBezTo>
                        <a:pt x="85" y="177"/>
                        <a:pt x="83" y="178"/>
                        <a:pt x="82" y="178"/>
                      </a:cubicBezTo>
                      <a:cubicBezTo>
                        <a:pt x="80" y="178"/>
                        <a:pt x="78" y="178"/>
                        <a:pt x="76" y="178"/>
                      </a:cubicBezTo>
                      <a:cubicBezTo>
                        <a:pt x="74" y="178"/>
                        <a:pt x="72" y="179"/>
                        <a:pt x="72" y="180"/>
                      </a:cubicBezTo>
                      <a:cubicBezTo>
                        <a:pt x="72" y="182"/>
                        <a:pt x="71" y="184"/>
                        <a:pt x="70" y="185"/>
                      </a:cubicBezTo>
                      <a:cubicBezTo>
                        <a:pt x="69" y="187"/>
                        <a:pt x="67" y="188"/>
                        <a:pt x="66" y="188"/>
                      </a:cubicBezTo>
                      <a:cubicBezTo>
                        <a:pt x="65" y="188"/>
                        <a:pt x="63" y="188"/>
                        <a:pt x="61" y="188"/>
                      </a:cubicBezTo>
                      <a:cubicBezTo>
                        <a:pt x="60" y="188"/>
                        <a:pt x="57" y="188"/>
                        <a:pt x="56" y="187"/>
                      </a:cubicBezTo>
                      <a:cubicBezTo>
                        <a:pt x="55" y="187"/>
                        <a:pt x="52" y="188"/>
                        <a:pt x="51" y="190"/>
                      </a:cubicBezTo>
                      <a:cubicBezTo>
                        <a:pt x="50" y="191"/>
                        <a:pt x="49" y="193"/>
                        <a:pt x="50" y="195"/>
                      </a:cubicBezTo>
                      <a:cubicBezTo>
                        <a:pt x="50" y="197"/>
                        <a:pt x="49" y="197"/>
                        <a:pt x="48" y="197"/>
                      </a:cubicBezTo>
                      <a:cubicBezTo>
                        <a:pt x="46" y="198"/>
                        <a:pt x="43" y="198"/>
                        <a:pt x="42" y="198"/>
                      </a:cubicBezTo>
                      <a:cubicBezTo>
                        <a:pt x="41" y="199"/>
                        <a:pt x="39" y="200"/>
                        <a:pt x="37" y="200"/>
                      </a:cubicBezTo>
                      <a:cubicBezTo>
                        <a:pt x="35" y="201"/>
                        <a:pt x="32" y="202"/>
                        <a:pt x="30" y="203"/>
                      </a:cubicBezTo>
                      <a:cubicBezTo>
                        <a:pt x="28" y="204"/>
                        <a:pt x="25" y="206"/>
                        <a:pt x="25" y="209"/>
                      </a:cubicBezTo>
                      <a:cubicBezTo>
                        <a:pt x="24" y="211"/>
                        <a:pt x="22" y="213"/>
                        <a:pt x="22" y="213"/>
                      </a:cubicBezTo>
                      <a:cubicBezTo>
                        <a:pt x="21" y="213"/>
                        <a:pt x="19" y="213"/>
                        <a:pt x="18" y="212"/>
                      </a:cubicBezTo>
                      <a:cubicBezTo>
                        <a:pt x="17" y="211"/>
                        <a:pt x="17" y="210"/>
                        <a:pt x="15" y="211"/>
                      </a:cubicBezTo>
                      <a:cubicBezTo>
                        <a:pt x="14" y="211"/>
                        <a:pt x="13" y="209"/>
                        <a:pt x="13" y="208"/>
                      </a:cubicBezTo>
                      <a:cubicBezTo>
                        <a:pt x="13" y="207"/>
                        <a:pt x="12" y="205"/>
                        <a:pt x="11" y="205"/>
                      </a:cubicBezTo>
                      <a:cubicBezTo>
                        <a:pt x="10" y="205"/>
                        <a:pt x="9" y="206"/>
                        <a:pt x="8" y="208"/>
                      </a:cubicBezTo>
                      <a:cubicBezTo>
                        <a:pt x="8" y="209"/>
                        <a:pt x="6" y="210"/>
                        <a:pt x="4" y="210"/>
                      </a:cubicBezTo>
                      <a:cubicBezTo>
                        <a:pt x="2" y="211"/>
                        <a:pt x="1" y="213"/>
                        <a:pt x="0" y="216"/>
                      </a:cubicBezTo>
                      <a:cubicBezTo>
                        <a:pt x="1" y="217"/>
                        <a:pt x="1" y="221"/>
                        <a:pt x="1" y="223"/>
                      </a:cubicBezTo>
                      <a:cubicBezTo>
                        <a:pt x="1" y="225"/>
                        <a:pt x="2" y="227"/>
                        <a:pt x="2" y="228"/>
                      </a:cubicBezTo>
                      <a:cubicBezTo>
                        <a:pt x="2" y="229"/>
                        <a:pt x="4" y="230"/>
                        <a:pt x="6" y="230"/>
                      </a:cubicBezTo>
                      <a:cubicBezTo>
                        <a:pt x="8" y="230"/>
                        <a:pt x="10" y="231"/>
                        <a:pt x="11" y="232"/>
                      </a:cubicBezTo>
                      <a:cubicBezTo>
                        <a:pt x="12" y="233"/>
                        <a:pt x="14" y="235"/>
                        <a:pt x="15" y="236"/>
                      </a:cubicBezTo>
                      <a:cubicBezTo>
                        <a:pt x="17" y="237"/>
                        <a:pt x="19" y="238"/>
                        <a:pt x="20" y="238"/>
                      </a:cubicBezTo>
                      <a:cubicBezTo>
                        <a:pt x="21" y="237"/>
                        <a:pt x="24" y="237"/>
                        <a:pt x="27" y="237"/>
                      </a:cubicBezTo>
                      <a:cubicBezTo>
                        <a:pt x="28" y="237"/>
                        <a:pt x="30" y="238"/>
                        <a:pt x="31" y="239"/>
                      </a:cubicBezTo>
                      <a:cubicBezTo>
                        <a:pt x="31" y="241"/>
                        <a:pt x="32" y="244"/>
                        <a:pt x="31" y="246"/>
                      </a:cubicBezTo>
                      <a:cubicBezTo>
                        <a:pt x="31" y="248"/>
                        <a:pt x="33" y="250"/>
                        <a:pt x="35" y="250"/>
                      </a:cubicBezTo>
                      <a:cubicBezTo>
                        <a:pt x="37" y="251"/>
                        <a:pt x="39" y="252"/>
                        <a:pt x="40" y="253"/>
                      </a:cubicBezTo>
                      <a:cubicBezTo>
                        <a:pt x="40" y="253"/>
                        <a:pt x="41" y="254"/>
                        <a:pt x="42" y="256"/>
                      </a:cubicBezTo>
                      <a:cubicBezTo>
                        <a:pt x="42" y="257"/>
                        <a:pt x="43" y="258"/>
                        <a:pt x="45" y="258"/>
                      </a:cubicBezTo>
                      <a:cubicBezTo>
                        <a:pt x="46" y="258"/>
                        <a:pt x="47" y="259"/>
                        <a:pt x="48" y="259"/>
                      </a:cubicBezTo>
                      <a:cubicBezTo>
                        <a:pt x="50" y="260"/>
                        <a:pt x="50" y="261"/>
                        <a:pt x="49" y="262"/>
                      </a:cubicBezTo>
                      <a:cubicBezTo>
                        <a:pt x="48" y="263"/>
                        <a:pt x="48" y="264"/>
                        <a:pt x="50" y="265"/>
                      </a:cubicBezTo>
                      <a:cubicBezTo>
                        <a:pt x="52" y="267"/>
                        <a:pt x="53" y="269"/>
                        <a:pt x="53" y="271"/>
                      </a:cubicBezTo>
                      <a:cubicBezTo>
                        <a:pt x="53" y="273"/>
                        <a:pt x="52" y="275"/>
                        <a:pt x="51" y="278"/>
                      </a:cubicBezTo>
                      <a:cubicBezTo>
                        <a:pt x="50" y="279"/>
                        <a:pt x="49" y="281"/>
                        <a:pt x="49" y="281"/>
                      </a:cubicBezTo>
                      <a:cubicBezTo>
                        <a:pt x="49" y="281"/>
                        <a:pt x="52" y="281"/>
                        <a:pt x="56" y="283"/>
                      </a:cubicBezTo>
                      <a:cubicBezTo>
                        <a:pt x="58" y="283"/>
                        <a:pt x="62" y="284"/>
                        <a:pt x="63" y="285"/>
                      </a:cubicBezTo>
                      <a:cubicBezTo>
                        <a:pt x="64" y="286"/>
                        <a:pt x="65" y="288"/>
                        <a:pt x="65" y="290"/>
                      </a:cubicBezTo>
                      <a:cubicBezTo>
                        <a:pt x="65" y="292"/>
                        <a:pt x="66" y="293"/>
                        <a:pt x="67" y="294"/>
                      </a:cubicBezTo>
                      <a:cubicBezTo>
                        <a:pt x="67" y="295"/>
                        <a:pt x="68" y="295"/>
                        <a:pt x="69" y="294"/>
                      </a:cubicBezTo>
                      <a:cubicBezTo>
                        <a:pt x="70" y="293"/>
                        <a:pt x="72" y="292"/>
                        <a:pt x="73" y="292"/>
                      </a:cubicBezTo>
                      <a:cubicBezTo>
                        <a:pt x="74" y="292"/>
                        <a:pt x="75" y="291"/>
                        <a:pt x="75" y="293"/>
                      </a:cubicBezTo>
                      <a:cubicBezTo>
                        <a:pt x="75" y="294"/>
                        <a:pt x="77" y="296"/>
                        <a:pt x="78" y="298"/>
                      </a:cubicBezTo>
                      <a:cubicBezTo>
                        <a:pt x="79" y="299"/>
                        <a:pt x="82" y="301"/>
                        <a:pt x="84" y="301"/>
                      </a:cubicBezTo>
                      <a:cubicBezTo>
                        <a:pt x="86" y="301"/>
                        <a:pt x="90" y="301"/>
                        <a:pt x="92" y="302"/>
                      </a:cubicBezTo>
                      <a:cubicBezTo>
                        <a:pt x="93" y="303"/>
                        <a:pt x="97" y="304"/>
                        <a:pt x="99" y="305"/>
                      </a:cubicBezTo>
                      <a:cubicBezTo>
                        <a:pt x="101" y="306"/>
                        <a:pt x="102" y="307"/>
                        <a:pt x="102" y="307"/>
                      </a:cubicBezTo>
                      <a:cubicBezTo>
                        <a:pt x="103" y="306"/>
                        <a:pt x="106" y="305"/>
                        <a:pt x="107" y="305"/>
                      </a:cubicBezTo>
                      <a:cubicBezTo>
                        <a:pt x="109" y="305"/>
                        <a:pt x="110" y="303"/>
                        <a:pt x="110" y="302"/>
                      </a:cubicBezTo>
                      <a:cubicBezTo>
                        <a:pt x="111" y="302"/>
                        <a:pt x="112" y="300"/>
                        <a:pt x="113" y="299"/>
                      </a:cubicBezTo>
                      <a:cubicBezTo>
                        <a:pt x="114" y="298"/>
                        <a:pt x="115" y="297"/>
                        <a:pt x="116" y="296"/>
                      </a:cubicBezTo>
                      <a:cubicBezTo>
                        <a:pt x="117" y="295"/>
                        <a:pt x="117" y="293"/>
                        <a:pt x="117" y="292"/>
                      </a:cubicBezTo>
                      <a:cubicBezTo>
                        <a:pt x="117" y="290"/>
                        <a:pt x="119" y="289"/>
                        <a:pt x="120" y="288"/>
                      </a:cubicBezTo>
                      <a:cubicBezTo>
                        <a:pt x="121" y="286"/>
                        <a:pt x="122" y="284"/>
                        <a:pt x="123" y="284"/>
                      </a:cubicBezTo>
                      <a:cubicBezTo>
                        <a:pt x="124" y="283"/>
                        <a:pt x="124" y="282"/>
                        <a:pt x="123" y="281"/>
                      </a:cubicBezTo>
                      <a:cubicBezTo>
                        <a:pt x="123" y="280"/>
                        <a:pt x="121" y="279"/>
                        <a:pt x="120" y="279"/>
                      </a:cubicBezTo>
                      <a:cubicBezTo>
                        <a:pt x="119" y="279"/>
                        <a:pt x="116" y="279"/>
                        <a:pt x="115" y="278"/>
                      </a:cubicBezTo>
                      <a:cubicBezTo>
                        <a:pt x="114" y="276"/>
                        <a:pt x="113" y="275"/>
                        <a:pt x="113" y="274"/>
                      </a:cubicBezTo>
                      <a:cubicBezTo>
                        <a:pt x="112" y="274"/>
                        <a:pt x="112" y="272"/>
                        <a:pt x="111" y="271"/>
                      </a:cubicBezTo>
                      <a:cubicBezTo>
                        <a:pt x="111" y="270"/>
                        <a:pt x="112" y="270"/>
                        <a:pt x="114" y="273"/>
                      </a:cubicBezTo>
                      <a:cubicBezTo>
                        <a:pt x="115" y="274"/>
                        <a:pt x="117" y="276"/>
                        <a:pt x="118" y="276"/>
                      </a:cubicBezTo>
                      <a:cubicBezTo>
                        <a:pt x="119" y="276"/>
                        <a:pt x="119" y="276"/>
                        <a:pt x="120" y="276"/>
                      </a:cubicBezTo>
                      <a:cubicBezTo>
                        <a:pt x="121" y="277"/>
                        <a:pt x="121" y="277"/>
                        <a:pt x="122" y="277"/>
                      </a:cubicBezTo>
                      <a:cubicBezTo>
                        <a:pt x="123" y="277"/>
                        <a:pt x="124" y="278"/>
                        <a:pt x="125" y="279"/>
                      </a:cubicBezTo>
                      <a:cubicBezTo>
                        <a:pt x="126" y="280"/>
                        <a:pt x="126" y="282"/>
                        <a:pt x="126" y="283"/>
                      </a:cubicBezTo>
                      <a:cubicBezTo>
                        <a:pt x="126" y="283"/>
                        <a:pt x="126" y="286"/>
                        <a:pt x="125" y="287"/>
                      </a:cubicBezTo>
                      <a:cubicBezTo>
                        <a:pt x="124" y="289"/>
                        <a:pt x="124" y="290"/>
                        <a:pt x="124" y="292"/>
                      </a:cubicBezTo>
                      <a:cubicBezTo>
                        <a:pt x="124" y="293"/>
                        <a:pt x="124" y="295"/>
                        <a:pt x="125" y="296"/>
                      </a:cubicBezTo>
                      <a:cubicBezTo>
                        <a:pt x="125" y="297"/>
                        <a:pt x="126" y="299"/>
                        <a:pt x="126" y="300"/>
                      </a:cubicBezTo>
                      <a:cubicBezTo>
                        <a:pt x="127" y="301"/>
                        <a:pt x="127" y="304"/>
                        <a:pt x="127" y="305"/>
                      </a:cubicBezTo>
                      <a:cubicBezTo>
                        <a:pt x="127" y="305"/>
                        <a:pt x="127" y="307"/>
                        <a:pt x="128" y="308"/>
                      </a:cubicBezTo>
                      <a:cubicBezTo>
                        <a:pt x="128" y="309"/>
                        <a:pt x="129" y="310"/>
                        <a:pt x="130" y="311"/>
                      </a:cubicBezTo>
                      <a:cubicBezTo>
                        <a:pt x="130" y="312"/>
                        <a:pt x="131" y="312"/>
                        <a:pt x="132" y="312"/>
                      </a:cubicBezTo>
                      <a:cubicBezTo>
                        <a:pt x="132" y="311"/>
                        <a:pt x="132" y="310"/>
                        <a:pt x="132" y="309"/>
                      </a:cubicBezTo>
                      <a:cubicBezTo>
                        <a:pt x="132" y="308"/>
                        <a:pt x="133" y="305"/>
                        <a:pt x="133" y="304"/>
                      </a:cubicBezTo>
                      <a:cubicBezTo>
                        <a:pt x="133" y="303"/>
                        <a:pt x="134" y="302"/>
                        <a:pt x="134" y="303"/>
                      </a:cubicBezTo>
                      <a:cubicBezTo>
                        <a:pt x="135" y="303"/>
                        <a:pt x="136" y="304"/>
                        <a:pt x="136" y="306"/>
                      </a:cubicBezTo>
                      <a:cubicBezTo>
                        <a:pt x="137" y="308"/>
                        <a:pt x="137" y="309"/>
                        <a:pt x="138" y="308"/>
                      </a:cubicBezTo>
                      <a:cubicBezTo>
                        <a:pt x="139" y="308"/>
                        <a:pt x="140" y="308"/>
                        <a:pt x="140" y="307"/>
                      </a:cubicBezTo>
                      <a:cubicBezTo>
                        <a:pt x="140" y="306"/>
                        <a:pt x="141" y="304"/>
                        <a:pt x="141" y="303"/>
                      </a:cubicBezTo>
                      <a:cubicBezTo>
                        <a:pt x="141" y="303"/>
                        <a:pt x="141" y="301"/>
                        <a:pt x="141" y="300"/>
                      </a:cubicBezTo>
                      <a:cubicBezTo>
                        <a:pt x="142" y="299"/>
                        <a:pt x="142" y="297"/>
                        <a:pt x="142" y="295"/>
                      </a:cubicBezTo>
                      <a:cubicBezTo>
                        <a:pt x="142" y="293"/>
                        <a:pt x="142" y="292"/>
                        <a:pt x="143" y="293"/>
                      </a:cubicBezTo>
                      <a:cubicBezTo>
                        <a:pt x="143" y="295"/>
                        <a:pt x="144" y="295"/>
                        <a:pt x="145" y="295"/>
                      </a:cubicBezTo>
                      <a:cubicBezTo>
                        <a:pt x="146" y="294"/>
                        <a:pt x="147" y="292"/>
                        <a:pt x="147" y="291"/>
                      </a:cubicBezTo>
                      <a:cubicBezTo>
                        <a:pt x="147" y="289"/>
                        <a:pt x="148" y="287"/>
                        <a:pt x="148" y="286"/>
                      </a:cubicBezTo>
                      <a:cubicBezTo>
                        <a:pt x="149" y="285"/>
                        <a:pt x="149" y="282"/>
                        <a:pt x="149" y="280"/>
                      </a:cubicBezTo>
                      <a:cubicBezTo>
                        <a:pt x="150" y="279"/>
                        <a:pt x="150" y="279"/>
                        <a:pt x="151" y="280"/>
                      </a:cubicBezTo>
                      <a:cubicBezTo>
                        <a:pt x="151" y="282"/>
                        <a:pt x="151" y="284"/>
                        <a:pt x="150" y="285"/>
                      </a:cubicBezTo>
                      <a:cubicBezTo>
                        <a:pt x="150" y="286"/>
                        <a:pt x="150" y="287"/>
                        <a:pt x="151" y="288"/>
                      </a:cubicBezTo>
                      <a:cubicBezTo>
                        <a:pt x="152" y="288"/>
                        <a:pt x="153" y="288"/>
                        <a:pt x="153" y="287"/>
                      </a:cubicBezTo>
                      <a:cubicBezTo>
                        <a:pt x="153" y="285"/>
                        <a:pt x="154" y="284"/>
                        <a:pt x="154" y="283"/>
                      </a:cubicBezTo>
                      <a:cubicBezTo>
                        <a:pt x="155" y="281"/>
                        <a:pt x="155" y="282"/>
                        <a:pt x="156" y="283"/>
                      </a:cubicBezTo>
                      <a:cubicBezTo>
                        <a:pt x="156" y="284"/>
                        <a:pt x="156" y="286"/>
                        <a:pt x="155" y="288"/>
                      </a:cubicBezTo>
                      <a:cubicBezTo>
                        <a:pt x="155" y="289"/>
                        <a:pt x="154" y="291"/>
                        <a:pt x="154" y="292"/>
                      </a:cubicBezTo>
                      <a:cubicBezTo>
                        <a:pt x="154" y="294"/>
                        <a:pt x="154" y="295"/>
                        <a:pt x="154" y="296"/>
                      </a:cubicBezTo>
                      <a:cubicBezTo>
                        <a:pt x="154" y="298"/>
                        <a:pt x="154" y="300"/>
                        <a:pt x="154" y="300"/>
                      </a:cubicBezTo>
                      <a:cubicBezTo>
                        <a:pt x="154" y="301"/>
                        <a:pt x="154" y="303"/>
                        <a:pt x="154" y="304"/>
                      </a:cubicBezTo>
                      <a:cubicBezTo>
                        <a:pt x="154" y="304"/>
                        <a:pt x="154" y="306"/>
                        <a:pt x="154" y="306"/>
                      </a:cubicBezTo>
                      <a:cubicBezTo>
                        <a:pt x="155" y="307"/>
                        <a:pt x="156" y="308"/>
                        <a:pt x="156" y="309"/>
                      </a:cubicBezTo>
                      <a:cubicBezTo>
                        <a:pt x="157" y="309"/>
                        <a:pt x="158" y="309"/>
                        <a:pt x="158" y="307"/>
                      </a:cubicBezTo>
                      <a:cubicBezTo>
                        <a:pt x="159" y="306"/>
                        <a:pt x="160" y="305"/>
                        <a:pt x="159" y="305"/>
                      </a:cubicBezTo>
                      <a:cubicBezTo>
                        <a:pt x="160" y="305"/>
                        <a:pt x="160" y="304"/>
                        <a:pt x="161" y="303"/>
                      </a:cubicBezTo>
                      <a:cubicBezTo>
                        <a:pt x="161" y="301"/>
                        <a:pt x="163" y="302"/>
                        <a:pt x="164" y="303"/>
                      </a:cubicBezTo>
                      <a:cubicBezTo>
                        <a:pt x="166" y="304"/>
                        <a:pt x="168" y="306"/>
                        <a:pt x="169" y="306"/>
                      </a:cubicBezTo>
                      <a:cubicBezTo>
                        <a:pt x="171" y="306"/>
                        <a:pt x="173" y="306"/>
                        <a:pt x="174" y="305"/>
                      </a:cubicBezTo>
                      <a:cubicBezTo>
                        <a:pt x="176" y="304"/>
                        <a:pt x="176" y="302"/>
                        <a:pt x="175" y="301"/>
                      </a:cubicBezTo>
                      <a:cubicBezTo>
                        <a:pt x="174" y="299"/>
                        <a:pt x="172" y="297"/>
                        <a:pt x="172" y="297"/>
                      </a:cubicBezTo>
                      <a:cubicBezTo>
                        <a:pt x="171" y="296"/>
                        <a:pt x="170" y="294"/>
                        <a:pt x="169" y="293"/>
                      </a:cubicBezTo>
                      <a:cubicBezTo>
                        <a:pt x="168" y="293"/>
                        <a:pt x="167" y="291"/>
                        <a:pt x="166" y="291"/>
                      </a:cubicBezTo>
                      <a:cubicBezTo>
                        <a:pt x="166" y="290"/>
                        <a:pt x="166" y="289"/>
                        <a:pt x="166" y="288"/>
                      </a:cubicBezTo>
                      <a:cubicBezTo>
                        <a:pt x="166" y="288"/>
                        <a:pt x="166" y="287"/>
                        <a:pt x="167" y="288"/>
                      </a:cubicBezTo>
                      <a:cubicBezTo>
                        <a:pt x="168" y="288"/>
                        <a:pt x="170" y="290"/>
                        <a:pt x="171" y="291"/>
                      </a:cubicBezTo>
                      <a:cubicBezTo>
                        <a:pt x="172" y="292"/>
                        <a:pt x="173" y="292"/>
                        <a:pt x="173" y="292"/>
                      </a:cubicBezTo>
                      <a:cubicBezTo>
                        <a:pt x="173" y="292"/>
                        <a:pt x="173" y="291"/>
                        <a:pt x="174" y="289"/>
                      </a:cubicBezTo>
                      <a:cubicBezTo>
                        <a:pt x="174" y="286"/>
                        <a:pt x="174" y="284"/>
                        <a:pt x="174" y="283"/>
                      </a:cubicBezTo>
                      <a:cubicBezTo>
                        <a:pt x="173" y="282"/>
                        <a:pt x="173" y="280"/>
                        <a:pt x="173" y="278"/>
                      </a:cubicBezTo>
                      <a:cubicBezTo>
                        <a:pt x="173" y="276"/>
                        <a:pt x="174" y="275"/>
                        <a:pt x="174" y="275"/>
                      </a:cubicBezTo>
                      <a:cubicBezTo>
                        <a:pt x="174" y="275"/>
                        <a:pt x="173" y="275"/>
                        <a:pt x="173" y="273"/>
                      </a:cubicBezTo>
                      <a:cubicBezTo>
                        <a:pt x="173" y="272"/>
                        <a:pt x="171" y="270"/>
                        <a:pt x="170" y="268"/>
                      </a:cubicBezTo>
                      <a:cubicBezTo>
                        <a:pt x="168" y="266"/>
                        <a:pt x="168" y="263"/>
                        <a:pt x="168" y="261"/>
                      </a:cubicBezTo>
                      <a:cubicBezTo>
                        <a:pt x="168" y="260"/>
                        <a:pt x="168" y="257"/>
                        <a:pt x="167" y="255"/>
                      </a:cubicBezTo>
                      <a:cubicBezTo>
                        <a:pt x="166" y="254"/>
                        <a:pt x="165" y="252"/>
                        <a:pt x="165" y="250"/>
                      </a:cubicBezTo>
                      <a:cubicBezTo>
                        <a:pt x="164" y="249"/>
                        <a:pt x="164" y="246"/>
                        <a:pt x="165" y="244"/>
                      </a:cubicBezTo>
                      <a:cubicBezTo>
                        <a:pt x="166" y="243"/>
                        <a:pt x="166" y="241"/>
                        <a:pt x="165" y="239"/>
                      </a:cubicBezTo>
                      <a:cubicBezTo>
                        <a:pt x="164" y="239"/>
                        <a:pt x="163" y="236"/>
                        <a:pt x="162" y="234"/>
                      </a:cubicBezTo>
                      <a:cubicBezTo>
                        <a:pt x="161" y="233"/>
                        <a:pt x="160" y="230"/>
                        <a:pt x="160" y="228"/>
                      </a:cubicBezTo>
                      <a:cubicBezTo>
                        <a:pt x="160" y="227"/>
                        <a:pt x="161" y="224"/>
                        <a:pt x="162" y="223"/>
                      </a:cubicBezTo>
                      <a:cubicBezTo>
                        <a:pt x="163" y="221"/>
                        <a:pt x="162" y="219"/>
                        <a:pt x="160" y="218"/>
                      </a:cubicBezTo>
                      <a:cubicBezTo>
                        <a:pt x="159" y="218"/>
                        <a:pt x="156" y="218"/>
                        <a:pt x="154" y="218"/>
                      </a:cubicBezTo>
                      <a:cubicBezTo>
                        <a:pt x="152" y="218"/>
                        <a:pt x="151" y="216"/>
                        <a:pt x="151" y="214"/>
                      </a:cubicBezTo>
                      <a:cubicBezTo>
                        <a:pt x="152" y="213"/>
                        <a:pt x="152" y="211"/>
                        <a:pt x="153" y="209"/>
                      </a:cubicBezTo>
                      <a:cubicBezTo>
                        <a:pt x="153" y="208"/>
                        <a:pt x="153" y="207"/>
                        <a:pt x="153" y="207"/>
                      </a:cubicBezTo>
                      <a:cubicBezTo>
                        <a:pt x="153" y="207"/>
                        <a:pt x="152" y="206"/>
                        <a:pt x="150" y="205"/>
                      </a:cubicBezTo>
                      <a:cubicBezTo>
                        <a:pt x="149" y="203"/>
                        <a:pt x="147" y="203"/>
                        <a:pt x="146" y="202"/>
                      </a:cubicBezTo>
                      <a:cubicBezTo>
                        <a:pt x="145" y="201"/>
                        <a:pt x="144" y="199"/>
                        <a:pt x="143" y="198"/>
                      </a:cubicBezTo>
                      <a:cubicBezTo>
                        <a:pt x="142" y="197"/>
                        <a:pt x="141" y="194"/>
                        <a:pt x="141" y="193"/>
                      </a:cubicBezTo>
                      <a:cubicBezTo>
                        <a:pt x="141" y="191"/>
                        <a:pt x="142" y="188"/>
                        <a:pt x="142" y="187"/>
                      </a:cubicBezTo>
                      <a:cubicBezTo>
                        <a:pt x="143" y="185"/>
                        <a:pt x="144" y="184"/>
                        <a:pt x="144" y="184"/>
                      </a:cubicBezTo>
                      <a:cubicBezTo>
                        <a:pt x="144" y="184"/>
                        <a:pt x="144" y="183"/>
                        <a:pt x="146" y="183"/>
                      </a:cubicBezTo>
                      <a:cubicBezTo>
                        <a:pt x="147" y="183"/>
                        <a:pt x="148" y="181"/>
                        <a:pt x="149" y="181"/>
                      </a:cubicBezTo>
                      <a:cubicBezTo>
                        <a:pt x="150" y="180"/>
                        <a:pt x="150" y="178"/>
                        <a:pt x="150" y="177"/>
                      </a:cubicBezTo>
                      <a:cubicBezTo>
                        <a:pt x="149" y="176"/>
                        <a:pt x="148" y="174"/>
                        <a:pt x="148" y="172"/>
                      </a:cubicBezTo>
                      <a:cubicBezTo>
                        <a:pt x="148" y="171"/>
                        <a:pt x="148" y="170"/>
                        <a:pt x="148" y="170"/>
                      </a:cubicBezTo>
                      <a:cubicBezTo>
                        <a:pt x="148" y="170"/>
                        <a:pt x="148" y="168"/>
                        <a:pt x="148" y="166"/>
                      </a:cubicBezTo>
                      <a:cubicBezTo>
                        <a:pt x="148" y="165"/>
                        <a:pt x="147" y="162"/>
                        <a:pt x="146" y="161"/>
                      </a:cubicBezTo>
                      <a:cubicBezTo>
                        <a:pt x="145" y="160"/>
                        <a:pt x="143" y="160"/>
                        <a:pt x="142" y="160"/>
                      </a:cubicBezTo>
                      <a:cubicBezTo>
                        <a:pt x="141" y="160"/>
                        <a:pt x="138" y="161"/>
                        <a:pt x="137" y="160"/>
                      </a:cubicBezTo>
                      <a:cubicBezTo>
                        <a:pt x="135" y="159"/>
                        <a:pt x="134" y="159"/>
                        <a:pt x="134" y="159"/>
                      </a:cubicBezTo>
                      <a:cubicBezTo>
                        <a:pt x="134" y="159"/>
                        <a:pt x="133" y="158"/>
                        <a:pt x="131" y="157"/>
                      </a:cubicBezTo>
                      <a:cubicBezTo>
                        <a:pt x="130" y="157"/>
                        <a:pt x="128" y="156"/>
                        <a:pt x="126" y="155"/>
                      </a:cubicBezTo>
                      <a:cubicBezTo>
                        <a:pt x="125" y="154"/>
                        <a:pt x="122" y="153"/>
                        <a:pt x="120" y="153"/>
                      </a:cubicBezTo>
                      <a:cubicBezTo>
                        <a:pt x="119" y="153"/>
                        <a:pt x="117" y="153"/>
                        <a:pt x="116" y="152"/>
                      </a:cubicBezTo>
                      <a:cubicBezTo>
                        <a:pt x="115" y="150"/>
                        <a:pt x="114" y="149"/>
                        <a:pt x="114" y="149"/>
                      </a:cubicBezTo>
                      <a:cubicBezTo>
                        <a:pt x="114" y="149"/>
                        <a:pt x="113" y="148"/>
                        <a:pt x="112" y="147"/>
                      </a:cubicBezTo>
                      <a:cubicBezTo>
                        <a:pt x="111" y="145"/>
                        <a:pt x="111" y="143"/>
                        <a:pt x="112" y="142"/>
                      </a:cubicBezTo>
                      <a:cubicBezTo>
                        <a:pt x="112" y="140"/>
                        <a:pt x="114" y="137"/>
                        <a:pt x="115" y="136"/>
                      </a:cubicBezTo>
                      <a:cubicBezTo>
                        <a:pt x="116" y="134"/>
                        <a:pt x="117" y="132"/>
                        <a:pt x="117" y="131"/>
                      </a:cubicBezTo>
                      <a:cubicBezTo>
                        <a:pt x="117" y="130"/>
                        <a:pt x="117" y="129"/>
                        <a:pt x="118" y="129"/>
                      </a:cubicBezTo>
                      <a:cubicBezTo>
                        <a:pt x="119" y="129"/>
                        <a:pt x="121" y="130"/>
                        <a:pt x="123" y="130"/>
                      </a:cubicBezTo>
                      <a:cubicBezTo>
                        <a:pt x="124" y="130"/>
                        <a:pt x="125" y="130"/>
                        <a:pt x="127" y="128"/>
                      </a:cubicBezTo>
                      <a:cubicBezTo>
                        <a:pt x="128" y="126"/>
                        <a:pt x="130" y="124"/>
                        <a:pt x="131" y="122"/>
                      </a:cubicBezTo>
                      <a:cubicBezTo>
                        <a:pt x="131" y="120"/>
                        <a:pt x="132" y="118"/>
                        <a:pt x="132" y="115"/>
                      </a:cubicBezTo>
                      <a:cubicBezTo>
                        <a:pt x="132" y="113"/>
                        <a:pt x="133" y="112"/>
                        <a:pt x="136" y="112"/>
                      </a:cubicBezTo>
                      <a:cubicBezTo>
                        <a:pt x="139" y="112"/>
                        <a:pt x="142" y="112"/>
                        <a:pt x="144" y="113"/>
                      </a:cubicBezTo>
                      <a:cubicBezTo>
                        <a:pt x="146" y="114"/>
                        <a:pt x="149" y="114"/>
                        <a:pt x="149" y="113"/>
                      </a:cubicBezTo>
                      <a:cubicBezTo>
                        <a:pt x="150" y="112"/>
                        <a:pt x="152" y="111"/>
                        <a:pt x="154" y="111"/>
                      </a:cubicBezTo>
                      <a:cubicBezTo>
                        <a:pt x="156" y="110"/>
                        <a:pt x="157" y="109"/>
                        <a:pt x="157" y="108"/>
                      </a:cubicBezTo>
                      <a:cubicBezTo>
                        <a:pt x="157" y="107"/>
                        <a:pt x="156" y="104"/>
                        <a:pt x="154" y="104"/>
                      </a:cubicBezTo>
                      <a:cubicBezTo>
                        <a:pt x="152" y="103"/>
                        <a:pt x="150" y="100"/>
                        <a:pt x="150" y="99"/>
                      </a:cubicBezTo>
                      <a:cubicBezTo>
                        <a:pt x="150" y="97"/>
                        <a:pt x="148" y="95"/>
                        <a:pt x="147" y="95"/>
                      </a:cubicBezTo>
                      <a:cubicBezTo>
                        <a:pt x="144" y="94"/>
                        <a:pt x="141" y="95"/>
                        <a:pt x="140" y="95"/>
                      </a:cubicBezTo>
                      <a:cubicBezTo>
                        <a:pt x="139" y="96"/>
                        <a:pt x="137" y="96"/>
                        <a:pt x="135" y="96"/>
                      </a:cubicBezTo>
                      <a:cubicBezTo>
                        <a:pt x="132" y="95"/>
                        <a:pt x="130" y="92"/>
                        <a:pt x="130" y="91"/>
                      </a:cubicBezTo>
                      <a:cubicBezTo>
                        <a:pt x="129" y="89"/>
                        <a:pt x="127" y="86"/>
                        <a:pt x="125" y="85"/>
                      </a:cubicBezTo>
                      <a:cubicBezTo>
                        <a:pt x="123" y="83"/>
                        <a:pt x="121" y="82"/>
                        <a:pt x="120" y="82"/>
                      </a:cubicBezTo>
                      <a:cubicBezTo>
                        <a:pt x="119" y="81"/>
                        <a:pt x="117" y="81"/>
                        <a:pt x="115" y="81"/>
                      </a:cubicBezTo>
                      <a:cubicBezTo>
                        <a:pt x="113" y="81"/>
                        <a:pt x="112" y="80"/>
                        <a:pt x="112" y="79"/>
                      </a:cubicBezTo>
                      <a:cubicBezTo>
                        <a:pt x="112" y="78"/>
                        <a:pt x="112" y="77"/>
                        <a:pt x="111" y="76"/>
                      </a:cubicBezTo>
                      <a:cubicBezTo>
                        <a:pt x="111" y="75"/>
                        <a:pt x="111" y="72"/>
                        <a:pt x="111" y="72"/>
                      </a:cubicBezTo>
                      <a:cubicBezTo>
                        <a:pt x="112" y="71"/>
                        <a:pt x="113" y="68"/>
                        <a:pt x="113" y="66"/>
                      </a:cubicBezTo>
                      <a:cubicBezTo>
                        <a:pt x="113" y="64"/>
                        <a:pt x="115" y="61"/>
                        <a:pt x="116" y="60"/>
                      </a:cubicBezTo>
                      <a:cubicBezTo>
                        <a:pt x="117" y="60"/>
                        <a:pt x="119" y="60"/>
                        <a:pt x="119" y="59"/>
                      </a:cubicBezTo>
                      <a:cubicBezTo>
                        <a:pt x="120" y="58"/>
                        <a:pt x="122" y="56"/>
                        <a:pt x="122" y="55"/>
                      </a:cubicBezTo>
                      <a:cubicBezTo>
                        <a:pt x="123" y="54"/>
                        <a:pt x="125" y="52"/>
                        <a:pt x="127" y="51"/>
                      </a:cubicBezTo>
                      <a:cubicBezTo>
                        <a:pt x="129" y="49"/>
                        <a:pt x="130" y="47"/>
                        <a:pt x="129" y="46"/>
                      </a:cubicBezTo>
                      <a:cubicBezTo>
                        <a:pt x="128" y="44"/>
                        <a:pt x="126" y="43"/>
                        <a:pt x="125" y="43"/>
                      </a:cubicBezTo>
                      <a:cubicBezTo>
                        <a:pt x="123" y="43"/>
                        <a:pt x="121" y="43"/>
                        <a:pt x="121" y="43"/>
                      </a:cubicBezTo>
                      <a:cubicBezTo>
                        <a:pt x="121" y="43"/>
                        <a:pt x="121" y="43"/>
                        <a:pt x="121" y="41"/>
                      </a:cubicBezTo>
                      <a:cubicBezTo>
                        <a:pt x="121" y="39"/>
                        <a:pt x="122" y="38"/>
                        <a:pt x="122" y="37"/>
                      </a:cubicBezTo>
                      <a:cubicBezTo>
                        <a:pt x="122" y="36"/>
                        <a:pt x="123" y="35"/>
                        <a:pt x="124" y="35"/>
                      </a:cubicBezTo>
                      <a:cubicBezTo>
                        <a:pt x="124" y="34"/>
                        <a:pt x="125" y="35"/>
                        <a:pt x="126" y="36"/>
                      </a:cubicBezTo>
                      <a:cubicBezTo>
                        <a:pt x="127" y="37"/>
                        <a:pt x="128" y="38"/>
                        <a:pt x="129" y="39"/>
                      </a:cubicBezTo>
                      <a:cubicBezTo>
                        <a:pt x="129" y="40"/>
                        <a:pt x="131" y="41"/>
                        <a:pt x="133" y="41"/>
                      </a:cubicBezTo>
                      <a:cubicBezTo>
                        <a:pt x="134" y="42"/>
                        <a:pt x="136" y="44"/>
                        <a:pt x="137" y="44"/>
                      </a:cubicBezTo>
                      <a:cubicBezTo>
                        <a:pt x="139" y="45"/>
                        <a:pt x="140" y="46"/>
                        <a:pt x="140" y="47"/>
                      </a:cubicBezTo>
                      <a:cubicBezTo>
                        <a:pt x="140" y="49"/>
                        <a:pt x="141" y="51"/>
                        <a:pt x="143" y="51"/>
                      </a:cubicBezTo>
                      <a:cubicBezTo>
                        <a:pt x="144" y="53"/>
                        <a:pt x="147" y="54"/>
                        <a:pt x="148" y="54"/>
                      </a:cubicBezTo>
                      <a:cubicBezTo>
                        <a:pt x="150" y="54"/>
                        <a:pt x="152" y="55"/>
                        <a:pt x="153" y="54"/>
                      </a:cubicBezTo>
                      <a:cubicBezTo>
                        <a:pt x="154" y="54"/>
                        <a:pt x="155" y="54"/>
                        <a:pt x="155" y="53"/>
                      </a:cubicBezTo>
                      <a:cubicBezTo>
                        <a:pt x="155" y="52"/>
                        <a:pt x="155" y="50"/>
                        <a:pt x="154" y="49"/>
                      </a:cubicBezTo>
                      <a:cubicBezTo>
                        <a:pt x="153" y="49"/>
                        <a:pt x="152" y="47"/>
                        <a:pt x="152" y="46"/>
                      </a:cubicBezTo>
                      <a:cubicBezTo>
                        <a:pt x="152" y="45"/>
                        <a:pt x="152" y="44"/>
                        <a:pt x="153" y="44"/>
                      </a:cubicBezTo>
                      <a:cubicBezTo>
                        <a:pt x="154" y="44"/>
                        <a:pt x="156" y="44"/>
                        <a:pt x="157" y="45"/>
                      </a:cubicBezTo>
                      <a:cubicBezTo>
                        <a:pt x="158" y="46"/>
                        <a:pt x="159" y="47"/>
                        <a:pt x="160" y="48"/>
                      </a:cubicBezTo>
                      <a:cubicBezTo>
                        <a:pt x="161" y="48"/>
                        <a:pt x="161" y="49"/>
                        <a:pt x="161" y="50"/>
                      </a:cubicBezTo>
                      <a:cubicBezTo>
                        <a:pt x="160" y="51"/>
                        <a:pt x="160" y="52"/>
                        <a:pt x="161" y="53"/>
                      </a:cubicBezTo>
                      <a:cubicBezTo>
                        <a:pt x="161" y="53"/>
                        <a:pt x="161" y="54"/>
                        <a:pt x="162" y="56"/>
                      </a:cubicBezTo>
                      <a:cubicBezTo>
                        <a:pt x="162" y="57"/>
                        <a:pt x="164" y="58"/>
                        <a:pt x="166" y="58"/>
                      </a:cubicBezTo>
                      <a:cubicBezTo>
                        <a:pt x="168" y="59"/>
                        <a:pt x="169" y="61"/>
                        <a:pt x="170" y="63"/>
                      </a:cubicBezTo>
                      <a:cubicBezTo>
                        <a:pt x="172" y="63"/>
                        <a:pt x="174" y="65"/>
                        <a:pt x="175" y="64"/>
                      </a:cubicBezTo>
                      <a:cubicBezTo>
                        <a:pt x="176" y="64"/>
                        <a:pt x="178" y="64"/>
                        <a:pt x="180" y="64"/>
                      </a:cubicBezTo>
                      <a:cubicBezTo>
                        <a:pt x="182" y="65"/>
                        <a:pt x="184" y="65"/>
                        <a:pt x="185" y="66"/>
                      </a:cubicBezTo>
                      <a:cubicBezTo>
                        <a:pt x="186" y="66"/>
                        <a:pt x="187" y="65"/>
                        <a:pt x="187" y="64"/>
                      </a:cubicBezTo>
                      <a:cubicBezTo>
                        <a:pt x="188" y="63"/>
                        <a:pt x="188" y="60"/>
                        <a:pt x="187" y="60"/>
                      </a:cubicBezTo>
                      <a:cubicBezTo>
                        <a:pt x="187" y="59"/>
                        <a:pt x="187" y="56"/>
                        <a:pt x="187" y="54"/>
                      </a:cubicBezTo>
                      <a:cubicBezTo>
                        <a:pt x="187" y="54"/>
                        <a:pt x="189" y="54"/>
                        <a:pt x="190" y="51"/>
                      </a:cubicBezTo>
                      <a:cubicBezTo>
                        <a:pt x="192" y="49"/>
                        <a:pt x="193" y="47"/>
                        <a:pt x="195" y="46"/>
                      </a:cubicBezTo>
                      <a:cubicBezTo>
                        <a:pt x="197" y="44"/>
                        <a:pt x="199" y="42"/>
                        <a:pt x="199" y="41"/>
                      </a:cubicBezTo>
                      <a:cubicBezTo>
                        <a:pt x="199" y="39"/>
                        <a:pt x="200" y="36"/>
                        <a:pt x="200" y="35"/>
                      </a:cubicBezTo>
                      <a:cubicBezTo>
                        <a:pt x="201" y="33"/>
                        <a:pt x="201" y="30"/>
                        <a:pt x="200" y="2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0" name="Freeform 26">
                  <a:extLst>
                    <a:ext uri="{FF2B5EF4-FFF2-40B4-BE49-F238E27FC236}">
                      <a16:creationId xmlns:a16="http://schemas.microsoft.com/office/drawing/2014/main" id="{AFDEAE6B-0317-AF3D-AA48-654C77382B43}"/>
                    </a:ext>
                  </a:extLst>
                </p:cNvPr>
                <p:cNvSpPr>
                  <a:spLocks/>
                </p:cNvSpPr>
                <p:nvPr/>
              </p:nvSpPr>
              <p:spPr bwMode="auto">
                <a:xfrm>
                  <a:off x="5671435" y="3109531"/>
                  <a:ext cx="13010" cy="11477"/>
                </a:xfrm>
                <a:custGeom>
                  <a:avLst/>
                  <a:gdLst/>
                  <a:ahLst/>
                  <a:cxnLst>
                    <a:cxn ang="0">
                      <a:pos x="7" y="6"/>
                    </a:cxn>
                    <a:cxn ang="0">
                      <a:pos x="7" y="3"/>
                    </a:cxn>
                    <a:cxn ang="0">
                      <a:pos x="5" y="0"/>
                    </a:cxn>
                    <a:cxn ang="0">
                      <a:pos x="0" y="5"/>
                    </a:cxn>
                    <a:cxn ang="0">
                      <a:pos x="7" y="6"/>
                    </a:cxn>
                    <a:cxn ang="0">
                      <a:pos x="7" y="6"/>
                    </a:cxn>
                  </a:cxnLst>
                  <a:rect l="0" t="0" r="r" b="b"/>
                  <a:pathLst>
                    <a:path w="7" h="6">
                      <a:moveTo>
                        <a:pt x="7" y="6"/>
                      </a:moveTo>
                      <a:cubicBezTo>
                        <a:pt x="7" y="5"/>
                        <a:pt x="7" y="4"/>
                        <a:pt x="7" y="3"/>
                      </a:cubicBezTo>
                      <a:cubicBezTo>
                        <a:pt x="6" y="1"/>
                        <a:pt x="6" y="1"/>
                        <a:pt x="5" y="0"/>
                      </a:cubicBezTo>
                      <a:cubicBezTo>
                        <a:pt x="0" y="5"/>
                        <a:pt x="0" y="5"/>
                        <a:pt x="0" y="5"/>
                      </a:cubicBezTo>
                      <a:cubicBezTo>
                        <a:pt x="7" y="6"/>
                        <a:pt x="7" y="6"/>
                        <a:pt x="7" y="6"/>
                      </a:cubicBezTo>
                      <a:cubicBezTo>
                        <a:pt x="7" y="6"/>
                        <a:pt x="7" y="6"/>
                        <a:pt x="7" y="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1" name="Freeform 27">
                  <a:extLst>
                    <a:ext uri="{FF2B5EF4-FFF2-40B4-BE49-F238E27FC236}">
                      <a16:creationId xmlns:a16="http://schemas.microsoft.com/office/drawing/2014/main" id="{73BA7DF5-A4D1-52F9-3614-95E40B5C0E2D}"/>
                    </a:ext>
                  </a:extLst>
                </p:cNvPr>
                <p:cNvSpPr>
                  <a:spLocks/>
                </p:cNvSpPr>
                <p:nvPr/>
              </p:nvSpPr>
              <p:spPr bwMode="auto">
                <a:xfrm>
                  <a:off x="5110544" y="2805746"/>
                  <a:ext cx="824123" cy="726177"/>
                </a:xfrm>
                <a:custGeom>
                  <a:avLst/>
                  <a:gdLst/>
                  <a:ahLst/>
                  <a:cxnLst>
                    <a:cxn ang="0">
                      <a:pos x="427" y="51"/>
                    </a:cxn>
                    <a:cxn ang="0">
                      <a:pos x="397" y="42"/>
                    </a:cxn>
                    <a:cxn ang="0">
                      <a:pos x="373" y="46"/>
                    </a:cxn>
                    <a:cxn ang="0">
                      <a:pos x="358" y="69"/>
                    </a:cxn>
                    <a:cxn ang="0">
                      <a:pos x="347" y="77"/>
                    </a:cxn>
                    <a:cxn ang="0">
                      <a:pos x="324" y="74"/>
                    </a:cxn>
                    <a:cxn ang="0">
                      <a:pos x="308" y="99"/>
                    </a:cxn>
                    <a:cxn ang="0">
                      <a:pos x="271" y="110"/>
                    </a:cxn>
                    <a:cxn ang="0">
                      <a:pos x="244" y="109"/>
                    </a:cxn>
                    <a:cxn ang="0">
                      <a:pos x="228" y="83"/>
                    </a:cxn>
                    <a:cxn ang="0">
                      <a:pos x="205" y="65"/>
                    </a:cxn>
                    <a:cxn ang="0">
                      <a:pos x="183" y="41"/>
                    </a:cxn>
                    <a:cxn ang="0">
                      <a:pos x="175" y="16"/>
                    </a:cxn>
                    <a:cxn ang="0">
                      <a:pos x="148" y="15"/>
                    </a:cxn>
                    <a:cxn ang="0">
                      <a:pos x="115" y="4"/>
                    </a:cxn>
                    <a:cxn ang="0">
                      <a:pos x="92" y="24"/>
                    </a:cxn>
                    <a:cxn ang="0">
                      <a:pos x="71" y="40"/>
                    </a:cxn>
                    <a:cxn ang="0">
                      <a:pos x="64" y="65"/>
                    </a:cxn>
                    <a:cxn ang="0">
                      <a:pos x="53" y="89"/>
                    </a:cxn>
                    <a:cxn ang="0">
                      <a:pos x="50" y="113"/>
                    </a:cxn>
                    <a:cxn ang="0">
                      <a:pos x="53" y="134"/>
                    </a:cxn>
                    <a:cxn ang="0">
                      <a:pos x="43" y="170"/>
                    </a:cxn>
                    <a:cxn ang="0">
                      <a:pos x="46" y="202"/>
                    </a:cxn>
                    <a:cxn ang="0">
                      <a:pos x="28" y="218"/>
                    </a:cxn>
                    <a:cxn ang="0">
                      <a:pos x="19" y="237"/>
                    </a:cxn>
                    <a:cxn ang="0">
                      <a:pos x="18" y="270"/>
                    </a:cxn>
                    <a:cxn ang="0">
                      <a:pos x="4" y="280"/>
                    </a:cxn>
                    <a:cxn ang="0">
                      <a:pos x="10" y="307"/>
                    </a:cxn>
                    <a:cxn ang="0">
                      <a:pos x="38" y="309"/>
                    </a:cxn>
                    <a:cxn ang="0">
                      <a:pos x="34" y="328"/>
                    </a:cxn>
                    <a:cxn ang="0">
                      <a:pos x="10" y="316"/>
                    </a:cxn>
                    <a:cxn ang="0">
                      <a:pos x="14" y="337"/>
                    </a:cxn>
                    <a:cxn ang="0">
                      <a:pos x="39" y="337"/>
                    </a:cxn>
                    <a:cxn ang="0">
                      <a:pos x="60" y="332"/>
                    </a:cxn>
                    <a:cxn ang="0">
                      <a:pos x="77" y="341"/>
                    </a:cxn>
                    <a:cxn ang="0">
                      <a:pos x="95" y="361"/>
                    </a:cxn>
                    <a:cxn ang="0">
                      <a:pos x="99" y="380"/>
                    </a:cxn>
                    <a:cxn ang="0">
                      <a:pos x="88" y="393"/>
                    </a:cxn>
                    <a:cxn ang="0">
                      <a:pos x="108" y="385"/>
                    </a:cxn>
                    <a:cxn ang="0">
                      <a:pos x="135" y="379"/>
                    </a:cxn>
                    <a:cxn ang="0">
                      <a:pos x="156" y="365"/>
                    </a:cxn>
                    <a:cxn ang="0">
                      <a:pos x="183" y="362"/>
                    </a:cxn>
                    <a:cxn ang="0">
                      <a:pos x="191" y="352"/>
                    </a:cxn>
                    <a:cxn ang="0">
                      <a:pos x="199" y="351"/>
                    </a:cxn>
                    <a:cxn ang="0">
                      <a:pos x="194" y="327"/>
                    </a:cxn>
                    <a:cxn ang="0">
                      <a:pos x="196" y="301"/>
                    </a:cxn>
                    <a:cxn ang="0">
                      <a:pos x="190" y="282"/>
                    </a:cxn>
                    <a:cxn ang="0">
                      <a:pos x="198" y="243"/>
                    </a:cxn>
                    <a:cxn ang="0">
                      <a:pos x="230" y="224"/>
                    </a:cxn>
                    <a:cxn ang="0">
                      <a:pos x="241" y="229"/>
                    </a:cxn>
                    <a:cxn ang="0">
                      <a:pos x="255" y="204"/>
                    </a:cxn>
                    <a:cxn ang="0">
                      <a:pos x="279" y="198"/>
                    </a:cxn>
                    <a:cxn ang="0">
                      <a:pos x="312" y="185"/>
                    </a:cxn>
                    <a:cxn ang="0">
                      <a:pos x="315" y="168"/>
                    </a:cxn>
                    <a:cxn ang="0">
                      <a:pos x="335" y="142"/>
                    </a:cxn>
                    <a:cxn ang="0">
                      <a:pos x="371" y="121"/>
                    </a:cxn>
                    <a:cxn ang="0">
                      <a:pos x="404" y="90"/>
                    </a:cxn>
                    <a:cxn ang="0">
                      <a:pos x="431" y="65"/>
                    </a:cxn>
                    <a:cxn ang="0">
                      <a:pos x="452" y="36"/>
                    </a:cxn>
                  </a:cxnLst>
                  <a:rect l="0" t="0" r="r" b="b"/>
                  <a:pathLst>
                    <a:path w="455" h="401">
                      <a:moveTo>
                        <a:pt x="449" y="35"/>
                      </a:moveTo>
                      <a:cubicBezTo>
                        <a:pt x="446" y="36"/>
                        <a:pt x="442" y="38"/>
                        <a:pt x="441" y="38"/>
                      </a:cubicBezTo>
                      <a:cubicBezTo>
                        <a:pt x="440" y="39"/>
                        <a:pt x="439" y="42"/>
                        <a:pt x="439" y="44"/>
                      </a:cubicBezTo>
                      <a:cubicBezTo>
                        <a:pt x="438" y="45"/>
                        <a:pt x="436" y="46"/>
                        <a:pt x="435" y="46"/>
                      </a:cubicBezTo>
                      <a:cubicBezTo>
                        <a:pt x="433" y="46"/>
                        <a:pt x="432" y="47"/>
                        <a:pt x="432" y="49"/>
                      </a:cubicBezTo>
                      <a:cubicBezTo>
                        <a:pt x="431" y="50"/>
                        <a:pt x="429" y="51"/>
                        <a:pt x="427" y="51"/>
                      </a:cubicBezTo>
                      <a:cubicBezTo>
                        <a:pt x="425" y="52"/>
                        <a:pt x="423" y="52"/>
                        <a:pt x="421" y="53"/>
                      </a:cubicBezTo>
                      <a:cubicBezTo>
                        <a:pt x="419" y="53"/>
                        <a:pt x="417" y="54"/>
                        <a:pt x="415" y="54"/>
                      </a:cubicBezTo>
                      <a:cubicBezTo>
                        <a:pt x="415" y="54"/>
                        <a:pt x="412" y="53"/>
                        <a:pt x="409" y="54"/>
                      </a:cubicBezTo>
                      <a:cubicBezTo>
                        <a:pt x="407" y="54"/>
                        <a:pt x="405" y="53"/>
                        <a:pt x="404" y="52"/>
                      </a:cubicBezTo>
                      <a:cubicBezTo>
                        <a:pt x="403" y="51"/>
                        <a:pt x="401" y="49"/>
                        <a:pt x="401" y="46"/>
                      </a:cubicBezTo>
                      <a:cubicBezTo>
                        <a:pt x="400" y="44"/>
                        <a:pt x="397" y="43"/>
                        <a:pt x="397" y="42"/>
                      </a:cubicBezTo>
                      <a:cubicBezTo>
                        <a:pt x="395" y="41"/>
                        <a:pt x="392" y="40"/>
                        <a:pt x="391" y="40"/>
                      </a:cubicBezTo>
                      <a:cubicBezTo>
                        <a:pt x="389" y="41"/>
                        <a:pt x="388" y="41"/>
                        <a:pt x="387" y="41"/>
                      </a:cubicBezTo>
                      <a:cubicBezTo>
                        <a:pt x="386" y="41"/>
                        <a:pt x="384" y="41"/>
                        <a:pt x="382" y="41"/>
                      </a:cubicBezTo>
                      <a:cubicBezTo>
                        <a:pt x="381" y="41"/>
                        <a:pt x="380" y="42"/>
                        <a:pt x="381" y="43"/>
                      </a:cubicBezTo>
                      <a:cubicBezTo>
                        <a:pt x="381" y="45"/>
                        <a:pt x="379" y="46"/>
                        <a:pt x="377" y="45"/>
                      </a:cubicBezTo>
                      <a:cubicBezTo>
                        <a:pt x="374" y="45"/>
                        <a:pt x="373" y="45"/>
                        <a:pt x="373" y="46"/>
                      </a:cubicBezTo>
                      <a:cubicBezTo>
                        <a:pt x="373" y="47"/>
                        <a:pt x="373" y="49"/>
                        <a:pt x="374" y="49"/>
                      </a:cubicBezTo>
                      <a:cubicBezTo>
                        <a:pt x="374" y="51"/>
                        <a:pt x="374" y="53"/>
                        <a:pt x="373" y="54"/>
                      </a:cubicBezTo>
                      <a:cubicBezTo>
                        <a:pt x="373" y="54"/>
                        <a:pt x="370" y="56"/>
                        <a:pt x="367" y="57"/>
                      </a:cubicBezTo>
                      <a:cubicBezTo>
                        <a:pt x="365" y="59"/>
                        <a:pt x="362" y="60"/>
                        <a:pt x="361" y="61"/>
                      </a:cubicBezTo>
                      <a:cubicBezTo>
                        <a:pt x="359" y="62"/>
                        <a:pt x="357" y="63"/>
                        <a:pt x="358" y="65"/>
                      </a:cubicBezTo>
                      <a:cubicBezTo>
                        <a:pt x="357" y="67"/>
                        <a:pt x="358" y="68"/>
                        <a:pt x="358" y="69"/>
                      </a:cubicBezTo>
                      <a:cubicBezTo>
                        <a:pt x="359" y="70"/>
                        <a:pt x="360" y="72"/>
                        <a:pt x="359" y="73"/>
                      </a:cubicBezTo>
                      <a:cubicBezTo>
                        <a:pt x="358" y="73"/>
                        <a:pt x="358" y="75"/>
                        <a:pt x="359" y="77"/>
                      </a:cubicBezTo>
                      <a:cubicBezTo>
                        <a:pt x="359" y="78"/>
                        <a:pt x="358" y="79"/>
                        <a:pt x="357" y="79"/>
                      </a:cubicBezTo>
                      <a:cubicBezTo>
                        <a:pt x="356" y="79"/>
                        <a:pt x="354" y="80"/>
                        <a:pt x="352" y="80"/>
                      </a:cubicBezTo>
                      <a:cubicBezTo>
                        <a:pt x="351" y="81"/>
                        <a:pt x="350" y="80"/>
                        <a:pt x="350" y="80"/>
                      </a:cubicBezTo>
                      <a:cubicBezTo>
                        <a:pt x="350" y="78"/>
                        <a:pt x="348" y="77"/>
                        <a:pt x="347" y="77"/>
                      </a:cubicBezTo>
                      <a:cubicBezTo>
                        <a:pt x="345" y="77"/>
                        <a:pt x="343" y="78"/>
                        <a:pt x="342" y="80"/>
                      </a:cubicBezTo>
                      <a:cubicBezTo>
                        <a:pt x="341" y="82"/>
                        <a:pt x="338" y="83"/>
                        <a:pt x="336" y="84"/>
                      </a:cubicBezTo>
                      <a:cubicBezTo>
                        <a:pt x="334" y="85"/>
                        <a:pt x="334" y="85"/>
                        <a:pt x="333" y="83"/>
                      </a:cubicBezTo>
                      <a:cubicBezTo>
                        <a:pt x="333" y="83"/>
                        <a:pt x="332" y="80"/>
                        <a:pt x="331" y="79"/>
                      </a:cubicBezTo>
                      <a:cubicBezTo>
                        <a:pt x="329" y="78"/>
                        <a:pt x="328" y="76"/>
                        <a:pt x="327" y="74"/>
                      </a:cubicBezTo>
                      <a:cubicBezTo>
                        <a:pt x="326" y="73"/>
                        <a:pt x="325" y="73"/>
                        <a:pt x="324" y="74"/>
                      </a:cubicBezTo>
                      <a:cubicBezTo>
                        <a:pt x="323" y="75"/>
                        <a:pt x="322" y="78"/>
                        <a:pt x="321" y="79"/>
                      </a:cubicBezTo>
                      <a:cubicBezTo>
                        <a:pt x="320" y="81"/>
                        <a:pt x="319" y="84"/>
                        <a:pt x="319" y="85"/>
                      </a:cubicBezTo>
                      <a:cubicBezTo>
                        <a:pt x="320" y="87"/>
                        <a:pt x="320" y="90"/>
                        <a:pt x="320" y="91"/>
                      </a:cubicBezTo>
                      <a:cubicBezTo>
                        <a:pt x="320" y="93"/>
                        <a:pt x="319" y="95"/>
                        <a:pt x="318" y="96"/>
                      </a:cubicBezTo>
                      <a:cubicBezTo>
                        <a:pt x="318" y="97"/>
                        <a:pt x="315" y="99"/>
                        <a:pt x="314" y="99"/>
                      </a:cubicBezTo>
                      <a:cubicBezTo>
                        <a:pt x="312" y="100"/>
                        <a:pt x="310" y="100"/>
                        <a:pt x="308" y="99"/>
                      </a:cubicBezTo>
                      <a:cubicBezTo>
                        <a:pt x="306" y="99"/>
                        <a:pt x="302" y="99"/>
                        <a:pt x="301" y="100"/>
                      </a:cubicBezTo>
                      <a:cubicBezTo>
                        <a:pt x="298" y="101"/>
                        <a:pt x="294" y="102"/>
                        <a:pt x="293" y="103"/>
                      </a:cubicBezTo>
                      <a:cubicBezTo>
                        <a:pt x="291" y="104"/>
                        <a:pt x="288" y="106"/>
                        <a:pt x="286" y="107"/>
                      </a:cubicBezTo>
                      <a:cubicBezTo>
                        <a:pt x="285" y="108"/>
                        <a:pt x="283" y="110"/>
                        <a:pt x="281" y="110"/>
                      </a:cubicBezTo>
                      <a:cubicBezTo>
                        <a:pt x="280" y="110"/>
                        <a:pt x="278" y="111"/>
                        <a:pt x="276" y="111"/>
                      </a:cubicBezTo>
                      <a:cubicBezTo>
                        <a:pt x="274" y="112"/>
                        <a:pt x="271" y="111"/>
                        <a:pt x="271" y="110"/>
                      </a:cubicBezTo>
                      <a:cubicBezTo>
                        <a:pt x="270" y="108"/>
                        <a:pt x="269" y="106"/>
                        <a:pt x="269" y="106"/>
                      </a:cubicBezTo>
                      <a:cubicBezTo>
                        <a:pt x="269" y="106"/>
                        <a:pt x="268" y="108"/>
                        <a:pt x="265" y="110"/>
                      </a:cubicBezTo>
                      <a:cubicBezTo>
                        <a:pt x="261" y="111"/>
                        <a:pt x="258" y="112"/>
                        <a:pt x="256" y="112"/>
                      </a:cubicBezTo>
                      <a:cubicBezTo>
                        <a:pt x="253" y="113"/>
                        <a:pt x="251" y="113"/>
                        <a:pt x="249" y="113"/>
                      </a:cubicBezTo>
                      <a:cubicBezTo>
                        <a:pt x="246" y="114"/>
                        <a:pt x="244" y="114"/>
                        <a:pt x="244" y="114"/>
                      </a:cubicBezTo>
                      <a:cubicBezTo>
                        <a:pt x="244" y="113"/>
                        <a:pt x="244" y="110"/>
                        <a:pt x="244" y="109"/>
                      </a:cubicBezTo>
                      <a:cubicBezTo>
                        <a:pt x="244" y="107"/>
                        <a:pt x="243" y="104"/>
                        <a:pt x="243" y="103"/>
                      </a:cubicBezTo>
                      <a:cubicBezTo>
                        <a:pt x="243" y="101"/>
                        <a:pt x="243" y="98"/>
                        <a:pt x="243" y="97"/>
                      </a:cubicBezTo>
                      <a:cubicBezTo>
                        <a:pt x="243" y="96"/>
                        <a:pt x="242" y="94"/>
                        <a:pt x="240" y="94"/>
                      </a:cubicBezTo>
                      <a:cubicBezTo>
                        <a:pt x="238" y="94"/>
                        <a:pt x="234" y="93"/>
                        <a:pt x="234" y="93"/>
                      </a:cubicBezTo>
                      <a:cubicBezTo>
                        <a:pt x="232" y="92"/>
                        <a:pt x="230" y="90"/>
                        <a:pt x="230" y="89"/>
                      </a:cubicBezTo>
                      <a:cubicBezTo>
                        <a:pt x="230" y="88"/>
                        <a:pt x="229" y="85"/>
                        <a:pt x="228" y="83"/>
                      </a:cubicBezTo>
                      <a:cubicBezTo>
                        <a:pt x="226" y="81"/>
                        <a:pt x="225" y="78"/>
                        <a:pt x="224" y="77"/>
                      </a:cubicBezTo>
                      <a:cubicBezTo>
                        <a:pt x="224" y="75"/>
                        <a:pt x="222" y="73"/>
                        <a:pt x="220" y="72"/>
                      </a:cubicBezTo>
                      <a:cubicBezTo>
                        <a:pt x="218" y="70"/>
                        <a:pt x="215" y="69"/>
                        <a:pt x="215" y="70"/>
                      </a:cubicBezTo>
                      <a:cubicBezTo>
                        <a:pt x="213" y="70"/>
                        <a:pt x="210" y="70"/>
                        <a:pt x="209" y="70"/>
                      </a:cubicBezTo>
                      <a:cubicBezTo>
                        <a:pt x="208" y="70"/>
                        <a:pt x="206" y="68"/>
                        <a:pt x="206" y="67"/>
                      </a:cubicBezTo>
                      <a:cubicBezTo>
                        <a:pt x="206" y="65"/>
                        <a:pt x="205" y="65"/>
                        <a:pt x="205" y="65"/>
                      </a:cubicBezTo>
                      <a:cubicBezTo>
                        <a:pt x="205" y="65"/>
                        <a:pt x="204" y="65"/>
                        <a:pt x="202" y="65"/>
                      </a:cubicBezTo>
                      <a:cubicBezTo>
                        <a:pt x="200" y="64"/>
                        <a:pt x="197" y="63"/>
                        <a:pt x="196" y="63"/>
                      </a:cubicBezTo>
                      <a:cubicBezTo>
                        <a:pt x="194" y="62"/>
                        <a:pt x="191" y="62"/>
                        <a:pt x="191" y="60"/>
                      </a:cubicBezTo>
                      <a:cubicBezTo>
                        <a:pt x="190" y="59"/>
                        <a:pt x="189" y="56"/>
                        <a:pt x="188" y="53"/>
                      </a:cubicBezTo>
                      <a:cubicBezTo>
                        <a:pt x="188" y="51"/>
                        <a:pt x="186" y="47"/>
                        <a:pt x="184" y="46"/>
                      </a:cubicBezTo>
                      <a:cubicBezTo>
                        <a:pt x="182" y="44"/>
                        <a:pt x="182" y="42"/>
                        <a:pt x="183" y="41"/>
                      </a:cubicBezTo>
                      <a:cubicBezTo>
                        <a:pt x="184" y="41"/>
                        <a:pt x="186" y="38"/>
                        <a:pt x="186" y="36"/>
                      </a:cubicBezTo>
                      <a:cubicBezTo>
                        <a:pt x="186" y="35"/>
                        <a:pt x="186" y="33"/>
                        <a:pt x="186" y="31"/>
                      </a:cubicBezTo>
                      <a:cubicBezTo>
                        <a:pt x="187" y="30"/>
                        <a:pt x="188" y="29"/>
                        <a:pt x="187" y="27"/>
                      </a:cubicBezTo>
                      <a:cubicBezTo>
                        <a:pt x="187" y="25"/>
                        <a:pt x="186" y="23"/>
                        <a:pt x="185" y="21"/>
                      </a:cubicBezTo>
                      <a:cubicBezTo>
                        <a:pt x="184" y="20"/>
                        <a:pt x="182" y="18"/>
                        <a:pt x="180" y="17"/>
                      </a:cubicBezTo>
                      <a:cubicBezTo>
                        <a:pt x="179" y="16"/>
                        <a:pt x="176" y="16"/>
                        <a:pt x="175" y="16"/>
                      </a:cubicBezTo>
                      <a:cubicBezTo>
                        <a:pt x="173" y="16"/>
                        <a:pt x="170" y="17"/>
                        <a:pt x="168" y="18"/>
                      </a:cubicBezTo>
                      <a:cubicBezTo>
                        <a:pt x="167" y="19"/>
                        <a:pt x="164" y="20"/>
                        <a:pt x="163" y="20"/>
                      </a:cubicBezTo>
                      <a:cubicBezTo>
                        <a:pt x="162" y="19"/>
                        <a:pt x="160" y="19"/>
                        <a:pt x="159" y="19"/>
                      </a:cubicBezTo>
                      <a:cubicBezTo>
                        <a:pt x="158" y="18"/>
                        <a:pt x="156" y="18"/>
                        <a:pt x="154" y="18"/>
                      </a:cubicBezTo>
                      <a:cubicBezTo>
                        <a:pt x="153" y="17"/>
                        <a:pt x="151" y="16"/>
                        <a:pt x="150" y="16"/>
                      </a:cubicBezTo>
                      <a:cubicBezTo>
                        <a:pt x="150" y="16"/>
                        <a:pt x="149" y="16"/>
                        <a:pt x="148" y="15"/>
                      </a:cubicBezTo>
                      <a:cubicBezTo>
                        <a:pt x="147" y="14"/>
                        <a:pt x="145" y="14"/>
                        <a:pt x="143" y="14"/>
                      </a:cubicBezTo>
                      <a:cubicBezTo>
                        <a:pt x="141" y="15"/>
                        <a:pt x="138" y="15"/>
                        <a:pt x="136" y="15"/>
                      </a:cubicBezTo>
                      <a:cubicBezTo>
                        <a:pt x="134" y="15"/>
                        <a:pt x="132" y="14"/>
                        <a:pt x="131" y="14"/>
                      </a:cubicBezTo>
                      <a:cubicBezTo>
                        <a:pt x="130" y="14"/>
                        <a:pt x="128" y="12"/>
                        <a:pt x="127" y="11"/>
                      </a:cubicBezTo>
                      <a:cubicBezTo>
                        <a:pt x="126" y="9"/>
                        <a:pt x="124" y="7"/>
                        <a:pt x="122" y="7"/>
                      </a:cubicBezTo>
                      <a:cubicBezTo>
                        <a:pt x="119" y="6"/>
                        <a:pt x="116" y="5"/>
                        <a:pt x="115" y="4"/>
                      </a:cubicBezTo>
                      <a:cubicBezTo>
                        <a:pt x="114" y="3"/>
                        <a:pt x="111" y="3"/>
                        <a:pt x="109" y="3"/>
                      </a:cubicBezTo>
                      <a:cubicBezTo>
                        <a:pt x="107" y="4"/>
                        <a:pt x="104" y="3"/>
                        <a:pt x="102" y="2"/>
                      </a:cubicBezTo>
                      <a:cubicBezTo>
                        <a:pt x="99" y="0"/>
                        <a:pt x="98" y="1"/>
                        <a:pt x="98" y="4"/>
                      </a:cubicBezTo>
                      <a:cubicBezTo>
                        <a:pt x="98" y="6"/>
                        <a:pt x="98" y="11"/>
                        <a:pt x="98" y="12"/>
                      </a:cubicBezTo>
                      <a:cubicBezTo>
                        <a:pt x="97" y="14"/>
                        <a:pt x="96" y="17"/>
                        <a:pt x="95" y="20"/>
                      </a:cubicBezTo>
                      <a:cubicBezTo>
                        <a:pt x="94" y="22"/>
                        <a:pt x="92" y="23"/>
                        <a:pt x="92" y="24"/>
                      </a:cubicBezTo>
                      <a:cubicBezTo>
                        <a:pt x="91" y="24"/>
                        <a:pt x="90" y="27"/>
                        <a:pt x="90" y="29"/>
                      </a:cubicBezTo>
                      <a:cubicBezTo>
                        <a:pt x="89" y="31"/>
                        <a:pt x="88" y="34"/>
                        <a:pt x="85" y="34"/>
                      </a:cubicBezTo>
                      <a:cubicBezTo>
                        <a:pt x="84" y="34"/>
                        <a:pt x="81" y="33"/>
                        <a:pt x="80" y="32"/>
                      </a:cubicBezTo>
                      <a:cubicBezTo>
                        <a:pt x="78" y="31"/>
                        <a:pt x="76" y="30"/>
                        <a:pt x="76" y="31"/>
                      </a:cubicBezTo>
                      <a:cubicBezTo>
                        <a:pt x="74" y="31"/>
                        <a:pt x="74" y="33"/>
                        <a:pt x="74" y="35"/>
                      </a:cubicBezTo>
                      <a:cubicBezTo>
                        <a:pt x="74" y="37"/>
                        <a:pt x="73" y="39"/>
                        <a:pt x="71" y="40"/>
                      </a:cubicBezTo>
                      <a:cubicBezTo>
                        <a:pt x="70" y="42"/>
                        <a:pt x="69" y="43"/>
                        <a:pt x="69" y="44"/>
                      </a:cubicBezTo>
                      <a:cubicBezTo>
                        <a:pt x="69" y="45"/>
                        <a:pt x="68" y="47"/>
                        <a:pt x="68" y="48"/>
                      </a:cubicBezTo>
                      <a:cubicBezTo>
                        <a:pt x="68" y="49"/>
                        <a:pt x="69" y="51"/>
                        <a:pt x="70" y="53"/>
                      </a:cubicBezTo>
                      <a:cubicBezTo>
                        <a:pt x="71" y="55"/>
                        <a:pt x="71" y="58"/>
                        <a:pt x="70" y="59"/>
                      </a:cubicBezTo>
                      <a:cubicBezTo>
                        <a:pt x="70" y="59"/>
                        <a:pt x="69" y="60"/>
                        <a:pt x="68" y="62"/>
                      </a:cubicBezTo>
                      <a:cubicBezTo>
                        <a:pt x="67" y="63"/>
                        <a:pt x="65" y="65"/>
                        <a:pt x="64" y="65"/>
                      </a:cubicBezTo>
                      <a:cubicBezTo>
                        <a:pt x="63" y="65"/>
                        <a:pt x="63" y="66"/>
                        <a:pt x="63" y="67"/>
                      </a:cubicBezTo>
                      <a:cubicBezTo>
                        <a:pt x="63" y="68"/>
                        <a:pt x="62" y="70"/>
                        <a:pt x="61" y="72"/>
                      </a:cubicBezTo>
                      <a:cubicBezTo>
                        <a:pt x="60" y="72"/>
                        <a:pt x="57" y="73"/>
                        <a:pt x="56" y="74"/>
                      </a:cubicBezTo>
                      <a:cubicBezTo>
                        <a:pt x="55" y="75"/>
                        <a:pt x="53" y="79"/>
                        <a:pt x="53" y="81"/>
                      </a:cubicBezTo>
                      <a:cubicBezTo>
                        <a:pt x="52" y="84"/>
                        <a:pt x="51" y="86"/>
                        <a:pt x="51" y="86"/>
                      </a:cubicBezTo>
                      <a:cubicBezTo>
                        <a:pt x="51" y="86"/>
                        <a:pt x="52" y="87"/>
                        <a:pt x="53" y="89"/>
                      </a:cubicBezTo>
                      <a:cubicBezTo>
                        <a:pt x="54" y="90"/>
                        <a:pt x="55" y="92"/>
                        <a:pt x="55" y="94"/>
                      </a:cubicBezTo>
                      <a:cubicBezTo>
                        <a:pt x="55" y="95"/>
                        <a:pt x="55" y="97"/>
                        <a:pt x="54" y="98"/>
                      </a:cubicBezTo>
                      <a:cubicBezTo>
                        <a:pt x="54" y="100"/>
                        <a:pt x="55" y="101"/>
                        <a:pt x="55" y="102"/>
                      </a:cubicBezTo>
                      <a:cubicBezTo>
                        <a:pt x="56" y="103"/>
                        <a:pt x="57" y="105"/>
                        <a:pt x="57" y="106"/>
                      </a:cubicBezTo>
                      <a:cubicBezTo>
                        <a:pt x="57" y="107"/>
                        <a:pt x="56" y="109"/>
                        <a:pt x="54" y="110"/>
                      </a:cubicBezTo>
                      <a:cubicBezTo>
                        <a:pt x="53" y="111"/>
                        <a:pt x="50" y="112"/>
                        <a:pt x="50" y="113"/>
                      </a:cubicBezTo>
                      <a:cubicBezTo>
                        <a:pt x="49" y="115"/>
                        <a:pt x="48" y="118"/>
                        <a:pt x="47" y="119"/>
                      </a:cubicBezTo>
                      <a:cubicBezTo>
                        <a:pt x="46" y="121"/>
                        <a:pt x="46" y="124"/>
                        <a:pt x="47" y="124"/>
                      </a:cubicBezTo>
                      <a:cubicBezTo>
                        <a:pt x="48" y="125"/>
                        <a:pt x="50" y="126"/>
                        <a:pt x="52" y="127"/>
                      </a:cubicBezTo>
                      <a:cubicBezTo>
                        <a:pt x="52" y="128"/>
                        <a:pt x="54" y="128"/>
                        <a:pt x="55" y="128"/>
                      </a:cubicBezTo>
                      <a:cubicBezTo>
                        <a:pt x="57" y="128"/>
                        <a:pt x="57" y="128"/>
                        <a:pt x="57" y="129"/>
                      </a:cubicBezTo>
                      <a:cubicBezTo>
                        <a:pt x="57" y="130"/>
                        <a:pt x="55" y="132"/>
                        <a:pt x="53" y="134"/>
                      </a:cubicBezTo>
                      <a:cubicBezTo>
                        <a:pt x="53" y="135"/>
                        <a:pt x="49" y="137"/>
                        <a:pt x="48" y="139"/>
                      </a:cubicBezTo>
                      <a:cubicBezTo>
                        <a:pt x="46" y="141"/>
                        <a:pt x="45" y="143"/>
                        <a:pt x="44" y="145"/>
                      </a:cubicBezTo>
                      <a:cubicBezTo>
                        <a:pt x="43" y="147"/>
                        <a:pt x="43" y="149"/>
                        <a:pt x="44" y="151"/>
                      </a:cubicBezTo>
                      <a:cubicBezTo>
                        <a:pt x="44" y="152"/>
                        <a:pt x="45" y="155"/>
                        <a:pt x="45" y="157"/>
                      </a:cubicBezTo>
                      <a:cubicBezTo>
                        <a:pt x="45" y="159"/>
                        <a:pt x="44" y="162"/>
                        <a:pt x="44" y="163"/>
                      </a:cubicBezTo>
                      <a:cubicBezTo>
                        <a:pt x="44" y="165"/>
                        <a:pt x="44" y="168"/>
                        <a:pt x="43" y="170"/>
                      </a:cubicBezTo>
                      <a:cubicBezTo>
                        <a:pt x="43" y="172"/>
                        <a:pt x="43" y="175"/>
                        <a:pt x="43" y="177"/>
                      </a:cubicBezTo>
                      <a:cubicBezTo>
                        <a:pt x="43" y="180"/>
                        <a:pt x="42" y="182"/>
                        <a:pt x="41" y="183"/>
                      </a:cubicBezTo>
                      <a:cubicBezTo>
                        <a:pt x="41" y="185"/>
                        <a:pt x="39" y="186"/>
                        <a:pt x="37" y="187"/>
                      </a:cubicBezTo>
                      <a:cubicBezTo>
                        <a:pt x="35" y="188"/>
                        <a:pt x="36" y="190"/>
                        <a:pt x="38" y="192"/>
                      </a:cubicBezTo>
                      <a:cubicBezTo>
                        <a:pt x="41" y="192"/>
                        <a:pt x="44" y="195"/>
                        <a:pt x="45" y="196"/>
                      </a:cubicBezTo>
                      <a:cubicBezTo>
                        <a:pt x="47" y="198"/>
                        <a:pt x="47" y="201"/>
                        <a:pt x="46" y="202"/>
                      </a:cubicBezTo>
                      <a:cubicBezTo>
                        <a:pt x="45" y="202"/>
                        <a:pt x="45" y="205"/>
                        <a:pt x="45" y="207"/>
                      </a:cubicBezTo>
                      <a:cubicBezTo>
                        <a:pt x="46" y="208"/>
                        <a:pt x="45" y="211"/>
                        <a:pt x="45" y="213"/>
                      </a:cubicBezTo>
                      <a:cubicBezTo>
                        <a:pt x="44" y="216"/>
                        <a:pt x="44" y="218"/>
                        <a:pt x="42" y="218"/>
                      </a:cubicBezTo>
                      <a:cubicBezTo>
                        <a:pt x="41" y="218"/>
                        <a:pt x="39" y="218"/>
                        <a:pt x="38" y="218"/>
                      </a:cubicBezTo>
                      <a:cubicBezTo>
                        <a:pt x="36" y="218"/>
                        <a:pt x="35" y="218"/>
                        <a:pt x="34" y="218"/>
                      </a:cubicBezTo>
                      <a:cubicBezTo>
                        <a:pt x="32" y="218"/>
                        <a:pt x="30" y="218"/>
                        <a:pt x="28" y="218"/>
                      </a:cubicBezTo>
                      <a:cubicBezTo>
                        <a:pt x="27" y="218"/>
                        <a:pt x="25" y="218"/>
                        <a:pt x="24" y="219"/>
                      </a:cubicBezTo>
                      <a:cubicBezTo>
                        <a:pt x="23" y="220"/>
                        <a:pt x="22" y="222"/>
                        <a:pt x="22" y="222"/>
                      </a:cubicBezTo>
                      <a:cubicBezTo>
                        <a:pt x="22" y="224"/>
                        <a:pt x="22" y="227"/>
                        <a:pt x="22" y="228"/>
                      </a:cubicBezTo>
                      <a:cubicBezTo>
                        <a:pt x="22" y="229"/>
                        <a:pt x="22" y="231"/>
                        <a:pt x="22" y="232"/>
                      </a:cubicBezTo>
                      <a:cubicBezTo>
                        <a:pt x="22" y="233"/>
                        <a:pt x="21" y="233"/>
                        <a:pt x="20" y="233"/>
                      </a:cubicBezTo>
                      <a:cubicBezTo>
                        <a:pt x="20" y="234"/>
                        <a:pt x="19" y="235"/>
                        <a:pt x="19" y="237"/>
                      </a:cubicBezTo>
                      <a:cubicBezTo>
                        <a:pt x="19" y="239"/>
                        <a:pt x="19" y="243"/>
                        <a:pt x="19" y="245"/>
                      </a:cubicBezTo>
                      <a:cubicBezTo>
                        <a:pt x="19" y="247"/>
                        <a:pt x="20" y="250"/>
                        <a:pt x="21" y="250"/>
                      </a:cubicBezTo>
                      <a:cubicBezTo>
                        <a:pt x="21" y="250"/>
                        <a:pt x="22" y="253"/>
                        <a:pt x="23" y="255"/>
                      </a:cubicBezTo>
                      <a:cubicBezTo>
                        <a:pt x="24" y="258"/>
                        <a:pt x="24" y="260"/>
                        <a:pt x="23" y="261"/>
                      </a:cubicBezTo>
                      <a:cubicBezTo>
                        <a:pt x="23" y="262"/>
                        <a:pt x="22" y="265"/>
                        <a:pt x="22" y="266"/>
                      </a:cubicBezTo>
                      <a:cubicBezTo>
                        <a:pt x="21" y="268"/>
                        <a:pt x="20" y="270"/>
                        <a:pt x="18" y="270"/>
                      </a:cubicBezTo>
                      <a:cubicBezTo>
                        <a:pt x="16" y="269"/>
                        <a:pt x="13" y="268"/>
                        <a:pt x="11" y="268"/>
                      </a:cubicBezTo>
                      <a:cubicBezTo>
                        <a:pt x="10" y="268"/>
                        <a:pt x="7" y="268"/>
                        <a:pt x="6" y="267"/>
                      </a:cubicBezTo>
                      <a:cubicBezTo>
                        <a:pt x="5" y="267"/>
                        <a:pt x="3" y="268"/>
                        <a:pt x="3" y="269"/>
                      </a:cubicBezTo>
                      <a:cubicBezTo>
                        <a:pt x="3" y="270"/>
                        <a:pt x="3" y="271"/>
                        <a:pt x="5" y="272"/>
                      </a:cubicBezTo>
                      <a:cubicBezTo>
                        <a:pt x="6" y="272"/>
                        <a:pt x="7" y="274"/>
                        <a:pt x="6" y="275"/>
                      </a:cubicBezTo>
                      <a:cubicBezTo>
                        <a:pt x="5" y="276"/>
                        <a:pt x="5" y="278"/>
                        <a:pt x="4" y="280"/>
                      </a:cubicBezTo>
                      <a:cubicBezTo>
                        <a:pt x="4" y="282"/>
                        <a:pt x="3" y="285"/>
                        <a:pt x="2" y="286"/>
                      </a:cubicBezTo>
                      <a:cubicBezTo>
                        <a:pt x="0" y="288"/>
                        <a:pt x="1" y="291"/>
                        <a:pt x="2" y="293"/>
                      </a:cubicBezTo>
                      <a:cubicBezTo>
                        <a:pt x="4" y="295"/>
                        <a:pt x="7" y="297"/>
                        <a:pt x="8" y="298"/>
                      </a:cubicBezTo>
                      <a:cubicBezTo>
                        <a:pt x="10" y="299"/>
                        <a:pt x="10" y="300"/>
                        <a:pt x="10" y="301"/>
                      </a:cubicBezTo>
                      <a:cubicBezTo>
                        <a:pt x="10" y="302"/>
                        <a:pt x="10" y="303"/>
                        <a:pt x="10" y="304"/>
                      </a:cubicBezTo>
                      <a:cubicBezTo>
                        <a:pt x="10" y="305"/>
                        <a:pt x="10" y="307"/>
                        <a:pt x="10" y="307"/>
                      </a:cubicBezTo>
                      <a:cubicBezTo>
                        <a:pt x="10" y="308"/>
                        <a:pt x="11" y="310"/>
                        <a:pt x="12" y="311"/>
                      </a:cubicBezTo>
                      <a:cubicBezTo>
                        <a:pt x="13" y="312"/>
                        <a:pt x="15" y="312"/>
                        <a:pt x="17" y="311"/>
                      </a:cubicBezTo>
                      <a:cubicBezTo>
                        <a:pt x="18" y="311"/>
                        <a:pt x="19" y="311"/>
                        <a:pt x="21" y="309"/>
                      </a:cubicBezTo>
                      <a:cubicBezTo>
                        <a:pt x="23" y="307"/>
                        <a:pt x="26" y="307"/>
                        <a:pt x="27" y="307"/>
                      </a:cubicBezTo>
                      <a:cubicBezTo>
                        <a:pt x="28" y="308"/>
                        <a:pt x="31" y="309"/>
                        <a:pt x="33" y="309"/>
                      </a:cubicBezTo>
                      <a:cubicBezTo>
                        <a:pt x="34" y="310"/>
                        <a:pt x="36" y="310"/>
                        <a:pt x="38" y="309"/>
                      </a:cubicBezTo>
                      <a:cubicBezTo>
                        <a:pt x="40" y="308"/>
                        <a:pt x="41" y="308"/>
                        <a:pt x="42" y="309"/>
                      </a:cubicBezTo>
                      <a:cubicBezTo>
                        <a:pt x="42" y="311"/>
                        <a:pt x="42" y="313"/>
                        <a:pt x="41" y="314"/>
                      </a:cubicBezTo>
                      <a:cubicBezTo>
                        <a:pt x="40" y="316"/>
                        <a:pt x="39" y="318"/>
                        <a:pt x="37" y="318"/>
                      </a:cubicBezTo>
                      <a:cubicBezTo>
                        <a:pt x="37" y="318"/>
                        <a:pt x="36" y="319"/>
                        <a:pt x="36" y="320"/>
                      </a:cubicBezTo>
                      <a:cubicBezTo>
                        <a:pt x="36" y="321"/>
                        <a:pt x="36" y="324"/>
                        <a:pt x="36" y="325"/>
                      </a:cubicBezTo>
                      <a:cubicBezTo>
                        <a:pt x="37" y="327"/>
                        <a:pt x="36" y="328"/>
                        <a:pt x="34" y="328"/>
                      </a:cubicBezTo>
                      <a:cubicBezTo>
                        <a:pt x="33" y="328"/>
                        <a:pt x="31" y="327"/>
                        <a:pt x="31" y="326"/>
                      </a:cubicBezTo>
                      <a:cubicBezTo>
                        <a:pt x="30" y="325"/>
                        <a:pt x="29" y="324"/>
                        <a:pt x="28" y="324"/>
                      </a:cubicBezTo>
                      <a:cubicBezTo>
                        <a:pt x="27" y="324"/>
                        <a:pt x="24" y="324"/>
                        <a:pt x="22" y="324"/>
                      </a:cubicBezTo>
                      <a:cubicBezTo>
                        <a:pt x="21" y="323"/>
                        <a:pt x="18" y="322"/>
                        <a:pt x="17" y="322"/>
                      </a:cubicBezTo>
                      <a:cubicBezTo>
                        <a:pt x="15" y="322"/>
                        <a:pt x="14" y="320"/>
                        <a:pt x="13" y="319"/>
                      </a:cubicBezTo>
                      <a:cubicBezTo>
                        <a:pt x="13" y="318"/>
                        <a:pt x="12" y="317"/>
                        <a:pt x="10" y="316"/>
                      </a:cubicBezTo>
                      <a:cubicBezTo>
                        <a:pt x="9" y="316"/>
                        <a:pt x="8" y="317"/>
                        <a:pt x="9" y="318"/>
                      </a:cubicBezTo>
                      <a:cubicBezTo>
                        <a:pt x="10" y="320"/>
                        <a:pt x="11" y="322"/>
                        <a:pt x="11" y="323"/>
                      </a:cubicBezTo>
                      <a:cubicBezTo>
                        <a:pt x="12" y="323"/>
                        <a:pt x="12" y="324"/>
                        <a:pt x="13" y="325"/>
                      </a:cubicBezTo>
                      <a:cubicBezTo>
                        <a:pt x="13" y="326"/>
                        <a:pt x="13" y="328"/>
                        <a:pt x="14" y="328"/>
                      </a:cubicBezTo>
                      <a:cubicBezTo>
                        <a:pt x="15" y="328"/>
                        <a:pt x="15" y="330"/>
                        <a:pt x="15" y="332"/>
                      </a:cubicBezTo>
                      <a:cubicBezTo>
                        <a:pt x="14" y="334"/>
                        <a:pt x="14" y="335"/>
                        <a:pt x="14" y="337"/>
                      </a:cubicBezTo>
                      <a:cubicBezTo>
                        <a:pt x="14" y="338"/>
                        <a:pt x="14" y="339"/>
                        <a:pt x="17" y="338"/>
                      </a:cubicBezTo>
                      <a:cubicBezTo>
                        <a:pt x="20" y="338"/>
                        <a:pt x="22" y="336"/>
                        <a:pt x="22" y="334"/>
                      </a:cubicBezTo>
                      <a:cubicBezTo>
                        <a:pt x="22" y="333"/>
                        <a:pt x="24" y="332"/>
                        <a:pt x="26" y="332"/>
                      </a:cubicBezTo>
                      <a:cubicBezTo>
                        <a:pt x="28" y="333"/>
                        <a:pt x="30" y="333"/>
                        <a:pt x="32" y="334"/>
                      </a:cubicBezTo>
                      <a:cubicBezTo>
                        <a:pt x="33" y="334"/>
                        <a:pt x="36" y="334"/>
                        <a:pt x="37" y="335"/>
                      </a:cubicBezTo>
                      <a:cubicBezTo>
                        <a:pt x="38" y="335"/>
                        <a:pt x="39" y="336"/>
                        <a:pt x="39" y="337"/>
                      </a:cubicBezTo>
                      <a:cubicBezTo>
                        <a:pt x="39" y="338"/>
                        <a:pt x="39" y="341"/>
                        <a:pt x="39" y="341"/>
                      </a:cubicBezTo>
                      <a:cubicBezTo>
                        <a:pt x="39" y="342"/>
                        <a:pt x="40" y="343"/>
                        <a:pt x="41" y="343"/>
                      </a:cubicBezTo>
                      <a:cubicBezTo>
                        <a:pt x="42" y="343"/>
                        <a:pt x="44" y="342"/>
                        <a:pt x="46" y="342"/>
                      </a:cubicBezTo>
                      <a:cubicBezTo>
                        <a:pt x="47" y="341"/>
                        <a:pt x="48" y="340"/>
                        <a:pt x="50" y="339"/>
                      </a:cubicBezTo>
                      <a:cubicBezTo>
                        <a:pt x="51" y="339"/>
                        <a:pt x="53" y="338"/>
                        <a:pt x="56" y="337"/>
                      </a:cubicBezTo>
                      <a:cubicBezTo>
                        <a:pt x="57" y="336"/>
                        <a:pt x="60" y="334"/>
                        <a:pt x="60" y="332"/>
                      </a:cubicBezTo>
                      <a:cubicBezTo>
                        <a:pt x="61" y="331"/>
                        <a:pt x="63" y="330"/>
                        <a:pt x="64" y="330"/>
                      </a:cubicBezTo>
                      <a:cubicBezTo>
                        <a:pt x="65" y="329"/>
                        <a:pt x="67" y="330"/>
                        <a:pt x="67" y="331"/>
                      </a:cubicBezTo>
                      <a:cubicBezTo>
                        <a:pt x="67" y="332"/>
                        <a:pt x="68" y="333"/>
                        <a:pt x="69" y="333"/>
                      </a:cubicBezTo>
                      <a:cubicBezTo>
                        <a:pt x="70" y="332"/>
                        <a:pt x="72" y="332"/>
                        <a:pt x="72" y="333"/>
                      </a:cubicBezTo>
                      <a:cubicBezTo>
                        <a:pt x="74" y="333"/>
                        <a:pt x="76" y="335"/>
                        <a:pt x="77" y="336"/>
                      </a:cubicBezTo>
                      <a:cubicBezTo>
                        <a:pt x="77" y="337"/>
                        <a:pt x="78" y="340"/>
                        <a:pt x="77" y="341"/>
                      </a:cubicBezTo>
                      <a:cubicBezTo>
                        <a:pt x="77" y="342"/>
                        <a:pt x="77" y="344"/>
                        <a:pt x="79" y="345"/>
                      </a:cubicBezTo>
                      <a:cubicBezTo>
                        <a:pt x="80" y="345"/>
                        <a:pt x="82" y="347"/>
                        <a:pt x="83" y="347"/>
                      </a:cubicBezTo>
                      <a:cubicBezTo>
                        <a:pt x="84" y="348"/>
                        <a:pt x="88" y="349"/>
                        <a:pt x="90" y="348"/>
                      </a:cubicBezTo>
                      <a:cubicBezTo>
                        <a:pt x="91" y="348"/>
                        <a:pt x="93" y="349"/>
                        <a:pt x="93" y="351"/>
                      </a:cubicBezTo>
                      <a:cubicBezTo>
                        <a:pt x="92" y="353"/>
                        <a:pt x="92" y="355"/>
                        <a:pt x="93" y="357"/>
                      </a:cubicBezTo>
                      <a:cubicBezTo>
                        <a:pt x="93" y="359"/>
                        <a:pt x="94" y="360"/>
                        <a:pt x="95" y="361"/>
                      </a:cubicBezTo>
                      <a:cubicBezTo>
                        <a:pt x="95" y="362"/>
                        <a:pt x="96" y="363"/>
                        <a:pt x="97" y="363"/>
                      </a:cubicBezTo>
                      <a:cubicBezTo>
                        <a:pt x="98" y="363"/>
                        <a:pt x="101" y="364"/>
                        <a:pt x="101" y="364"/>
                      </a:cubicBezTo>
                      <a:cubicBezTo>
                        <a:pt x="103" y="364"/>
                        <a:pt x="104" y="365"/>
                        <a:pt x="103" y="366"/>
                      </a:cubicBezTo>
                      <a:cubicBezTo>
                        <a:pt x="103" y="367"/>
                        <a:pt x="102" y="369"/>
                        <a:pt x="101" y="370"/>
                      </a:cubicBezTo>
                      <a:cubicBezTo>
                        <a:pt x="101" y="372"/>
                        <a:pt x="101" y="375"/>
                        <a:pt x="101" y="375"/>
                      </a:cubicBezTo>
                      <a:cubicBezTo>
                        <a:pt x="101" y="377"/>
                        <a:pt x="100" y="379"/>
                        <a:pt x="99" y="380"/>
                      </a:cubicBezTo>
                      <a:cubicBezTo>
                        <a:pt x="98" y="381"/>
                        <a:pt x="98" y="383"/>
                        <a:pt x="98" y="384"/>
                      </a:cubicBezTo>
                      <a:cubicBezTo>
                        <a:pt x="99" y="385"/>
                        <a:pt x="99" y="386"/>
                        <a:pt x="99" y="388"/>
                      </a:cubicBezTo>
                      <a:cubicBezTo>
                        <a:pt x="100" y="389"/>
                        <a:pt x="99" y="389"/>
                        <a:pt x="98" y="389"/>
                      </a:cubicBezTo>
                      <a:cubicBezTo>
                        <a:pt x="96" y="389"/>
                        <a:pt x="95" y="388"/>
                        <a:pt x="94" y="387"/>
                      </a:cubicBezTo>
                      <a:cubicBezTo>
                        <a:pt x="93" y="387"/>
                        <a:pt x="91" y="387"/>
                        <a:pt x="91" y="388"/>
                      </a:cubicBezTo>
                      <a:cubicBezTo>
                        <a:pt x="90" y="388"/>
                        <a:pt x="89" y="390"/>
                        <a:pt x="88" y="393"/>
                      </a:cubicBezTo>
                      <a:cubicBezTo>
                        <a:pt x="88" y="394"/>
                        <a:pt x="87" y="397"/>
                        <a:pt x="87" y="397"/>
                      </a:cubicBezTo>
                      <a:cubicBezTo>
                        <a:pt x="87" y="397"/>
                        <a:pt x="88" y="398"/>
                        <a:pt x="90" y="399"/>
                      </a:cubicBezTo>
                      <a:cubicBezTo>
                        <a:pt x="92" y="400"/>
                        <a:pt x="95" y="401"/>
                        <a:pt x="96" y="400"/>
                      </a:cubicBezTo>
                      <a:cubicBezTo>
                        <a:pt x="97" y="400"/>
                        <a:pt x="100" y="398"/>
                        <a:pt x="102" y="397"/>
                      </a:cubicBezTo>
                      <a:cubicBezTo>
                        <a:pt x="104" y="395"/>
                        <a:pt x="105" y="392"/>
                        <a:pt x="106" y="391"/>
                      </a:cubicBezTo>
                      <a:cubicBezTo>
                        <a:pt x="107" y="390"/>
                        <a:pt x="108" y="387"/>
                        <a:pt x="108" y="385"/>
                      </a:cubicBezTo>
                      <a:cubicBezTo>
                        <a:pt x="109" y="385"/>
                        <a:pt x="109" y="382"/>
                        <a:pt x="110" y="381"/>
                      </a:cubicBezTo>
                      <a:cubicBezTo>
                        <a:pt x="110" y="380"/>
                        <a:pt x="112" y="379"/>
                        <a:pt x="114" y="378"/>
                      </a:cubicBezTo>
                      <a:cubicBezTo>
                        <a:pt x="117" y="378"/>
                        <a:pt x="119" y="378"/>
                        <a:pt x="120" y="377"/>
                      </a:cubicBezTo>
                      <a:cubicBezTo>
                        <a:pt x="121" y="377"/>
                        <a:pt x="124" y="378"/>
                        <a:pt x="125" y="378"/>
                      </a:cubicBezTo>
                      <a:cubicBezTo>
                        <a:pt x="127" y="379"/>
                        <a:pt x="128" y="379"/>
                        <a:pt x="130" y="379"/>
                      </a:cubicBezTo>
                      <a:cubicBezTo>
                        <a:pt x="132" y="380"/>
                        <a:pt x="134" y="380"/>
                        <a:pt x="135" y="379"/>
                      </a:cubicBezTo>
                      <a:cubicBezTo>
                        <a:pt x="136" y="379"/>
                        <a:pt x="137" y="377"/>
                        <a:pt x="138" y="376"/>
                      </a:cubicBezTo>
                      <a:cubicBezTo>
                        <a:pt x="139" y="375"/>
                        <a:pt x="141" y="374"/>
                        <a:pt x="143" y="374"/>
                      </a:cubicBezTo>
                      <a:cubicBezTo>
                        <a:pt x="144" y="374"/>
                        <a:pt x="146" y="373"/>
                        <a:pt x="147" y="373"/>
                      </a:cubicBezTo>
                      <a:cubicBezTo>
                        <a:pt x="148" y="373"/>
                        <a:pt x="150" y="373"/>
                        <a:pt x="150" y="372"/>
                      </a:cubicBezTo>
                      <a:cubicBezTo>
                        <a:pt x="151" y="371"/>
                        <a:pt x="152" y="370"/>
                        <a:pt x="152" y="369"/>
                      </a:cubicBezTo>
                      <a:cubicBezTo>
                        <a:pt x="154" y="368"/>
                        <a:pt x="155" y="366"/>
                        <a:pt x="156" y="365"/>
                      </a:cubicBezTo>
                      <a:cubicBezTo>
                        <a:pt x="156" y="363"/>
                        <a:pt x="158" y="362"/>
                        <a:pt x="159" y="362"/>
                      </a:cubicBezTo>
                      <a:cubicBezTo>
                        <a:pt x="160" y="363"/>
                        <a:pt x="161" y="364"/>
                        <a:pt x="162" y="364"/>
                      </a:cubicBezTo>
                      <a:cubicBezTo>
                        <a:pt x="163" y="365"/>
                        <a:pt x="165" y="365"/>
                        <a:pt x="167" y="365"/>
                      </a:cubicBezTo>
                      <a:cubicBezTo>
                        <a:pt x="168" y="365"/>
                        <a:pt x="170" y="365"/>
                        <a:pt x="171" y="366"/>
                      </a:cubicBezTo>
                      <a:cubicBezTo>
                        <a:pt x="173" y="366"/>
                        <a:pt x="175" y="366"/>
                        <a:pt x="177" y="365"/>
                      </a:cubicBezTo>
                      <a:cubicBezTo>
                        <a:pt x="178" y="364"/>
                        <a:pt x="181" y="362"/>
                        <a:pt x="183" y="362"/>
                      </a:cubicBezTo>
                      <a:cubicBezTo>
                        <a:pt x="184" y="361"/>
                        <a:pt x="184" y="360"/>
                        <a:pt x="184" y="359"/>
                      </a:cubicBezTo>
                      <a:cubicBezTo>
                        <a:pt x="184" y="358"/>
                        <a:pt x="185" y="357"/>
                        <a:pt x="186" y="356"/>
                      </a:cubicBezTo>
                      <a:cubicBezTo>
                        <a:pt x="187" y="355"/>
                        <a:pt x="190" y="355"/>
                        <a:pt x="193" y="355"/>
                      </a:cubicBezTo>
                      <a:cubicBezTo>
                        <a:pt x="196" y="355"/>
                        <a:pt x="198" y="355"/>
                        <a:pt x="198" y="355"/>
                      </a:cubicBezTo>
                      <a:cubicBezTo>
                        <a:pt x="197" y="354"/>
                        <a:pt x="196" y="354"/>
                        <a:pt x="195" y="354"/>
                      </a:cubicBezTo>
                      <a:cubicBezTo>
                        <a:pt x="194" y="354"/>
                        <a:pt x="192" y="353"/>
                        <a:pt x="191" y="352"/>
                      </a:cubicBezTo>
                      <a:cubicBezTo>
                        <a:pt x="190" y="351"/>
                        <a:pt x="189" y="350"/>
                        <a:pt x="189" y="349"/>
                      </a:cubicBezTo>
                      <a:cubicBezTo>
                        <a:pt x="189" y="348"/>
                        <a:pt x="190" y="348"/>
                        <a:pt x="191" y="348"/>
                      </a:cubicBezTo>
                      <a:cubicBezTo>
                        <a:pt x="192" y="349"/>
                        <a:pt x="192" y="348"/>
                        <a:pt x="192" y="347"/>
                      </a:cubicBezTo>
                      <a:cubicBezTo>
                        <a:pt x="192" y="345"/>
                        <a:pt x="193" y="345"/>
                        <a:pt x="194" y="347"/>
                      </a:cubicBezTo>
                      <a:cubicBezTo>
                        <a:pt x="195" y="348"/>
                        <a:pt x="196" y="348"/>
                        <a:pt x="197" y="349"/>
                      </a:cubicBezTo>
                      <a:cubicBezTo>
                        <a:pt x="197" y="350"/>
                        <a:pt x="198" y="350"/>
                        <a:pt x="199" y="351"/>
                      </a:cubicBezTo>
                      <a:cubicBezTo>
                        <a:pt x="200" y="352"/>
                        <a:pt x="200" y="351"/>
                        <a:pt x="199" y="349"/>
                      </a:cubicBezTo>
                      <a:cubicBezTo>
                        <a:pt x="199" y="348"/>
                        <a:pt x="198" y="346"/>
                        <a:pt x="198" y="345"/>
                      </a:cubicBezTo>
                      <a:cubicBezTo>
                        <a:pt x="198" y="344"/>
                        <a:pt x="199" y="343"/>
                        <a:pt x="199" y="341"/>
                      </a:cubicBezTo>
                      <a:cubicBezTo>
                        <a:pt x="199" y="340"/>
                        <a:pt x="199" y="337"/>
                        <a:pt x="199" y="337"/>
                      </a:cubicBezTo>
                      <a:cubicBezTo>
                        <a:pt x="198" y="335"/>
                        <a:pt x="197" y="333"/>
                        <a:pt x="197" y="332"/>
                      </a:cubicBezTo>
                      <a:cubicBezTo>
                        <a:pt x="196" y="331"/>
                        <a:pt x="195" y="328"/>
                        <a:pt x="194" y="327"/>
                      </a:cubicBezTo>
                      <a:cubicBezTo>
                        <a:pt x="194" y="326"/>
                        <a:pt x="193" y="322"/>
                        <a:pt x="193" y="321"/>
                      </a:cubicBezTo>
                      <a:cubicBezTo>
                        <a:pt x="193" y="318"/>
                        <a:pt x="192" y="316"/>
                        <a:pt x="192" y="316"/>
                      </a:cubicBezTo>
                      <a:cubicBezTo>
                        <a:pt x="191" y="316"/>
                        <a:pt x="190" y="316"/>
                        <a:pt x="191" y="315"/>
                      </a:cubicBezTo>
                      <a:cubicBezTo>
                        <a:pt x="191" y="314"/>
                        <a:pt x="192" y="312"/>
                        <a:pt x="193" y="310"/>
                      </a:cubicBezTo>
                      <a:cubicBezTo>
                        <a:pt x="195" y="310"/>
                        <a:pt x="196" y="308"/>
                        <a:pt x="196" y="306"/>
                      </a:cubicBezTo>
                      <a:cubicBezTo>
                        <a:pt x="196" y="305"/>
                        <a:pt x="196" y="303"/>
                        <a:pt x="196" y="301"/>
                      </a:cubicBezTo>
                      <a:cubicBezTo>
                        <a:pt x="196" y="299"/>
                        <a:pt x="195" y="298"/>
                        <a:pt x="195" y="297"/>
                      </a:cubicBezTo>
                      <a:cubicBezTo>
                        <a:pt x="194" y="297"/>
                        <a:pt x="194" y="296"/>
                        <a:pt x="194" y="295"/>
                      </a:cubicBezTo>
                      <a:cubicBezTo>
                        <a:pt x="195" y="293"/>
                        <a:pt x="195" y="293"/>
                        <a:pt x="194" y="292"/>
                      </a:cubicBezTo>
                      <a:cubicBezTo>
                        <a:pt x="193" y="291"/>
                        <a:pt x="193" y="290"/>
                        <a:pt x="192" y="289"/>
                      </a:cubicBezTo>
                      <a:cubicBezTo>
                        <a:pt x="191" y="289"/>
                        <a:pt x="191" y="288"/>
                        <a:pt x="191" y="287"/>
                      </a:cubicBezTo>
                      <a:cubicBezTo>
                        <a:pt x="191" y="285"/>
                        <a:pt x="191" y="283"/>
                        <a:pt x="190" y="282"/>
                      </a:cubicBezTo>
                      <a:cubicBezTo>
                        <a:pt x="190" y="280"/>
                        <a:pt x="189" y="277"/>
                        <a:pt x="189" y="274"/>
                      </a:cubicBezTo>
                      <a:cubicBezTo>
                        <a:pt x="189" y="272"/>
                        <a:pt x="189" y="269"/>
                        <a:pt x="189" y="267"/>
                      </a:cubicBezTo>
                      <a:cubicBezTo>
                        <a:pt x="189" y="265"/>
                        <a:pt x="190" y="262"/>
                        <a:pt x="191" y="261"/>
                      </a:cubicBezTo>
                      <a:cubicBezTo>
                        <a:pt x="191" y="260"/>
                        <a:pt x="191" y="257"/>
                        <a:pt x="191" y="255"/>
                      </a:cubicBezTo>
                      <a:cubicBezTo>
                        <a:pt x="192" y="253"/>
                        <a:pt x="193" y="250"/>
                        <a:pt x="194" y="249"/>
                      </a:cubicBezTo>
                      <a:cubicBezTo>
                        <a:pt x="196" y="248"/>
                        <a:pt x="197" y="245"/>
                        <a:pt x="198" y="243"/>
                      </a:cubicBezTo>
                      <a:cubicBezTo>
                        <a:pt x="198" y="241"/>
                        <a:pt x="199" y="237"/>
                        <a:pt x="201" y="235"/>
                      </a:cubicBezTo>
                      <a:cubicBezTo>
                        <a:pt x="203" y="233"/>
                        <a:pt x="205" y="231"/>
                        <a:pt x="207" y="230"/>
                      </a:cubicBezTo>
                      <a:cubicBezTo>
                        <a:pt x="209" y="228"/>
                        <a:pt x="212" y="227"/>
                        <a:pt x="213" y="226"/>
                      </a:cubicBezTo>
                      <a:cubicBezTo>
                        <a:pt x="215" y="225"/>
                        <a:pt x="218" y="224"/>
                        <a:pt x="221" y="223"/>
                      </a:cubicBezTo>
                      <a:cubicBezTo>
                        <a:pt x="223" y="222"/>
                        <a:pt x="226" y="222"/>
                        <a:pt x="228" y="222"/>
                      </a:cubicBezTo>
                      <a:cubicBezTo>
                        <a:pt x="229" y="222"/>
                        <a:pt x="230" y="223"/>
                        <a:pt x="230" y="224"/>
                      </a:cubicBezTo>
                      <a:cubicBezTo>
                        <a:pt x="230" y="225"/>
                        <a:pt x="231" y="227"/>
                        <a:pt x="231" y="228"/>
                      </a:cubicBezTo>
                      <a:cubicBezTo>
                        <a:pt x="231" y="229"/>
                        <a:pt x="231" y="230"/>
                        <a:pt x="231" y="230"/>
                      </a:cubicBezTo>
                      <a:cubicBezTo>
                        <a:pt x="231" y="230"/>
                        <a:pt x="231" y="230"/>
                        <a:pt x="233" y="229"/>
                      </a:cubicBezTo>
                      <a:cubicBezTo>
                        <a:pt x="234" y="229"/>
                        <a:pt x="235" y="229"/>
                        <a:pt x="236" y="230"/>
                      </a:cubicBezTo>
                      <a:cubicBezTo>
                        <a:pt x="237" y="230"/>
                        <a:pt x="238" y="231"/>
                        <a:pt x="239" y="231"/>
                      </a:cubicBezTo>
                      <a:cubicBezTo>
                        <a:pt x="239" y="231"/>
                        <a:pt x="240" y="230"/>
                        <a:pt x="241" y="229"/>
                      </a:cubicBezTo>
                      <a:cubicBezTo>
                        <a:pt x="242" y="228"/>
                        <a:pt x="242" y="228"/>
                        <a:pt x="242" y="228"/>
                      </a:cubicBezTo>
                      <a:cubicBezTo>
                        <a:pt x="242" y="228"/>
                        <a:pt x="242" y="227"/>
                        <a:pt x="243" y="225"/>
                      </a:cubicBezTo>
                      <a:cubicBezTo>
                        <a:pt x="243" y="225"/>
                        <a:pt x="245" y="222"/>
                        <a:pt x="247" y="221"/>
                      </a:cubicBezTo>
                      <a:cubicBezTo>
                        <a:pt x="248" y="220"/>
                        <a:pt x="250" y="218"/>
                        <a:pt x="251" y="216"/>
                      </a:cubicBezTo>
                      <a:cubicBezTo>
                        <a:pt x="251" y="214"/>
                        <a:pt x="252" y="211"/>
                        <a:pt x="253" y="209"/>
                      </a:cubicBezTo>
                      <a:cubicBezTo>
                        <a:pt x="254" y="207"/>
                        <a:pt x="254" y="205"/>
                        <a:pt x="255" y="204"/>
                      </a:cubicBezTo>
                      <a:cubicBezTo>
                        <a:pt x="256" y="202"/>
                        <a:pt x="257" y="200"/>
                        <a:pt x="257" y="200"/>
                      </a:cubicBezTo>
                      <a:cubicBezTo>
                        <a:pt x="258" y="199"/>
                        <a:pt x="259" y="197"/>
                        <a:pt x="260" y="197"/>
                      </a:cubicBezTo>
                      <a:cubicBezTo>
                        <a:pt x="261" y="196"/>
                        <a:pt x="262" y="196"/>
                        <a:pt x="264" y="196"/>
                      </a:cubicBezTo>
                      <a:cubicBezTo>
                        <a:pt x="265" y="196"/>
                        <a:pt x="268" y="197"/>
                        <a:pt x="269" y="197"/>
                      </a:cubicBezTo>
                      <a:cubicBezTo>
                        <a:pt x="269" y="197"/>
                        <a:pt x="272" y="197"/>
                        <a:pt x="274" y="197"/>
                      </a:cubicBezTo>
                      <a:cubicBezTo>
                        <a:pt x="276" y="197"/>
                        <a:pt x="278" y="197"/>
                        <a:pt x="279" y="198"/>
                      </a:cubicBezTo>
                      <a:cubicBezTo>
                        <a:pt x="281" y="198"/>
                        <a:pt x="282" y="198"/>
                        <a:pt x="282" y="198"/>
                      </a:cubicBezTo>
                      <a:cubicBezTo>
                        <a:pt x="282" y="198"/>
                        <a:pt x="284" y="198"/>
                        <a:pt x="286" y="197"/>
                      </a:cubicBezTo>
                      <a:cubicBezTo>
                        <a:pt x="287" y="196"/>
                        <a:pt x="290" y="195"/>
                        <a:pt x="293" y="195"/>
                      </a:cubicBezTo>
                      <a:cubicBezTo>
                        <a:pt x="295" y="193"/>
                        <a:pt x="299" y="192"/>
                        <a:pt x="302" y="191"/>
                      </a:cubicBezTo>
                      <a:cubicBezTo>
                        <a:pt x="303" y="190"/>
                        <a:pt x="306" y="188"/>
                        <a:pt x="308" y="187"/>
                      </a:cubicBezTo>
                      <a:cubicBezTo>
                        <a:pt x="309" y="186"/>
                        <a:pt x="311" y="186"/>
                        <a:pt x="312" y="185"/>
                      </a:cubicBezTo>
                      <a:cubicBezTo>
                        <a:pt x="314" y="184"/>
                        <a:pt x="315" y="182"/>
                        <a:pt x="315" y="181"/>
                      </a:cubicBezTo>
                      <a:cubicBezTo>
                        <a:pt x="316" y="180"/>
                        <a:pt x="316" y="179"/>
                        <a:pt x="316" y="179"/>
                      </a:cubicBezTo>
                      <a:cubicBezTo>
                        <a:pt x="316" y="179"/>
                        <a:pt x="316" y="178"/>
                        <a:pt x="317" y="176"/>
                      </a:cubicBezTo>
                      <a:cubicBezTo>
                        <a:pt x="317" y="175"/>
                        <a:pt x="317" y="174"/>
                        <a:pt x="317" y="174"/>
                      </a:cubicBezTo>
                      <a:cubicBezTo>
                        <a:pt x="310" y="173"/>
                        <a:pt x="310" y="173"/>
                        <a:pt x="310" y="173"/>
                      </a:cubicBezTo>
                      <a:cubicBezTo>
                        <a:pt x="315" y="168"/>
                        <a:pt x="315" y="168"/>
                        <a:pt x="315" y="168"/>
                      </a:cubicBezTo>
                      <a:cubicBezTo>
                        <a:pt x="315" y="168"/>
                        <a:pt x="314" y="168"/>
                        <a:pt x="314" y="167"/>
                      </a:cubicBezTo>
                      <a:cubicBezTo>
                        <a:pt x="314" y="167"/>
                        <a:pt x="313" y="165"/>
                        <a:pt x="313" y="164"/>
                      </a:cubicBezTo>
                      <a:cubicBezTo>
                        <a:pt x="313" y="162"/>
                        <a:pt x="315" y="159"/>
                        <a:pt x="316" y="157"/>
                      </a:cubicBezTo>
                      <a:cubicBezTo>
                        <a:pt x="317" y="154"/>
                        <a:pt x="321" y="151"/>
                        <a:pt x="323" y="150"/>
                      </a:cubicBezTo>
                      <a:cubicBezTo>
                        <a:pt x="324" y="149"/>
                        <a:pt x="327" y="146"/>
                        <a:pt x="329" y="145"/>
                      </a:cubicBezTo>
                      <a:cubicBezTo>
                        <a:pt x="330" y="144"/>
                        <a:pt x="332" y="143"/>
                        <a:pt x="335" y="142"/>
                      </a:cubicBezTo>
                      <a:cubicBezTo>
                        <a:pt x="337" y="141"/>
                        <a:pt x="340" y="139"/>
                        <a:pt x="343" y="138"/>
                      </a:cubicBezTo>
                      <a:cubicBezTo>
                        <a:pt x="346" y="137"/>
                        <a:pt x="348" y="136"/>
                        <a:pt x="350" y="135"/>
                      </a:cubicBezTo>
                      <a:cubicBezTo>
                        <a:pt x="351" y="134"/>
                        <a:pt x="354" y="132"/>
                        <a:pt x="356" y="131"/>
                      </a:cubicBezTo>
                      <a:cubicBezTo>
                        <a:pt x="358" y="130"/>
                        <a:pt x="361" y="128"/>
                        <a:pt x="363" y="128"/>
                      </a:cubicBezTo>
                      <a:cubicBezTo>
                        <a:pt x="364" y="127"/>
                        <a:pt x="366" y="126"/>
                        <a:pt x="367" y="124"/>
                      </a:cubicBezTo>
                      <a:cubicBezTo>
                        <a:pt x="368" y="123"/>
                        <a:pt x="370" y="121"/>
                        <a:pt x="371" y="121"/>
                      </a:cubicBezTo>
                      <a:cubicBezTo>
                        <a:pt x="371" y="119"/>
                        <a:pt x="373" y="117"/>
                        <a:pt x="374" y="116"/>
                      </a:cubicBezTo>
                      <a:cubicBezTo>
                        <a:pt x="375" y="115"/>
                        <a:pt x="377" y="112"/>
                        <a:pt x="378" y="110"/>
                      </a:cubicBezTo>
                      <a:cubicBezTo>
                        <a:pt x="379" y="109"/>
                        <a:pt x="381" y="106"/>
                        <a:pt x="382" y="104"/>
                      </a:cubicBezTo>
                      <a:cubicBezTo>
                        <a:pt x="384" y="102"/>
                        <a:pt x="386" y="101"/>
                        <a:pt x="387" y="100"/>
                      </a:cubicBezTo>
                      <a:cubicBezTo>
                        <a:pt x="389" y="98"/>
                        <a:pt x="392" y="96"/>
                        <a:pt x="394" y="95"/>
                      </a:cubicBezTo>
                      <a:cubicBezTo>
                        <a:pt x="397" y="93"/>
                        <a:pt x="402" y="91"/>
                        <a:pt x="404" y="90"/>
                      </a:cubicBezTo>
                      <a:cubicBezTo>
                        <a:pt x="406" y="89"/>
                        <a:pt x="410" y="88"/>
                        <a:pt x="410" y="87"/>
                      </a:cubicBezTo>
                      <a:cubicBezTo>
                        <a:pt x="412" y="87"/>
                        <a:pt x="414" y="86"/>
                        <a:pt x="415" y="85"/>
                      </a:cubicBezTo>
                      <a:cubicBezTo>
                        <a:pt x="416" y="84"/>
                        <a:pt x="417" y="82"/>
                        <a:pt x="418" y="80"/>
                      </a:cubicBezTo>
                      <a:cubicBezTo>
                        <a:pt x="418" y="79"/>
                        <a:pt x="420" y="76"/>
                        <a:pt x="421" y="75"/>
                      </a:cubicBezTo>
                      <a:cubicBezTo>
                        <a:pt x="422" y="74"/>
                        <a:pt x="425" y="72"/>
                        <a:pt x="425" y="71"/>
                      </a:cubicBezTo>
                      <a:cubicBezTo>
                        <a:pt x="427" y="70"/>
                        <a:pt x="429" y="67"/>
                        <a:pt x="431" y="65"/>
                      </a:cubicBezTo>
                      <a:cubicBezTo>
                        <a:pt x="432" y="63"/>
                        <a:pt x="434" y="61"/>
                        <a:pt x="436" y="59"/>
                      </a:cubicBezTo>
                      <a:cubicBezTo>
                        <a:pt x="437" y="57"/>
                        <a:pt x="439" y="55"/>
                        <a:pt x="441" y="54"/>
                      </a:cubicBezTo>
                      <a:cubicBezTo>
                        <a:pt x="441" y="52"/>
                        <a:pt x="443" y="49"/>
                        <a:pt x="445" y="48"/>
                      </a:cubicBezTo>
                      <a:cubicBezTo>
                        <a:pt x="447" y="46"/>
                        <a:pt x="448" y="44"/>
                        <a:pt x="448" y="43"/>
                      </a:cubicBezTo>
                      <a:cubicBezTo>
                        <a:pt x="449" y="42"/>
                        <a:pt x="449" y="42"/>
                        <a:pt x="449" y="40"/>
                      </a:cubicBezTo>
                      <a:cubicBezTo>
                        <a:pt x="449" y="39"/>
                        <a:pt x="450" y="36"/>
                        <a:pt x="452" y="36"/>
                      </a:cubicBezTo>
                      <a:cubicBezTo>
                        <a:pt x="453" y="35"/>
                        <a:pt x="454" y="34"/>
                        <a:pt x="455" y="32"/>
                      </a:cubicBezTo>
                      <a:cubicBezTo>
                        <a:pt x="455" y="32"/>
                        <a:pt x="452" y="33"/>
                        <a:pt x="449" y="35"/>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2" name="Freeform 46">
                  <a:extLst>
                    <a:ext uri="{FF2B5EF4-FFF2-40B4-BE49-F238E27FC236}">
                      <a16:creationId xmlns:a16="http://schemas.microsoft.com/office/drawing/2014/main" id="{3E10AC28-17CF-D722-02D0-46301D48C02C}"/>
                    </a:ext>
                  </a:extLst>
                </p:cNvPr>
                <p:cNvSpPr>
                  <a:spLocks/>
                </p:cNvSpPr>
                <p:nvPr/>
              </p:nvSpPr>
              <p:spPr bwMode="auto">
                <a:xfrm>
                  <a:off x="5479369" y="2378761"/>
                  <a:ext cx="398670" cy="635118"/>
                </a:xfrm>
                <a:custGeom>
                  <a:avLst/>
                  <a:gdLst/>
                  <a:ahLst/>
                  <a:cxnLst>
                    <a:cxn ang="0">
                      <a:pos x="10" y="171"/>
                    </a:cxn>
                    <a:cxn ang="0">
                      <a:pos x="17" y="191"/>
                    </a:cxn>
                    <a:cxn ang="0">
                      <a:pos x="20" y="206"/>
                    </a:cxn>
                    <a:cxn ang="0">
                      <a:pos x="10" y="219"/>
                    </a:cxn>
                    <a:cxn ang="0">
                      <a:pos x="12" y="233"/>
                    </a:cxn>
                    <a:cxn ang="0">
                      <a:pos x="19" y="245"/>
                    </a:cxn>
                    <a:cxn ang="0">
                      <a:pos x="34" y="260"/>
                    </a:cxn>
                    <a:cxn ang="0">
                      <a:pos x="17" y="264"/>
                    </a:cxn>
                    <a:cxn ang="0">
                      <a:pos x="2" y="281"/>
                    </a:cxn>
                    <a:cxn ang="0">
                      <a:pos x="2" y="303"/>
                    </a:cxn>
                    <a:cxn ang="0">
                      <a:pos x="20" y="313"/>
                    </a:cxn>
                    <a:cxn ang="0">
                      <a:pos x="36" y="330"/>
                    </a:cxn>
                    <a:cxn ang="0">
                      <a:pos x="40" y="350"/>
                    </a:cxn>
                    <a:cxn ang="0">
                      <a:pos x="67" y="338"/>
                    </a:cxn>
                    <a:cxn ang="0">
                      <a:pos x="79" y="319"/>
                    </a:cxn>
                    <a:cxn ang="0">
                      <a:pos x="95" y="299"/>
                    </a:cxn>
                    <a:cxn ang="0">
                      <a:pos x="108" y="286"/>
                    </a:cxn>
                    <a:cxn ang="0">
                      <a:pos x="104" y="261"/>
                    </a:cxn>
                    <a:cxn ang="0">
                      <a:pos x="95" y="238"/>
                    </a:cxn>
                    <a:cxn ang="0">
                      <a:pos x="87" y="225"/>
                    </a:cxn>
                    <a:cxn ang="0">
                      <a:pos x="110" y="234"/>
                    </a:cxn>
                    <a:cxn ang="0">
                      <a:pos x="131" y="236"/>
                    </a:cxn>
                    <a:cxn ang="0">
                      <a:pos x="120" y="223"/>
                    </a:cxn>
                    <a:cxn ang="0">
                      <a:pos x="115" y="199"/>
                    </a:cxn>
                    <a:cxn ang="0">
                      <a:pos x="124" y="175"/>
                    </a:cxn>
                    <a:cxn ang="0">
                      <a:pos x="145" y="163"/>
                    </a:cxn>
                    <a:cxn ang="0">
                      <a:pos x="164" y="152"/>
                    </a:cxn>
                    <a:cxn ang="0">
                      <a:pos x="169" y="139"/>
                    </a:cxn>
                    <a:cxn ang="0">
                      <a:pos x="178" y="119"/>
                    </a:cxn>
                    <a:cxn ang="0">
                      <a:pos x="184" y="102"/>
                    </a:cxn>
                    <a:cxn ang="0">
                      <a:pos x="204" y="83"/>
                    </a:cxn>
                    <a:cxn ang="0">
                      <a:pos x="218" y="63"/>
                    </a:cxn>
                    <a:cxn ang="0">
                      <a:pos x="200" y="41"/>
                    </a:cxn>
                    <a:cxn ang="0">
                      <a:pos x="197" y="27"/>
                    </a:cxn>
                    <a:cxn ang="0">
                      <a:pos x="183" y="16"/>
                    </a:cxn>
                    <a:cxn ang="0">
                      <a:pos x="169" y="0"/>
                    </a:cxn>
                    <a:cxn ang="0">
                      <a:pos x="152" y="11"/>
                    </a:cxn>
                    <a:cxn ang="0">
                      <a:pos x="132" y="14"/>
                    </a:cxn>
                    <a:cxn ang="0">
                      <a:pos x="119" y="22"/>
                    </a:cxn>
                    <a:cxn ang="0">
                      <a:pos x="95" y="22"/>
                    </a:cxn>
                    <a:cxn ang="0">
                      <a:pos x="79" y="22"/>
                    </a:cxn>
                    <a:cxn ang="0">
                      <a:pos x="72" y="23"/>
                    </a:cxn>
                    <a:cxn ang="0">
                      <a:pos x="73" y="39"/>
                    </a:cxn>
                    <a:cxn ang="0">
                      <a:pos x="86" y="39"/>
                    </a:cxn>
                    <a:cxn ang="0">
                      <a:pos x="99" y="47"/>
                    </a:cxn>
                    <a:cxn ang="0">
                      <a:pos x="97" y="61"/>
                    </a:cxn>
                    <a:cxn ang="0">
                      <a:pos x="84" y="74"/>
                    </a:cxn>
                    <a:cxn ang="0">
                      <a:pos x="75" y="89"/>
                    </a:cxn>
                    <a:cxn ang="0">
                      <a:pos x="62" y="97"/>
                    </a:cxn>
                    <a:cxn ang="0">
                      <a:pos x="47" y="99"/>
                    </a:cxn>
                    <a:cxn ang="0">
                      <a:pos x="42" y="110"/>
                    </a:cxn>
                    <a:cxn ang="0">
                      <a:pos x="32" y="124"/>
                    </a:cxn>
                    <a:cxn ang="0">
                      <a:pos x="26" y="137"/>
                    </a:cxn>
                    <a:cxn ang="0">
                      <a:pos x="24" y="151"/>
                    </a:cxn>
                    <a:cxn ang="0">
                      <a:pos x="21" y="157"/>
                    </a:cxn>
                  </a:cxnLst>
                  <a:rect l="0" t="0" r="r" b="b"/>
                  <a:pathLst>
                    <a:path w="220" h="351">
                      <a:moveTo>
                        <a:pt x="21" y="159"/>
                      </a:moveTo>
                      <a:cubicBezTo>
                        <a:pt x="21" y="160"/>
                        <a:pt x="18" y="162"/>
                        <a:pt x="15" y="163"/>
                      </a:cubicBezTo>
                      <a:cubicBezTo>
                        <a:pt x="13" y="164"/>
                        <a:pt x="11" y="166"/>
                        <a:pt x="11" y="167"/>
                      </a:cubicBezTo>
                      <a:cubicBezTo>
                        <a:pt x="10" y="168"/>
                        <a:pt x="9" y="170"/>
                        <a:pt x="10" y="171"/>
                      </a:cubicBezTo>
                      <a:cubicBezTo>
                        <a:pt x="10" y="172"/>
                        <a:pt x="11" y="175"/>
                        <a:pt x="12" y="176"/>
                      </a:cubicBezTo>
                      <a:cubicBezTo>
                        <a:pt x="13" y="177"/>
                        <a:pt x="14" y="179"/>
                        <a:pt x="14" y="180"/>
                      </a:cubicBezTo>
                      <a:cubicBezTo>
                        <a:pt x="14" y="181"/>
                        <a:pt x="15" y="182"/>
                        <a:pt x="16" y="185"/>
                      </a:cubicBezTo>
                      <a:cubicBezTo>
                        <a:pt x="17" y="186"/>
                        <a:pt x="17" y="189"/>
                        <a:pt x="17" y="191"/>
                      </a:cubicBezTo>
                      <a:cubicBezTo>
                        <a:pt x="17" y="192"/>
                        <a:pt x="16" y="195"/>
                        <a:pt x="16" y="196"/>
                      </a:cubicBezTo>
                      <a:cubicBezTo>
                        <a:pt x="15" y="197"/>
                        <a:pt x="15" y="197"/>
                        <a:pt x="16" y="197"/>
                      </a:cubicBezTo>
                      <a:cubicBezTo>
                        <a:pt x="16" y="198"/>
                        <a:pt x="18" y="199"/>
                        <a:pt x="18" y="201"/>
                      </a:cubicBezTo>
                      <a:cubicBezTo>
                        <a:pt x="19" y="202"/>
                        <a:pt x="20" y="204"/>
                        <a:pt x="20" y="206"/>
                      </a:cubicBezTo>
                      <a:cubicBezTo>
                        <a:pt x="20" y="207"/>
                        <a:pt x="19" y="209"/>
                        <a:pt x="18" y="210"/>
                      </a:cubicBezTo>
                      <a:cubicBezTo>
                        <a:pt x="17" y="212"/>
                        <a:pt x="16" y="213"/>
                        <a:pt x="15" y="213"/>
                      </a:cubicBezTo>
                      <a:cubicBezTo>
                        <a:pt x="14" y="213"/>
                        <a:pt x="12" y="215"/>
                        <a:pt x="11" y="215"/>
                      </a:cubicBezTo>
                      <a:cubicBezTo>
                        <a:pt x="10" y="216"/>
                        <a:pt x="10" y="218"/>
                        <a:pt x="10" y="219"/>
                      </a:cubicBezTo>
                      <a:cubicBezTo>
                        <a:pt x="10" y="219"/>
                        <a:pt x="11" y="221"/>
                        <a:pt x="13" y="222"/>
                      </a:cubicBezTo>
                      <a:cubicBezTo>
                        <a:pt x="14" y="223"/>
                        <a:pt x="15" y="224"/>
                        <a:pt x="15" y="226"/>
                      </a:cubicBezTo>
                      <a:cubicBezTo>
                        <a:pt x="15" y="227"/>
                        <a:pt x="15" y="230"/>
                        <a:pt x="15" y="230"/>
                      </a:cubicBezTo>
                      <a:cubicBezTo>
                        <a:pt x="15" y="231"/>
                        <a:pt x="14" y="233"/>
                        <a:pt x="12" y="233"/>
                      </a:cubicBezTo>
                      <a:cubicBezTo>
                        <a:pt x="11" y="233"/>
                        <a:pt x="10" y="235"/>
                        <a:pt x="10" y="236"/>
                      </a:cubicBezTo>
                      <a:cubicBezTo>
                        <a:pt x="11" y="237"/>
                        <a:pt x="12" y="239"/>
                        <a:pt x="12" y="240"/>
                      </a:cubicBezTo>
                      <a:cubicBezTo>
                        <a:pt x="14" y="240"/>
                        <a:pt x="15" y="241"/>
                        <a:pt x="16" y="242"/>
                      </a:cubicBezTo>
                      <a:cubicBezTo>
                        <a:pt x="17" y="244"/>
                        <a:pt x="18" y="245"/>
                        <a:pt x="19" y="245"/>
                      </a:cubicBezTo>
                      <a:cubicBezTo>
                        <a:pt x="21" y="245"/>
                        <a:pt x="21" y="246"/>
                        <a:pt x="22" y="248"/>
                      </a:cubicBezTo>
                      <a:cubicBezTo>
                        <a:pt x="23" y="249"/>
                        <a:pt x="26" y="250"/>
                        <a:pt x="29" y="252"/>
                      </a:cubicBezTo>
                      <a:cubicBezTo>
                        <a:pt x="30" y="253"/>
                        <a:pt x="33" y="255"/>
                        <a:pt x="34" y="256"/>
                      </a:cubicBezTo>
                      <a:cubicBezTo>
                        <a:pt x="34" y="257"/>
                        <a:pt x="35" y="259"/>
                        <a:pt x="34" y="260"/>
                      </a:cubicBezTo>
                      <a:cubicBezTo>
                        <a:pt x="33" y="261"/>
                        <a:pt x="32" y="264"/>
                        <a:pt x="31" y="265"/>
                      </a:cubicBezTo>
                      <a:cubicBezTo>
                        <a:pt x="30" y="266"/>
                        <a:pt x="28" y="267"/>
                        <a:pt x="26" y="267"/>
                      </a:cubicBezTo>
                      <a:cubicBezTo>
                        <a:pt x="23" y="266"/>
                        <a:pt x="22" y="267"/>
                        <a:pt x="21" y="266"/>
                      </a:cubicBezTo>
                      <a:cubicBezTo>
                        <a:pt x="20" y="266"/>
                        <a:pt x="18" y="265"/>
                        <a:pt x="17" y="264"/>
                      </a:cubicBezTo>
                      <a:cubicBezTo>
                        <a:pt x="17" y="263"/>
                        <a:pt x="14" y="264"/>
                        <a:pt x="14" y="265"/>
                      </a:cubicBezTo>
                      <a:cubicBezTo>
                        <a:pt x="12" y="267"/>
                        <a:pt x="9" y="269"/>
                        <a:pt x="8" y="270"/>
                      </a:cubicBezTo>
                      <a:cubicBezTo>
                        <a:pt x="7" y="272"/>
                        <a:pt x="6" y="274"/>
                        <a:pt x="5" y="275"/>
                      </a:cubicBezTo>
                      <a:cubicBezTo>
                        <a:pt x="4" y="276"/>
                        <a:pt x="3" y="279"/>
                        <a:pt x="2" y="281"/>
                      </a:cubicBezTo>
                      <a:cubicBezTo>
                        <a:pt x="1" y="283"/>
                        <a:pt x="0" y="286"/>
                        <a:pt x="1" y="287"/>
                      </a:cubicBezTo>
                      <a:cubicBezTo>
                        <a:pt x="1" y="289"/>
                        <a:pt x="3" y="292"/>
                        <a:pt x="4" y="293"/>
                      </a:cubicBezTo>
                      <a:cubicBezTo>
                        <a:pt x="5" y="295"/>
                        <a:pt x="5" y="297"/>
                        <a:pt x="3" y="298"/>
                      </a:cubicBezTo>
                      <a:cubicBezTo>
                        <a:pt x="2" y="300"/>
                        <a:pt x="1" y="302"/>
                        <a:pt x="2" y="303"/>
                      </a:cubicBezTo>
                      <a:cubicBezTo>
                        <a:pt x="2" y="304"/>
                        <a:pt x="4" y="306"/>
                        <a:pt x="5" y="306"/>
                      </a:cubicBezTo>
                      <a:cubicBezTo>
                        <a:pt x="6" y="307"/>
                        <a:pt x="9" y="307"/>
                        <a:pt x="10" y="307"/>
                      </a:cubicBezTo>
                      <a:cubicBezTo>
                        <a:pt x="11" y="306"/>
                        <a:pt x="14" y="306"/>
                        <a:pt x="16" y="308"/>
                      </a:cubicBezTo>
                      <a:cubicBezTo>
                        <a:pt x="18" y="309"/>
                        <a:pt x="19" y="311"/>
                        <a:pt x="20" y="313"/>
                      </a:cubicBezTo>
                      <a:cubicBezTo>
                        <a:pt x="21" y="315"/>
                        <a:pt x="22" y="317"/>
                        <a:pt x="24" y="319"/>
                      </a:cubicBezTo>
                      <a:cubicBezTo>
                        <a:pt x="25" y="321"/>
                        <a:pt x="26" y="324"/>
                        <a:pt x="26" y="325"/>
                      </a:cubicBezTo>
                      <a:cubicBezTo>
                        <a:pt x="26" y="326"/>
                        <a:pt x="28" y="328"/>
                        <a:pt x="29" y="329"/>
                      </a:cubicBezTo>
                      <a:cubicBezTo>
                        <a:pt x="30" y="330"/>
                        <a:pt x="34" y="330"/>
                        <a:pt x="36" y="330"/>
                      </a:cubicBezTo>
                      <a:cubicBezTo>
                        <a:pt x="37" y="330"/>
                        <a:pt x="38" y="332"/>
                        <a:pt x="38" y="333"/>
                      </a:cubicBezTo>
                      <a:cubicBezTo>
                        <a:pt x="38" y="335"/>
                        <a:pt x="39" y="337"/>
                        <a:pt x="39" y="339"/>
                      </a:cubicBezTo>
                      <a:cubicBezTo>
                        <a:pt x="39" y="340"/>
                        <a:pt x="39" y="343"/>
                        <a:pt x="39" y="345"/>
                      </a:cubicBezTo>
                      <a:cubicBezTo>
                        <a:pt x="39" y="346"/>
                        <a:pt x="39" y="349"/>
                        <a:pt x="40" y="350"/>
                      </a:cubicBezTo>
                      <a:cubicBezTo>
                        <a:pt x="40" y="351"/>
                        <a:pt x="42" y="351"/>
                        <a:pt x="45" y="350"/>
                      </a:cubicBezTo>
                      <a:cubicBezTo>
                        <a:pt x="47" y="350"/>
                        <a:pt x="49" y="349"/>
                        <a:pt x="52" y="349"/>
                      </a:cubicBezTo>
                      <a:cubicBezTo>
                        <a:pt x="54" y="349"/>
                        <a:pt x="57" y="348"/>
                        <a:pt x="61" y="346"/>
                      </a:cubicBezTo>
                      <a:cubicBezTo>
                        <a:pt x="64" y="344"/>
                        <a:pt x="66" y="341"/>
                        <a:pt x="67" y="338"/>
                      </a:cubicBezTo>
                      <a:cubicBezTo>
                        <a:pt x="68" y="336"/>
                        <a:pt x="69" y="333"/>
                        <a:pt x="69" y="332"/>
                      </a:cubicBezTo>
                      <a:cubicBezTo>
                        <a:pt x="69" y="330"/>
                        <a:pt x="70" y="328"/>
                        <a:pt x="70" y="327"/>
                      </a:cubicBezTo>
                      <a:cubicBezTo>
                        <a:pt x="70" y="325"/>
                        <a:pt x="71" y="324"/>
                        <a:pt x="73" y="323"/>
                      </a:cubicBezTo>
                      <a:cubicBezTo>
                        <a:pt x="75" y="323"/>
                        <a:pt x="78" y="321"/>
                        <a:pt x="79" y="319"/>
                      </a:cubicBezTo>
                      <a:cubicBezTo>
                        <a:pt x="81" y="317"/>
                        <a:pt x="84" y="316"/>
                        <a:pt x="85" y="314"/>
                      </a:cubicBezTo>
                      <a:cubicBezTo>
                        <a:pt x="86" y="312"/>
                        <a:pt x="87" y="311"/>
                        <a:pt x="88" y="310"/>
                      </a:cubicBezTo>
                      <a:cubicBezTo>
                        <a:pt x="89" y="308"/>
                        <a:pt x="90" y="306"/>
                        <a:pt x="90" y="305"/>
                      </a:cubicBezTo>
                      <a:cubicBezTo>
                        <a:pt x="91" y="304"/>
                        <a:pt x="93" y="301"/>
                        <a:pt x="95" y="299"/>
                      </a:cubicBezTo>
                      <a:cubicBezTo>
                        <a:pt x="98" y="298"/>
                        <a:pt x="101" y="297"/>
                        <a:pt x="101" y="297"/>
                      </a:cubicBezTo>
                      <a:cubicBezTo>
                        <a:pt x="102" y="298"/>
                        <a:pt x="103" y="297"/>
                        <a:pt x="103" y="295"/>
                      </a:cubicBezTo>
                      <a:cubicBezTo>
                        <a:pt x="103" y="293"/>
                        <a:pt x="104" y="291"/>
                        <a:pt x="105" y="291"/>
                      </a:cubicBezTo>
                      <a:cubicBezTo>
                        <a:pt x="106" y="290"/>
                        <a:pt x="108" y="288"/>
                        <a:pt x="108" y="286"/>
                      </a:cubicBezTo>
                      <a:cubicBezTo>
                        <a:pt x="108" y="285"/>
                        <a:pt x="108" y="283"/>
                        <a:pt x="108" y="281"/>
                      </a:cubicBezTo>
                      <a:cubicBezTo>
                        <a:pt x="108" y="280"/>
                        <a:pt x="107" y="277"/>
                        <a:pt x="106" y="275"/>
                      </a:cubicBezTo>
                      <a:cubicBezTo>
                        <a:pt x="104" y="275"/>
                        <a:pt x="104" y="271"/>
                        <a:pt x="105" y="269"/>
                      </a:cubicBezTo>
                      <a:cubicBezTo>
                        <a:pt x="106" y="266"/>
                        <a:pt x="105" y="263"/>
                        <a:pt x="104" y="261"/>
                      </a:cubicBezTo>
                      <a:cubicBezTo>
                        <a:pt x="102" y="259"/>
                        <a:pt x="100" y="256"/>
                        <a:pt x="98" y="254"/>
                      </a:cubicBezTo>
                      <a:cubicBezTo>
                        <a:pt x="97" y="253"/>
                        <a:pt x="96" y="250"/>
                        <a:pt x="96" y="249"/>
                      </a:cubicBezTo>
                      <a:cubicBezTo>
                        <a:pt x="96" y="247"/>
                        <a:pt x="96" y="244"/>
                        <a:pt x="96" y="243"/>
                      </a:cubicBezTo>
                      <a:cubicBezTo>
                        <a:pt x="96" y="241"/>
                        <a:pt x="95" y="239"/>
                        <a:pt x="95" y="238"/>
                      </a:cubicBezTo>
                      <a:cubicBezTo>
                        <a:pt x="95" y="239"/>
                        <a:pt x="94" y="238"/>
                        <a:pt x="93" y="237"/>
                      </a:cubicBezTo>
                      <a:cubicBezTo>
                        <a:pt x="92" y="236"/>
                        <a:pt x="90" y="234"/>
                        <a:pt x="88" y="234"/>
                      </a:cubicBezTo>
                      <a:cubicBezTo>
                        <a:pt x="87" y="234"/>
                        <a:pt x="86" y="232"/>
                        <a:pt x="86" y="230"/>
                      </a:cubicBezTo>
                      <a:cubicBezTo>
                        <a:pt x="86" y="229"/>
                        <a:pt x="86" y="227"/>
                        <a:pt x="87" y="225"/>
                      </a:cubicBezTo>
                      <a:cubicBezTo>
                        <a:pt x="88" y="223"/>
                        <a:pt x="90" y="223"/>
                        <a:pt x="92" y="222"/>
                      </a:cubicBezTo>
                      <a:cubicBezTo>
                        <a:pt x="93" y="222"/>
                        <a:pt x="97" y="222"/>
                        <a:pt x="99" y="224"/>
                      </a:cubicBezTo>
                      <a:cubicBezTo>
                        <a:pt x="101" y="225"/>
                        <a:pt x="103" y="227"/>
                        <a:pt x="105" y="229"/>
                      </a:cubicBezTo>
                      <a:cubicBezTo>
                        <a:pt x="106" y="230"/>
                        <a:pt x="109" y="232"/>
                        <a:pt x="110" y="234"/>
                      </a:cubicBezTo>
                      <a:cubicBezTo>
                        <a:pt x="111" y="236"/>
                        <a:pt x="113" y="235"/>
                        <a:pt x="115" y="235"/>
                      </a:cubicBezTo>
                      <a:cubicBezTo>
                        <a:pt x="116" y="234"/>
                        <a:pt x="119" y="234"/>
                        <a:pt x="120" y="234"/>
                      </a:cubicBezTo>
                      <a:cubicBezTo>
                        <a:pt x="121" y="234"/>
                        <a:pt x="124" y="235"/>
                        <a:pt x="125" y="236"/>
                      </a:cubicBezTo>
                      <a:cubicBezTo>
                        <a:pt x="127" y="236"/>
                        <a:pt x="129" y="236"/>
                        <a:pt x="131" y="236"/>
                      </a:cubicBezTo>
                      <a:cubicBezTo>
                        <a:pt x="133" y="235"/>
                        <a:pt x="134" y="234"/>
                        <a:pt x="134" y="232"/>
                      </a:cubicBezTo>
                      <a:cubicBezTo>
                        <a:pt x="133" y="231"/>
                        <a:pt x="132" y="229"/>
                        <a:pt x="131" y="228"/>
                      </a:cubicBezTo>
                      <a:cubicBezTo>
                        <a:pt x="130" y="227"/>
                        <a:pt x="127" y="227"/>
                        <a:pt x="126" y="226"/>
                      </a:cubicBezTo>
                      <a:cubicBezTo>
                        <a:pt x="124" y="224"/>
                        <a:pt x="121" y="223"/>
                        <a:pt x="120" y="223"/>
                      </a:cubicBezTo>
                      <a:cubicBezTo>
                        <a:pt x="119" y="223"/>
                        <a:pt x="118" y="221"/>
                        <a:pt x="118" y="219"/>
                      </a:cubicBezTo>
                      <a:cubicBezTo>
                        <a:pt x="118" y="218"/>
                        <a:pt x="118" y="215"/>
                        <a:pt x="118" y="213"/>
                      </a:cubicBezTo>
                      <a:cubicBezTo>
                        <a:pt x="117" y="210"/>
                        <a:pt x="117" y="207"/>
                        <a:pt x="117" y="205"/>
                      </a:cubicBezTo>
                      <a:cubicBezTo>
                        <a:pt x="116" y="203"/>
                        <a:pt x="115" y="201"/>
                        <a:pt x="115" y="199"/>
                      </a:cubicBezTo>
                      <a:cubicBezTo>
                        <a:pt x="115" y="198"/>
                        <a:pt x="115" y="196"/>
                        <a:pt x="114" y="194"/>
                      </a:cubicBezTo>
                      <a:cubicBezTo>
                        <a:pt x="114" y="192"/>
                        <a:pt x="114" y="189"/>
                        <a:pt x="114" y="187"/>
                      </a:cubicBezTo>
                      <a:cubicBezTo>
                        <a:pt x="114" y="186"/>
                        <a:pt x="115" y="183"/>
                        <a:pt x="118" y="181"/>
                      </a:cubicBezTo>
                      <a:cubicBezTo>
                        <a:pt x="120" y="180"/>
                        <a:pt x="123" y="177"/>
                        <a:pt x="124" y="175"/>
                      </a:cubicBezTo>
                      <a:cubicBezTo>
                        <a:pt x="125" y="174"/>
                        <a:pt x="127" y="170"/>
                        <a:pt x="128" y="168"/>
                      </a:cubicBezTo>
                      <a:cubicBezTo>
                        <a:pt x="129" y="166"/>
                        <a:pt x="131" y="164"/>
                        <a:pt x="133" y="164"/>
                      </a:cubicBezTo>
                      <a:cubicBezTo>
                        <a:pt x="134" y="165"/>
                        <a:pt x="137" y="164"/>
                        <a:pt x="138" y="164"/>
                      </a:cubicBezTo>
                      <a:cubicBezTo>
                        <a:pt x="140" y="163"/>
                        <a:pt x="143" y="163"/>
                        <a:pt x="145" y="163"/>
                      </a:cubicBezTo>
                      <a:cubicBezTo>
                        <a:pt x="146" y="163"/>
                        <a:pt x="149" y="164"/>
                        <a:pt x="151" y="164"/>
                      </a:cubicBezTo>
                      <a:cubicBezTo>
                        <a:pt x="153" y="164"/>
                        <a:pt x="155" y="163"/>
                        <a:pt x="156" y="163"/>
                      </a:cubicBezTo>
                      <a:cubicBezTo>
                        <a:pt x="158" y="162"/>
                        <a:pt x="160" y="160"/>
                        <a:pt x="161" y="158"/>
                      </a:cubicBezTo>
                      <a:cubicBezTo>
                        <a:pt x="162" y="157"/>
                        <a:pt x="162" y="154"/>
                        <a:pt x="164" y="152"/>
                      </a:cubicBezTo>
                      <a:cubicBezTo>
                        <a:pt x="165" y="151"/>
                        <a:pt x="167" y="150"/>
                        <a:pt x="168" y="150"/>
                      </a:cubicBezTo>
                      <a:cubicBezTo>
                        <a:pt x="170" y="150"/>
                        <a:pt x="169" y="149"/>
                        <a:pt x="169" y="148"/>
                      </a:cubicBezTo>
                      <a:cubicBezTo>
                        <a:pt x="167" y="146"/>
                        <a:pt x="167" y="144"/>
                        <a:pt x="167" y="143"/>
                      </a:cubicBezTo>
                      <a:cubicBezTo>
                        <a:pt x="168" y="141"/>
                        <a:pt x="169" y="139"/>
                        <a:pt x="169" y="139"/>
                      </a:cubicBezTo>
                      <a:cubicBezTo>
                        <a:pt x="169" y="138"/>
                        <a:pt x="171" y="135"/>
                        <a:pt x="171" y="134"/>
                      </a:cubicBezTo>
                      <a:cubicBezTo>
                        <a:pt x="172" y="133"/>
                        <a:pt x="173" y="130"/>
                        <a:pt x="174" y="129"/>
                      </a:cubicBezTo>
                      <a:cubicBezTo>
                        <a:pt x="175" y="127"/>
                        <a:pt x="175" y="125"/>
                        <a:pt x="176" y="124"/>
                      </a:cubicBezTo>
                      <a:cubicBezTo>
                        <a:pt x="178" y="123"/>
                        <a:pt x="178" y="121"/>
                        <a:pt x="178" y="119"/>
                      </a:cubicBezTo>
                      <a:cubicBezTo>
                        <a:pt x="178" y="118"/>
                        <a:pt x="178" y="116"/>
                        <a:pt x="178" y="114"/>
                      </a:cubicBezTo>
                      <a:cubicBezTo>
                        <a:pt x="178" y="112"/>
                        <a:pt x="178" y="110"/>
                        <a:pt x="178" y="109"/>
                      </a:cubicBezTo>
                      <a:cubicBezTo>
                        <a:pt x="178" y="108"/>
                        <a:pt x="179" y="107"/>
                        <a:pt x="180" y="106"/>
                      </a:cubicBezTo>
                      <a:cubicBezTo>
                        <a:pt x="180" y="105"/>
                        <a:pt x="182" y="104"/>
                        <a:pt x="184" y="102"/>
                      </a:cubicBezTo>
                      <a:cubicBezTo>
                        <a:pt x="187" y="101"/>
                        <a:pt x="189" y="99"/>
                        <a:pt x="189" y="98"/>
                      </a:cubicBezTo>
                      <a:cubicBezTo>
                        <a:pt x="191" y="97"/>
                        <a:pt x="194" y="95"/>
                        <a:pt x="196" y="94"/>
                      </a:cubicBezTo>
                      <a:cubicBezTo>
                        <a:pt x="198" y="93"/>
                        <a:pt x="200" y="91"/>
                        <a:pt x="201" y="90"/>
                      </a:cubicBezTo>
                      <a:cubicBezTo>
                        <a:pt x="201" y="88"/>
                        <a:pt x="202" y="85"/>
                        <a:pt x="204" y="83"/>
                      </a:cubicBezTo>
                      <a:cubicBezTo>
                        <a:pt x="204" y="81"/>
                        <a:pt x="206" y="79"/>
                        <a:pt x="208" y="78"/>
                      </a:cubicBezTo>
                      <a:cubicBezTo>
                        <a:pt x="209" y="78"/>
                        <a:pt x="212" y="75"/>
                        <a:pt x="212" y="73"/>
                      </a:cubicBezTo>
                      <a:cubicBezTo>
                        <a:pt x="214" y="71"/>
                        <a:pt x="216" y="68"/>
                        <a:pt x="218" y="67"/>
                      </a:cubicBezTo>
                      <a:cubicBezTo>
                        <a:pt x="220" y="66"/>
                        <a:pt x="219" y="65"/>
                        <a:pt x="218" y="63"/>
                      </a:cubicBezTo>
                      <a:cubicBezTo>
                        <a:pt x="216" y="61"/>
                        <a:pt x="213" y="60"/>
                        <a:pt x="211" y="59"/>
                      </a:cubicBezTo>
                      <a:cubicBezTo>
                        <a:pt x="208" y="58"/>
                        <a:pt x="205" y="57"/>
                        <a:pt x="205" y="55"/>
                      </a:cubicBezTo>
                      <a:cubicBezTo>
                        <a:pt x="204" y="53"/>
                        <a:pt x="203" y="50"/>
                        <a:pt x="203" y="48"/>
                      </a:cubicBezTo>
                      <a:cubicBezTo>
                        <a:pt x="203" y="46"/>
                        <a:pt x="201" y="43"/>
                        <a:pt x="200" y="41"/>
                      </a:cubicBezTo>
                      <a:cubicBezTo>
                        <a:pt x="199" y="40"/>
                        <a:pt x="198" y="37"/>
                        <a:pt x="199" y="36"/>
                      </a:cubicBezTo>
                      <a:cubicBezTo>
                        <a:pt x="200" y="34"/>
                        <a:pt x="200" y="31"/>
                        <a:pt x="200" y="30"/>
                      </a:cubicBezTo>
                      <a:cubicBezTo>
                        <a:pt x="200" y="30"/>
                        <a:pt x="199" y="28"/>
                        <a:pt x="199" y="27"/>
                      </a:cubicBezTo>
                      <a:cubicBezTo>
                        <a:pt x="199" y="26"/>
                        <a:pt x="198" y="26"/>
                        <a:pt x="197" y="27"/>
                      </a:cubicBezTo>
                      <a:cubicBezTo>
                        <a:pt x="195" y="28"/>
                        <a:pt x="193" y="29"/>
                        <a:pt x="191" y="29"/>
                      </a:cubicBezTo>
                      <a:cubicBezTo>
                        <a:pt x="191" y="29"/>
                        <a:pt x="188" y="27"/>
                        <a:pt x="187" y="27"/>
                      </a:cubicBezTo>
                      <a:cubicBezTo>
                        <a:pt x="185" y="26"/>
                        <a:pt x="184" y="23"/>
                        <a:pt x="184" y="21"/>
                      </a:cubicBezTo>
                      <a:cubicBezTo>
                        <a:pt x="184" y="19"/>
                        <a:pt x="183" y="17"/>
                        <a:pt x="183" y="16"/>
                      </a:cubicBezTo>
                      <a:cubicBezTo>
                        <a:pt x="182" y="16"/>
                        <a:pt x="181" y="14"/>
                        <a:pt x="179" y="12"/>
                      </a:cubicBezTo>
                      <a:cubicBezTo>
                        <a:pt x="178" y="12"/>
                        <a:pt x="176" y="10"/>
                        <a:pt x="175" y="8"/>
                      </a:cubicBezTo>
                      <a:cubicBezTo>
                        <a:pt x="175" y="7"/>
                        <a:pt x="173" y="5"/>
                        <a:pt x="172" y="3"/>
                      </a:cubicBezTo>
                      <a:cubicBezTo>
                        <a:pt x="172" y="2"/>
                        <a:pt x="170" y="1"/>
                        <a:pt x="169" y="0"/>
                      </a:cubicBezTo>
                      <a:cubicBezTo>
                        <a:pt x="167" y="0"/>
                        <a:pt x="165" y="0"/>
                        <a:pt x="164" y="1"/>
                      </a:cubicBezTo>
                      <a:cubicBezTo>
                        <a:pt x="163" y="2"/>
                        <a:pt x="161" y="4"/>
                        <a:pt x="160" y="5"/>
                      </a:cubicBezTo>
                      <a:cubicBezTo>
                        <a:pt x="159" y="7"/>
                        <a:pt x="158" y="9"/>
                        <a:pt x="156" y="10"/>
                      </a:cubicBezTo>
                      <a:cubicBezTo>
                        <a:pt x="156" y="10"/>
                        <a:pt x="154" y="11"/>
                        <a:pt x="152" y="11"/>
                      </a:cubicBezTo>
                      <a:cubicBezTo>
                        <a:pt x="150" y="11"/>
                        <a:pt x="147" y="12"/>
                        <a:pt x="144" y="12"/>
                      </a:cubicBezTo>
                      <a:cubicBezTo>
                        <a:pt x="142" y="12"/>
                        <a:pt x="139" y="10"/>
                        <a:pt x="138" y="9"/>
                      </a:cubicBezTo>
                      <a:cubicBezTo>
                        <a:pt x="138" y="9"/>
                        <a:pt x="137" y="10"/>
                        <a:pt x="136" y="11"/>
                      </a:cubicBezTo>
                      <a:cubicBezTo>
                        <a:pt x="135" y="12"/>
                        <a:pt x="133" y="14"/>
                        <a:pt x="132" y="14"/>
                      </a:cubicBezTo>
                      <a:cubicBezTo>
                        <a:pt x="131" y="15"/>
                        <a:pt x="131" y="16"/>
                        <a:pt x="130" y="17"/>
                      </a:cubicBezTo>
                      <a:cubicBezTo>
                        <a:pt x="129" y="18"/>
                        <a:pt x="128" y="19"/>
                        <a:pt x="127" y="20"/>
                      </a:cubicBezTo>
                      <a:cubicBezTo>
                        <a:pt x="126" y="21"/>
                        <a:pt x="125" y="21"/>
                        <a:pt x="124" y="21"/>
                      </a:cubicBezTo>
                      <a:cubicBezTo>
                        <a:pt x="124" y="21"/>
                        <a:pt x="121" y="22"/>
                        <a:pt x="119" y="22"/>
                      </a:cubicBezTo>
                      <a:cubicBezTo>
                        <a:pt x="116" y="22"/>
                        <a:pt x="114" y="23"/>
                        <a:pt x="113" y="23"/>
                      </a:cubicBezTo>
                      <a:cubicBezTo>
                        <a:pt x="112" y="23"/>
                        <a:pt x="110" y="23"/>
                        <a:pt x="107" y="23"/>
                      </a:cubicBezTo>
                      <a:cubicBezTo>
                        <a:pt x="106" y="23"/>
                        <a:pt x="103" y="23"/>
                        <a:pt x="100" y="23"/>
                      </a:cubicBezTo>
                      <a:cubicBezTo>
                        <a:pt x="99" y="22"/>
                        <a:pt x="96" y="22"/>
                        <a:pt x="95" y="22"/>
                      </a:cubicBezTo>
                      <a:cubicBezTo>
                        <a:pt x="94" y="21"/>
                        <a:pt x="91" y="21"/>
                        <a:pt x="90" y="21"/>
                      </a:cubicBezTo>
                      <a:cubicBezTo>
                        <a:pt x="89" y="20"/>
                        <a:pt x="87" y="21"/>
                        <a:pt x="86" y="22"/>
                      </a:cubicBezTo>
                      <a:cubicBezTo>
                        <a:pt x="85" y="22"/>
                        <a:pt x="83" y="23"/>
                        <a:pt x="82" y="23"/>
                      </a:cubicBezTo>
                      <a:cubicBezTo>
                        <a:pt x="82" y="23"/>
                        <a:pt x="80" y="23"/>
                        <a:pt x="79" y="22"/>
                      </a:cubicBezTo>
                      <a:cubicBezTo>
                        <a:pt x="78" y="22"/>
                        <a:pt x="77" y="20"/>
                        <a:pt x="75" y="19"/>
                      </a:cubicBezTo>
                      <a:cubicBezTo>
                        <a:pt x="74" y="18"/>
                        <a:pt x="73" y="19"/>
                        <a:pt x="72" y="20"/>
                      </a:cubicBezTo>
                      <a:cubicBezTo>
                        <a:pt x="72" y="20"/>
                        <a:pt x="72" y="20"/>
                        <a:pt x="72" y="21"/>
                      </a:cubicBezTo>
                      <a:cubicBezTo>
                        <a:pt x="72" y="23"/>
                        <a:pt x="72" y="23"/>
                        <a:pt x="72" y="23"/>
                      </a:cubicBezTo>
                      <a:cubicBezTo>
                        <a:pt x="73" y="24"/>
                        <a:pt x="74" y="26"/>
                        <a:pt x="74" y="28"/>
                      </a:cubicBezTo>
                      <a:cubicBezTo>
                        <a:pt x="74" y="29"/>
                        <a:pt x="75" y="30"/>
                        <a:pt x="74" y="32"/>
                      </a:cubicBezTo>
                      <a:cubicBezTo>
                        <a:pt x="74" y="33"/>
                        <a:pt x="74" y="35"/>
                        <a:pt x="73" y="35"/>
                      </a:cubicBezTo>
                      <a:cubicBezTo>
                        <a:pt x="73" y="37"/>
                        <a:pt x="73" y="38"/>
                        <a:pt x="73" y="39"/>
                      </a:cubicBezTo>
                      <a:cubicBezTo>
                        <a:pt x="74" y="40"/>
                        <a:pt x="75" y="40"/>
                        <a:pt x="75" y="40"/>
                      </a:cubicBezTo>
                      <a:cubicBezTo>
                        <a:pt x="76" y="39"/>
                        <a:pt x="78" y="38"/>
                        <a:pt x="79" y="38"/>
                      </a:cubicBezTo>
                      <a:cubicBezTo>
                        <a:pt x="80" y="38"/>
                        <a:pt x="82" y="38"/>
                        <a:pt x="83" y="39"/>
                      </a:cubicBezTo>
                      <a:cubicBezTo>
                        <a:pt x="84" y="38"/>
                        <a:pt x="85" y="39"/>
                        <a:pt x="86" y="39"/>
                      </a:cubicBezTo>
                      <a:cubicBezTo>
                        <a:pt x="87" y="39"/>
                        <a:pt x="89" y="40"/>
                        <a:pt x="89" y="41"/>
                      </a:cubicBezTo>
                      <a:cubicBezTo>
                        <a:pt x="90" y="42"/>
                        <a:pt x="92" y="43"/>
                        <a:pt x="93" y="44"/>
                      </a:cubicBezTo>
                      <a:cubicBezTo>
                        <a:pt x="93" y="45"/>
                        <a:pt x="95" y="46"/>
                        <a:pt x="96" y="47"/>
                      </a:cubicBezTo>
                      <a:cubicBezTo>
                        <a:pt x="97" y="47"/>
                        <a:pt x="98" y="47"/>
                        <a:pt x="99" y="47"/>
                      </a:cubicBezTo>
                      <a:cubicBezTo>
                        <a:pt x="100" y="48"/>
                        <a:pt x="101" y="50"/>
                        <a:pt x="102" y="51"/>
                      </a:cubicBezTo>
                      <a:cubicBezTo>
                        <a:pt x="102" y="52"/>
                        <a:pt x="102" y="54"/>
                        <a:pt x="102" y="55"/>
                      </a:cubicBezTo>
                      <a:cubicBezTo>
                        <a:pt x="101" y="57"/>
                        <a:pt x="100" y="58"/>
                        <a:pt x="100" y="58"/>
                      </a:cubicBezTo>
                      <a:cubicBezTo>
                        <a:pt x="100" y="59"/>
                        <a:pt x="99" y="61"/>
                        <a:pt x="97" y="61"/>
                      </a:cubicBezTo>
                      <a:cubicBezTo>
                        <a:pt x="96" y="62"/>
                        <a:pt x="94" y="63"/>
                        <a:pt x="94" y="64"/>
                      </a:cubicBezTo>
                      <a:cubicBezTo>
                        <a:pt x="93" y="64"/>
                        <a:pt x="92" y="65"/>
                        <a:pt x="91" y="66"/>
                      </a:cubicBezTo>
                      <a:cubicBezTo>
                        <a:pt x="90" y="66"/>
                        <a:pt x="88" y="68"/>
                        <a:pt x="87" y="70"/>
                      </a:cubicBezTo>
                      <a:cubicBezTo>
                        <a:pt x="87" y="71"/>
                        <a:pt x="85" y="73"/>
                        <a:pt x="84" y="74"/>
                      </a:cubicBezTo>
                      <a:cubicBezTo>
                        <a:pt x="83" y="75"/>
                        <a:pt x="82" y="77"/>
                        <a:pt x="82" y="77"/>
                      </a:cubicBezTo>
                      <a:cubicBezTo>
                        <a:pt x="82" y="78"/>
                        <a:pt x="82" y="80"/>
                        <a:pt x="81" y="82"/>
                      </a:cubicBezTo>
                      <a:cubicBezTo>
                        <a:pt x="80" y="83"/>
                        <a:pt x="80" y="85"/>
                        <a:pt x="79" y="86"/>
                      </a:cubicBezTo>
                      <a:cubicBezTo>
                        <a:pt x="77" y="87"/>
                        <a:pt x="76" y="89"/>
                        <a:pt x="75" y="89"/>
                      </a:cubicBezTo>
                      <a:cubicBezTo>
                        <a:pt x="74" y="90"/>
                        <a:pt x="72" y="91"/>
                        <a:pt x="72" y="92"/>
                      </a:cubicBezTo>
                      <a:cubicBezTo>
                        <a:pt x="71" y="92"/>
                        <a:pt x="69" y="94"/>
                        <a:pt x="68" y="95"/>
                      </a:cubicBezTo>
                      <a:cubicBezTo>
                        <a:pt x="67" y="96"/>
                        <a:pt x="65" y="96"/>
                        <a:pt x="64" y="96"/>
                      </a:cubicBezTo>
                      <a:cubicBezTo>
                        <a:pt x="64" y="97"/>
                        <a:pt x="63" y="97"/>
                        <a:pt x="62" y="97"/>
                      </a:cubicBezTo>
                      <a:cubicBezTo>
                        <a:pt x="61" y="97"/>
                        <a:pt x="59" y="97"/>
                        <a:pt x="57" y="97"/>
                      </a:cubicBezTo>
                      <a:cubicBezTo>
                        <a:pt x="56" y="97"/>
                        <a:pt x="54" y="98"/>
                        <a:pt x="53" y="98"/>
                      </a:cubicBezTo>
                      <a:cubicBezTo>
                        <a:pt x="53" y="98"/>
                        <a:pt x="51" y="98"/>
                        <a:pt x="50" y="98"/>
                      </a:cubicBezTo>
                      <a:cubicBezTo>
                        <a:pt x="48" y="98"/>
                        <a:pt x="48" y="98"/>
                        <a:pt x="47" y="99"/>
                      </a:cubicBezTo>
                      <a:cubicBezTo>
                        <a:pt x="47" y="99"/>
                        <a:pt x="46" y="101"/>
                        <a:pt x="46" y="102"/>
                      </a:cubicBezTo>
                      <a:cubicBezTo>
                        <a:pt x="46" y="104"/>
                        <a:pt x="46" y="105"/>
                        <a:pt x="46" y="105"/>
                      </a:cubicBezTo>
                      <a:cubicBezTo>
                        <a:pt x="46" y="106"/>
                        <a:pt x="45" y="108"/>
                        <a:pt x="45" y="108"/>
                      </a:cubicBezTo>
                      <a:cubicBezTo>
                        <a:pt x="44" y="109"/>
                        <a:pt x="43" y="110"/>
                        <a:pt x="42" y="110"/>
                      </a:cubicBezTo>
                      <a:cubicBezTo>
                        <a:pt x="41" y="110"/>
                        <a:pt x="41" y="111"/>
                        <a:pt x="41" y="111"/>
                      </a:cubicBezTo>
                      <a:cubicBezTo>
                        <a:pt x="41" y="112"/>
                        <a:pt x="40" y="114"/>
                        <a:pt x="39" y="116"/>
                      </a:cubicBezTo>
                      <a:cubicBezTo>
                        <a:pt x="38" y="117"/>
                        <a:pt x="36" y="119"/>
                        <a:pt x="35" y="120"/>
                      </a:cubicBezTo>
                      <a:cubicBezTo>
                        <a:pt x="34" y="121"/>
                        <a:pt x="33" y="123"/>
                        <a:pt x="32" y="124"/>
                      </a:cubicBezTo>
                      <a:cubicBezTo>
                        <a:pt x="32" y="125"/>
                        <a:pt x="31" y="127"/>
                        <a:pt x="31" y="128"/>
                      </a:cubicBezTo>
                      <a:cubicBezTo>
                        <a:pt x="31" y="129"/>
                        <a:pt x="31" y="130"/>
                        <a:pt x="30" y="131"/>
                      </a:cubicBezTo>
                      <a:cubicBezTo>
                        <a:pt x="30" y="132"/>
                        <a:pt x="29" y="134"/>
                        <a:pt x="28" y="135"/>
                      </a:cubicBezTo>
                      <a:cubicBezTo>
                        <a:pt x="28" y="135"/>
                        <a:pt x="27" y="136"/>
                        <a:pt x="26" y="137"/>
                      </a:cubicBezTo>
                      <a:cubicBezTo>
                        <a:pt x="26" y="137"/>
                        <a:pt x="25" y="139"/>
                        <a:pt x="24" y="139"/>
                      </a:cubicBezTo>
                      <a:cubicBezTo>
                        <a:pt x="24" y="140"/>
                        <a:pt x="24" y="141"/>
                        <a:pt x="24" y="142"/>
                      </a:cubicBezTo>
                      <a:cubicBezTo>
                        <a:pt x="24" y="143"/>
                        <a:pt x="24" y="145"/>
                        <a:pt x="24" y="146"/>
                      </a:cubicBezTo>
                      <a:cubicBezTo>
                        <a:pt x="25" y="147"/>
                        <a:pt x="24" y="150"/>
                        <a:pt x="24" y="151"/>
                      </a:cubicBezTo>
                      <a:cubicBezTo>
                        <a:pt x="24" y="152"/>
                        <a:pt x="23" y="154"/>
                        <a:pt x="22" y="155"/>
                      </a:cubicBezTo>
                      <a:cubicBezTo>
                        <a:pt x="22" y="156"/>
                        <a:pt x="21" y="157"/>
                        <a:pt x="21" y="157"/>
                      </a:cubicBezTo>
                      <a:cubicBezTo>
                        <a:pt x="21" y="157"/>
                        <a:pt x="21" y="157"/>
                        <a:pt x="21" y="157"/>
                      </a:cubicBezTo>
                      <a:cubicBezTo>
                        <a:pt x="21" y="157"/>
                        <a:pt x="21" y="157"/>
                        <a:pt x="21" y="157"/>
                      </a:cubicBezTo>
                      <a:cubicBezTo>
                        <a:pt x="22" y="158"/>
                        <a:pt x="21" y="159"/>
                        <a:pt x="21" y="159"/>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3" name="Freeform 47">
                  <a:extLst>
                    <a:ext uri="{FF2B5EF4-FFF2-40B4-BE49-F238E27FC236}">
                      <a16:creationId xmlns:a16="http://schemas.microsoft.com/office/drawing/2014/main" id="{AADA2A1F-4989-7C38-4228-9DE150F881BE}"/>
                    </a:ext>
                  </a:extLst>
                </p:cNvPr>
                <p:cNvSpPr>
                  <a:spLocks/>
                </p:cNvSpPr>
                <p:nvPr/>
              </p:nvSpPr>
              <p:spPr bwMode="auto">
                <a:xfrm>
                  <a:off x="5773208" y="2048959"/>
                  <a:ext cx="456061" cy="311438"/>
                </a:xfrm>
                <a:custGeom>
                  <a:avLst/>
                  <a:gdLst/>
                  <a:ahLst/>
                  <a:cxnLst>
                    <a:cxn ang="0">
                      <a:pos x="16" y="164"/>
                    </a:cxn>
                    <a:cxn ang="0">
                      <a:pos x="34" y="161"/>
                    </a:cxn>
                    <a:cxn ang="0">
                      <a:pos x="41" y="162"/>
                    </a:cxn>
                    <a:cxn ang="0">
                      <a:pos x="52" y="165"/>
                    </a:cxn>
                    <a:cxn ang="0">
                      <a:pos x="61" y="172"/>
                    </a:cxn>
                    <a:cxn ang="0">
                      <a:pos x="73" y="167"/>
                    </a:cxn>
                    <a:cxn ang="0">
                      <a:pos x="82" y="163"/>
                    </a:cxn>
                    <a:cxn ang="0">
                      <a:pos x="86" y="170"/>
                    </a:cxn>
                    <a:cxn ang="0">
                      <a:pos x="106" y="161"/>
                    </a:cxn>
                    <a:cxn ang="0">
                      <a:pos x="119" y="158"/>
                    </a:cxn>
                    <a:cxn ang="0">
                      <a:pos x="128" y="146"/>
                    </a:cxn>
                    <a:cxn ang="0">
                      <a:pos x="140" y="148"/>
                    </a:cxn>
                    <a:cxn ang="0">
                      <a:pos x="148" y="152"/>
                    </a:cxn>
                    <a:cxn ang="0">
                      <a:pos x="157" y="159"/>
                    </a:cxn>
                    <a:cxn ang="0">
                      <a:pos x="165" y="166"/>
                    </a:cxn>
                    <a:cxn ang="0">
                      <a:pos x="172" y="155"/>
                    </a:cxn>
                    <a:cxn ang="0">
                      <a:pos x="188" y="154"/>
                    </a:cxn>
                    <a:cxn ang="0">
                      <a:pos x="199" y="144"/>
                    </a:cxn>
                    <a:cxn ang="0">
                      <a:pos x="200" y="133"/>
                    </a:cxn>
                    <a:cxn ang="0">
                      <a:pos x="211" y="118"/>
                    </a:cxn>
                    <a:cxn ang="0">
                      <a:pos x="221" y="110"/>
                    </a:cxn>
                    <a:cxn ang="0">
                      <a:pos x="235" y="114"/>
                    </a:cxn>
                    <a:cxn ang="0">
                      <a:pos x="233" y="102"/>
                    </a:cxn>
                    <a:cxn ang="0">
                      <a:pos x="246" y="91"/>
                    </a:cxn>
                    <a:cxn ang="0">
                      <a:pos x="235" y="77"/>
                    </a:cxn>
                    <a:cxn ang="0">
                      <a:pos x="241" y="62"/>
                    </a:cxn>
                    <a:cxn ang="0">
                      <a:pos x="253" y="50"/>
                    </a:cxn>
                    <a:cxn ang="0">
                      <a:pos x="246" y="39"/>
                    </a:cxn>
                    <a:cxn ang="0">
                      <a:pos x="238" y="48"/>
                    </a:cxn>
                    <a:cxn ang="0">
                      <a:pos x="225" y="48"/>
                    </a:cxn>
                    <a:cxn ang="0">
                      <a:pos x="213" y="49"/>
                    </a:cxn>
                    <a:cxn ang="0">
                      <a:pos x="200" y="51"/>
                    </a:cxn>
                    <a:cxn ang="0">
                      <a:pos x="189" y="45"/>
                    </a:cxn>
                    <a:cxn ang="0">
                      <a:pos x="173" y="50"/>
                    </a:cxn>
                    <a:cxn ang="0">
                      <a:pos x="147" y="43"/>
                    </a:cxn>
                    <a:cxn ang="0">
                      <a:pos x="131" y="44"/>
                    </a:cxn>
                    <a:cxn ang="0">
                      <a:pos x="120" y="37"/>
                    </a:cxn>
                    <a:cxn ang="0">
                      <a:pos x="106" y="36"/>
                    </a:cxn>
                    <a:cxn ang="0">
                      <a:pos x="89" y="31"/>
                    </a:cxn>
                    <a:cxn ang="0">
                      <a:pos x="70" y="24"/>
                    </a:cxn>
                    <a:cxn ang="0">
                      <a:pos x="65" y="11"/>
                    </a:cxn>
                    <a:cxn ang="0">
                      <a:pos x="48" y="4"/>
                    </a:cxn>
                    <a:cxn ang="0">
                      <a:pos x="31" y="2"/>
                    </a:cxn>
                    <a:cxn ang="0">
                      <a:pos x="26" y="8"/>
                    </a:cxn>
                    <a:cxn ang="0">
                      <a:pos x="33" y="23"/>
                    </a:cxn>
                    <a:cxn ang="0">
                      <a:pos x="47" y="37"/>
                    </a:cxn>
                    <a:cxn ang="0">
                      <a:pos x="47" y="43"/>
                    </a:cxn>
                    <a:cxn ang="0">
                      <a:pos x="33" y="50"/>
                    </a:cxn>
                    <a:cxn ang="0">
                      <a:pos x="40" y="58"/>
                    </a:cxn>
                    <a:cxn ang="0">
                      <a:pos x="36" y="70"/>
                    </a:cxn>
                    <a:cxn ang="0">
                      <a:pos x="50" y="81"/>
                    </a:cxn>
                    <a:cxn ang="0">
                      <a:pos x="66" y="90"/>
                    </a:cxn>
                    <a:cxn ang="0">
                      <a:pos x="53" y="94"/>
                    </a:cxn>
                    <a:cxn ang="0">
                      <a:pos x="43" y="97"/>
                    </a:cxn>
                    <a:cxn ang="0">
                      <a:pos x="25" y="110"/>
                    </a:cxn>
                    <a:cxn ang="0">
                      <a:pos x="5" y="121"/>
                    </a:cxn>
                    <a:cxn ang="0">
                      <a:pos x="1" y="141"/>
                    </a:cxn>
                    <a:cxn ang="0">
                      <a:pos x="11" y="153"/>
                    </a:cxn>
                    <a:cxn ang="0">
                      <a:pos x="9" y="161"/>
                    </a:cxn>
                  </a:cxnLst>
                  <a:rect l="0" t="0" r="r" b="b"/>
                  <a:pathLst>
                    <a:path w="253" h="172">
                      <a:moveTo>
                        <a:pt x="9" y="162"/>
                      </a:moveTo>
                      <a:cubicBezTo>
                        <a:pt x="9" y="163"/>
                        <a:pt x="10" y="163"/>
                        <a:pt x="11" y="163"/>
                      </a:cubicBezTo>
                      <a:cubicBezTo>
                        <a:pt x="12" y="163"/>
                        <a:pt x="15" y="163"/>
                        <a:pt x="16" y="164"/>
                      </a:cubicBezTo>
                      <a:cubicBezTo>
                        <a:pt x="17" y="164"/>
                        <a:pt x="19" y="164"/>
                        <a:pt x="22" y="163"/>
                      </a:cubicBezTo>
                      <a:cubicBezTo>
                        <a:pt x="24" y="163"/>
                        <a:pt x="27" y="163"/>
                        <a:pt x="29" y="162"/>
                      </a:cubicBezTo>
                      <a:cubicBezTo>
                        <a:pt x="31" y="162"/>
                        <a:pt x="33" y="161"/>
                        <a:pt x="34" y="161"/>
                      </a:cubicBezTo>
                      <a:cubicBezTo>
                        <a:pt x="34" y="161"/>
                        <a:pt x="34" y="161"/>
                        <a:pt x="35" y="161"/>
                      </a:cubicBezTo>
                      <a:cubicBezTo>
                        <a:pt x="36" y="161"/>
                        <a:pt x="37" y="161"/>
                        <a:pt x="38" y="161"/>
                      </a:cubicBezTo>
                      <a:cubicBezTo>
                        <a:pt x="39" y="161"/>
                        <a:pt x="41" y="161"/>
                        <a:pt x="41" y="162"/>
                      </a:cubicBezTo>
                      <a:cubicBezTo>
                        <a:pt x="42" y="162"/>
                        <a:pt x="43" y="163"/>
                        <a:pt x="45" y="163"/>
                      </a:cubicBezTo>
                      <a:cubicBezTo>
                        <a:pt x="47" y="163"/>
                        <a:pt x="49" y="163"/>
                        <a:pt x="50" y="163"/>
                      </a:cubicBezTo>
                      <a:cubicBezTo>
                        <a:pt x="50" y="163"/>
                        <a:pt x="51" y="164"/>
                        <a:pt x="52" y="165"/>
                      </a:cubicBezTo>
                      <a:cubicBezTo>
                        <a:pt x="53" y="166"/>
                        <a:pt x="54" y="168"/>
                        <a:pt x="55" y="169"/>
                      </a:cubicBezTo>
                      <a:cubicBezTo>
                        <a:pt x="56" y="170"/>
                        <a:pt x="57" y="170"/>
                        <a:pt x="58" y="171"/>
                      </a:cubicBezTo>
                      <a:cubicBezTo>
                        <a:pt x="59" y="172"/>
                        <a:pt x="60" y="172"/>
                        <a:pt x="61" y="172"/>
                      </a:cubicBezTo>
                      <a:cubicBezTo>
                        <a:pt x="61" y="172"/>
                        <a:pt x="63" y="172"/>
                        <a:pt x="64" y="172"/>
                      </a:cubicBezTo>
                      <a:cubicBezTo>
                        <a:pt x="65" y="172"/>
                        <a:pt x="67" y="171"/>
                        <a:pt x="67" y="170"/>
                      </a:cubicBezTo>
                      <a:cubicBezTo>
                        <a:pt x="69" y="169"/>
                        <a:pt x="72" y="167"/>
                        <a:pt x="73" y="167"/>
                      </a:cubicBezTo>
                      <a:cubicBezTo>
                        <a:pt x="75" y="165"/>
                        <a:pt x="76" y="164"/>
                        <a:pt x="77" y="163"/>
                      </a:cubicBezTo>
                      <a:cubicBezTo>
                        <a:pt x="77" y="163"/>
                        <a:pt x="80" y="162"/>
                        <a:pt x="82" y="162"/>
                      </a:cubicBezTo>
                      <a:cubicBezTo>
                        <a:pt x="82" y="162"/>
                        <a:pt x="82" y="162"/>
                        <a:pt x="82" y="163"/>
                      </a:cubicBezTo>
                      <a:cubicBezTo>
                        <a:pt x="82" y="164"/>
                        <a:pt x="82" y="164"/>
                        <a:pt x="82" y="164"/>
                      </a:cubicBezTo>
                      <a:cubicBezTo>
                        <a:pt x="82" y="165"/>
                        <a:pt x="83" y="167"/>
                        <a:pt x="83" y="168"/>
                      </a:cubicBezTo>
                      <a:cubicBezTo>
                        <a:pt x="84" y="169"/>
                        <a:pt x="85" y="170"/>
                        <a:pt x="86" y="170"/>
                      </a:cubicBezTo>
                      <a:cubicBezTo>
                        <a:pt x="87" y="170"/>
                        <a:pt x="89" y="170"/>
                        <a:pt x="91" y="170"/>
                      </a:cubicBezTo>
                      <a:cubicBezTo>
                        <a:pt x="92" y="169"/>
                        <a:pt x="95" y="169"/>
                        <a:pt x="98" y="167"/>
                      </a:cubicBezTo>
                      <a:cubicBezTo>
                        <a:pt x="100" y="165"/>
                        <a:pt x="103" y="162"/>
                        <a:pt x="106" y="161"/>
                      </a:cubicBezTo>
                      <a:cubicBezTo>
                        <a:pt x="106" y="161"/>
                        <a:pt x="106" y="161"/>
                        <a:pt x="107" y="161"/>
                      </a:cubicBezTo>
                      <a:cubicBezTo>
                        <a:pt x="108" y="161"/>
                        <a:pt x="108" y="161"/>
                        <a:pt x="108" y="161"/>
                      </a:cubicBezTo>
                      <a:cubicBezTo>
                        <a:pt x="113" y="160"/>
                        <a:pt x="118" y="158"/>
                        <a:pt x="119" y="158"/>
                      </a:cubicBezTo>
                      <a:cubicBezTo>
                        <a:pt x="121" y="157"/>
                        <a:pt x="122" y="155"/>
                        <a:pt x="123" y="154"/>
                      </a:cubicBezTo>
                      <a:cubicBezTo>
                        <a:pt x="123" y="153"/>
                        <a:pt x="125" y="149"/>
                        <a:pt x="127" y="146"/>
                      </a:cubicBezTo>
                      <a:cubicBezTo>
                        <a:pt x="127" y="146"/>
                        <a:pt x="127" y="146"/>
                        <a:pt x="128" y="146"/>
                      </a:cubicBezTo>
                      <a:cubicBezTo>
                        <a:pt x="130" y="146"/>
                        <a:pt x="130" y="146"/>
                        <a:pt x="130" y="146"/>
                      </a:cubicBezTo>
                      <a:cubicBezTo>
                        <a:pt x="132" y="147"/>
                        <a:pt x="135" y="147"/>
                        <a:pt x="136" y="147"/>
                      </a:cubicBezTo>
                      <a:cubicBezTo>
                        <a:pt x="137" y="148"/>
                        <a:pt x="139" y="148"/>
                        <a:pt x="140" y="148"/>
                      </a:cubicBezTo>
                      <a:cubicBezTo>
                        <a:pt x="141" y="148"/>
                        <a:pt x="146" y="149"/>
                        <a:pt x="148" y="149"/>
                      </a:cubicBezTo>
                      <a:cubicBezTo>
                        <a:pt x="148" y="149"/>
                        <a:pt x="148" y="149"/>
                        <a:pt x="148" y="150"/>
                      </a:cubicBezTo>
                      <a:cubicBezTo>
                        <a:pt x="148" y="152"/>
                        <a:pt x="148" y="152"/>
                        <a:pt x="148" y="152"/>
                      </a:cubicBezTo>
                      <a:cubicBezTo>
                        <a:pt x="148" y="154"/>
                        <a:pt x="150" y="155"/>
                        <a:pt x="152" y="155"/>
                      </a:cubicBezTo>
                      <a:cubicBezTo>
                        <a:pt x="154" y="155"/>
                        <a:pt x="156" y="156"/>
                        <a:pt x="156" y="156"/>
                      </a:cubicBezTo>
                      <a:cubicBezTo>
                        <a:pt x="157" y="157"/>
                        <a:pt x="157" y="158"/>
                        <a:pt x="157" y="159"/>
                      </a:cubicBezTo>
                      <a:cubicBezTo>
                        <a:pt x="157" y="160"/>
                        <a:pt x="157" y="162"/>
                        <a:pt x="158" y="163"/>
                      </a:cubicBezTo>
                      <a:cubicBezTo>
                        <a:pt x="158" y="164"/>
                        <a:pt x="160" y="164"/>
                        <a:pt x="161" y="164"/>
                      </a:cubicBezTo>
                      <a:cubicBezTo>
                        <a:pt x="162" y="164"/>
                        <a:pt x="164" y="165"/>
                        <a:pt x="165" y="166"/>
                      </a:cubicBezTo>
                      <a:cubicBezTo>
                        <a:pt x="166" y="166"/>
                        <a:pt x="166" y="166"/>
                        <a:pt x="167" y="164"/>
                      </a:cubicBezTo>
                      <a:cubicBezTo>
                        <a:pt x="168" y="163"/>
                        <a:pt x="169" y="161"/>
                        <a:pt x="169" y="159"/>
                      </a:cubicBezTo>
                      <a:cubicBezTo>
                        <a:pt x="170" y="157"/>
                        <a:pt x="171" y="156"/>
                        <a:pt x="172" y="155"/>
                      </a:cubicBezTo>
                      <a:cubicBezTo>
                        <a:pt x="173" y="154"/>
                        <a:pt x="174" y="153"/>
                        <a:pt x="176" y="153"/>
                      </a:cubicBezTo>
                      <a:cubicBezTo>
                        <a:pt x="178" y="153"/>
                        <a:pt x="181" y="153"/>
                        <a:pt x="182" y="154"/>
                      </a:cubicBezTo>
                      <a:cubicBezTo>
                        <a:pt x="183" y="154"/>
                        <a:pt x="186" y="154"/>
                        <a:pt x="188" y="154"/>
                      </a:cubicBezTo>
                      <a:cubicBezTo>
                        <a:pt x="189" y="154"/>
                        <a:pt x="191" y="153"/>
                        <a:pt x="191" y="153"/>
                      </a:cubicBezTo>
                      <a:cubicBezTo>
                        <a:pt x="191" y="152"/>
                        <a:pt x="192" y="152"/>
                        <a:pt x="194" y="152"/>
                      </a:cubicBezTo>
                      <a:cubicBezTo>
                        <a:pt x="195" y="152"/>
                        <a:pt x="197" y="148"/>
                        <a:pt x="199" y="144"/>
                      </a:cubicBezTo>
                      <a:cubicBezTo>
                        <a:pt x="199" y="144"/>
                        <a:pt x="199" y="144"/>
                        <a:pt x="198" y="144"/>
                      </a:cubicBezTo>
                      <a:cubicBezTo>
                        <a:pt x="196" y="144"/>
                        <a:pt x="196" y="144"/>
                        <a:pt x="196" y="144"/>
                      </a:cubicBezTo>
                      <a:cubicBezTo>
                        <a:pt x="198" y="140"/>
                        <a:pt x="200" y="135"/>
                        <a:pt x="200" y="133"/>
                      </a:cubicBezTo>
                      <a:cubicBezTo>
                        <a:pt x="200" y="131"/>
                        <a:pt x="201" y="130"/>
                        <a:pt x="202" y="129"/>
                      </a:cubicBezTo>
                      <a:cubicBezTo>
                        <a:pt x="203" y="127"/>
                        <a:pt x="205" y="125"/>
                        <a:pt x="207" y="124"/>
                      </a:cubicBezTo>
                      <a:cubicBezTo>
                        <a:pt x="209" y="122"/>
                        <a:pt x="210" y="119"/>
                        <a:pt x="211" y="118"/>
                      </a:cubicBezTo>
                      <a:cubicBezTo>
                        <a:pt x="213" y="118"/>
                        <a:pt x="215" y="116"/>
                        <a:pt x="217" y="115"/>
                      </a:cubicBezTo>
                      <a:cubicBezTo>
                        <a:pt x="218" y="114"/>
                        <a:pt x="219" y="113"/>
                        <a:pt x="219" y="113"/>
                      </a:cubicBezTo>
                      <a:cubicBezTo>
                        <a:pt x="221" y="110"/>
                        <a:pt x="221" y="110"/>
                        <a:pt x="221" y="110"/>
                      </a:cubicBezTo>
                      <a:cubicBezTo>
                        <a:pt x="223" y="111"/>
                        <a:pt x="224" y="111"/>
                        <a:pt x="225" y="112"/>
                      </a:cubicBezTo>
                      <a:cubicBezTo>
                        <a:pt x="226" y="112"/>
                        <a:pt x="229" y="113"/>
                        <a:pt x="231" y="114"/>
                      </a:cubicBezTo>
                      <a:cubicBezTo>
                        <a:pt x="233" y="114"/>
                        <a:pt x="235" y="114"/>
                        <a:pt x="235" y="114"/>
                      </a:cubicBezTo>
                      <a:cubicBezTo>
                        <a:pt x="235" y="114"/>
                        <a:pt x="235" y="112"/>
                        <a:pt x="235" y="111"/>
                      </a:cubicBezTo>
                      <a:cubicBezTo>
                        <a:pt x="235" y="109"/>
                        <a:pt x="235" y="108"/>
                        <a:pt x="234" y="106"/>
                      </a:cubicBezTo>
                      <a:cubicBezTo>
                        <a:pt x="233" y="105"/>
                        <a:pt x="233" y="103"/>
                        <a:pt x="233" y="102"/>
                      </a:cubicBezTo>
                      <a:cubicBezTo>
                        <a:pt x="233" y="101"/>
                        <a:pt x="234" y="99"/>
                        <a:pt x="237" y="98"/>
                      </a:cubicBezTo>
                      <a:cubicBezTo>
                        <a:pt x="240" y="97"/>
                        <a:pt x="242" y="95"/>
                        <a:pt x="244" y="94"/>
                      </a:cubicBezTo>
                      <a:cubicBezTo>
                        <a:pt x="245" y="93"/>
                        <a:pt x="247" y="92"/>
                        <a:pt x="246" y="91"/>
                      </a:cubicBezTo>
                      <a:cubicBezTo>
                        <a:pt x="246" y="90"/>
                        <a:pt x="244" y="88"/>
                        <a:pt x="243" y="86"/>
                      </a:cubicBezTo>
                      <a:cubicBezTo>
                        <a:pt x="241" y="84"/>
                        <a:pt x="240" y="81"/>
                        <a:pt x="239" y="81"/>
                      </a:cubicBezTo>
                      <a:cubicBezTo>
                        <a:pt x="238" y="79"/>
                        <a:pt x="237" y="77"/>
                        <a:pt x="235" y="77"/>
                      </a:cubicBezTo>
                      <a:cubicBezTo>
                        <a:pt x="234" y="75"/>
                        <a:pt x="233" y="73"/>
                        <a:pt x="233" y="72"/>
                      </a:cubicBezTo>
                      <a:cubicBezTo>
                        <a:pt x="233" y="71"/>
                        <a:pt x="235" y="68"/>
                        <a:pt x="236" y="66"/>
                      </a:cubicBezTo>
                      <a:cubicBezTo>
                        <a:pt x="238" y="65"/>
                        <a:pt x="239" y="63"/>
                        <a:pt x="241" y="62"/>
                      </a:cubicBezTo>
                      <a:cubicBezTo>
                        <a:pt x="243" y="61"/>
                        <a:pt x="245" y="60"/>
                        <a:pt x="246" y="59"/>
                      </a:cubicBezTo>
                      <a:cubicBezTo>
                        <a:pt x="247" y="58"/>
                        <a:pt x="249" y="56"/>
                        <a:pt x="250" y="55"/>
                      </a:cubicBezTo>
                      <a:cubicBezTo>
                        <a:pt x="251" y="54"/>
                        <a:pt x="252" y="52"/>
                        <a:pt x="253" y="50"/>
                      </a:cubicBezTo>
                      <a:cubicBezTo>
                        <a:pt x="253" y="49"/>
                        <a:pt x="251" y="48"/>
                        <a:pt x="252" y="47"/>
                      </a:cubicBezTo>
                      <a:cubicBezTo>
                        <a:pt x="253" y="47"/>
                        <a:pt x="253" y="46"/>
                        <a:pt x="253" y="46"/>
                      </a:cubicBezTo>
                      <a:cubicBezTo>
                        <a:pt x="246" y="39"/>
                        <a:pt x="246" y="39"/>
                        <a:pt x="246" y="39"/>
                      </a:cubicBezTo>
                      <a:cubicBezTo>
                        <a:pt x="246" y="39"/>
                        <a:pt x="246" y="41"/>
                        <a:pt x="245" y="43"/>
                      </a:cubicBezTo>
                      <a:cubicBezTo>
                        <a:pt x="244" y="46"/>
                        <a:pt x="243" y="49"/>
                        <a:pt x="242" y="49"/>
                      </a:cubicBezTo>
                      <a:cubicBezTo>
                        <a:pt x="240" y="49"/>
                        <a:pt x="239" y="49"/>
                        <a:pt x="238" y="48"/>
                      </a:cubicBezTo>
                      <a:cubicBezTo>
                        <a:pt x="237" y="47"/>
                        <a:pt x="236" y="45"/>
                        <a:pt x="234" y="45"/>
                      </a:cubicBezTo>
                      <a:cubicBezTo>
                        <a:pt x="232" y="45"/>
                        <a:pt x="230" y="45"/>
                        <a:pt x="228" y="46"/>
                      </a:cubicBezTo>
                      <a:cubicBezTo>
                        <a:pt x="228" y="47"/>
                        <a:pt x="226" y="48"/>
                        <a:pt x="225" y="48"/>
                      </a:cubicBezTo>
                      <a:cubicBezTo>
                        <a:pt x="224" y="48"/>
                        <a:pt x="223" y="48"/>
                        <a:pt x="222" y="49"/>
                      </a:cubicBezTo>
                      <a:cubicBezTo>
                        <a:pt x="221" y="50"/>
                        <a:pt x="220" y="51"/>
                        <a:pt x="219" y="50"/>
                      </a:cubicBezTo>
                      <a:cubicBezTo>
                        <a:pt x="217" y="49"/>
                        <a:pt x="215" y="48"/>
                        <a:pt x="213" y="49"/>
                      </a:cubicBezTo>
                      <a:cubicBezTo>
                        <a:pt x="212" y="49"/>
                        <a:pt x="209" y="50"/>
                        <a:pt x="208" y="51"/>
                      </a:cubicBezTo>
                      <a:cubicBezTo>
                        <a:pt x="207" y="52"/>
                        <a:pt x="205" y="52"/>
                        <a:pt x="204" y="52"/>
                      </a:cubicBezTo>
                      <a:cubicBezTo>
                        <a:pt x="204" y="52"/>
                        <a:pt x="202" y="51"/>
                        <a:pt x="200" y="51"/>
                      </a:cubicBezTo>
                      <a:cubicBezTo>
                        <a:pt x="198" y="51"/>
                        <a:pt x="196" y="51"/>
                        <a:pt x="195" y="50"/>
                      </a:cubicBezTo>
                      <a:cubicBezTo>
                        <a:pt x="195" y="49"/>
                        <a:pt x="194" y="47"/>
                        <a:pt x="193" y="46"/>
                      </a:cubicBezTo>
                      <a:cubicBezTo>
                        <a:pt x="192" y="45"/>
                        <a:pt x="190" y="44"/>
                        <a:pt x="189" y="45"/>
                      </a:cubicBezTo>
                      <a:cubicBezTo>
                        <a:pt x="187" y="45"/>
                        <a:pt x="186" y="46"/>
                        <a:pt x="185" y="47"/>
                      </a:cubicBezTo>
                      <a:cubicBezTo>
                        <a:pt x="184" y="47"/>
                        <a:pt x="182" y="49"/>
                        <a:pt x="180" y="49"/>
                      </a:cubicBezTo>
                      <a:cubicBezTo>
                        <a:pt x="179" y="50"/>
                        <a:pt x="175" y="50"/>
                        <a:pt x="173" y="50"/>
                      </a:cubicBezTo>
                      <a:cubicBezTo>
                        <a:pt x="171" y="49"/>
                        <a:pt x="167" y="49"/>
                        <a:pt x="164" y="48"/>
                      </a:cubicBezTo>
                      <a:cubicBezTo>
                        <a:pt x="162" y="46"/>
                        <a:pt x="157" y="45"/>
                        <a:pt x="155" y="44"/>
                      </a:cubicBezTo>
                      <a:cubicBezTo>
                        <a:pt x="153" y="43"/>
                        <a:pt x="149" y="43"/>
                        <a:pt x="147" y="43"/>
                      </a:cubicBezTo>
                      <a:cubicBezTo>
                        <a:pt x="146" y="43"/>
                        <a:pt x="143" y="43"/>
                        <a:pt x="142" y="43"/>
                      </a:cubicBezTo>
                      <a:cubicBezTo>
                        <a:pt x="140" y="42"/>
                        <a:pt x="138" y="41"/>
                        <a:pt x="137" y="41"/>
                      </a:cubicBezTo>
                      <a:cubicBezTo>
                        <a:pt x="135" y="41"/>
                        <a:pt x="132" y="42"/>
                        <a:pt x="131" y="44"/>
                      </a:cubicBezTo>
                      <a:cubicBezTo>
                        <a:pt x="130" y="45"/>
                        <a:pt x="129" y="45"/>
                        <a:pt x="128" y="45"/>
                      </a:cubicBezTo>
                      <a:cubicBezTo>
                        <a:pt x="126" y="45"/>
                        <a:pt x="124" y="43"/>
                        <a:pt x="123" y="42"/>
                      </a:cubicBezTo>
                      <a:cubicBezTo>
                        <a:pt x="122" y="41"/>
                        <a:pt x="121" y="39"/>
                        <a:pt x="120" y="37"/>
                      </a:cubicBezTo>
                      <a:cubicBezTo>
                        <a:pt x="120" y="36"/>
                        <a:pt x="120" y="33"/>
                        <a:pt x="119" y="33"/>
                      </a:cubicBezTo>
                      <a:cubicBezTo>
                        <a:pt x="117" y="32"/>
                        <a:pt x="115" y="32"/>
                        <a:pt x="112" y="33"/>
                      </a:cubicBezTo>
                      <a:cubicBezTo>
                        <a:pt x="111" y="33"/>
                        <a:pt x="108" y="35"/>
                        <a:pt x="106" y="36"/>
                      </a:cubicBezTo>
                      <a:cubicBezTo>
                        <a:pt x="104" y="38"/>
                        <a:pt x="101" y="38"/>
                        <a:pt x="99" y="37"/>
                      </a:cubicBezTo>
                      <a:cubicBezTo>
                        <a:pt x="97" y="37"/>
                        <a:pt x="95" y="35"/>
                        <a:pt x="94" y="34"/>
                      </a:cubicBezTo>
                      <a:cubicBezTo>
                        <a:pt x="93" y="32"/>
                        <a:pt x="91" y="31"/>
                        <a:pt x="89" y="31"/>
                      </a:cubicBezTo>
                      <a:cubicBezTo>
                        <a:pt x="87" y="31"/>
                        <a:pt x="86" y="31"/>
                        <a:pt x="84" y="30"/>
                      </a:cubicBezTo>
                      <a:cubicBezTo>
                        <a:pt x="83" y="28"/>
                        <a:pt x="80" y="26"/>
                        <a:pt x="78" y="26"/>
                      </a:cubicBezTo>
                      <a:cubicBezTo>
                        <a:pt x="76" y="25"/>
                        <a:pt x="72" y="25"/>
                        <a:pt x="70" y="24"/>
                      </a:cubicBezTo>
                      <a:cubicBezTo>
                        <a:pt x="68" y="24"/>
                        <a:pt x="66" y="23"/>
                        <a:pt x="66" y="22"/>
                      </a:cubicBezTo>
                      <a:cubicBezTo>
                        <a:pt x="66" y="20"/>
                        <a:pt x="67" y="18"/>
                        <a:pt x="67" y="16"/>
                      </a:cubicBezTo>
                      <a:cubicBezTo>
                        <a:pt x="67" y="14"/>
                        <a:pt x="66" y="12"/>
                        <a:pt x="65" y="11"/>
                      </a:cubicBezTo>
                      <a:cubicBezTo>
                        <a:pt x="63" y="9"/>
                        <a:pt x="61" y="8"/>
                        <a:pt x="60" y="7"/>
                      </a:cubicBezTo>
                      <a:cubicBezTo>
                        <a:pt x="58" y="6"/>
                        <a:pt x="55" y="5"/>
                        <a:pt x="53" y="5"/>
                      </a:cubicBezTo>
                      <a:cubicBezTo>
                        <a:pt x="51" y="5"/>
                        <a:pt x="50" y="5"/>
                        <a:pt x="48" y="4"/>
                      </a:cubicBezTo>
                      <a:cubicBezTo>
                        <a:pt x="46" y="3"/>
                        <a:pt x="43" y="2"/>
                        <a:pt x="41" y="0"/>
                      </a:cubicBezTo>
                      <a:cubicBezTo>
                        <a:pt x="39" y="0"/>
                        <a:pt x="36" y="0"/>
                        <a:pt x="35" y="1"/>
                      </a:cubicBezTo>
                      <a:cubicBezTo>
                        <a:pt x="33" y="2"/>
                        <a:pt x="31" y="2"/>
                        <a:pt x="31" y="2"/>
                      </a:cubicBezTo>
                      <a:cubicBezTo>
                        <a:pt x="30" y="2"/>
                        <a:pt x="28" y="2"/>
                        <a:pt x="27" y="3"/>
                      </a:cubicBezTo>
                      <a:cubicBezTo>
                        <a:pt x="25" y="4"/>
                        <a:pt x="24" y="4"/>
                        <a:pt x="24" y="4"/>
                      </a:cubicBezTo>
                      <a:cubicBezTo>
                        <a:pt x="24" y="4"/>
                        <a:pt x="25" y="6"/>
                        <a:pt x="26" y="8"/>
                      </a:cubicBezTo>
                      <a:cubicBezTo>
                        <a:pt x="27" y="9"/>
                        <a:pt x="28" y="12"/>
                        <a:pt x="28" y="13"/>
                      </a:cubicBezTo>
                      <a:cubicBezTo>
                        <a:pt x="29" y="13"/>
                        <a:pt x="29" y="16"/>
                        <a:pt x="29" y="17"/>
                      </a:cubicBezTo>
                      <a:cubicBezTo>
                        <a:pt x="29" y="18"/>
                        <a:pt x="31" y="21"/>
                        <a:pt x="33" y="23"/>
                      </a:cubicBezTo>
                      <a:cubicBezTo>
                        <a:pt x="34" y="24"/>
                        <a:pt x="37" y="26"/>
                        <a:pt x="38" y="27"/>
                      </a:cubicBezTo>
                      <a:cubicBezTo>
                        <a:pt x="40" y="28"/>
                        <a:pt x="42" y="31"/>
                        <a:pt x="44" y="32"/>
                      </a:cubicBezTo>
                      <a:cubicBezTo>
                        <a:pt x="46" y="34"/>
                        <a:pt x="47" y="36"/>
                        <a:pt x="47" y="37"/>
                      </a:cubicBezTo>
                      <a:cubicBezTo>
                        <a:pt x="48" y="37"/>
                        <a:pt x="50" y="38"/>
                        <a:pt x="52" y="40"/>
                      </a:cubicBezTo>
                      <a:cubicBezTo>
                        <a:pt x="54" y="41"/>
                        <a:pt x="54" y="43"/>
                        <a:pt x="52" y="43"/>
                      </a:cubicBezTo>
                      <a:cubicBezTo>
                        <a:pt x="50" y="44"/>
                        <a:pt x="48" y="44"/>
                        <a:pt x="47" y="43"/>
                      </a:cubicBezTo>
                      <a:cubicBezTo>
                        <a:pt x="45" y="43"/>
                        <a:pt x="43" y="43"/>
                        <a:pt x="41" y="44"/>
                      </a:cubicBezTo>
                      <a:cubicBezTo>
                        <a:pt x="40" y="44"/>
                        <a:pt x="38" y="46"/>
                        <a:pt x="37" y="48"/>
                      </a:cubicBezTo>
                      <a:cubicBezTo>
                        <a:pt x="36" y="49"/>
                        <a:pt x="34" y="50"/>
                        <a:pt x="33" y="50"/>
                      </a:cubicBezTo>
                      <a:cubicBezTo>
                        <a:pt x="32" y="50"/>
                        <a:pt x="32" y="51"/>
                        <a:pt x="32" y="53"/>
                      </a:cubicBezTo>
                      <a:cubicBezTo>
                        <a:pt x="32" y="54"/>
                        <a:pt x="34" y="55"/>
                        <a:pt x="36" y="55"/>
                      </a:cubicBezTo>
                      <a:cubicBezTo>
                        <a:pt x="38" y="55"/>
                        <a:pt x="40" y="56"/>
                        <a:pt x="40" y="58"/>
                      </a:cubicBezTo>
                      <a:cubicBezTo>
                        <a:pt x="42" y="59"/>
                        <a:pt x="42" y="60"/>
                        <a:pt x="41" y="62"/>
                      </a:cubicBezTo>
                      <a:cubicBezTo>
                        <a:pt x="41" y="63"/>
                        <a:pt x="40" y="65"/>
                        <a:pt x="38" y="65"/>
                      </a:cubicBezTo>
                      <a:cubicBezTo>
                        <a:pt x="36" y="65"/>
                        <a:pt x="35" y="68"/>
                        <a:pt x="36" y="70"/>
                      </a:cubicBezTo>
                      <a:cubicBezTo>
                        <a:pt x="37" y="72"/>
                        <a:pt x="39" y="74"/>
                        <a:pt x="40" y="74"/>
                      </a:cubicBezTo>
                      <a:cubicBezTo>
                        <a:pt x="41" y="74"/>
                        <a:pt x="42" y="75"/>
                        <a:pt x="43" y="77"/>
                      </a:cubicBezTo>
                      <a:cubicBezTo>
                        <a:pt x="44" y="79"/>
                        <a:pt x="47" y="80"/>
                        <a:pt x="50" y="81"/>
                      </a:cubicBezTo>
                      <a:cubicBezTo>
                        <a:pt x="51" y="82"/>
                        <a:pt x="55" y="84"/>
                        <a:pt x="57" y="84"/>
                      </a:cubicBezTo>
                      <a:cubicBezTo>
                        <a:pt x="59" y="84"/>
                        <a:pt x="61" y="86"/>
                        <a:pt x="63" y="87"/>
                      </a:cubicBezTo>
                      <a:cubicBezTo>
                        <a:pt x="64" y="87"/>
                        <a:pt x="66" y="88"/>
                        <a:pt x="66" y="90"/>
                      </a:cubicBezTo>
                      <a:cubicBezTo>
                        <a:pt x="66" y="91"/>
                        <a:pt x="64" y="93"/>
                        <a:pt x="63" y="93"/>
                      </a:cubicBezTo>
                      <a:cubicBezTo>
                        <a:pt x="61" y="94"/>
                        <a:pt x="59" y="94"/>
                        <a:pt x="58" y="94"/>
                      </a:cubicBezTo>
                      <a:cubicBezTo>
                        <a:pt x="57" y="94"/>
                        <a:pt x="55" y="94"/>
                        <a:pt x="53" y="94"/>
                      </a:cubicBezTo>
                      <a:cubicBezTo>
                        <a:pt x="52" y="94"/>
                        <a:pt x="52" y="95"/>
                        <a:pt x="51" y="96"/>
                      </a:cubicBezTo>
                      <a:cubicBezTo>
                        <a:pt x="50" y="98"/>
                        <a:pt x="49" y="98"/>
                        <a:pt x="48" y="98"/>
                      </a:cubicBezTo>
                      <a:cubicBezTo>
                        <a:pt x="47" y="97"/>
                        <a:pt x="44" y="96"/>
                        <a:pt x="43" y="97"/>
                      </a:cubicBezTo>
                      <a:cubicBezTo>
                        <a:pt x="41" y="97"/>
                        <a:pt x="37" y="98"/>
                        <a:pt x="36" y="100"/>
                      </a:cubicBezTo>
                      <a:cubicBezTo>
                        <a:pt x="35" y="101"/>
                        <a:pt x="33" y="103"/>
                        <a:pt x="31" y="105"/>
                      </a:cubicBezTo>
                      <a:cubicBezTo>
                        <a:pt x="28" y="106"/>
                        <a:pt x="27" y="108"/>
                        <a:pt x="25" y="110"/>
                      </a:cubicBezTo>
                      <a:cubicBezTo>
                        <a:pt x="24" y="110"/>
                        <a:pt x="21" y="112"/>
                        <a:pt x="19" y="114"/>
                      </a:cubicBezTo>
                      <a:cubicBezTo>
                        <a:pt x="16" y="115"/>
                        <a:pt x="13" y="117"/>
                        <a:pt x="11" y="118"/>
                      </a:cubicBezTo>
                      <a:cubicBezTo>
                        <a:pt x="9" y="118"/>
                        <a:pt x="6" y="120"/>
                        <a:pt x="5" y="121"/>
                      </a:cubicBezTo>
                      <a:cubicBezTo>
                        <a:pt x="5" y="122"/>
                        <a:pt x="3" y="124"/>
                        <a:pt x="2" y="127"/>
                      </a:cubicBezTo>
                      <a:cubicBezTo>
                        <a:pt x="1" y="130"/>
                        <a:pt x="1" y="133"/>
                        <a:pt x="0" y="135"/>
                      </a:cubicBezTo>
                      <a:cubicBezTo>
                        <a:pt x="0" y="137"/>
                        <a:pt x="0" y="140"/>
                        <a:pt x="1" y="141"/>
                      </a:cubicBezTo>
                      <a:cubicBezTo>
                        <a:pt x="1" y="142"/>
                        <a:pt x="3" y="144"/>
                        <a:pt x="4" y="145"/>
                      </a:cubicBezTo>
                      <a:cubicBezTo>
                        <a:pt x="5" y="145"/>
                        <a:pt x="8" y="146"/>
                        <a:pt x="8" y="148"/>
                      </a:cubicBezTo>
                      <a:cubicBezTo>
                        <a:pt x="10" y="149"/>
                        <a:pt x="11" y="151"/>
                        <a:pt x="11" y="153"/>
                      </a:cubicBezTo>
                      <a:cubicBezTo>
                        <a:pt x="11" y="155"/>
                        <a:pt x="11" y="157"/>
                        <a:pt x="11" y="159"/>
                      </a:cubicBezTo>
                      <a:cubicBezTo>
                        <a:pt x="11" y="160"/>
                        <a:pt x="9" y="161"/>
                        <a:pt x="9" y="162"/>
                      </a:cubicBezTo>
                      <a:cubicBezTo>
                        <a:pt x="9" y="161"/>
                        <a:pt x="9" y="161"/>
                        <a:pt x="9" y="161"/>
                      </a:cubicBezTo>
                      <a:cubicBezTo>
                        <a:pt x="9" y="162"/>
                        <a:pt x="9" y="162"/>
                        <a:pt x="9" y="162"/>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4" name="Freeform 48">
                  <a:extLst>
                    <a:ext uri="{FF2B5EF4-FFF2-40B4-BE49-F238E27FC236}">
                      <a16:creationId xmlns:a16="http://schemas.microsoft.com/office/drawing/2014/main" id="{C2A984AE-14D4-15C7-9726-7AD018B2D463}"/>
                    </a:ext>
                  </a:extLst>
                </p:cNvPr>
                <p:cNvSpPr>
                  <a:spLocks/>
                </p:cNvSpPr>
                <p:nvPr/>
              </p:nvSpPr>
              <p:spPr bwMode="auto">
                <a:xfrm>
                  <a:off x="5780093" y="2246382"/>
                  <a:ext cx="430044" cy="330568"/>
                </a:xfrm>
                <a:custGeom>
                  <a:avLst/>
                  <a:gdLst/>
                  <a:ahLst/>
                  <a:cxnLst>
                    <a:cxn ang="0">
                      <a:pos x="1" y="69"/>
                    </a:cxn>
                    <a:cxn ang="0">
                      <a:pos x="7" y="77"/>
                    </a:cxn>
                    <a:cxn ang="0">
                      <a:pos x="18" y="89"/>
                    </a:cxn>
                    <a:cxn ang="0">
                      <a:pos x="26" y="102"/>
                    </a:cxn>
                    <a:cxn ang="0">
                      <a:pos x="35" y="104"/>
                    </a:cxn>
                    <a:cxn ang="0">
                      <a:pos x="38" y="121"/>
                    </a:cxn>
                    <a:cxn ang="0">
                      <a:pos x="52" y="136"/>
                    </a:cxn>
                    <a:cxn ang="0">
                      <a:pos x="42" y="152"/>
                    </a:cxn>
                    <a:cxn ang="0">
                      <a:pos x="39" y="162"/>
                    </a:cxn>
                    <a:cxn ang="0">
                      <a:pos x="55" y="170"/>
                    </a:cxn>
                    <a:cxn ang="0">
                      <a:pos x="72" y="164"/>
                    </a:cxn>
                    <a:cxn ang="0">
                      <a:pos x="87" y="162"/>
                    </a:cxn>
                    <a:cxn ang="0">
                      <a:pos x="93" y="171"/>
                    </a:cxn>
                    <a:cxn ang="0">
                      <a:pos x="99" y="181"/>
                    </a:cxn>
                    <a:cxn ang="0">
                      <a:pos x="115" y="177"/>
                    </a:cxn>
                    <a:cxn ang="0">
                      <a:pos x="133" y="182"/>
                    </a:cxn>
                    <a:cxn ang="0">
                      <a:pos x="143" y="175"/>
                    </a:cxn>
                    <a:cxn ang="0">
                      <a:pos x="143" y="164"/>
                    </a:cxn>
                    <a:cxn ang="0">
                      <a:pos x="151" y="157"/>
                    </a:cxn>
                    <a:cxn ang="0">
                      <a:pos x="166" y="164"/>
                    </a:cxn>
                    <a:cxn ang="0">
                      <a:pos x="183" y="172"/>
                    </a:cxn>
                    <a:cxn ang="0">
                      <a:pos x="183" y="156"/>
                    </a:cxn>
                    <a:cxn ang="0">
                      <a:pos x="178" y="149"/>
                    </a:cxn>
                    <a:cxn ang="0">
                      <a:pos x="168" y="141"/>
                    </a:cxn>
                    <a:cxn ang="0">
                      <a:pos x="160" y="128"/>
                    </a:cxn>
                    <a:cxn ang="0">
                      <a:pos x="145" y="123"/>
                    </a:cxn>
                    <a:cxn ang="0">
                      <a:pos x="134" y="114"/>
                    </a:cxn>
                    <a:cxn ang="0">
                      <a:pos x="142" y="99"/>
                    </a:cxn>
                    <a:cxn ang="0">
                      <a:pos x="148" y="102"/>
                    </a:cxn>
                    <a:cxn ang="0">
                      <a:pos x="158" y="100"/>
                    </a:cxn>
                    <a:cxn ang="0">
                      <a:pos x="176" y="89"/>
                    </a:cxn>
                    <a:cxn ang="0">
                      <a:pos x="184" y="81"/>
                    </a:cxn>
                    <a:cxn ang="0">
                      <a:pos x="199" y="78"/>
                    </a:cxn>
                    <a:cxn ang="0">
                      <a:pos x="209" y="69"/>
                    </a:cxn>
                    <a:cxn ang="0">
                      <a:pos x="222" y="62"/>
                    </a:cxn>
                    <a:cxn ang="0">
                      <a:pos x="233" y="44"/>
                    </a:cxn>
                    <a:cxn ang="0">
                      <a:pos x="236" y="29"/>
                    </a:cxn>
                    <a:cxn ang="0">
                      <a:pos x="230" y="9"/>
                    </a:cxn>
                    <a:cxn ang="0">
                      <a:pos x="221" y="3"/>
                    </a:cxn>
                    <a:cxn ang="0">
                      <a:pos x="213" y="5"/>
                    </a:cxn>
                    <a:cxn ang="0">
                      <a:pos x="198" y="19"/>
                    </a:cxn>
                    <a:cxn ang="0">
                      <a:pos x="195" y="35"/>
                    </a:cxn>
                    <a:cxn ang="0">
                      <a:pos x="188" y="43"/>
                    </a:cxn>
                    <a:cxn ang="0">
                      <a:pos x="172" y="44"/>
                    </a:cxn>
                    <a:cxn ang="0">
                      <a:pos x="164" y="55"/>
                    </a:cxn>
                    <a:cxn ang="0">
                      <a:pos x="155" y="53"/>
                    </a:cxn>
                    <a:cxn ang="0">
                      <a:pos x="148" y="46"/>
                    </a:cxn>
                    <a:cxn ang="0">
                      <a:pos x="145" y="40"/>
                    </a:cxn>
                    <a:cxn ang="0">
                      <a:pos x="126" y="36"/>
                    </a:cxn>
                    <a:cxn ang="0">
                      <a:pos x="119" y="45"/>
                    </a:cxn>
                    <a:cxn ang="0">
                      <a:pos x="103" y="51"/>
                    </a:cxn>
                    <a:cxn ang="0">
                      <a:pos x="87" y="61"/>
                    </a:cxn>
                    <a:cxn ang="0">
                      <a:pos x="78" y="54"/>
                    </a:cxn>
                    <a:cxn ang="0">
                      <a:pos x="73" y="54"/>
                    </a:cxn>
                    <a:cxn ang="0">
                      <a:pos x="60" y="63"/>
                    </a:cxn>
                    <a:cxn ang="0">
                      <a:pos x="51" y="59"/>
                    </a:cxn>
                    <a:cxn ang="0">
                      <a:pos x="41" y="54"/>
                    </a:cxn>
                    <a:cxn ang="0">
                      <a:pos x="31" y="51"/>
                    </a:cxn>
                    <a:cxn ang="0">
                      <a:pos x="18" y="53"/>
                    </a:cxn>
                    <a:cxn ang="0">
                      <a:pos x="5" y="53"/>
                    </a:cxn>
                    <a:cxn ang="0">
                      <a:pos x="4" y="53"/>
                    </a:cxn>
                  </a:cxnLst>
                  <a:rect l="0" t="0" r="r" b="b"/>
                  <a:pathLst>
                    <a:path w="237" h="184">
                      <a:moveTo>
                        <a:pt x="0" y="58"/>
                      </a:moveTo>
                      <a:cubicBezTo>
                        <a:pt x="0" y="59"/>
                        <a:pt x="1" y="61"/>
                        <a:pt x="1" y="63"/>
                      </a:cubicBezTo>
                      <a:cubicBezTo>
                        <a:pt x="1" y="65"/>
                        <a:pt x="1" y="67"/>
                        <a:pt x="1" y="69"/>
                      </a:cubicBezTo>
                      <a:cubicBezTo>
                        <a:pt x="1" y="72"/>
                        <a:pt x="1" y="73"/>
                        <a:pt x="1" y="73"/>
                      </a:cubicBezTo>
                      <a:cubicBezTo>
                        <a:pt x="1" y="73"/>
                        <a:pt x="1" y="73"/>
                        <a:pt x="3" y="73"/>
                      </a:cubicBezTo>
                      <a:cubicBezTo>
                        <a:pt x="4" y="74"/>
                        <a:pt x="6" y="75"/>
                        <a:pt x="7" y="77"/>
                      </a:cubicBezTo>
                      <a:cubicBezTo>
                        <a:pt x="8" y="78"/>
                        <a:pt x="9" y="80"/>
                        <a:pt x="10" y="82"/>
                      </a:cubicBezTo>
                      <a:cubicBezTo>
                        <a:pt x="10" y="83"/>
                        <a:pt x="12" y="85"/>
                        <a:pt x="13" y="86"/>
                      </a:cubicBezTo>
                      <a:cubicBezTo>
                        <a:pt x="15" y="87"/>
                        <a:pt x="17" y="89"/>
                        <a:pt x="18" y="89"/>
                      </a:cubicBezTo>
                      <a:cubicBezTo>
                        <a:pt x="18" y="90"/>
                        <a:pt x="19" y="92"/>
                        <a:pt x="19" y="94"/>
                      </a:cubicBezTo>
                      <a:cubicBezTo>
                        <a:pt x="19" y="97"/>
                        <a:pt x="20" y="99"/>
                        <a:pt x="21" y="100"/>
                      </a:cubicBezTo>
                      <a:cubicBezTo>
                        <a:pt x="22" y="101"/>
                        <a:pt x="25" y="102"/>
                        <a:pt x="26" y="102"/>
                      </a:cubicBezTo>
                      <a:cubicBezTo>
                        <a:pt x="28" y="102"/>
                        <a:pt x="29" y="101"/>
                        <a:pt x="31" y="100"/>
                      </a:cubicBezTo>
                      <a:cubicBezTo>
                        <a:pt x="32" y="100"/>
                        <a:pt x="33" y="100"/>
                        <a:pt x="34" y="100"/>
                      </a:cubicBezTo>
                      <a:cubicBezTo>
                        <a:pt x="34" y="101"/>
                        <a:pt x="35" y="103"/>
                        <a:pt x="35" y="104"/>
                      </a:cubicBezTo>
                      <a:cubicBezTo>
                        <a:pt x="35" y="105"/>
                        <a:pt x="34" y="107"/>
                        <a:pt x="33" y="109"/>
                      </a:cubicBezTo>
                      <a:cubicBezTo>
                        <a:pt x="32" y="111"/>
                        <a:pt x="33" y="113"/>
                        <a:pt x="34" y="115"/>
                      </a:cubicBezTo>
                      <a:cubicBezTo>
                        <a:pt x="36" y="116"/>
                        <a:pt x="38" y="119"/>
                        <a:pt x="38" y="121"/>
                      </a:cubicBezTo>
                      <a:cubicBezTo>
                        <a:pt x="38" y="123"/>
                        <a:pt x="39" y="126"/>
                        <a:pt x="39" y="128"/>
                      </a:cubicBezTo>
                      <a:cubicBezTo>
                        <a:pt x="39" y="130"/>
                        <a:pt x="42" y="131"/>
                        <a:pt x="45" y="132"/>
                      </a:cubicBezTo>
                      <a:cubicBezTo>
                        <a:pt x="48" y="133"/>
                        <a:pt x="50" y="135"/>
                        <a:pt x="52" y="136"/>
                      </a:cubicBezTo>
                      <a:cubicBezTo>
                        <a:pt x="54" y="138"/>
                        <a:pt x="54" y="140"/>
                        <a:pt x="52" y="140"/>
                      </a:cubicBezTo>
                      <a:cubicBezTo>
                        <a:pt x="50" y="141"/>
                        <a:pt x="49" y="144"/>
                        <a:pt x="47" y="147"/>
                      </a:cubicBezTo>
                      <a:cubicBezTo>
                        <a:pt x="46" y="148"/>
                        <a:pt x="43" y="151"/>
                        <a:pt x="42" y="152"/>
                      </a:cubicBezTo>
                      <a:cubicBezTo>
                        <a:pt x="41" y="153"/>
                        <a:pt x="39" y="154"/>
                        <a:pt x="38" y="156"/>
                      </a:cubicBezTo>
                      <a:cubicBezTo>
                        <a:pt x="36" y="159"/>
                        <a:pt x="35" y="159"/>
                        <a:pt x="35" y="159"/>
                      </a:cubicBezTo>
                      <a:cubicBezTo>
                        <a:pt x="35" y="159"/>
                        <a:pt x="37" y="161"/>
                        <a:pt x="39" y="162"/>
                      </a:cubicBezTo>
                      <a:cubicBezTo>
                        <a:pt x="41" y="163"/>
                        <a:pt x="42" y="164"/>
                        <a:pt x="44" y="165"/>
                      </a:cubicBezTo>
                      <a:cubicBezTo>
                        <a:pt x="45" y="166"/>
                        <a:pt x="48" y="168"/>
                        <a:pt x="50" y="168"/>
                      </a:cubicBezTo>
                      <a:cubicBezTo>
                        <a:pt x="51" y="169"/>
                        <a:pt x="54" y="170"/>
                        <a:pt x="55" y="170"/>
                      </a:cubicBezTo>
                      <a:cubicBezTo>
                        <a:pt x="57" y="170"/>
                        <a:pt x="59" y="169"/>
                        <a:pt x="61" y="167"/>
                      </a:cubicBezTo>
                      <a:cubicBezTo>
                        <a:pt x="62" y="165"/>
                        <a:pt x="65" y="164"/>
                        <a:pt x="66" y="165"/>
                      </a:cubicBezTo>
                      <a:cubicBezTo>
                        <a:pt x="67" y="165"/>
                        <a:pt x="69" y="165"/>
                        <a:pt x="72" y="164"/>
                      </a:cubicBezTo>
                      <a:cubicBezTo>
                        <a:pt x="75" y="163"/>
                        <a:pt x="77" y="162"/>
                        <a:pt x="78" y="162"/>
                      </a:cubicBezTo>
                      <a:cubicBezTo>
                        <a:pt x="79" y="162"/>
                        <a:pt x="80" y="163"/>
                        <a:pt x="82" y="163"/>
                      </a:cubicBezTo>
                      <a:cubicBezTo>
                        <a:pt x="83" y="163"/>
                        <a:pt x="85" y="162"/>
                        <a:pt x="87" y="162"/>
                      </a:cubicBezTo>
                      <a:cubicBezTo>
                        <a:pt x="89" y="161"/>
                        <a:pt x="92" y="161"/>
                        <a:pt x="92" y="161"/>
                      </a:cubicBezTo>
                      <a:cubicBezTo>
                        <a:pt x="94" y="162"/>
                        <a:pt x="95" y="164"/>
                        <a:pt x="95" y="166"/>
                      </a:cubicBezTo>
                      <a:cubicBezTo>
                        <a:pt x="95" y="167"/>
                        <a:pt x="94" y="169"/>
                        <a:pt x="93" y="171"/>
                      </a:cubicBezTo>
                      <a:cubicBezTo>
                        <a:pt x="92" y="172"/>
                        <a:pt x="91" y="175"/>
                        <a:pt x="92" y="177"/>
                      </a:cubicBezTo>
                      <a:cubicBezTo>
                        <a:pt x="92" y="178"/>
                        <a:pt x="93" y="179"/>
                        <a:pt x="93" y="179"/>
                      </a:cubicBezTo>
                      <a:cubicBezTo>
                        <a:pt x="94" y="179"/>
                        <a:pt x="97" y="180"/>
                        <a:pt x="99" y="181"/>
                      </a:cubicBezTo>
                      <a:cubicBezTo>
                        <a:pt x="101" y="182"/>
                        <a:pt x="104" y="181"/>
                        <a:pt x="105" y="181"/>
                      </a:cubicBezTo>
                      <a:cubicBezTo>
                        <a:pt x="107" y="179"/>
                        <a:pt x="110" y="177"/>
                        <a:pt x="110" y="177"/>
                      </a:cubicBezTo>
                      <a:cubicBezTo>
                        <a:pt x="111" y="177"/>
                        <a:pt x="113" y="177"/>
                        <a:pt x="115" y="177"/>
                      </a:cubicBezTo>
                      <a:cubicBezTo>
                        <a:pt x="117" y="177"/>
                        <a:pt x="119" y="178"/>
                        <a:pt x="121" y="179"/>
                      </a:cubicBezTo>
                      <a:cubicBezTo>
                        <a:pt x="123" y="180"/>
                        <a:pt x="126" y="181"/>
                        <a:pt x="127" y="180"/>
                      </a:cubicBezTo>
                      <a:cubicBezTo>
                        <a:pt x="129" y="178"/>
                        <a:pt x="132" y="179"/>
                        <a:pt x="133" y="182"/>
                      </a:cubicBezTo>
                      <a:cubicBezTo>
                        <a:pt x="134" y="183"/>
                        <a:pt x="135" y="184"/>
                        <a:pt x="137" y="182"/>
                      </a:cubicBezTo>
                      <a:cubicBezTo>
                        <a:pt x="139" y="181"/>
                        <a:pt x="141" y="180"/>
                        <a:pt x="142" y="179"/>
                      </a:cubicBezTo>
                      <a:cubicBezTo>
                        <a:pt x="142" y="177"/>
                        <a:pt x="143" y="175"/>
                        <a:pt x="143" y="175"/>
                      </a:cubicBezTo>
                      <a:cubicBezTo>
                        <a:pt x="142" y="174"/>
                        <a:pt x="142" y="172"/>
                        <a:pt x="142" y="171"/>
                      </a:cubicBezTo>
                      <a:cubicBezTo>
                        <a:pt x="142" y="169"/>
                        <a:pt x="142" y="169"/>
                        <a:pt x="143" y="168"/>
                      </a:cubicBezTo>
                      <a:cubicBezTo>
                        <a:pt x="143" y="167"/>
                        <a:pt x="143" y="166"/>
                        <a:pt x="143" y="164"/>
                      </a:cubicBezTo>
                      <a:cubicBezTo>
                        <a:pt x="143" y="163"/>
                        <a:pt x="142" y="160"/>
                        <a:pt x="142" y="158"/>
                      </a:cubicBezTo>
                      <a:cubicBezTo>
                        <a:pt x="141" y="157"/>
                        <a:pt x="142" y="156"/>
                        <a:pt x="144" y="156"/>
                      </a:cubicBezTo>
                      <a:cubicBezTo>
                        <a:pt x="146" y="157"/>
                        <a:pt x="149" y="157"/>
                        <a:pt x="151" y="157"/>
                      </a:cubicBezTo>
                      <a:cubicBezTo>
                        <a:pt x="154" y="158"/>
                        <a:pt x="157" y="159"/>
                        <a:pt x="158" y="160"/>
                      </a:cubicBezTo>
                      <a:cubicBezTo>
                        <a:pt x="159" y="161"/>
                        <a:pt x="160" y="162"/>
                        <a:pt x="161" y="163"/>
                      </a:cubicBezTo>
                      <a:cubicBezTo>
                        <a:pt x="162" y="163"/>
                        <a:pt x="164" y="164"/>
                        <a:pt x="166" y="164"/>
                      </a:cubicBezTo>
                      <a:cubicBezTo>
                        <a:pt x="167" y="164"/>
                        <a:pt x="170" y="165"/>
                        <a:pt x="172" y="165"/>
                      </a:cubicBezTo>
                      <a:cubicBezTo>
                        <a:pt x="173" y="165"/>
                        <a:pt x="176" y="167"/>
                        <a:pt x="178" y="169"/>
                      </a:cubicBezTo>
                      <a:cubicBezTo>
                        <a:pt x="181" y="170"/>
                        <a:pt x="183" y="172"/>
                        <a:pt x="183" y="172"/>
                      </a:cubicBezTo>
                      <a:cubicBezTo>
                        <a:pt x="183" y="172"/>
                        <a:pt x="183" y="170"/>
                        <a:pt x="184" y="168"/>
                      </a:cubicBezTo>
                      <a:cubicBezTo>
                        <a:pt x="185" y="166"/>
                        <a:pt x="186" y="163"/>
                        <a:pt x="186" y="162"/>
                      </a:cubicBezTo>
                      <a:cubicBezTo>
                        <a:pt x="186" y="160"/>
                        <a:pt x="185" y="157"/>
                        <a:pt x="183" y="156"/>
                      </a:cubicBezTo>
                      <a:cubicBezTo>
                        <a:pt x="182" y="155"/>
                        <a:pt x="182" y="153"/>
                        <a:pt x="182" y="152"/>
                      </a:cubicBezTo>
                      <a:cubicBezTo>
                        <a:pt x="183" y="152"/>
                        <a:pt x="183" y="151"/>
                        <a:pt x="181" y="150"/>
                      </a:cubicBezTo>
                      <a:cubicBezTo>
                        <a:pt x="181" y="150"/>
                        <a:pt x="179" y="149"/>
                        <a:pt x="178" y="149"/>
                      </a:cubicBezTo>
                      <a:cubicBezTo>
                        <a:pt x="176" y="148"/>
                        <a:pt x="175" y="148"/>
                        <a:pt x="175" y="147"/>
                      </a:cubicBezTo>
                      <a:cubicBezTo>
                        <a:pt x="174" y="145"/>
                        <a:pt x="173" y="144"/>
                        <a:pt x="173" y="143"/>
                      </a:cubicBezTo>
                      <a:cubicBezTo>
                        <a:pt x="172" y="143"/>
                        <a:pt x="170" y="142"/>
                        <a:pt x="168" y="141"/>
                      </a:cubicBezTo>
                      <a:cubicBezTo>
                        <a:pt x="166" y="141"/>
                        <a:pt x="164" y="138"/>
                        <a:pt x="164" y="137"/>
                      </a:cubicBezTo>
                      <a:cubicBezTo>
                        <a:pt x="165" y="134"/>
                        <a:pt x="164" y="132"/>
                        <a:pt x="164" y="130"/>
                      </a:cubicBezTo>
                      <a:cubicBezTo>
                        <a:pt x="163" y="129"/>
                        <a:pt x="162" y="128"/>
                        <a:pt x="160" y="128"/>
                      </a:cubicBezTo>
                      <a:cubicBezTo>
                        <a:pt x="157" y="128"/>
                        <a:pt x="155" y="128"/>
                        <a:pt x="154" y="129"/>
                      </a:cubicBezTo>
                      <a:cubicBezTo>
                        <a:pt x="152" y="129"/>
                        <a:pt x="150" y="128"/>
                        <a:pt x="148" y="127"/>
                      </a:cubicBezTo>
                      <a:cubicBezTo>
                        <a:pt x="147" y="125"/>
                        <a:pt x="146" y="124"/>
                        <a:pt x="145" y="123"/>
                      </a:cubicBezTo>
                      <a:cubicBezTo>
                        <a:pt x="144" y="121"/>
                        <a:pt x="141" y="120"/>
                        <a:pt x="139" y="121"/>
                      </a:cubicBezTo>
                      <a:cubicBezTo>
                        <a:pt x="137" y="121"/>
                        <a:pt x="136" y="120"/>
                        <a:pt x="135" y="119"/>
                      </a:cubicBezTo>
                      <a:cubicBezTo>
                        <a:pt x="135" y="118"/>
                        <a:pt x="134" y="116"/>
                        <a:pt x="134" y="114"/>
                      </a:cubicBezTo>
                      <a:cubicBezTo>
                        <a:pt x="134" y="111"/>
                        <a:pt x="134" y="108"/>
                        <a:pt x="134" y="106"/>
                      </a:cubicBezTo>
                      <a:cubicBezTo>
                        <a:pt x="135" y="104"/>
                        <a:pt x="135" y="102"/>
                        <a:pt x="137" y="101"/>
                      </a:cubicBezTo>
                      <a:cubicBezTo>
                        <a:pt x="139" y="101"/>
                        <a:pt x="141" y="99"/>
                        <a:pt x="142" y="99"/>
                      </a:cubicBezTo>
                      <a:cubicBezTo>
                        <a:pt x="143" y="97"/>
                        <a:pt x="143" y="96"/>
                        <a:pt x="144" y="96"/>
                      </a:cubicBezTo>
                      <a:cubicBezTo>
                        <a:pt x="145" y="96"/>
                        <a:pt x="146" y="98"/>
                        <a:pt x="146" y="99"/>
                      </a:cubicBezTo>
                      <a:cubicBezTo>
                        <a:pt x="146" y="100"/>
                        <a:pt x="147" y="102"/>
                        <a:pt x="148" y="102"/>
                      </a:cubicBezTo>
                      <a:cubicBezTo>
                        <a:pt x="150" y="101"/>
                        <a:pt x="151" y="102"/>
                        <a:pt x="152" y="102"/>
                      </a:cubicBezTo>
                      <a:cubicBezTo>
                        <a:pt x="152" y="103"/>
                        <a:pt x="154" y="104"/>
                        <a:pt x="155" y="104"/>
                      </a:cubicBezTo>
                      <a:cubicBezTo>
                        <a:pt x="155" y="104"/>
                        <a:pt x="157" y="102"/>
                        <a:pt x="158" y="100"/>
                      </a:cubicBezTo>
                      <a:cubicBezTo>
                        <a:pt x="159" y="97"/>
                        <a:pt x="161" y="95"/>
                        <a:pt x="163" y="94"/>
                      </a:cubicBezTo>
                      <a:cubicBezTo>
                        <a:pt x="166" y="93"/>
                        <a:pt x="168" y="92"/>
                        <a:pt x="170" y="91"/>
                      </a:cubicBezTo>
                      <a:cubicBezTo>
                        <a:pt x="172" y="91"/>
                        <a:pt x="174" y="90"/>
                        <a:pt x="176" y="89"/>
                      </a:cubicBezTo>
                      <a:cubicBezTo>
                        <a:pt x="176" y="89"/>
                        <a:pt x="179" y="88"/>
                        <a:pt x="181" y="88"/>
                      </a:cubicBezTo>
                      <a:cubicBezTo>
                        <a:pt x="183" y="88"/>
                        <a:pt x="184" y="87"/>
                        <a:pt x="183" y="86"/>
                      </a:cubicBezTo>
                      <a:cubicBezTo>
                        <a:pt x="183" y="84"/>
                        <a:pt x="183" y="82"/>
                        <a:pt x="184" y="81"/>
                      </a:cubicBezTo>
                      <a:cubicBezTo>
                        <a:pt x="185" y="79"/>
                        <a:pt x="188" y="78"/>
                        <a:pt x="189" y="78"/>
                      </a:cubicBezTo>
                      <a:cubicBezTo>
                        <a:pt x="191" y="79"/>
                        <a:pt x="193" y="79"/>
                        <a:pt x="194" y="79"/>
                      </a:cubicBezTo>
                      <a:cubicBezTo>
                        <a:pt x="196" y="79"/>
                        <a:pt x="199" y="78"/>
                        <a:pt x="199" y="78"/>
                      </a:cubicBezTo>
                      <a:cubicBezTo>
                        <a:pt x="200" y="78"/>
                        <a:pt x="202" y="78"/>
                        <a:pt x="203" y="76"/>
                      </a:cubicBezTo>
                      <a:cubicBezTo>
                        <a:pt x="204" y="75"/>
                        <a:pt x="205" y="72"/>
                        <a:pt x="206" y="71"/>
                      </a:cubicBezTo>
                      <a:cubicBezTo>
                        <a:pt x="206" y="70"/>
                        <a:pt x="207" y="69"/>
                        <a:pt x="209" y="69"/>
                      </a:cubicBezTo>
                      <a:cubicBezTo>
                        <a:pt x="211" y="69"/>
                        <a:pt x="214" y="69"/>
                        <a:pt x="215" y="69"/>
                      </a:cubicBezTo>
                      <a:cubicBezTo>
                        <a:pt x="216" y="69"/>
                        <a:pt x="218" y="68"/>
                        <a:pt x="219" y="66"/>
                      </a:cubicBezTo>
                      <a:cubicBezTo>
                        <a:pt x="220" y="64"/>
                        <a:pt x="222" y="63"/>
                        <a:pt x="222" y="62"/>
                      </a:cubicBezTo>
                      <a:cubicBezTo>
                        <a:pt x="222" y="62"/>
                        <a:pt x="224" y="59"/>
                        <a:pt x="225" y="58"/>
                      </a:cubicBezTo>
                      <a:cubicBezTo>
                        <a:pt x="226" y="56"/>
                        <a:pt x="228" y="52"/>
                        <a:pt x="230" y="50"/>
                      </a:cubicBezTo>
                      <a:cubicBezTo>
                        <a:pt x="231" y="48"/>
                        <a:pt x="233" y="46"/>
                        <a:pt x="233" y="44"/>
                      </a:cubicBezTo>
                      <a:cubicBezTo>
                        <a:pt x="233" y="42"/>
                        <a:pt x="232" y="40"/>
                        <a:pt x="232" y="39"/>
                      </a:cubicBezTo>
                      <a:cubicBezTo>
                        <a:pt x="231" y="37"/>
                        <a:pt x="232" y="35"/>
                        <a:pt x="235" y="34"/>
                      </a:cubicBezTo>
                      <a:cubicBezTo>
                        <a:pt x="236" y="34"/>
                        <a:pt x="237" y="32"/>
                        <a:pt x="236" y="29"/>
                      </a:cubicBezTo>
                      <a:cubicBezTo>
                        <a:pt x="235" y="28"/>
                        <a:pt x="235" y="24"/>
                        <a:pt x="235" y="21"/>
                      </a:cubicBezTo>
                      <a:cubicBezTo>
                        <a:pt x="236" y="18"/>
                        <a:pt x="235" y="16"/>
                        <a:pt x="234" y="14"/>
                      </a:cubicBezTo>
                      <a:cubicBezTo>
                        <a:pt x="232" y="13"/>
                        <a:pt x="230" y="12"/>
                        <a:pt x="230" y="9"/>
                      </a:cubicBezTo>
                      <a:cubicBezTo>
                        <a:pt x="230" y="8"/>
                        <a:pt x="230" y="6"/>
                        <a:pt x="231" y="5"/>
                      </a:cubicBezTo>
                      <a:cubicBezTo>
                        <a:pt x="231" y="5"/>
                        <a:pt x="229" y="4"/>
                        <a:pt x="227" y="4"/>
                      </a:cubicBezTo>
                      <a:cubicBezTo>
                        <a:pt x="225" y="3"/>
                        <a:pt x="223" y="3"/>
                        <a:pt x="221" y="3"/>
                      </a:cubicBezTo>
                      <a:cubicBezTo>
                        <a:pt x="220" y="2"/>
                        <a:pt x="219" y="1"/>
                        <a:pt x="217" y="0"/>
                      </a:cubicBezTo>
                      <a:cubicBezTo>
                        <a:pt x="216" y="4"/>
                        <a:pt x="216" y="4"/>
                        <a:pt x="216" y="4"/>
                      </a:cubicBezTo>
                      <a:cubicBezTo>
                        <a:pt x="216" y="4"/>
                        <a:pt x="214" y="5"/>
                        <a:pt x="213" y="5"/>
                      </a:cubicBezTo>
                      <a:cubicBezTo>
                        <a:pt x="211" y="6"/>
                        <a:pt x="209" y="8"/>
                        <a:pt x="208" y="9"/>
                      </a:cubicBezTo>
                      <a:cubicBezTo>
                        <a:pt x="207" y="10"/>
                        <a:pt x="205" y="12"/>
                        <a:pt x="203" y="14"/>
                      </a:cubicBezTo>
                      <a:cubicBezTo>
                        <a:pt x="201" y="16"/>
                        <a:pt x="199" y="18"/>
                        <a:pt x="198" y="19"/>
                      </a:cubicBezTo>
                      <a:cubicBezTo>
                        <a:pt x="197" y="20"/>
                        <a:pt x="196" y="22"/>
                        <a:pt x="196" y="24"/>
                      </a:cubicBezTo>
                      <a:cubicBezTo>
                        <a:pt x="196" y="25"/>
                        <a:pt x="195" y="30"/>
                        <a:pt x="193" y="35"/>
                      </a:cubicBezTo>
                      <a:cubicBezTo>
                        <a:pt x="193" y="35"/>
                        <a:pt x="193" y="35"/>
                        <a:pt x="195" y="35"/>
                      </a:cubicBezTo>
                      <a:cubicBezTo>
                        <a:pt x="195" y="35"/>
                        <a:pt x="195" y="35"/>
                        <a:pt x="195" y="35"/>
                      </a:cubicBezTo>
                      <a:cubicBezTo>
                        <a:pt x="194" y="39"/>
                        <a:pt x="191" y="42"/>
                        <a:pt x="190" y="42"/>
                      </a:cubicBezTo>
                      <a:cubicBezTo>
                        <a:pt x="188" y="42"/>
                        <a:pt x="187" y="42"/>
                        <a:pt x="188" y="43"/>
                      </a:cubicBezTo>
                      <a:cubicBezTo>
                        <a:pt x="188" y="44"/>
                        <a:pt x="186" y="44"/>
                        <a:pt x="184" y="44"/>
                      </a:cubicBezTo>
                      <a:cubicBezTo>
                        <a:pt x="182" y="44"/>
                        <a:pt x="179" y="44"/>
                        <a:pt x="179" y="44"/>
                      </a:cubicBezTo>
                      <a:cubicBezTo>
                        <a:pt x="177" y="44"/>
                        <a:pt x="174" y="44"/>
                        <a:pt x="172" y="44"/>
                      </a:cubicBezTo>
                      <a:cubicBezTo>
                        <a:pt x="171" y="44"/>
                        <a:pt x="169" y="45"/>
                        <a:pt x="168" y="45"/>
                      </a:cubicBezTo>
                      <a:cubicBezTo>
                        <a:pt x="167" y="46"/>
                        <a:pt x="166" y="48"/>
                        <a:pt x="165" y="50"/>
                      </a:cubicBezTo>
                      <a:cubicBezTo>
                        <a:pt x="165" y="51"/>
                        <a:pt x="164" y="54"/>
                        <a:pt x="164" y="55"/>
                      </a:cubicBezTo>
                      <a:cubicBezTo>
                        <a:pt x="163" y="57"/>
                        <a:pt x="162" y="57"/>
                        <a:pt x="161" y="57"/>
                      </a:cubicBezTo>
                      <a:cubicBezTo>
                        <a:pt x="160" y="56"/>
                        <a:pt x="158" y="55"/>
                        <a:pt x="157" y="55"/>
                      </a:cubicBezTo>
                      <a:cubicBezTo>
                        <a:pt x="156" y="55"/>
                        <a:pt x="155" y="54"/>
                        <a:pt x="155" y="53"/>
                      </a:cubicBezTo>
                      <a:cubicBezTo>
                        <a:pt x="154" y="53"/>
                        <a:pt x="154" y="51"/>
                        <a:pt x="154" y="50"/>
                      </a:cubicBezTo>
                      <a:cubicBezTo>
                        <a:pt x="154" y="48"/>
                        <a:pt x="153" y="48"/>
                        <a:pt x="152" y="47"/>
                      </a:cubicBezTo>
                      <a:cubicBezTo>
                        <a:pt x="152" y="47"/>
                        <a:pt x="150" y="46"/>
                        <a:pt x="148" y="46"/>
                      </a:cubicBezTo>
                      <a:cubicBezTo>
                        <a:pt x="147" y="46"/>
                        <a:pt x="145" y="44"/>
                        <a:pt x="145" y="43"/>
                      </a:cubicBezTo>
                      <a:cubicBezTo>
                        <a:pt x="145" y="43"/>
                        <a:pt x="145" y="43"/>
                        <a:pt x="145" y="41"/>
                      </a:cubicBezTo>
                      <a:cubicBezTo>
                        <a:pt x="145" y="40"/>
                        <a:pt x="145" y="40"/>
                        <a:pt x="145" y="40"/>
                      </a:cubicBezTo>
                      <a:cubicBezTo>
                        <a:pt x="142" y="39"/>
                        <a:pt x="137" y="39"/>
                        <a:pt x="137" y="39"/>
                      </a:cubicBezTo>
                      <a:cubicBezTo>
                        <a:pt x="135" y="39"/>
                        <a:pt x="133" y="39"/>
                        <a:pt x="132" y="38"/>
                      </a:cubicBezTo>
                      <a:cubicBezTo>
                        <a:pt x="131" y="38"/>
                        <a:pt x="129" y="37"/>
                        <a:pt x="126" y="36"/>
                      </a:cubicBezTo>
                      <a:cubicBezTo>
                        <a:pt x="126" y="36"/>
                        <a:pt x="126" y="36"/>
                        <a:pt x="124" y="36"/>
                      </a:cubicBezTo>
                      <a:cubicBezTo>
                        <a:pt x="123" y="36"/>
                        <a:pt x="123" y="36"/>
                        <a:pt x="123" y="36"/>
                      </a:cubicBezTo>
                      <a:cubicBezTo>
                        <a:pt x="121" y="40"/>
                        <a:pt x="120" y="43"/>
                        <a:pt x="119" y="45"/>
                      </a:cubicBezTo>
                      <a:cubicBezTo>
                        <a:pt x="118" y="46"/>
                        <a:pt x="117" y="48"/>
                        <a:pt x="115" y="48"/>
                      </a:cubicBezTo>
                      <a:cubicBezTo>
                        <a:pt x="114" y="48"/>
                        <a:pt x="109" y="50"/>
                        <a:pt x="105" y="51"/>
                      </a:cubicBezTo>
                      <a:cubicBezTo>
                        <a:pt x="105" y="51"/>
                        <a:pt x="105" y="51"/>
                        <a:pt x="103" y="51"/>
                      </a:cubicBezTo>
                      <a:cubicBezTo>
                        <a:pt x="102" y="51"/>
                        <a:pt x="102" y="51"/>
                        <a:pt x="102" y="51"/>
                      </a:cubicBezTo>
                      <a:cubicBezTo>
                        <a:pt x="99" y="53"/>
                        <a:pt x="96" y="56"/>
                        <a:pt x="94" y="57"/>
                      </a:cubicBezTo>
                      <a:cubicBezTo>
                        <a:pt x="91" y="59"/>
                        <a:pt x="89" y="60"/>
                        <a:pt x="87" y="61"/>
                      </a:cubicBezTo>
                      <a:cubicBezTo>
                        <a:pt x="85" y="61"/>
                        <a:pt x="83" y="61"/>
                        <a:pt x="82" y="61"/>
                      </a:cubicBezTo>
                      <a:cubicBezTo>
                        <a:pt x="82" y="60"/>
                        <a:pt x="80" y="59"/>
                        <a:pt x="79" y="59"/>
                      </a:cubicBezTo>
                      <a:cubicBezTo>
                        <a:pt x="79" y="58"/>
                        <a:pt x="78" y="56"/>
                        <a:pt x="78" y="54"/>
                      </a:cubicBezTo>
                      <a:cubicBezTo>
                        <a:pt x="78" y="54"/>
                        <a:pt x="78" y="54"/>
                        <a:pt x="78" y="54"/>
                      </a:cubicBezTo>
                      <a:cubicBezTo>
                        <a:pt x="78" y="53"/>
                        <a:pt x="78" y="53"/>
                        <a:pt x="78" y="53"/>
                      </a:cubicBezTo>
                      <a:cubicBezTo>
                        <a:pt x="76" y="53"/>
                        <a:pt x="73" y="54"/>
                        <a:pt x="73" y="54"/>
                      </a:cubicBezTo>
                      <a:cubicBezTo>
                        <a:pt x="73" y="55"/>
                        <a:pt x="71" y="55"/>
                        <a:pt x="69" y="57"/>
                      </a:cubicBezTo>
                      <a:cubicBezTo>
                        <a:pt x="68" y="58"/>
                        <a:pt x="65" y="60"/>
                        <a:pt x="64" y="61"/>
                      </a:cubicBezTo>
                      <a:cubicBezTo>
                        <a:pt x="63" y="62"/>
                        <a:pt x="61" y="63"/>
                        <a:pt x="60" y="63"/>
                      </a:cubicBezTo>
                      <a:cubicBezTo>
                        <a:pt x="59" y="63"/>
                        <a:pt x="57" y="63"/>
                        <a:pt x="57" y="63"/>
                      </a:cubicBezTo>
                      <a:cubicBezTo>
                        <a:pt x="57" y="63"/>
                        <a:pt x="56" y="63"/>
                        <a:pt x="54" y="62"/>
                      </a:cubicBezTo>
                      <a:cubicBezTo>
                        <a:pt x="53" y="61"/>
                        <a:pt x="52" y="60"/>
                        <a:pt x="51" y="59"/>
                      </a:cubicBezTo>
                      <a:cubicBezTo>
                        <a:pt x="50" y="59"/>
                        <a:pt x="49" y="57"/>
                        <a:pt x="48" y="55"/>
                      </a:cubicBezTo>
                      <a:cubicBezTo>
                        <a:pt x="48" y="54"/>
                        <a:pt x="47" y="54"/>
                        <a:pt x="46" y="54"/>
                      </a:cubicBezTo>
                      <a:cubicBezTo>
                        <a:pt x="45" y="54"/>
                        <a:pt x="43" y="54"/>
                        <a:pt x="41" y="54"/>
                      </a:cubicBezTo>
                      <a:cubicBezTo>
                        <a:pt x="40" y="54"/>
                        <a:pt x="38" y="53"/>
                        <a:pt x="37" y="53"/>
                      </a:cubicBezTo>
                      <a:cubicBezTo>
                        <a:pt x="37" y="52"/>
                        <a:pt x="35" y="51"/>
                        <a:pt x="34" y="51"/>
                      </a:cubicBezTo>
                      <a:cubicBezTo>
                        <a:pt x="33" y="51"/>
                        <a:pt x="32" y="51"/>
                        <a:pt x="31" y="51"/>
                      </a:cubicBezTo>
                      <a:cubicBezTo>
                        <a:pt x="31" y="51"/>
                        <a:pt x="30" y="51"/>
                        <a:pt x="30" y="51"/>
                      </a:cubicBezTo>
                      <a:cubicBezTo>
                        <a:pt x="29" y="51"/>
                        <a:pt x="27" y="52"/>
                        <a:pt x="25" y="52"/>
                      </a:cubicBezTo>
                      <a:cubicBezTo>
                        <a:pt x="23" y="53"/>
                        <a:pt x="20" y="53"/>
                        <a:pt x="18" y="53"/>
                      </a:cubicBezTo>
                      <a:cubicBezTo>
                        <a:pt x="15" y="54"/>
                        <a:pt x="13" y="54"/>
                        <a:pt x="12" y="54"/>
                      </a:cubicBezTo>
                      <a:cubicBezTo>
                        <a:pt x="11" y="54"/>
                        <a:pt x="8" y="54"/>
                        <a:pt x="7" y="54"/>
                      </a:cubicBezTo>
                      <a:cubicBezTo>
                        <a:pt x="7" y="54"/>
                        <a:pt x="6" y="54"/>
                        <a:pt x="5" y="53"/>
                      </a:cubicBezTo>
                      <a:cubicBezTo>
                        <a:pt x="5" y="52"/>
                        <a:pt x="5" y="52"/>
                        <a:pt x="5" y="52"/>
                      </a:cubicBezTo>
                      <a:cubicBezTo>
                        <a:pt x="5" y="53"/>
                        <a:pt x="5" y="53"/>
                        <a:pt x="5" y="53"/>
                      </a:cubicBezTo>
                      <a:cubicBezTo>
                        <a:pt x="4" y="53"/>
                        <a:pt x="4" y="53"/>
                        <a:pt x="4" y="53"/>
                      </a:cubicBezTo>
                      <a:cubicBezTo>
                        <a:pt x="2" y="54"/>
                        <a:pt x="0" y="56"/>
                        <a:pt x="0" y="5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5" name="Freeform 49">
                  <a:extLst>
                    <a:ext uri="{FF2B5EF4-FFF2-40B4-BE49-F238E27FC236}">
                      <a16:creationId xmlns:a16="http://schemas.microsoft.com/office/drawing/2014/main" id="{9C09C842-3FEB-A659-86D7-283A1BA7E74B}"/>
                    </a:ext>
                  </a:extLst>
                </p:cNvPr>
                <p:cNvSpPr>
                  <a:spLocks/>
                </p:cNvSpPr>
                <p:nvPr/>
              </p:nvSpPr>
              <p:spPr bwMode="auto">
                <a:xfrm>
                  <a:off x="4783034" y="1074856"/>
                  <a:ext cx="681795" cy="495852"/>
                </a:xfrm>
                <a:custGeom>
                  <a:avLst/>
                  <a:gdLst/>
                  <a:ahLst/>
                  <a:cxnLst>
                    <a:cxn ang="0">
                      <a:pos x="327" y="173"/>
                    </a:cxn>
                    <a:cxn ang="0">
                      <a:pos x="318" y="179"/>
                    </a:cxn>
                    <a:cxn ang="0">
                      <a:pos x="317" y="189"/>
                    </a:cxn>
                    <a:cxn ang="0">
                      <a:pos x="318" y="202"/>
                    </a:cxn>
                    <a:cxn ang="0">
                      <a:pos x="322" y="208"/>
                    </a:cxn>
                    <a:cxn ang="0">
                      <a:pos x="325" y="211"/>
                    </a:cxn>
                    <a:cxn ang="0">
                      <a:pos x="327" y="222"/>
                    </a:cxn>
                    <a:cxn ang="0">
                      <a:pos x="339" y="229"/>
                    </a:cxn>
                    <a:cxn ang="0">
                      <a:pos x="345" y="235"/>
                    </a:cxn>
                    <a:cxn ang="0">
                      <a:pos x="347" y="245"/>
                    </a:cxn>
                    <a:cxn ang="0">
                      <a:pos x="351" y="252"/>
                    </a:cxn>
                    <a:cxn ang="0">
                      <a:pos x="349" y="261"/>
                    </a:cxn>
                    <a:cxn ang="0">
                      <a:pos x="341" y="266"/>
                    </a:cxn>
                    <a:cxn ang="0">
                      <a:pos x="333" y="271"/>
                    </a:cxn>
                    <a:cxn ang="0">
                      <a:pos x="321" y="273"/>
                    </a:cxn>
                    <a:cxn ang="0">
                      <a:pos x="315" y="264"/>
                    </a:cxn>
                    <a:cxn ang="0">
                      <a:pos x="306" y="263"/>
                    </a:cxn>
                    <a:cxn ang="0">
                      <a:pos x="300" y="264"/>
                    </a:cxn>
                    <a:cxn ang="0">
                      <a:pos x="291" y="264"/>
                    </a:cxn>
                    <a:cxn ang="0">
                      <a:pos x="297" y="255"/>
                    </a:cxn>
                    <a:cxn ang="0">
                      <a:pos x="291" y="252"/>
                    </a:cxn>
                    <a:cxn ang="0">
                      <a:pos x="283" y="259"/>
                    </a:cxn>
                    <a:cxn ang="0">
                      <a:pos x="275" y="256"/>
                    </a:cxn>
                    <a:cxn ang="0">
                      <a:pos x="273" y="247"/>
                    </a:cxn>
                    <a:cxn ang="0">
                      <a:pos x="264" y="238"/>
                    </a:cxn>
                    <a:cxn ang="0">
                      <a:pos x="251" y="243"/>
                    </a:cxn>
                    <a:cxn ang="0">
                      <a:pos x="237" y="241"/>
                    </a:cxn>
                    <a:cxn ang="0">
                      <a:pos x="223" y="232"/>
                    </a:cxn>
                    <a:cxn ang="0">
                      <a:pos x="211" y="226"/>
                    </a:cxn>
                    <a:cxn ang="0">
                      <a:pos x="197" y="228"/>
                    </a:cxn>
                    <a:cxn ang="0">
                      <a:pos x="187" y="235"/>
                    </a:cxn>
                    <a:cxn ang="0">
                      <a:pos x="176" y="240"/>
                    </a:cxn>
                    <a:cxn ang="0">
                      <a:pos x="170" y="241"/>
                    </a:cxn>
                    <a:cxn ang="0">
                      <a:pos x="175" y="254"/>
                    </a:cxn>
                    <a:cxn ang="0">
                      <a:pos x="173" y="265"/>
                    </a:cxn>
                    <a:cxn ang="0">
                      <a:pos x="165" y="266"/>
                    </a:cxn>
                    <a:cxn ang="0">
                      <a:pos x="154" y="272"/>
                    </a:cxn>
                    <a:cxn ang="0">
                      <a:pos x="146" y="272"/>
                    </a:cxn>
                    <a:cxn ang="0">
                      <a:pos x="138" y="271"/>
                    </a:cxn>
                    <a:cxn ang="0">
                      <a:pos x="129" y="268"/>
                    </a:cxn>
                    <a:cxn ang="0">
                      <a:pos x="121" y="268"/>
                    </a:cxn>
                    <a:cxn ang="0">
                      <a:pos x="112" y="262"/>
                    </a:cxn>
                    <a:cxn ang="0">
                      <a:pos x="112" y="251"/>
                    </a:cxn>
                    <a:cxn ang="0">
                      <a:pos x="108" y="247"/>
                    </a:cxn>
                    <a:cxn ang="0">
                      <a:pos x="96" y="246"/>
                    </a:cxn>
                    <a:cxn ang="0">
                      <a:pos x="94" y="236"/>
                    </a:cxn>
                    <a:cxn ang="0">
                      <a:pos x="47" y="208"/>
                    </a:cxn>
                    <a:cxn ang="0">
                      <a:pos x="43" y="147"/>
                    </a:cxn>
                    <a:cxn ang="0">
                      <a:pos x="61" y="103"/>
                    </a:cxn>
                    <a:cxn ang="0">
                      <a:pos x="21" y="72"/>
                    </a:cxn>
                    <a:cxn ang="0">
                      <a:pos x="17" y="38"/>
                    </a:cxn>
                    <a:cxn ang="0">
                      <a:pos x="76" y="17"/>
                    </a:cxn>
                    <a:cxn ang="0">
                      <a:pos x="138" y="18"/>
                    </a:cxn>
                    <a:cxn ang="0">
                      <a:pos x="173" y="44"/>
                    </a:cxn>
                    <a:cxn ang="0">
                      <a:pos x="221" y="82"/>
                    </a:cxn>
                    <a:cxn ang="0">
                      <a:pos x="278" y="76"/>
                    </a:cxn>
                    <a:cxn ang="0">
                      <a:pos x="338" y="69"/>
                    </a:cxn>
                    <a:cxn ang="0">
                      <a:pos x="368" y="116"/>
                    </a:cxn>
                    <a:cxn ang="0">
                      <a:pos x="342" y="153"/>
                    </a:cxn>
                    <a:cxn ang="0">
                      <a:pos x="328" y="170"/>
                    </a:cxn>
                  </a:cxnLst>
                  <a:rect l="0" t="0" r="r" b="b"/>
                  <a:pathLst>
                    <a:path w="378" h="274">
                      <a:moveTo>
                        <a:pt x="328" y="170"/>
                      </a:moveTo>
                      <a:cubicBezTo>
                        <a:pt x="328" y="171"/>
                        <a:pt x="327" y="173"/>
                        <a:pt x="327" y="173"/>
                      </a:cubicBezTo>
                      <a:cubicBezTo>
                        <a:pt x="326" y="174"/>
                        <a:pt x="325" y="175"/>
                        <a:pt x="323" y="176"/>
                      </a:cubicBezTo>
                      <a:cubicBezTo>
                        <a:pt x="322" y="177"/>
                        <a:pt x="320" y="178"/>
                        <a:pt x="318" y="179"/>
                      </a:cubicBezTo>
                      <a:cubicBezTo>
                        <a:pt x="318" y="180"/>
                        <a:pt x="317" y="181"/>
                        <a:pt x="317" y="183"/>
                      </a:cubicBezTo>
                      <a:cubicBezTo>
                        <a:pt x="316" y="185"/>
                        <a:pt x="317" y="187"/>
                        <a:pt x="317" y="189"/>
                      </a:cubicBezTo>
                      <a:cubicBezTo>
                        <a:pt x="318" y="191"/>
                        <a:pt x="318" y="194"/>
                        <a:pt x="318" y="196"/>
                      </a:cubicBezTo>
                      <a:cubicBezTo>
                        <a:pt x="318" y="198"/>
                        <a:pt x="318" y="201"/>
                        <a:pt x="318" y="202"/>
                      </a:cubicBezTo>
                      <a:cubicBezTo>
                        <a:pt x="318" y="204"/>
                        <a:pt x="319" y="206"/>
                        <a:pt x="319" y="207"/>
                      </a:cubicBezTo>
                      <a:cubicBezTo>
                        <a:pt x="319" y="208"/>
                        <a:pt x="321" y="208"/>
                        <a:pt x="322" y="208"/>
                      </a:cubicBezTo>
                      <a:cubicBezTo>
                        <a:pt x="324" y="207"/>
                        <a:pt x="326" y="206"/>
                        <a:pt x="326" y="206"/>
                      </a:cubicBezTo>
                      <a:cubicBezTo>
                        <a:pt x="326" y="206"/>
                        <a:pt x="325" y="208"/>
                        <a:pt x="325" y="211"/>
                      </a:cubicBezTo>
                      <a:cubicBezTo>
                        <a:pt x="324" y="213"/>
                        <a:pt x="324" y="216"/>
                        <a:pt x="325" y="217"/>
                      </a:cubicBezTo>
                      <a:cubicBezTo>
                        <a:pt x="325" y="219"/>
                        <a:pt x="326" y="221"/>
                        <a:pt x="327" y="222"/>
                      </a:cubicBezTo>
                      <a:cubicBezTo>
                        <a:pt x="328" y="223"/>
                        <a:pt x="330" y="225"/>
                        <a:pt x="332" y="226"/>
                      </a:cubicBezTo>
                      <a:cubicBezTo>
                        <a:pt x="335" y="227"/>
                        <a:pt x="338" y="228"/>
                        <a:pt x="339" y="229"/>
                      </a:cubicBezTo>
                      <a:cubicBezTo>
                        <a:pt x="340" y="229"/>
                        <a:pt x="342" y="230"/>
                        <a:pt x="344" y="230"/>
                      </a:cubicBezTo>
                      <a:cubicBezTo>
                        <a:pt x="345" y="231"/>
                        <a:pt x="346" y="233"/>
                        <a:pt x="345" y="235"/>
                      </a:cubicBezTo>
                      <a:cubicBezTo>
                        <a:pt x="345" y="235"/>
                        <a:pt x="344" y="238"/>
                        <a:pt x="345" y="240"/>
                      </a:cubicBezTo>
                      <a:cubicBezTo>
                        <a:pt x="345" y="241"/>
                        <a:pt x="347" y="244"/>
                        <a:pt x="347" y="245"/>
                      </a:cubicBezTo>
                      <a:cubicBezTo>
                        <a:pt x="348" y="245"/>
                        <a:pt x="349" y="247"/>
                        <a:pt x="350" y="249"/>
                      </a:cubicBezTo>
                      <a:cubicBezTo>
                        <a:pt x="350" y="250"/>
                        <a:pt x="351" y="252"/>
                        <a:pt x="351" y="252"/>
                      </a:cubicBezTo>
                      <a:cubicBezTo>
                        <a:pt x="352" y="253"/>
                        <a:pt x="352" y="255"/>
                        <a:pt x="352" y="256"/>
                      </a:cubicBezTo>
                      <a:cubicBezTo>
                        <a:pt x="351" y="257"/>
                        <a:pt x="350" y="260"/>
                        <a:pt x="349" y="261"/>
                      </a:cubicBezTo>
                      <a:cubicBezTo>
                        <a:pt x="348" y="262"/>
                        <a:pt x="346" y="264"/>
                        <a:pt x="345" y="264"/>
                      </a:cubicBezTo>
                      <a:cubicBezTo>
                        <a:pt x="344" y="265"/>
                        <a:pt x="342" y="266"/>
                        <a:pt x="341" y="266"/>
                      </a:cubicBezTo>
                      <a:cubicBezTo>
                        <a:pt x="340" y="266"/>
                        <a:pt x="337" y="267"/>
                        <a:pt x="335" y="268"/>
                      </a:cubicBezTo>
                      <a:cubicBezTo>
                        <a:pt x="335" y="269"/>
                        <a:pt x="333" y="270"/>
                        <a:pt x="333" y="271"/>
                      </a:cubicBezTo>
                      <a:cubicBezTo>
                        <a:pt x="332" y="272"/>
                        <a:pt x="330" y="274"/>
                        <a:pt x="328" y="274"/>
                      </a:cubicBezTo>
                      <a:cubicBezTo>
                        <a:pt x="325" y="274"/>
                        <a:pt x="322" y="274"/>
                        <a:pt x="321" y="273"/>
                      </a:cubicBezTo>
                      <a:cubicBezTo>
                        <a:pt x="320" y="272"/>
                        <a:pt x="319" y="271"/>
                        <a:pt x="318" y="270"/>
                      </a:cubicBezTo>
                      <a:cubicBezTo>
                        <a:pt x="316" y="268"/>
                        <a:pt x="315" y="266"/>
                        <a:pt x="315" y="264"/>
                      </a:cubicBezTo>
                      <a:cubicBezTo>
                        <a:pt x="315" y="262"/>
                        <a:pt x="314" y="261"/>
                        <a:pt x="312" y="262"/>
                      </a:cubicBezTo>
                      <a:cubicBezTo>
                        <a:pt x="309" y="262"/>
                        <a:pt x="307" y="262"/>
                        <a:pt x="306" y="263"/>
                      </a:cubicBezTo>
                      <a:cubicBezTo>
                        <a:pt x="304" y="263"/>
                        <a:pt x="302" y="263"/>
                        <a:pt x="301" y="263"/>
                      </a:cubicBezTo>
                      <a:cubicBezTo>
                        <a:pt x="301" y="263"/>
                        <a:pt x="300" y="264"/>
                        <a:pt x="300" y="264"/>
                      </a:cubicBezTo>
                      <a:cubicBezTo>
                        <a:pt x="300" y="264"/>
                        <a:pt x="298" y="264"/>
                        <a:pt x="295" y="264"/>
                      </a:cubicBezTo>
                      <a:cubicBezTo>
                        <a:pt x="293" y="265"/>
                        <a:pt x="291" y="265"/>
                        <a:pt x="291" y="264"/>
                      </a:cubicBezTo>
                      <a:cubicBezTo>
                        <a:pt x="292" y="262"/>
                        <a:pt x="293" y="260"/>
                        <a:pt x="294" y="259"/>
                      </a:cubicBezTo>
                      <a:cubicBezTo>
                        <a:pt x="296" y="259"/>
                        <a:pt x="297" y="256"/>
                        <a:pt x="297" y="255"/>
                      </a:cubicBezTo>
                      <a:cubicBezTo>
                        <a:pt x="297" y="253"/>
                        <a:pt x="296" y="252"/>
                        <a:pt x="296" y="251"/>
                      </a:cubicBezTo>
                      <a:cubicBezTo>
                        <a:pt x="295" y="251"/>
                        <a:pt x="293" y="251"/>
                        <a:pt x="291" y="252"/>
                      </a:cubicBezTo>
                      <a:cubicBezTo>
                        <a:pt x="290" y="253"/>
                        <a:pt x="288" y="255"/>
                        <a:pt x="287" y="255"/>
                      </a:cubicBezTo>
                      <a:cubicBezTo>
                        <a:pt x="285" y="256"/>
                        <a:pt x="283" y="258"/>
                        <a:pt x="283" y="259"/>
                      </a:cubicBezTo>
                      <a:cubicBezTo>
                        <a:pt x="281" y="260"/>
                        <a:pt x="279" y="260"/>
                        <a:pt x="278" y="259"/>
                      </a:cubicBezTo>
                      <a:cubicBezTo>
                        <a:pt x="278" y="258"/>
                        <a:pt x="276" y="257"/>
                        <a:pt x="275" y="256"/>
                      </a:cubicBezTo>
                      <a:cubicBezTo>
                        <a:pt x="275" y="255"/>
                        <a:pt x="274" y="253"/>
                        <a:pt x="274" y="252"/>
                      </a:cubicBezTo>
                      <a:cubicBezTo>
                        <a:pt x="274" y="251"/>
                        <a:pt x="274" y="249"/>
                        <a:pt x="273" y="247"/>
                      </a:cubicBezTo>
                      <a:cubicBezTo>
                        <a:pt x="272" y="245"/>
                        <a:pt x="269" y="242"/>
                        <a:pt x="268" y="242"/>
                      </a:cubicBezTo>
                      <a:cubicBezTo>
                        <a:pt x="266" y="240"/>
                        <a:pt x="265" y="238"/>
                        <a:pt x="264" y="238"/>
                      </a:cubicBezTo>
                      <a:cubicBezTo>
                        <a:pt x="264" y="237"/>
                        <a:pt x="261" y="237"/>
                        <a:pt x="258" y="239"/>
                      </a:cubicBezTo>
                      <a:cubicBezTo>
                        <a:pt x="256" y="240"/>
                        <a:pt x="253" y="242"/>
                        <a:pt x="251" y="243"/>
                      </a:cubicBezTo>
                      <a:cubicBezTo>
                        <a:pt x="249" y="243"/>
                        <a:pt x="246" y="244"/>
                        <a:pt x="243" y="243"/>
                      </a:cubicBezTo>
                      <a:cubicBezTo>
                        <a:pt x="241" y="243"/>
                        <a:pt x="238" y="242"/>
                        <a:pt x="237" y="241"/>
                      </a:cubicBezTo>
                      <a:cubicBezTo>
                        <a:pt x="235" y="240"/>
                        <a:pt x="231" y="238"/>
                        <a:pt x="230" y="237"/>
                      </a:cubicBezTo>
                      <a:cubicBezTo>
                        <a:pt x="228" y="236"/>
                        <a:pt x="225" y="233"/>
                        <a:pt x="223" y="232"/>
                      </a:cubicBezTo>
                      <a:cubicBezTo>
                        <a:pt x="221" y="231"/>
                        <a:pt x="220" y="229"/>
                        <a:pt x="218" y="228"/>
                      </a:cubicBezTo>
                      <a:cubicBezTo>
                        <a:pt x="216" y="227"/>
                        <a:pt x="213" y="226"/>
                        <a:pt x="211" y="226"/>
                      </a:cubicBezTo>
                      <a:cubicBezTo>
                        <a:pt x="208" y="225"/>
                        <a:pt x="205" y="225"/>
                        <a:pt x="204" y="225"/>
                      </a:cubicBezTo>
                      <a:cubicBezTo>
                        <a:pt x="202" y="225"/>
                        <a:pt x="199" y="226"/>
                        <a:pt x="197" y="228"/>
                      </a:cubicBezTo>
                      <a:cubicBezTo>
                        <a:pt x="196" y="231"/>
                        <a:pt x="193" y="232"/>
                        <a:pt x="191" y="232"/>
                      </a:cubicBezTo>
                      <a:cubicBezTo>
                        <a:pt x="189" y="233"/>
                        <a:pt x="188" y="234"/>
                        <a:pt x="187" y="235"/>
                      </a:cubicBezTo>
                      <a:cubicBezTo>
                        <a:pt x="185" y="236"/>
                        <a:pt x="183" y="238"/>
                        <a:pt x="181" y="239"/>
                      </a:cubicBezTo>
                      <a:cubicBezTo>
                        <a:pt x="180" y="240"/>
                        <a:pt x="177" y="241"/>
                        <a:pt x="176" y="240"/>
                      </a:cubicBezTo>
                      <a:cubicBezTo>
                        <a:pt x="175" y="240"/>
                        <a:pt x="173" y="240"/>
                        <a:pt x="171" y="240"/>
                      </a:cubicBezTo>
                      <a:cubicBezTo>
                        <a:pt x="170" y="239"/>
                        <a:pt x="169" y="240"/>
                        <a:pt x="170" y="241"/>
                      </a:cubicBezTo>
                      <a:cubicBezTo>
                        <a:pt x="171" y="243"/>
                        <a:pt x="172" y="246"/>
                        <a:pt x="173" y="247"/>
                      </a:cubicBezTo>
                      <a:cubicBezTo>
                        <a:pt x="174" y="249"/>
                        <a:pt x="174" y="252"/>
                        <a:pt x="175" y="254"/>
                      </a:cubicBezTo>
                      <a:cubicBezTo>
                        <a:pt x="175" y="256"/>
                        <a:pt x="174" y="259"/>
                        <a:pt x="174" y="261"/>
                      </a:cubicBezTo>
                      <a:cubicBezTo>
                        <a:pt x="174" y="263"/>
                        <a:pt x="173" y="265"/>
                        <a:pt x="173" y="265"/>
                      </a:cubicBezTo>
                      <a:cubicBezTo>
                        <a:pt x="173" y="265"/>
                        <a:pt x="172" y="265"/>
                        <a:pt x="170" y="265"/>
                      </a:cubicBezTo>
                      <a:cubicBezTo>
                        <a:pt x="168" y="265"/>
                        <a:pt x="165" y="265"/>
                        <a:pt x="165" y="266"/>
                      </a:cubicBezTo>
                      <a:cubicBezTo>
                        <a:pt x="164" y="267"/>
                        <a:pt x="162" y="269"/>
                        <a:pt x="160" y="270"/>
                      </a:cubicBezTo>
                      <a:cubicBezTo>
                        <a:pt x="159" y="270"/>
                        <a:pt x="157" y="271"/>
                        <a:pt x="154" y="272"/>
                      </a:cubicBezTo>
                      <a:cubicBezTo>
                        <a:pt x="154" y="272"/>
                        <a:pt x="154" y="272"/>
                        <a:pt x="154" y="272"/>
                      </a:cubicBezTo>
                      <a:cubicBezTo>
                        <a:pt x="152" y="272"/>
                        <a:pt x="148" y="272"/>
                        <a:pt x="146" y="272"/>
                      </a:cubicBezTo>
                      <a:cubicBezTo>
                        <a:pt x="143" y="272"/>
                        <a:pt x="141" y="273"/>
                        <a:pt x="141" y="273"/>
                      </a:cubicBezTo>
                      <a:cubicBezTo>
                        <a:pt x="141" y="273"/>
                        <a:pt x="140" y="272"/>
                        <a:pt x="138" y="271"/>
                      </a:cubicBezTo>
                      <a:cubicBezTo>
                        <a:pt x="136" y="271"/>
                        <a:pt x="133" y="269"/>
                        <a:pt x="132" y="269"/>
                      </a:cubicBezTo>
                      <a:cubicBezTo>
                        <a:pt x="131" y="268"/>
                        <a:pt x="130" y="268"/>
                        <a:pt x="129" y="268"/>
                      </a:cubicBezTo>
                      <a:cubicBezTo>
                        <a:pt x="127" y="268"/>
                        <a:pt x="125" y="268"/>
                        <a:pt x="124" y="268"/>
                      </a:cubicBezTo>
                      <a:cubicBezTo>
                        <a:pt x="123" y="269"/>
                        <a:pt x="122" y="269"/>
                        <a:pt x="121" y="268"/>
                      </a:cubicBezTo>
                      <a:cubicBezTo>
                        <a:pt x="119" y="268"/>
                        <a:pt x="117" y="267"/>
                        <a:pt x="115" y="266"/>
                      </a:cubicBezTo>
                      <a:cubicBezTo>
                        <a:pt x="114" y="266"/>
                        <a:pt x="113" y="264"/>
                        <a:pt x="112" y="262"/>
                      </a:cubicBezTo>
                      <a:cubicBezTo>
                        <a:pt x="112" y="261"/>
                        <a:pt x="112" y="259"/>
                        <a:pt x="112" y="257"/>
                      </a:cubicBezTo>
                      <a:cubicBezTo>
                        <a:pt x="112" y="256"/>
                        <a:pt x="112" y="252"/>
                        <a:pt x="112" y="251"/>
                      </a:cubicBezTo>
                      <a:cubicBezTo>
                        <a:pt x="112" y="248"/>
                        <a:pt x="112" y="246"/>
                        <a:pt x="112" y="246"/>
                      </a:cubicBezTo>
                      <a:cubicBezTo>
                        <a:pt x="112" y="246"/>
                        <a:pt x="110" y="247"/>
                        <a:pt x="108" y="247"/>
                      </a:cubicBezTo>
                      <a:cubicBezTo>
                        <a:pt x="106" y="248"/>
                        <a:pt x="103" y="248"/>
                        <a:pt x="100" y="249"/>
                      </a:cubicBezTo>
                      <a:cubicBezTo>
                        <a:pt x="97" y="249"/>
                        <a:pt x="95" y="248"/>
                        <a:pt x="96" y="246"/>
                      </a:cubicBezTo>
                      <a:cubicBezTo>
                        <a:pt x="96" y="244"/>
                        <a:pt x="96" y="242"/>
                        <a:pt x="96" y="240"/>
                      </a:cubicBezTo>
                      <a:cubicBezTo>
                        <a:pt x="96" y="238"/>
                        <a:pt x="94" y="237"/>
                        <a:pt x="94" y="236"/>
                      </a:cubicBezTo>
                      <a:cubicBezTo>
                        <a:pt x="94" y="236"/>
                        <a:pt x="75" y="235"/>
                        <a:pt x="66" y="233"/>
                      </a:cubicBezTo>
                      <a:cubicBezTo>
                        <a:pt x="57" y="230"/>
                        <a:pt x="47" y="222"/>
                        <a:pt x="47" y="208"/>
                      </a:cubicBezTo>
                      <a:cubicBezTo>
                        <a:pt x="47" y="194"/>
                        <a:pt x="43" y="186"/>
                        <a:pt x="43" y="174"/>
                      </a:cubicBezTo>
                      <a:cubicBezTo>
                        <a:pt x="43" y="162"/>
                        <a:pt x="22" y="157"/>
                        <a:pt x="43" y="147"/>
                      </a:cubicBezTo>
                      <a:cubicBezTo>
                        <a:pt x="64" y="138"/>
                        <a:pt x="74" y="139"/>
                        <a:pt x="78" y="123"/>
                      </a:cubicBezTo>
                      <a:cubicBezTo>
                        <a:pt x="81" y="106"/>
                        <a:pt x="69" y="110"/>
                        <a:pt x="61" y="103"/>
                      </a:cubicBezTo>
                      <a:cubicBezTo>
                        <a:pt x="53" y="95"/>
                        <a:pt x="70" y="91"/>
                        <a:pt x="51" y="88"/>
                      </a:cubicBezTo>
                      <a:cubicBezTo>
                        <a:pt x="32" y="84"/>
                        <a:pt x="24" y="75"/>
                        <a:pt x="21" y="72"/>
                      </a:cubicBezTo>
                      <a:cubicBezTo>
                        <a:pt x="18" y="69"/>
                        <a:pt x="2" y="62"/>
                        <a:pt x="2" y="58"/>
                      </a:cubicBezTo>
                      <a:cubicBezTo>
                        <a:pt x="2" y="53"/>
                        <a:pt x="0" y="43"/>
                        <a:pt x="17" y="38"/>
                      </a:cubicBezTo>
                      <a:cubicBezTo>
                        <a:pt x="34" y="33"/>
                        <a:pt x="38" y="33"/>
                        <a:pt x="55" y="28"/>
                      </a:cubicBezTo>
                      <a:cubicBezTo>
                        <a:pt x="72" y="24"/>
                        <a:pt x="53" y="21"/>
                        <a:pt x="76" y="17"/>
                      </a:cubicBezTo>
                      <a:cubicBezTo>
                        <a:pt x="98" y="12"/>
                        <a:pt x="107" y="0"/>
                        <a:pt x="113" y="6"/>
                      </a:cubicBezTo>
                      <a:cubicBezTo>
                        <a:pt x="119" y="12"/>
                        <a:pt x="145" y="4"/>
                        <a:pt x="138" y="18"/>
                      </a:cubicBezTo>
                      <a:cubicBezTo>
                        <a:pt x="132" y="33"/>
                        <a:pt x="139" y="29"/>
                        <a:pt x="148" y="32"/>
                      </a:cubicBezTo>
                      <a:cubicBezTo>
                        <a:pt x="158" y="36"/>
                        <a:pt x="157" y="28"/>
                        <a:pt x="173" y="44"/>
                      </a:cubicBezTo>
                      <a:cubicBezTo>
                        <a:pt x="189" y="60"/>
                        <a:pt x="177" y="62"/>
                        <a:pt x="194" y="70"/>
                      </a:cubicBezTo>
                      <a:cubicBezTo>
                        <a:pt x="210" y="79"/>
                        <a:pt x="210" y="71"/>
                        <a:pt x="221" y="82"/>
                      </a:cubicBezTo>
                      <a:cubicBezTo>
                        <a:pt x="232" y="93"/>
                        <a:pt x="223" y="89"/>
                        <a:pt x="241" y="88"/>
                      </a:cubicBezTo>
                      <a:cubicBezTo>
                        <a:pt x="259" y="88"/>
                        <a:pt x="263" y="82"/>
                        <a:pt x="278" y="76"/>
                      </a:cubicBezTo>
                      <a:cubicBezTo>
                        <a:pt x="292" y="70"/>
                        <a:pt x="304" y="66"/>
                        <a:pt x="312" y="66"/>
                      </a:cubicBezTo>
                      <a:cubicBezTo>
                        <a:pt x="320" y="66"/>
                        <a:pt x="327" y="58"/>
                        <a:pt x="338" y="69"/>
                      </a:cubicBezTo>
                      <a:cubicBezTo>
                        <a:pt x="349" y="80"/>
                        <a:pt x="368" y="73"/>
                        <a:pt x="368" y="83"/>
                      </a:cubicBezTo>
                      <a:cubicBezTo>
                        <a:pt x="368" y="93"/>
                        <a:pt x="378" y="107"/>
                        <a:pt x="368" y="116"/>
                      </a:cubicBezTo>
                      <a:cubicBezTo>
                        <a:pt x="359" y="126"/>
                        <a:pt x="347" y="131"/>
                        <a:pt x="347" y="137"/>
                      </a:cubicBezTo>
                      <a:cubicBezTo>
                        <a:pt x="347" y="143"/>
                        <a:pt x="352" y="143"/>
                        <a:pt x="342" y="153"/>
                      </a:cubicBezTo>
                      <a:cubicBezTo>
                        <a:pt x="333" y="162"/>
                        <a:pt x="296" y="161"/>
                        <a:pt x="310" y="164"/>
                      </a:cubicBezTo>
                      <a:cubicBezTo>
                        <a:pt x="325" y="167"/>
                        <a:pt x="329" y="167"/>
                        <a:pt x="328" y="17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6" name="Freeform 50">
                  <a:extLst>
                    <a:ext uri="{FF2B5EF4-FFF2-40B4-BE49-F238E27FC236}">
                      <a16:creationId xmlns:a16="http://schemas.microsoft.com/office/drawing/2014/main" id="{542498AA-9289-0ABC-059C-91F890143132}"/>
                    </a:ext>
                  </a:extLst>
                </p:cNvPr>
                <p:cNvSpPr>
                  <a:spLocks/>
                </p:cNvSpPr>
                <p:nvPr/>
              </p:nvSpPr>
              <p:spPr bwMode="auto">
                <a:xfrm>
                  <a:off x="5064630" y="1483474"/>
                  <a:ext cx="290012" cy="279299"/>
                </a:xfrm>
                <a:custGeom>
                  <a:avLst/>
                  <a:gdLst/>
                  <a:ahLst/>
                  <a:cxnLst>
                    <a:cxn ang="0">
                      <a:pos x="137" y="35"/>
                    </a:cxn>
                    <a:cxn ang="0">
                      <a:pos x="138" y="26"/>
                    </a:cxn>
                    <a:cxn ang="0">
                      <a:pos x="129" y="31"/>
                    </a:cxn>
                    <a:cxn ang="0">
                      <a:pos x="121" y="34"/>
                    </a:cxn>
                    <a:cxn ang="0">
                      <a:pos x="117" y="28"/>
                    </a:cxn>
                    <a:cxn ang="0">
                      <a:pos x="111" y="17"/>
                    </a:cxn>
                    <a:cxn ang="0">
                      <a:pos x="101" y="14"/>
                    </a:cxn>
                    <a:cxn ang="0">
                      <a:pos x="86" y="18"/>
                    </a:cxn>
                    <a:cxn ang="0">
                      <a:pos x="72" y="13"/>
                    </a:cxn>
                    <a:cxn ang="0">
                      <a:pos x="60" y="3"/>
                    </a:cxn>
                    <a:cxn ang="0">
                      <a:pos x="46" y="0"/>
                    </a:cxn>
                    <a:cxn ang="0">
                      <a:pos x="34" y="8"/>
                    </a:cxn>
                    <a:cxn ang="0">
                      <a:pos x="24" y="15"/>
                    </a:cxn>
                    <a:cxn ang="0">
                      <a:pos x="14" y="15"/>
                    </a:cxn>
                    <a:cxn ang="0">
                      <a:pos x="16" y="22"/>
                    </a:cxn>
                    <a:cxn ang="0">
                      <a:pos x="17" y="36"/>
                    </a:cxn>
                    <a:cxn ang="0">
                      <a:pos x="13" y="45"/>
                    </a:cxn>
                    <a:cxn ang="0">
                      <a:pos x="4" y="53"/>
                    </a:cxn>
                    <a:cxn ang="0">
                      <a:pos x="4" y="63"/>
                    </a:cxn>
                    <a:cxn ang="0">
                      <a:pos x="17" y="74"/>
                    </a:cxn>
                    <a:cxn ang="0">
                      <a:pos x="21" y="88"/>
                    </a:cxn>
                    <a:cxn ang="0">
                      <a:pos x="27" y="100"/>
                    </a:cxn>
                    <a:cxn ang="0">
                      <a:pos x="38" y="104"/>
                    </a:cxn>
                    <a:cxn ang="0">
                      <a:pos x="45" y="107"/>
                    </a:cxn>
                    <a:cxn ang="0">
                      <a:pos x="49" y="118"/>
                    </a:cxn>
                    <a:cxn ang="0">
                      <a:pos x="56" y="125"/>
                    </a:cxn>
                    <a:cxn ang="0">
                      <a:pos x="67" y="131"/>
                    </a:cxn>
                    <a:cxn ang="0">
                      <a:pos x="74" y="142"/>
                    </a:cxn>
                    <a:cxn ang="0">
                      <a:pos x="80" y="151"/>
                    </a:cxn>
                    <a:cxn ang="0">
                      <a:pos x="90" y="155"/>
                    </a:cxn>
                    <a:cxn ang="0">
                      <a:pos x="99" y="151"/>
                    </a:cxn>
                    <a:cxn ang="0">
                      <a:pos x="106" y="141"/>
                    </a:cxn>
                    <a:cxn ang="0">
                      <a:pos x="105" y="131"/>
                    </a:cxn>
                    <a:cxn ang="0">
                      <a:pos x="107" y="125"/>
                    </a:cxn>
                    <a:cxn ang="0">
                      <a:pos x="113" y="116"/>
                    </a:cxn>
                    <a:cxn ang="0">
                      <a:pos x="127" y="110"/>
                    </a:cxn>
                    <a:cxn ang="0">
                      <a:pos x="139" y="108"/>
                    </a:cxn>
                    <a:cxn ang="0">
                      <a:pos x="151" y="111"/>
                    </a:cxn>
                    <a:cxn ang="0">
                      <a:pos x="160" y="110"/>
                    </a:cxn>
                    <a:cxn ang="0">
                      <a:pos x="156" y="104"/>
                    </a:cxn>
                    <a:cxn ang="0">
                      <a:pos x="154" y="97"/>
                    </a:cxn>
                    <a:cxn ang="0">
                      <a:pos x="158" y="89"/>
                    </a:cxn>
                    <a:cxn ang="0">
                      <a:pos x="155" y="80"/>
                    </a:cxn>
                    <a:cxn ang="0">
                      <a:pos x="154" y="69"/>
                    </a:cxn>
                    <a:cxn ang="0">
                      <a:pos x="146" y="58"/>
                    </a:cxn>
                    <a:cxn ang="0">
                      <a:pos x="141" y="46"/>
                    </a:cxn>
                    <a:cxn ang="0">
                      <a:pos x="142" y="39"/>
                    </a:cxn>
                    <a:cxn ang="0">
                      <a:pos x="133" y="39"/>
                    </a:cxn>
                  </a:cxnLst>
                  <a:rect l="0" t="0" r="r" b="b"/>
                  <a:pathLst>
                    <a:path w="160" h="155">
                      <a:moveTo>
                        <a:pt x="133" y="39"/>
                      </a:moveTo>
                      <a:cubicBezTo>
                        <a:pt x="134" y="37"/>
                        <a:pt x="136" y="36"/>
                        <a:pt x="137" y="35"/>
                      </a:cubicBezTo>
                      <a:cubicBezTo>
                        <a:pt x="138" y="34"/>
                        <a:pt x="139" y="31"/>
                        <a:pt x="139" y="30"/>
                      </a:cubicBezTo>
                      <a:cubicBezTo>
                        <a:pt x="139" y="29"/>
                        <a:pt x="138" y="27"/>
                        <a:pt x="138" y="26"/>
                      </a:cubicBezTo>
                      <a:cubicBezTo>
                        <a:pt x="137" y="26"/>
                        <a:pt x="136" y="26"/>
                        <a:pt x="134" y="27"/>
                      </a:cubicBezTo>
                      <a:cubicBezTo>
                        <a:pt x="132" y="28"/>
                        <a:pt x="130" y="30"/>
                        <a:pt x="129" y="31"/>
                      </a:cubicBezTo>
                      <a:cubicBezTo>
                        <a:pt x="128" y="32"/>
                        <a:pt x="126" y="33"/>
                        <a:pt x="125" y="34"/>
                      </a:cubicBezTo>
                      <a:cubicBezTo>
                        <a:pt x="123" y="35"/>
                        <a:pt x="122" y="35"/>
                        <a:pt x="121" y="34"/>
                      </a:cubicBezTo>
                      <a:cubicBezTo>
                        <a:pt x="121" y="33"/>
                        <a:pt x="119" y="32"/>
                        <a:pt x="118" y="31"/>
                      </a:cubicBezTo>
                      <a:cubicBezTo>
                        <a:pt x="118" y="30"/>
                        <a:pt x="117" y="28"/>
                        <a:pt x="117" y="28"/>
                      </a:cubicBezTo>
                      <a:cubicBezTo>
                        <a:pt x="117" y="26"/>
                        <a:pt x="116" y="24"/>
                        <a:pt x="115" y="22"/>
                      </a:cubicBezTo>
                      <a:cubicBezTo>
                        <a:pt x="114" y="20"/>
                        <a:pt x="112" y="18"/>
                        <a:pt x="111" y="17"/>
                      </a:cubicBezTo>
                      <a:cubicBezTo>
                        <a:pt x="109" y="15"/>
                        <a:pt x="108" y="13"/>
                        <a:pt x="107" y="13"/>
                      </a:cubicBezTo>
                      <a:cubicBezTo>
                        <a:pt x="106" y="13"/>
                        <a:pt x="103" y="13"/>
                        <a:pt x="101" y="14"/>
                      </a:cubicBezTo>
                      <a:cubicBezTo>
                        <a:pt x="99" y="15"/>
                        <a:pt x="95" y="17"/>
                        <a:pt x="94" y="18"/>
                      </a:cubicBezTo>
                      <a:cubicBezTo>
                        <a:pt x="92" y="18"/>
                        <a:pt x="88" y="19"/>
                        <a:pt x="86" y="18"/>
                      </a:cubicBezTo>
                      <a:cubicBezTo>
                        <a:pt x="84" y="18"/>
                        <a:pt x="80" y="17"/>
                        <a:pt x="79" y="17"/>
                      </a:cubicBezTo>
                      <a:cubicBezTo>
                        <a:pt x="78" y="15"/>
                        <a:pt x="74" y="13"/>
                        <a:pt x="72" y="13"/>
                      </a:cubicBezTo>
                      <a:cubicBezTo>
                        <a:pt x="70" y="11"/>
                        <a:pt x="68" y="8"/>
                        <a:pt x="66" y="7"/>
                      </a:cubicBezTo>
                      <a:cubicBezTo>
                        <a:pt x="64" y="6"/>
                        <a:pt x="62" y="4"/>
                        <a:pt x="60" y="3"/>
                      </a:cubicBezTo>
                      <a:cubicBezTo>
                        <a:pt x="59" y="2"/>
                        <a:pt x="56" y="1"/>
                        <a:pt x="53" y="1"/>
                      </a:cubicBezTo>
                      <a:cubicBezTo>
                        <a:pt x="51" y="0"/>
                        <a:pt x="48" y="0"/>
                        <a:pt x="46" y="0"/>
                      </a:cubicBezTo>
                      <a:cubicBezTo>
                        <a:pt x="44" y="1"/>
                        <a:pt x="42" y="1"/>
                        <a:pt x="40" y="3"/>
                      </a:cubicBezTo>
                      <a:cubicBezTo>
                        <a:pt x="38" y="6"/>
                        <a:pt x="36" y="8"/>
                        <a:pt x="34" y="8"/>
                      </a:cubicBezTo>
                      <a:cubicBezTo>
                        <a:pt x="32" y="8"/>
                        <a:pt x="30" y="9"/>
                        <a:pt x="29" y="10"/>
                      </a:cubicBezTo>
                      <a:cubicBezTo>
                        <a:pt x="28" y="11"/>
                        <a:pt x="26" y="13"/>
                        <a:pt x="24" y="15"/>
                      </a:cubicBezTo>
                      <a:cubicBezTo>
                        <a:pt x="22" y="15"/>
                        <a:pt x="20" y="16"/>
                        <a:pt x="19" y="16"/>
                      </a:cubicBezTo>
                      <a:cubicBezTo>
                        <a:pt x="18" y="16"/>
                        <a:pt x="16" y="15"/>
                        <a:pt x="14" y="15"/>
                      </a:cubicBezTo>
                      <a:cubicBezTo>
                        <a:pt x="12" y="14"/>
                        <a:pt x="12" y="15"/>
                        <a:pt x="12" y="17"/>
                      </a:cubicBezTo>
                      <a:cubicBezTo>
                        <a:pt x="13" y="18"/>
                        <a:pt x="15" y="21"/>
                        <a:pt x="16" y="22"/>
                      </a:cubicBezTo>
                      <a:cubicBezTo>
                        <a:pt x="17" y="24"/>
                        <a:pt x="17" y="27"/>
                        <a:pt x="18" y="29"/>
                      </a:cubicBezTo>
                      <a:cubicBezTo>
                        <a:pt x="18" y="31"/>
                        <a:pt x="17" y="34"/>
                        <a:pt x="17" y="36"/>
                      </a:cubicBezTo>
                      <a:cubicBezTo>
                        <a:pt x="16" y="39"/>
                        <a:pt x="15" y="40"/>
                        <a:pt x="15" y="40"/>
                      </a:cubicBezTo>
                      <a:cubicBezTo>
                        <a:pt x="15" y="40"/>
                        <a:pt x="15" y="42"/>
                        <a:pt x="13" y="45"/>
                      </a:cubicBezTo>
                      <a:cubicBezTo>
                        <a:pt x="11" y="46"/>
                        <a:pt x="9" y="50"/>
                        <a:pt x="8" y="51"/>
                      </a:cubicBezTo>
                      <a:cubicBezTo>
                        <a:pt x="7" y="51"/>
                        <a:pt x="6" y="53"/>
                        <a:pt x="4" y="53"/>
                      </a:cubicBezTo>
                      <a:cubicBezTo>
                        <a:pt x="3" y="53"/>
                        <a:pt x="1" y="55"/>
                        <a:pt x="1" y="57"/>
                      </a:cubicBezTo>
                      <a:cubicBezTo>
                        <a:pt x="0" y="58"/>
                        <a:pt x="2" y="61"/>
                        <a:pt x="4" y="63"/>
                      </a:cubicBezTo>
                      <a:cubicBezTo>
                        <a:pt x="7" y="64"/>
                        <a:pt x="10" y="66"/>
                        <a:pt x="12" y="67"/>
                      </a:cubicBezTo>
                      <a:cubicBezTo>
                        <a:pt x="15" y="69"/>
                        <a:pt x="17" y="72"/>
                        <a:pt x="17" y="74"/>
                      </a:cubicBezTo>
                      <a:cubicBezTo>
                        <a:pt x="17" y="76"/>
                        <a:pt x="18" y="79"/>
                        <a:pt x="19" y="82"/>
                      </a:cubicBezTo>
                      <a:cubicBezTo>
                        <a:pt x="19" y="83"/>
                        <a:pt x="20" y="86"/>
                        <a:pt x="21" y="88"/>
                      </a:cubicBezTo>
                      <a:cubicBezTo>
                        <a:pt x="22" y="90"/>
                        <a:pt x="23" y="93"/>
                        <a:pt x="23" y="94"/>
                      </a:cubicBezTo>
                      <a:cubicBezTo>
                        <a:pt x="24" y="95"/>
                        <a:pt x="26" y="98"/>
                        <a:pt x="27" y="100"/>
                      </a:cubicBezTo>
                      <a:cubicBezTo>
                        <a:pt x="29" y="103"/>
                        <a:pt x="31" y="104"/>
                        <a:pt x="33" y="104"/>
                      </a:cubicBezTo>
                      <a:cubicBezTo>
                        <a:pt x="35" y="104"/>
                        <a:pt x="37" y="104"/>
                        <a:pt x="38" y="104"/>
                      </a:cubicBezTo>
                      <a:cubicBezTo>
                        <a:pt x="39" y="103"/>
                        <a:pt x="40" y="103"/>
                        <a:pt x="40" y="104"/>
                      </a:cubicBezTo>
                      <a:cubicBezTo>
                        <a:pt x="41" y="105"/>
                        <a:pt x="43" y="107"/>
                        <a:pt x="45" y="107"/>
                      </a:cubicBezTo>
                      <a:cubicBezTo>
                        <a:pt x="46" y="109"/>
                        <a:pt x="48" y="111"/>
                        <a:pt x="48" y="112"/>
                      </a:cubicBezTo>
                      <a:cubicBezTo>
                        <a:pt x="48" y="114"/>
                        <a:pt x="49" y="117"/>
                        <a:pt x="49" y="118"/>
                      </a:cubicBezTo>
                      <a:cubicBezTo>
                        <a:pt x="49" y="120"/>
                        <a:pt x="51" y="122"/>
                        <a:pt x="53" y="123"/>
                      </a:cubicBezTo>
                      <a:cubicBezTo>
                        <a:pt x="55" y="124"/>
                        <a:pt x="56" y="125"/>
                        <a:pt x="56" y="125"/>
                      </a:cubicBezTo>
                      <a:cubicBezTo>
                        <a:pt x="56" y="125"/>
                        <a:pt x="58" y="126"/>
                        <a:pt x="60" y="126"/>
                      </a:cubicBezTo>
                      <a:cubicBezTo>
                        <a:pt x="63" y="127"/>
                        <a:pt x="65" y="130"/>
                        <a:pt x="67" y="131"/>
                      </a:cubicBezTo>
                      <a:cubicBezTo>
                        <a:pt x="68" y="134"/>
                        <a:pt x="71" y="136"/>
                        <a:pt x="72" y="137"/>
                      </a:cubicBezTo>
                      <a:cubicBezTo>
                        <a:pt x="74" y="138"/>
                        <a:pt x="74" y="140"/>
                        <a:pt x="74" y="142"/>
                      </a:cubicBezTo>
                      <a:cubicBezTo>
                        <a:pt x="75" y="143"/>
                        <a:pt x="75" y="146"/>
                        <a:pt x="75" y="147"/>
                      </a:cubicBezTo>
                      <a:cubicBezTo>
                        <a:pt x="76" y="149"/>
                        <a:pt x="78" y="150"/>
                        <a:pt x="80" y="151"/>
                      </a:cubicBezTo>
                      <a:cubicBezTo>
                        <a:pt x="82" y="151"/>
                        <a:pt x="84" y="152"/>
                        <a:pt x="86" y="154"/>
                      </a:cubicBezTo>
                      <a:cubicBezTo>
                        <a:pt x="89" y="155"/>
                        <a:pt x="90" y="155"/>
                        <a:pt x="90" y="155"/>
                      </a:cubicBezTo>
                      <a:cubicBezTo>
                        <a:pt x="90" y="155"/>
                        <a:pt x="92" y="154"/>
                        <a:pt x="92" y="153"/>
                      </a:cubicBezTo>
                      <a:cubicBezTo>
                        <a:pt x="94" y="151"/>
                        <a:pt x="97" y="150"/>
                        <a:pt x="99" y="151"/>
                      </a:cubicBezTo>
                      <a:cubicBezTo>
                        <a:pt x="100" y="151"/>
                        <a:pt x="103" y="149"/>
                        <a:pt x="104" y="147"/>
                      </a:cubicBezTo>
                      <a:cubicBezTo>
                        <a:pt x="106" y="146"/>
                        <a:pt x="107" y="142"/>
                        <a:pt x="106" y="141"/>
                      </a:cubicBezTo>
                      <a:cubicBezTo>
                        <a:pt x="105" y="139"/>
                        <a:pt x="104" y="136"/>
                        <a:pt x="104" y="135"/>
                      </a:cubicBezTo>
                      <a:cubicBezTo>
                        <a:pt x="103" y="134"/>
                        <a:pt x="104" y="132"/>
                        <a:pt x="105" y="131"/>
                      </a:cubicBezTo>
                      <a:cubicBezTo>
                        <a:pt x="106" y="130"/>
                        <a:pt x="106" y="130"/>
                        <a:pt x="107" y="129"/>
                      </a:cubicBezTo>
                      <a:cubicBezTo>
                        <a:pt x="107" y="129"/>
                        <a:pt x="107" y="127"/>
                        <a:pt x="107" y="125"/>
                      </a:cubicBezTo>
                      <a:cubicBezTo>
                        <a:pt x="106" y="124"/>
                        <a:pt x="107" y="122"/>
                        <a:pt x="108" y="120"/>
                      </a:cubicBezTo>
                      <a:cubicBezTo>
                        <a:pt x="110" y="118"/>
                        <a:pt x="112" y="117"/>
                        <a:pt x="113" y="116"/>
                      </a:cubicBezTo>
                      <a:cubicBezTo>
                        <a:pt x="115" y="114"/>
                        <a:pt x="118" y="113"/>
                        <a:pt x="121" y="112"/>
                      </a:cubicBezTo>
                      <a:cubicBezTo>
                        <a:pt x="122" y="112"/>
                        <a:pt x="126" y="111"/>
                        <a:pt x="127" y="110"/>
                      </a:cubicBezTo>
                      <a:cubicBezTo>
                        <a:pt x="129" y="109"/>
                        <a:pt x="131" y="109"/>
                        <a:pt x="133" y="108"/>
                      </a:cubicBezTo>
                      <a:cubicBezTo>
                        <a:pt x="135" y="107"/>
                        <a:pt x="137" y="108"/>
                        <a:pt x="139" y="108"/>
                      </a:cubicBezTo>
                      <a:cubicBezTo>
                        <a:pt x="141" y="110"/>
                        <a:pt x="144" y="111"/>
                        <a:pt x="146" y="111"/>
                      </a:cubicBezTo>
                      <a:cubicBezTo>
                        <a:pt x="146" y="111"/>
                        <a:pt x="149" y="111"/>
                        <a:pt x="151" y="111"/>
                      </a:cubicBezTo>
                      <a:cubicBezTo>
                        <a:pt x="152" y="111"/>
                        <a:pt x="154" y="111"/>
                        <a:pt x="156" y="110"/>
                      </a:cubicBezTo>
                      <a:cubicBezTo>
                        <a:pt x="158" y="110"/>
                        <a:pt x="160" y="110"/>
                        <a:pt x="160" y="110"/>
                      </a:cubicBezTo>
                      <a:cubicBezTo>
                        <a:pt x="160" y="110"/>
                        <a:pt x="159" y="109"/>
                        <a:pt x="157" y="108"/>
                      </a:cubicBezTo>
                      <a:cubicBezTo>
                        <a:pt x="156" y="107"/>
                        <a:pt x="155" y="105"/>
                        <a:pt x="156" y="104"/>
                      </a:cubicBezTo>
                      <a:cubicBezTo>
                        <a:pt x="156" y="102"/>
                        <a:pt x="156" y="100"/>
                        <a:pt x="155" y="99"/>
                      </a:cubicBezTo>
                      <a:cubicBezTo>
                        <a:pt x="154" y="99"/>
                        <a:pt x="154" y="98"/>
                        <a:pt x="154" y="97"/>
                      </a:cubicBezTo>
                      <a:cubicBezTo>
                        <a:pt x="155" y="96"/>
                        <a:pt x="156" y="94"/>
                        <a:pt x="157" y="93"/>
                      </a:cubicBezTo>
                      <a:cubicBezTo>
                        <a:pt x="159" y="93"/>
                        <a:pt x="159" y="91"/>
                        <a:pt x="158" y="89"/>
                      </a:cubicBezTo>
                      <a:cubicBezTo>
                        <a:pt x="156" y="88"/>
                        <a:pt x="155" y="86"/>
                        <a:pt x="155" y="85"/>
                      </a:cubicBezTo>
                      <a:cubicBezTo>
                        <a:pt x="154" y="83"/>
                        <a:pt x="154" y="82"/>
                        <a:pt x="155" y="80"/>
                      </a:cubicBezTo>
                      <a:cubicBezTo>
                        <a:pt x="156" y="78"/>
                        <a:pt x="156" y="76"/>
                        <a:pt x="156" y="75"/>
                      </a:cubicBezTo>
                      <a:cubicBezTo>
                        <a:pt x="156" y="73"/>
                        <a:pt x="155" y="71"/>
                        <a:pt x="154" y="69"/>
                      </a:cubicBezTo>
                      <a:cubicBezTo>
                        <a:pt x="153" y="68"/>
                        <a:pt x="151" y="66"/>
                        <a:pt x="150" y="64"/>
                      </a:cubicBezTo>
                      <a:cubicBezTo>
                        <a:pt x="149" y="62"/>
                        <a:pt x="147" y="60"/>
                        <a:pt x="146" y="58"/>
                      </a:cubicBezTo>
                      <a:cubicBezTo>
                        <a:pt x="144" y="57"/>
                        <a:pt x="143" y="53"/>
                        <a:pt x="142" y="51"/>
                      </a:cubicBezTo>
                      <a:cubicBezTo>
                        <a:pt x="142" y="49"/>
                        <a:pt x="141" y="46"/>
                        <a:pt x="141" y="46"/>
                      </a:cubicBezTo>
                      <a:cubicBezTo>
                        <a:pt x="140" y="44"/>
                        <a:pt x="140" y="42"/>
                        <a:pt x="141" y="40"/>
                      </a:cubicBezTo>
                      <a:cubicBezTo>
                        <a:pt x="142" y="40"/>
                        <a:pt x="142" y="39"/>
                        <a:pt x="142" y="39"/>
                      </a:cubicBezTo>
                      <a:cubicBezTo>
                        <a:pt x="142" y="39"/>
                        <a:pt x="140" y="39"/>
                        <a:pt x="138" y="40"/>
                      </a:cubicBezTo>
                      <a:cubicBezTo>
                        <a:pt x="135" y="41"/>
                        <a:pt x="133" y="40"/>
                        <a:pt x="133" y="39"/>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7" name="Freeform 51">
                  <a:extLst>
                    <a:ext uri="{FF2B5EF4-FFF2-40B4-BE49-F238E27FC236}">
                      <a16:creationId xmlns:a16="http://schemas.microsoft.com/office/drawing/2014/main" id="{6F8A9CAA-2724-4761-9F7D-599627DCE4B0}"/>
                    </a:ext>
                  </a:extLst>
                </p:cNvPr>
                <p:cNvSpPr>
                  <a:spLocks/>
                </p:cNvSpPr>
                <p:nvPr/>
              </p:nvSpPr>
              <p:spPr bwMode="auto">
                <a:xfrm>
                  <a:off x="5227618" y="1664827"/>
                  <a:ext cx="319089" cy="267821"/>
                </a:xfrm>
                <a:custGeom>
                  <a:avLst/>
                  <a:gdLst/>
                  <a:ahLst/>
                  <a:cxnLst>
                    <a:cxn ang="0">
                      <a:pos x="50" y="8"/>
                    </a:cxn>
                    <a:cxn ang="0">
                      <a:pos x="31" y="11"/>
                    </a:cxn>
                    <a:cxn ang="0">
                      <a:pos x="18" y="24"/>
                    </a:cxn>
                    <a:cxn ang="0">
                      <a:pos x="14" y="34"/>
                    </a:cxn>
                    <a:cxn ang="0">
                      <a:pos x="9" y="50"/>
                    </a:cxn>
                    <a:cxn ang="0">
                      <a:pos x="4" y="56"/>
                    </a:cxn>
                    <a:cxn ang="0">
                      <a:pos x="8" y="57"/>
                    </a:cxn>
                    <a:cxn ang="0">
                      <a:pos x="15" y="61"/>
                    </a:cxn>
                    <a:cxn ang="0">
                      <a:pos x="22" y="65"/>
                    </a:cxn>
                    <a:cxn ang="0">
                      <a:pos x="17" y="73"/>
                    </a:cxn>
                    <a:cxn ang="0">
                      <a:pos x="13" y="82"/>
                    </a:cxn>
                    <a:cxn ang="0">
                      <a:pos x="15" y="93"/>
                    </a:cxn>
                    <a:cxn ang="0">
                      <a:pos x="20" y="95"/>
                    </a:cxn>
                    <a:cxn ang="0">
                      <a:pos x="28" y="96"/>
                    </a:cxn>
                    <a:cxn ang="0">
                      <a:pos x="36" y="94"/>
                    </a:cxn>
                    <a:cxn ang="0">
                      <a:pos x="34" y="83"/>
                    </a:cxn>
                    <a:cxn ang="0">
                      <a:pos x="42" y="89"/>
                    </a:cxn>
                    <a:cxn ang="0">
                      <a:pos x="50" y="94"/>
                    </a:cxn>
                    <a:cxn ang="0">
                      <a:pos x="56" y="102"/>
                    </a:cxn>
                    <a:cxn ang="0">
                      <a:pos x="64" y="107"/>
                    </a:cxn>
                    <a:cxn ang="0">
                      <a:pos x="70" y="112"/>
                    </a:cxn>
                    <a:cxn ang="0">
                      <a:pos x="65" y="117"/>
                    </a:cxn>
                    <a:cxn ang="0">
                      <a:pos x="70" y="122"/>
                    </a:cxn>
                    <a:cxn ang="0">
                      <a:pos x="76" y="125"/>
                    </a:cxn>
                    <a:cxn ang="0">
                      <a:pos x="85" y="130"/>
                    </a:cxn>
                    <a:cxn ang="0">
                      <a:pos x="93" y="135"/>
                    </a:cxn>
                    <a:cxn ang="0">
                      <a:pos x="101" y="140"/>
                    </a:cxn>
                    <a:cxn ang="0">
                      <a:pos x="114" y="141"/>
                    </a:cxn>
                    <a:cxn ang="0">
                      <a:pos x="123" y="146"/>
                    </a:cxn>
                    <a:cxn ang="0">
                      <a:pos x="133" y="143"/>
                    </a:cxn>
                    <a:cxn ang="0">
                      <a:pos x="134" y="132"/>
                    </a:cxn>
                    <a:cxn ang="0">
                      <a:pos x="140" y="121"/>
                    </a:cxn>
                    <a:cxn ang="0">
                      <a:pos x="141" y="107"/>
                    </a:cxn>
                    <a:cxn ang="0">
                      <a:pos x="147" y="91"/>
                    </a:cxn>
                    <a:cxn ang="0">
                      <a:pos x="156" y="81"/>
                    </a:cxn>
                    <a:cxn ang="0">
                      <a:pos x="171" y="69"/>
                    </a:cxn>
                    <a:cxn ang="0">
                      <a:pos x="168" y="58"/>
                    </a:cxn>
                    <a:cxn ang="0">
                      <a:pos x="148" y="50"/>
                    </a:cxn>
                    <a:cxn ang="0">
                      <a:pos x="138" y="39"/>
                    </a:cxn>
                    <a:cxn ang="0">
                      <a:pos x="129" y="33"/>
                    </a:cxn>
                    <a:cxn ang="0">
                      <a:pos x="115" y="25"/>
                    </a:cxn>
                    <a:cxn ang="0">
                      <a:pos x="102" y="22"/>
                    </a:cxn>
                    <a:cxn ang="0">
                      <a:pos x="92" y="14"/>
                    </a:cxn>
                    <a:cxn ang="0">
                      <a:pos x="82" y="0"/>
                    </a:cxn>
                    <a:cxn ang="0">
                      <a:pos x="72" y="8"/>
                    </a:cxn>
                    <a:cxn ang="0">
                      <a:pos x="61" y="10"/>
                    </a:cxn>
                  </a:cxnLst>
                  <a:rect l="0" t="0" r="r" b="b"/>
                  <a:pathLst>
                    <a:path w="176" h="148">
                      <a:moveTo>
                        <a:pt x="61" y="10"/>
                      </a:moveTo>
                      <a:cubicBezTo>
                        <a:pt x="59" y="10"/>
                        <a:pt x="57" y="10"/>
                        <a:pt x="56" y="10"/>
                      </a:cubicBezTo>
                      <a:cubicBezTo>
                        <a:pt x="54" y="10"/>
                        <a:pt x="51" y="9"/>
                        <a:pt x="50" y="8"/>
                      </a:cubicBezTo>
                      <a:cubicBezTo>
                        <a:pt x="48" y="7"/>
                        <a:pt x="45" y="6"/>
                        <a:pt x="43" y="7"/>
                      </a:cubicBezTo>
                      <a:cubicBezTo>
                        <a:pt x="42" y="8"/>
                        <a:pt x="39" y="9"/>
                        <a:pt x="37" y="10"/>
                      </a:cubicBezTo>
                      <a:cubicBezTo>
                        <a:pt x="36" y="10"/>
                        <a:pt x="33" y="11"/>
                        <a:pt x="31" y="11"/>
                      </a:cubicBezTo>
                      <a:cubicBezTo>
                        <a:pt x="28" y="12"/>
                        <a:pt x="26" y="13"/>
                        <a:pt x="24" y="15"/>
                      </a:cubicBezTo>
                      <a:cubicBezTo>
                        <a:pt x="22" y="16"/>
                        <a:pt x="20" y="18"/>
                        <a:pt x="19" y="19"/>
                      </a:cubicBezTo>
                      <a:cubicBezTo>
                        <a:pt x="18" y="21"/>
                        <a:pt x="17" y="23"/>
                        <a:pt x="18" y="24"/>
                      </a:cubicBezTo>
                      <a:cubicBezTo>
                        <a:pt x="18" y="26"/>
                        <a:pt x="18" y="28"/>
                        <a:pt x="18" y="28"/>
                      </a:cubicBezTo>
                      <a:cubicBezTo>
                        <a:pt x="17" y="29"/>
                        <a:pt x="16" y="29"/>
                        <a:pt x="15" y="30"/>
                      </a:cubicBezTo>
                      <a:cubicBezTo>
                        <a:pt x="14" y="31"/>
                        <a:pt x="13" y="33"/>
                        <a:pt x="14" y="34"/>
                      </a:cubicBezTo>
                      <a:cubicBezTo>
                        <a:pt x="14" y="35"/>
                        <a:pt x="15" y="38"/>
                        <a:pt x="16" y="40"/>
                      </a:cubicBezTo>
                      <a:cubicBezTo>
                        <a:pt x="17" y="41"/>
                        <a:pt x="16" y="45"/>
                        <a:pt x="14" y="46"/>
                      </a:cubicBezTo>
                      <a:cubicBezTo>
                        <a:pt x="13" y="48"/>
                        <a:pt x="11" y="50"/>
                        <a:pt x="9" y="50"/>
                      </a:cubicBezTo>
                      <a:cubicBezTo>
                        <a:pt x="7" y="49"/>
                        <a:pt x="5" y="50"/>
                        <a:pt x="3" y="52"/>
                      </a:cubicBezTo>
                      <a:cubicBezTo>
                        <a:pt x="2" y="52"/>
                        <a:pt x="0" y="54"/>
                        <a:pt x="0" y="54"/>
                      </a:cubicBezTo>
                      <a:cubicBezTo>
                        <a:pt x="0" y="54"/>
                        <a:pt x="2" y="55"/>
                        <a:pt x="4" y="56"/>
                      </a:cubicBezTo>
                      <a:cubicBezTo>
                        <a:pt x="5" y="57"/>
                        <a:pt x="5" y="57"/>
                        <a:pt x="5" y="57"/>
                      </a:cubicBezTo>
                      <a:cubicBezTo>
                        <a:pt x="5" y="57"/>
                        <a:pt x="6" y="57"/>
                        <a:pt x="6" y="57"/>
                      </a:cubicBezTo>
                      <a:cubicBezTo>
                        <a:pt x="7" y="57"/>
                        <a:pt x="8" y="57"/>
                        <a:pt x="8" y="57"/>
                      </a:cubicBezTo>
                      <a:cubicBezTo>
                        <a:pt x="9" y="57"/>
                        <a:pt x="10" y="57"/>
                        <a:pt x="11" y="57"/>
                      </a:cubicBezTo>
                      <a:cubicBezTo>
                        <a:pt x="11" y="58"/>
                        <a:pt x="12" y="59"/>
                        <a:pt x="13" y="59"/>
                      </a:cubicBezTo>
                      <a:cubicBezTo>
                        <a:pt x="13" y="60"/>
                        <a:pt x="14" y="61"/>
                        <a:pt x="15" y="61"/>
                      </a:cubicBezTo>
                      <a:cubicBezTo>
                        <a:pt x="15" y="61"/>
                        <a:pt x="17" y="62"/>
                        <a:pt x="18" y="62"/>
                      </a:cubicBezTo>
                      <a:cubicBezTo>
                        <a:pt x="18" y="62"/>
                        <a:pt x="20" y="63"/>
                        <a:pt x="21" y="64"/>
                      </a:cubicBezTo>
                      <a:cubicBezTo>
                        <a:pt x="22" y="64"/>
                        <a:pt x="22" y="65"/>
                        <a:pt x="22" y="65"/>
                      </a:cubicBezTo>
                      <a:cubicBezTo>
                        <a:pt x="22" y="66"/>
                        <a:pt x="22" y="67"/>
                        <a:pt x="21" y="68"/>
                      </a:cubicBezTo>
                      <a:cubicBezTo>
                        <a:pt x="21" y="69"/>
                        <a:pt x="20" y="70"/>
                        <a:pt x="19" y="71"/>
                      </a:cubicBezTo>
                      <a:cubicBezTo>
                        <a:pt x="18" y="71"/>
                        <a:pt x="17" y="72"/>
                        <a:pt x="17" y="73"/>
                      </a:cubicBezTo>
                      <a:cubicBezTo>
                        <a:pt x="16" y="74"/>
                        <a:pt x="16" y="75"/>
                        <a:pt x="16" y="76"/>
                      </a:cubicBezTo>
                      <a:cubicBezTo>
                        <a:pt x="15" y="77"/>
                        <a:pt x="14" y="78"/>
                        <a:pt x="13" y="79"/>
                      </a:cubicBezTo>
                      <a:cubicBezTo>
                        <a:pt x="13" y="80"/>
                        <a:pt x="13" y="82"/>
                        <a:pt x="13" y="82"/>
                      </a:cubicBezTo>
                      <a:cubicBezTo>
                        <a:pt x="13" y="83"/>
                        <a:pt x="13" y="85"/>
                        <a:pt x="13" y="86"/>
                      </a:cubicBezTo>
                      <a:cubicBezTo>
                        <a:pt x="13" y="87"/>
                        <a:pt x="14" y="88"/>
                        <a:pt x="14" y="89"/>
                      </a:cubicBezTo>
                      <a:cubicBezTo>
                        <a:pt x="15" y="90"/>
                        <a:pt x="15" y="92"/>
                        <a:pt x="15" y="93"/>
                      </a:cubicBezTo>
                      <a:cubicBezTo>
                        <a:pt x="16" y="93"/>
                        <a:pt x="16" y="94"/>
                        <a:pt x="16" y="95"/>
                      </a:cubicBezTo>
                      <a:cubicBezTo>
                        <a:pt x="17" y="96"/>
                        <a:pt x="17" y="96"/>
                        <a:pt x="18" y="96"/>
                      </a:cubicBezTo>
                      <a:cubicBezTo>
                        <a:pt x="18" y="96"/>
                        <a:pt x="19" y="96"/>
                        <a:pt x="20" y="95"/>
                      </a:cubicBezTo>
                      <a:cubicBezTo>
                        <a:pt x="21" y="94"/>
                        <a:pt x="23" y="94"/>
                        <a:pt x="24" y="93"/>
                      </a:cubicBezTo>
                      <a:cubicBezTo>
                        <a:pt x="24" y="93"/>
                        <a:pt x="25" y="93"/>
                        <a:pt x="26" y="94"/>
                      </a:cubicBezTo>
                      <a:cubicBezTo>
                        <a:pt x="26" y="95"/>
                        <a:pt x="27" y="96"/>
                        <a:pt x="28" y="96"/>
                      </a:cubicBezTo>
                      <a:cubicBezTo>
                        <a:pt x="28" y="96"/>
                        <a:pt x="30" y="97"/>
                        <a:pt x="31" y="97"/>
                      </a:cubicBezTo>
                      <a:cubicBezTo>
                        <a:pt x="32" y="97"/>
                        <a:pt x="34" y="97"/>
                        <a:pt x="35" y="96"/>
                      </a:cubicBezTo>
                      <a:cubicBezTo>
                        <a:pt x="35" y="96"/>
                        <a:pt x="36" y="95"/>
                        <a:pt x="36" y="94"/>
                      </a:cubicBezTo>
                      <a:cubicBezTo>
                        <a:pt x="36" y="93"/>
                        <a:pt x="36" y="91"/>
                        <a:pt x="35" y="89"/>
                      </a:cubicBezTo>
                      <a:cubicBezTo>
                        <a:pt x="34" y="89"/>
                        <a:pt x="34" y="87"/>
                        <a:pt x="34" y="85"/>
                      </a:cubicBezTo>
                      <a:cubicBezTo>
                        <a:pt x="34" y="84"/>
                        <a:pt x="34" y="84"/>
                        <a:pt x="34" y="83"/>
                      </a:cubicBezTo>
                      <a:cubicBezTo>
                        <a:pt x="35" y="83"/>
                        <a:pt x="36" y="83"/>
                        <a:pt x="37" y="83"/>
                      </a:cubicBezTo>
                      <a:cubicBezTo>
                        <a:pt x="39" y="84"/>
                        <a:pt x="40" y="84"/>
                        <a:pt x="41" y="86"/>
                      </a:cubicBezTo>
                      <a:cubicBezTo>
                        <a:pt x="41" y="87"/>
                        <a:pt x="42" y="89"/>
                        <a:pt x="42" y="89"/>
                      </a:cubicBezTo>
                      <a:cubicBezTo>
                        <a:pt x="42" y="90"/>
                        <a:pt x="44" y="91"/>
                        <a:pt x="44" y="92"/>
                      </a:cubicBezTo>
                      <a:cubicBezTo>
                        <a:pt x="45" y="92"/>
                        <a:pt x="46" y="93"/>
                        <a:pt x="47" y="93"/>
                      </a:cubicBezTo>
                      <a:cubicBezTo>
                        <a:pt x="48" y="93"/>
                        <a:pt x="49" y="93"/>
                        <a:pt x="50" y="94"/>
                      </a:cubicBezTo>
                      <a:cubicBezTo>
                        <a:pt x="51" y="95"/>
                        <a:pt x="51" y="96"/>
                        <a:pt x="51" y="97"/>
                      </a:cubicBezTo>
                      <a:cubicBezTo>
                        <a:pt x="52" y="97"/>
                        <a:pt x="53" y="99"/>
                        <a:pt x="54" y="100"/>
                      </a:cubicBezTo>
                      <a:cubicBezTo>
                        <a:pt x="54" y="101"/>
                        <a:pt x="55" y="102"/>
                        <a:pt x="56" y="102"/>
                      </a:cubicBezTo>
                      <a:cubicBezTo>
                        <a:pt x="56" y="102"/>
                        <a:pt x="57" y="103"/>
                        <a:pt x="58" y="103"/>
                      </a:cubicBezTo>
                      <a:cubicBezTo>
                        <a:pt x="59" y="103"/>
                        <a:pt x="60" y="104"/>
                        <a:pt x="61" y="105"/>
                      </a:cubicBezTo>
                      <a:cubicBezTo>
                        <a:pt x="61" y="106"/>
                        <a:pt x="63" y="106"/>
                        <a:pt x="64" y="107"/>
                      </a:cubicBezTo>
                      <a:cubicBezTo>
                        <a:pt x="65" y="108"/>
                        <a:pt x="66" y="108"/>
                        <a:pt x="67" y="108"/>
                      </a:cubicBezTo>
                      <a:cubicBezTo>
                        <a:pt x="69" y="109"/>
                        <a:pt x="69" y="110"/>
                        <a:pt x="70" y="110"/>
                      </a:cubicBezTo>
                      <a:cubicBezTo>
                        <a:pt x="70" y="110"/>
                        <a:pt x="70" y="111"/>
                        <a:pt x="70" y="112"/>
                      </a:cubicBezTo>
                      <a:cubicBezTo>
                        <a:pt x="70" y="113"/>
                        <a:pt x="69" y="114"/>
                        <a:pt x="69" y="114"/>
                      </a:cubicBezTo>
                      <a:cubicBezTo>
                        <a:pt x="69" y="114"/>
                        <a:pt x="67" y="115"/>
                        <a:pt x="66" y="115"/>
                      </a:cubicBezTo>
                      <a:cubicBezTo>
                        <a:pt x="65" y="115"/>
                        <a:pt x="65" y="116"/>
                        <a:pt x="65" y="117"/>
                      </a:cubicBezTo>
                      <a:cubicBezTo>
                        <a:pt x="65" y="117"/>
                        <a:pt x="65" y="117"/>
                        <a:pt x="65" y="118"/>
                      </a:cubicBezTo>
                      <a:cubicBezTo>
                        <a:pt x="65" y="119"/>
                        <a:pt x="66" y="120"/>
                        <a:pt x="67" y="121"/>
                      </a:cubicBezTo>
                      <a:cubicBezTo>
                        <a:pt x="68" y="121"/>
                        <a:pt x="69" y="121"/>
                        <a:pt x="70" y="122"/>
                      </a:cubicBezTo>
                      <a:cubicBezTo>
                        <a:pt x="70" y="123"/>
                        <a:pt x="70" y="124"/>
                        <a:pt x="70" y="125"/>
                      </a:cubicBezTo>
                      <a:cubicBezTo>
                        <a:pt x="71" y="126"/>
                        <a:pt x="72" y="126"/>
                        <a:pt x="72" y="126"/>
                      </a:cubicBezTo>
                      <a:cubicBezTo>
                        <a:pt x="73" y="126"/>
                        <a:pt x="75" y="126"/>
                        <a:pt x="76" y="125"/>
                      </a:cubicBezTo>
                      <a:cubicBezTo>
                        <a:pt x="77" y="125"/>
                        <a:pt x="79" y="126"/>
                        <a:pt x="79" y="126"/>
                      </a:cubicBezTo>
                      <a:cubicBezTo>
                        <a:pt x="81" y="126"/>
                        <a:pt x="82" y="127"/>
                        <a:pt x="83" y="128"/>
                      </a:cubicBezTo>
                      <a:cubicBezTo>
                        <a:pt x="83" y="129"/>
                        <a:pt x="84" y="129"/>
                        <a:pt x="85" y="130"/>
                      </a:cubicBezTo>
                      <a:cubicBezTo>
                        <a:pt x="85" y="130"/>
                        <a:pt x="86" y="131"/>
                        <a:pt x="87" y="132"/>
                      </a:cubicBezTo>
                      <a:cubicBezTo>
                        <a:pt x="87" y="133"/>
                        <a:pt x="89" y="134"/>
                        <a:pt x="90" y="134"/>
                      </a:cubicBezTo>
                      <a:cubicBezTo>
                        <a:pt x="90" y="134"/>
                        <a:pt x="92" y="134"/>
                        <a:pt x="93" y="135"/>
                      </a:cubicBezTo>
                      <a:cubicBezTo>
                        <a:pt x="94" y="135"/>
                        <a:pt x="96" y="136"/>
                        <a:pt x="96" y="137"/>
                      </a:cubicBezTo>
                      <a:cubicBezTo>
                        <a:pt x="96" y="138"/>
                        <a:pt x="97" y="138"/>
                        <a:pt x="98" y="139"/>
                      </a:cubicBezTo>
                      <a:cubicBezTo>
                        <a:pt x="98" y="140"/>
                        <a:pt x="100" y="140"/>
                        <a:pt x="101" y="140"/>
                      </a:cubicBezTo>
                      <a:cubicBezTo>
                        <a:pt x="102" y="140"/>
                        <a:pt x="104" y="140"/>
                        <a:pt x="104" y="140"/>
                      </a:cubicBezTo>
                      <a:cubicBezTo>
                        <a:pt x="105" y="140"/>
                        <a:pt x="108" y="140"/>
                        <a:pt x="109" y="140"/>
                      </a:cubicBezTo>
                      <a:cubicBezTo>
                        <a:pt x="111" y="140"/>
                        <a:pt x="113" y="141"/>
                        <a:pt x="114" y="141"/>
                      </a:cubicBezTo>
                      <a:cubicBezTo>
                        <a:pt x="115" y="140"/>
                        <a:pt x="117" y="141"/>
                        <a:pt x="118" y="142"/>
                      </a:cubicBezTo>
                      <a:cubicBezTo>
                        <a:pt x="119" y="143"/>
                        <a:pt x="121" y="144"/>
                        <a:pt x="121" y="145"/>
                      </a:cubicBezTo>
                      <a:cubicBezTo>
                        <a:pt x="121" y="145"/>
                        <a:pt x="122" y="146"/>
                        <a:pt x="123" y="146"/>
                      </a:cubicBezTo>
                      <a:cubicBezTo>
                        <a:pt x="125" y="147"/>
                        <a:pt x="127" y="148"/>
                        <a:pt x="128" y="147"/>
                      </a:cubicBezTo>
                      <a:cubicBezTo>
                        <a:pt x="129" y="147"/>
                        <a:pt x="130" y="145"/>
                        <a:pt x="131" y="144"/>
                      </a:cubicBezTo>
                      <a:cubicBezTo>
                        <a:pt x="132" y="143"/>
                        <a:pt x="133" y="143"/>
                        <a:pt x="133" y="143"/>
                      </a:cubicBezTo>
                      <a:cubicBezTo>
                        <a:pt x="132" y="142"/>
                        <a:pt x="131" y="141"/>
                        <a:pt x="130" y="140"/>
                      </a:cubicBezTo>
                      <a:cubicBezTo>
                        <a:pt x="129" y="139"/>
                        <a:pt x="130" y="137"/>
                        <a:pt x="131" y="136"/>
                      </a:cubicBezTo>
                      <a:cubicBezTo>
                        <a:pt x="133" y="134"/>
                        <a:pt x="134" y="132"/>
                        <a:pt x="134" y="132"/>
                      </a:cubicBezTo>
                      <a:cubicBezTo>
                        <a:pt x="134" y="131"/>
                        <a:pt x="134" y="130"/>
                        <a:pt x="134" y="129"/>
                      </a:cubicBezTo>
                      <a:cubicBezTo>
                        <a:pt x="135" y="129"/>
                        <a:pt x="136" y="127"/>
                        <a:pt x="136" y="126"/>
                      </a:cubicBezTo>
                      <a:cubicBezTo>
                        <a:pt x="138" y="124"/>
                        <a:pt x="139" y="122"/>
                        <a:pt x="140" y="121"/>
                      </a:cubicBezTo>
                      <a:cubicBezTo>
                        <a:pt x="140" y="120"/>
                        <a:pt x="141" y="118"/>
                        <a:pt x="141" y="117"/>
                      </a:cubicBezTo>
                      <a:cubicBezTo>
                        <a:pt x="141" y="116"/>
                        <a:pt x="140" y="114"/>
                        <a:pt x="140" y="112"/>
                      </a:cubicBezTo>
                      <a:cubicBezTo>
                        <a:pt x="139" y="110"/>
                        <a:pt x="140" y="108"/>
                        <a:pt x="141" y="107"/>
                      </a:cubicBezTo>
                      <a:cubicBezTo>
                        <a:pt x="142" y="105"/>
                        <a:pt x="144" y="103"/>
                        <a:pt x="145" y="101"/>
                      </a:cubicBezTo>
                      <a:cubicBezTo>
                        <a:pt x="146" y="99"/>
                        <a:pt x="147" y="97"/>
                        <a:pt x="147" y="95"/>
                      </a:cubicBezTo>
                      <a:cubicBezTo>
                        <a:pt x="146" y="94"/>
                        <a:pt x="146" y="92"/>
                        <a:pt x="147" y="91"/>
                      </a:cubicBezTo>
                      <a:cubicBezTo>
                        <a:pt x="147" y="90"/>
                        <a:pt x="149" y="89"/>
                        <a:pt x="150" y="89"/>
                      </a:cubicBezTo>
                      <a:cubicBezTo>
                        <a:pt x="152" y="89"/>
                        <a:pt x="154" y="88"/>
                        <a:pt x="155" y="87"/>
                      </a:cubicBezTo>
                      <a:cubicBezTo>
                        <a:pt x="156" y="86"/>
                        <a:pt x="156" y="83"/>
                        <a:pt x="156" y="81"/>
                      </a:cubicBezTo>
                      <a:cubicBezTo>
                        <a:pt x="157" y="81"/>
                        <a:pt x="158" y="79"/>
                        <a:pt x="160" y="79"/>
                      </a:cubicBezTo>
                      <a:cubicBezTo>
                        <a:pt x="161" y="79"/>
                        <a:pt x="163" y="78"/>
                        <a:pt x="164" y="76"/>
                      </a:cubicBezTo>
                      <a:cubicBezTo>
                        <a:pt x="165" y="74"/>
                        <a:pt x="168" y="72"/>
                        <a:pt x="171" y="69"/>
                      </a:cubicBezTo>
                      <a:cubicBezTo>
                        <a:pt x="173" y="67"/>
                        <a:pt x="176" y="65"/>
                        <a:pt x="176" y="65"/>
                      </a:cubicBezTo>
                      <a:cubicBezTo>
                        <a:pt x="176" y="65"/>
                        <a:pt x="175" y="64"/>
                        <a:pt x="173" y="62"/>
                      </a:cubicBezTo>
                      <a:cubicBezTo>
                        <a:pt x="171" y="62"/>
                        <a:pt x="170" y="59"/>
                        <a:pt x="168" y="58"/>
                      </a:cubicBezTo>
                      <a:cubicBezTo>
                        <a:pt x="167" y="57"/>
                        <a:pt x="164" y="55"/>
                        <a:pt x="162" y="54"/>
                      </a:cubicBezTo>
                      <a:cubicBezTo>
                        <a:pt x="161" y="53"/>
                        <a:pt x="157" y="52"/>
                        <a:pt x="154" y="52"/>
                      </a:cubicBezTo>
                      <a:cubicBezTo>
                        <a:pt x="153" y="51"/>
                        <a:pt x="150" y="50"/>
                        <a:pt x="148" y="50"/>
                      </a:cubicBezTo>
                      <a:cubicBezTo>
                        <a:pt x="147" y="49"/>
                        <a:pt x="145" y="47"/>
                        <a:pt x="143" y="47"/>
                      </a:cubicBezTo>
                      <a:cubicBezTo>
                        <a:pt x="140" y="47"/>
                        <a:pt x="138" y="45"/>
                        <a:pt x="138" y="43"/>
                      </a:cubicBezTo>
                      <a:cubicBezTo>
                        <a:pt x="137" y="42"/>
                        <a:pt x="138" y="40"/>
                        <a:pt x="138" y="39"/>
                      </a:cubicBezTo>
                      <a:cubicBezTo>
                        <a:pt x="139" y="38"/>
                        <a:pt x="139" y="36"/>
                        <a:pt x="138" y="36"/>
                      </a:cubicBezTo>
                      <a:cubicBezTo>
                        <a:pt x="137" y="36"/>
                        <a:pt x="135" y="35"/>
                        <a:pt x="135" y="35"/>
                      </a:cubicBezTo>
                      <a:cubicBezTo>
                        <a:pt x="134" y="35"/>
                        <a:pt x="131" y="34"/>
                        <a:pt x="129" y="33"/>
                      </a:cubicBezTo>
                      <a:cubicBezTo>
                        <a:pt x="127" y="33"/>
                        <a:pt x="126" y="31"/>
                        <a:pt x="124" y="29"/>
                      </a:cubicBezTo>
                      <a:cubicBezTo>
                        <a:pt x="123" y="28"/>
                        <a:pt x="121" y="27"/>
                        <a:pt x="119" y="26"/>
                      </a:cubicBezTo>
                      <a:cubicBezTo>
                        <a:pt x="118" y="26"/>
                        <a:pt x="116" y="25"/>
                        <a:pt x="115" y="25"/>
                      </a:cubicBezTo>
                      <a:cubicBezTo>
                        <a:pt x="113" y="25"/>
                        <a:pt x="110" y="25"/>
                        <a:pt x="110" y="25"/>
                      </a:cubicBezTo>
                      <a:cubicBezTo>
                        <a:pt x="109" y="26"/>
                        <a:pt x="107" y="25"/>
                        <a:pt x="106" y="25"/>
                      </a:cubicBezTo>
                      <a:cubicBezTo>
                        <a:pt x="105" y="25"/>
                        <a:pt x="103" y="23"/>
                        <a:pt x="102" y="22"/>
                      </a:cubicBezTo>
                      <a:cubicBezTo>
                        <a:pt x="101" y="21"/>
                        <a:pt x="99" y="21"/>
                        <a:pt x="99" y="19"/>
                      </a:cubicBezTo>
                      <a:cubicBezTo>
                        <a:pt x="98" y="18"/>
                        <a:pt x="96" y="17"/>
                        <a:pt x="95" y="17"/>
                      </a:cubicBezTo>
                      <a:cubicBezTo>
                        <a:pt x="94" y="16"/>
                        <a:pt x="92" y="15"/>
                        <a:pt x="92" y="14"/>
                      </a:cubicBezTo>
                      <a:cubicBezTo>
                        <a:pt x="92" y="13"/>
                        <a:pt x="92" y="12"/>
                        <a:pt x="91" y="10"/>
                      </a:cubicBezTo>
                      <a:cubicBezTo>
                        <a:pt x="89" y="8"/>
                        <a:pt x="87" y="5"/>
                        <a:pt x="86" y="3"/>
                      </a:cubicBezTo>
                      <a:cubicBezTo>
                        <a:pt x="84" y="2"/>
                        <a:pt x="83" y="0"/>
                        <a:pt x="82" y="0"/>
                      </a:cubicBezTo>
                      <a:cubicBezTo>
                        <a:pt x="81" y="0"/>
                        <a:pt x="80" y="1"/>
                        <a:pt x="79" y="3"/>
                      </a:cubicBezTo>
                      <a:cubicBezTo>
                        <a:pt x="79" y="3"/>
                        <a:pt x="77" y="5"/>
                        <a:pt x="76" y="6"/>
                      </a:cubicBezTo>
                      <a:cubicBezTo>
                        <a:pt x="75" y="6"/>
                        <a:pt x="74" y="7"/>
                        <a:pt x="72" y="8"/>
                      </a:cubicBezTo>
                      <a:cubicBezTo>
                        <a:pt x="71" y="8"/>
                        <a:pt x="70" y="9"/>
                        <a:pt x="70" y="9"/>
                      </a:cubicBezTo>
                      <a:cubicBezTo>
                        <a:pt x="70" y="9"/>
                        <a:pt x="68" y="9"/>
                        <a:pt x="67" y="10"/>
                      </a:cubicBezTo>
                      <a:cubicBezTo>
                        <a:pt x="65" y="10"/>
                        <a:pt x="62" y="10"/>
                        <a:pt x="61" y="10"/>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8" name="Freeform 52">
                  <a:extLst>
                    <a:ext uri="{FF2B5EF4-FFF2-40B4-BE49-F238E27FC236}">
                      <a16:creationId xmlns:a16="http://schemas.microsoft.com/office/drawing/2014/main" id="{EE773013-5822-FA38-9881-10189719DA2F}"/>
                    </a:ext>
                  </a:extLst>
                </p:cNvPr>
                <p:cNvSpPr>
                  <a:spLocks/>
                </p:cNvSpPr>
                <p:nvPr/>
              </p:nvSpPr>
              <p:spPr bwMode="auto">
                <a:xfrm>
                  <a:off x="4950615" y="1709210"/>
                  <a:ext cx="286186" cy="323681"/>
                </a:xfrm>
                <a:custGeom>
                  <a:avLst/>
                  <a:gdLst/>
                  <a:ahLst/>
                  <a:cxnLst>
                    <a:cxn ang="0">
                      <a:pos x="143" y="26"/>
                    </a:cxn>
                    <a:cxn ang="0">
                      <a:pos x="135" y="13"/>
                    </a:cxn>
                    <a:cxn ang="0">
                      <a:pos x="119" y="0"/>
                    </a:cxn>
                    <a:cxn ang="0">
                      <a:pos x="122" y="18"/>
                    </a:cxn>
                    <a:cxn ang="0">
                      <a:pos x="126" y="30"/>
                    </a:cxn>
                    <a:cxn ang="0">
                      <a:pos x="117" y="32"/>
                    </a:cxn>
                    <a:cxn ang="0">
                      <a:pos x="109" y="40"/>
                    </a:cxn>
                    <a:cxn ang="0">
                      <a:pos x="101" y="45"/>
                    </a:cxn>
                    <a:cxn ang="0">
                      <a:pos x="89" y="56"/>
                    </a:cxn>
                    <a:cxn ang="0">
                      <a:pos x="73" y="67"/>
                    </a:cxn>
                    <a:cxn ang="0">
                      <a:pos x="57" y="65"/>
                    </a:cxn>
                    <a:cxn ang="0">
                      <a:pos x="45" y="69"/>
                    </a:cxn>
                    <a:cxn ang="0">
                      <a:pos x="39" y="68"/>
                    </a:cxn>
                    <a:cxn ang="0">
                      <a:pos x="31" y="57"/>
                    </a:cxn>
                    <a:cxn ang="0">
                      <a:pos x="15" y="53"/>
                    </a:cxn>
                    <a:cxn ang="0">
                      <a:pos x="5" y="56"/>
                    </a:cxn>
                    <a:cxn ang="0">
                      <a:pos x="6" y="65"/>
                    </a:cxn>
                    <a:cxn ang="0">
                      <a:pos x="8" y="79"/>
                    </a:cxn>
                    <a:cxn ang="0">
                      <a:pos x="17" y="83"/>
                    </a:cxn>
                    <a:cxn ang="0">
                      <a:pos x="28" y="91"/>
                    </a:cxn>
                    <a:cxn ang="0">
                      <a:pos x="45" y="93"/>
                    </a:cxn>
                    <a:cxn ang="0">
                      <a:pos x="51" y="106"/>
                    </a:cxn>
                    <a:cxn ang="0">
                      <a:pos x="53" y="119"/>
                    </a:cxn>
                    <a:cxn ang="0">
                      <a:pos x="58" y="132"/>
                    </a:cxn>
                    <a:cxn ang="0">
                      <a:pos x="74" y="143"/>
                    </a:cxn>
                    <a:cxn ang="0">
                      <a:pos x="73" y="159"/>
                    </a:cxn>
                    <a:cxn ang="0">
                      <a:pos x="80" y="171"/>
                    </a:cxn>
                    <a:cxn ang="0">
                      <a:pos x="84" y="162"/>
                    </a:cxn>
                    <a:cxn ang="0">
                      <a:pos x="93" y="156"/>
                    </a:cxn>
                    <a:cxn ang="0">
                      <a:pos x="102" y="163"/>
                    </a:cxn>
                    <a:cxn ang="0">
                      <a:pos x="110" y="160"/>
                    </a:cxn>
                    <a:cxn ang="0">
                      <a:pos x="119" y="152"/>
                    </a:cxn>
                    <a:cxn ang="0">
                      <a:pos x="121" y="169"/>
                    </a:cxn>
                    <a:cxn ang="0">
                      <a:pos x="123" y="178"/>
                    </a:cxn>
                    <a:cxn ang="0">
                      <a:pos x="132" y="174"/>
                    </a:cxn>
                    <a:cxn ang="0">
                      <a:pos x="143" y="174"/>
                    </a:cxn>
                    <a:cxn ang="0">
                      <a:pos x="150" y="164"/>
                    </a:cxn>
                    <a:cxn ang="0">
                      <a:pos x="152" y="149"/>
                    </a:cxn>
                    <a:cxn ang="0">
                      <a:pos x="146" y="135"/>
                    </a:cxn>
                    <a:cxn ang="0">
                      <a:pos x="133" y="136"/>
                    </a:cxn>
                    <a:cxn ang="0">
                      <a:pos x="120" y="128"/>
                    </a:cxn>
                    <a:cxn ang="0">
                      <a:pos x="127" y="115"/>
                    </a:cxn>
                    <a:cxn ang="0">
                      <a:pos x="137" y="113"/>
                    </a:cxn>
                    <a:cxn ang="0">
                      <a:pos x="135" y="90"/>
                    </a:cxn>
                    <a:cxn ang="0">
                      <a:pos x="135" y="65"/>
                    </a:cxn>
                    <a:cxn ang="0">
                      <a:pos x="150" y="46"/>
                    </a:cxn>
                    <a:cxn ang="0">
                      <a:pos x="157" y="33"/>
                    </a:cxn>
                  </a:cxnLst>
                  <a:rect l="0" t="0" r="r" b="b"/>
                  <a:pathLst>
                    <a:path w="158" h="179">
                      <a:moveTo>
                        <a:pt x="153" y="31"/>
                      </a:moveTo>
                      <a:cubicBezTo>
                        <a:pt x="153" y="31"/>
                        <a:pt x="152" y="30"/>
                        <a:pt x="149" y="29"/>
                      </a:cubicBezTo>
                      <a:cubicBezTo>
                        <a:pt x="147" y="28"/>
                        <a:pt x="145" y="27"/>
                        <a:pt x="143" y="26"/>
                      </a:cubicBezTo>
                      <a:cubicBezTo>
                        <a:pt x="141" y="25"/>
                        <a:pt x="139" y="24"/>
                        <a:pt x="138" y="23"/>
                      </a:cubicBezTo>
                      <a:cubicBezTo>
                        <a:pt x="138" y="21"/>
                        <a:pt x="138" y="18"/>
                        <a:pt x="137" y="18"/>
                      </a:cubicBezTo>
                      <a:cubicBezTo>
                        <a:pt x="137" y="16"/>
                        <a:pt x="136" y="13"/>
                        <a:pt x="135" y="13"/>
                      </a:cubicBezTo>
                      <a:cubicBezTo>
                        <a:pt x="134" y="12"/>
                        <a:pt x="131" y="9"/>
                        <a:pt x="130" y="7"/>
                      </a:cubicBezTo>
                      <a:cubicBezTo>
                        <a:pt x="128" y="5"/>
                        <a:pt x="126" y="3"/>
                        <a:pt x="123" y="2"/>
                      </a:cubicBezTo>
                      <a:cubicBezTo>
                        <a:pt x="121" y="1"/>
                        <a:pt x="119" y="0"/>
                        <a:pt x="119" y="0"/>
                      </a:cubicBezTo>
                      <a:cubicBezTo>
                        <a:pt x="119" y="0"/>
                        <a:pt x="119" y="3"/>
                        <a:pt x="120" y="5"/>
                      </a:cubicBezTo>
                      <a:cubicBezTo>
                        <a:pt x="122" y="8"/>
                        <a:pt x="122" y="10"/>
                        <a:pt x="122" y="12"/>
                      </a:cubicBezTo>
                      <a:cubicBezTo>
                        <a:pt x="122" y="13"/>
                        <a:pt x="122" y="15"/>
                        <a:pt x="122" y="18"/>
                      </a:cubicBezTo>
                      <a:cubicBezTo>
                        <a:pt x="122" y="20"/>
                        <a:pt x="124" y="21"/>
                        <a:pt x="125" y="23"/>
                      </a:cubicBezTo>
                      <a:cubicBezTo>
                        <a:pt x="126" y="24"/>
                        <a:pt x="127" y="26"/>
                        <a:pt x="127" y="26"/>
                      </a:cubicBezTo>
                      <a:cubicBezTo>
                        <a:pt x="127" y="28"/>
                        <a:pt x="126" y="29"/>
                        <a:pt x="126" y="30"/>
                      </a:cubicBezTo>
                      <a:cubicBezTo>
                        <a:pt x="125" y="31"/>
                        <a:pt x="123" y="31"/>
                        <a:pt x="123" y="31"/>
                      </a:cubicBezTo>
                      <a:cubicBezTo>
                        <a:pt x="122" y="31"/>
                        <a:pt x="121" y="30"/>
                        <a:pt x="120" y="30"/>
                      </a:cubicBezTo>
                      <a:cubicBezTo>
                        <a:pt x="119" y="30"/>
                        <a:pt x="117" y="31"/>
                        <a:pt x="117" y="32"/>
                      </a:cubicBezTo>
                      <a:cubicBezTo>
                        <a:pt x="116" y="33"/>
                        <a:pt x="115" y="34"/>
                        <a:pt x="114" y="34"/>
                      </a:cubicBezTo>
                      <a:cubicBezTo>
                        <a:pt x="113" y="35"/>
                        <a:pt x="111" y="36"/>
                        <a:pt x="110" y="37"/>
                      </a:cubicBezTo>
                      <a:cubicBezTo>
                        <a:pt x="109" y="38"/>
                        <a:pt x="108" y="40"/>
                        <a:pt x="109" y="40"/>
                      </a:cubicBezTo>
                      <a:cubicBezTo>
                        <a:pt x="110" y="42"/>
                        <a:pt x="109" y="44"/>
                        <a:pt x="108" y="45"/>
                      </a:cubicBezTo>
                      <a:cubicBezTo>
                        <a:pt x="107" y="46"/>
                        <a:pt x="106" y="46"/>
                        <a:pt x="104" y="46"/>
                      </a:cubicBezTo>
                      <a:cubicBezTo>
                        <a:pt x="103" y="46"/>
                        <a:pt x="102" y="45"/>
                        <a:pt x="101" y="45"/>
                      </a:cubicBezTo>
                      <a:cubicBezTo>
                        <a:pt x="100" y="45"/>
                        <a:pt x="98" y="45"/>
                        <a:pt x="96" y="46"/>
                      </a:cubicBezTo>
                      <a:cubicBezTo>
                        <a:pt x="94" y="47"/>
                        <a:pt x="92" y="48"/>
                        <a:pt x="91" y="50"/>
                      </a:cubicBezTo>
                      <a:cubicBezTo>
                        <a:pt x="90" y="52"/>
                        <a:pt x="89" y="54"/>
                        <a:pt x="89" y="56"/>
                      </a:cubicBezTo>
                      <a:cubicBezTo>
                        <a:pt x="89" y="59"/>
                        <a:pt x="87" y="60"/>
                        <a:pt x="86" y="61"/>
                      </a:cubicBezTo>
                      <a:cubicBezTo>
                        <a:pt x="85" y="62"/>
                        <a:pt x="82" y="64"/>
                        <a:pt x="80" y="65"/>
                      </a:cubicBezTo>
                      <a:cubicBezTo>
                        <a:pt x="78" y="66"/>
                        <a:pt x="76" y="67"/>
                        <a:pt x="73" y="67"/>
                      </a:cubicBezTo>
                      <a:cubicBezTo>
                        <a:pt x="71" y="67"/>
                        <a:pt x="69" y="65"/>
                        <a:pt x="69" y="64"/>
                      </a:cubicBezTo>
                      <a:cubicBezTo>
                        <a:pt x="68" y="63"/>
                        <a:pt x="65" y="62"/>
                        <a:pt x="62" y="63"/>
                      </a:cubicBezTo>
                      <a:cubicBezTo>
                        <a:pt x="60" y="64"/>
                        <a:pt x="57" y="65"/>
                        <a:pt x="57" y="65"/>
                      </a:cubicBezTo>
                      <a:cubicBezTo>
                        <a:pt x="56" y="65"/>
                        <a:pt x="54" y="64"/>
                        <a:pt x="54" y="63"/>
                      </a:cubicBezTo>
                      <a:cubicBezTo>
                        <a:pt x="52" y="63"/>
                        <a:pt x="50" y="64"/>
                        <a:pt x="49" y="65"/>
                      </a:cubicBezTo>
                      <a:cubicBezTo>
                        <a:pt x="48" y="67"/>
                        <a:pt x="46" y="68"/>
                        <a:pt x="45" y="69"/>
                      </a:cubicBezTo>
                      <a:cubicBezTo>
                        <a:pt x="44" y="69"/>
                        <a:pt x="42" y="71"/>
                        <a:pt x="42" y="73"/>
                      </a:cubicBezTo>
                      <a:cubicBezTo>
                        <a:pt x="41" y="74"/>
                        <a:pt x="40" y="74"/>
                        <a:pt x="39" y="74"/>
                      </a:cubicBezTo>
                      <a:cubicBezTo>
                        <a:pt x="39" y="73"/>
                        <a:pt x="39" y="70"/>
                        <a:pt x="39" y="68"/>
                      </a:cubicBezTo>
                      <a:cubicBezTo>
                        <a:pt x="38" y="66"/>
                        <a:pt x="38" y="63"/>
                        <a:pt x="38" y="62"/>
                      </a:cubicBezTo>
                      <a:cubicBezTo>
                        <a:pt x="38" y="60"/>
                        <a:pt x="38" y="58"/>
                        <a:pt x="36" y="57"/>
                      </a:cubicBezTo>
                      <a:cubicBezTo>
                        <a:pt x="35" y="56"/>
                        <a:pt x="33" y="56"/>
                        <a:pt x="31" y="57"/>
                      </a:cubicBezTo>
                      <a:cubicBezTo>
                        <a:pt x="30" y="58"/>
                        <a:pt x="28" y="57"/>
                        <a:pt x="26" y="56"/>
                      </a:cubicBezTo>
                      <a:cubicBezTo>
                        <a:pt x="25" y="55"/>
                        <a:pt x="22" y="54"/>
                        <a:pt x="21" y="53"/>
                      </a:cubicBezTo>
                      <a:cubicBezTo>
                        <a:pt x="20" y="52"/>
                        <a:pt x="17" y="52"/>
                        <a:pt x="15" y="53"/>
                      </a:cubicBezTo>
                      <a:cubicBezTo>
                        <a:pt x="14" y="54"/>
                        <a:pt x="10" y="54"/>
                        <a:pt x="8" y="54"/>
                      </a:cubicBezTo>
                      <a:cubicBezTo>
                        <a:pt x="6" y="54"/>
                        <a:pt x="6" y="53"/>
                        <a:pt x="6" y="53"/>
                      </a:cubicBezTo>
                      <a:cubicBezTo>
                        <a:pt x="6" y="53"/>
                        <a:pt x="6" y="55"/>
                        <a:pt x="5" y="56"/>
                      </a:cubicBezTo>
                      <a:cubicBezTo>
                        <a:pt x="5" y="57"/>
                        <a:pt x="3" y="59"/>
                        <a:pt x="2" y="61"/>
                      </a:cubicBezTo>
                      <a:cubicBezTo>
                        <a:pt x="0" y="62"/>
                        <a:pt x="0" y="64"/>
                        <a:pt x="2" y="63"/>
                      </a:cubicBezTo>
                      <a:cubicBezTo>
                        <a:pt x="3" y="64"/>
                        <a:pt x="5" y="65"/>
                        <a:pt x="6" y="65"/>
                      </a:cubicBezTo>
                      <a:cubicBezTo>
                        <a:pt x="7" y="65"/>
                        <a:pt x="7" y="68"/>
                        <a:pt x="7" y="69"/>
                      </a:cubicBezTo>
                      <a:cubicBezTo>
                        <a:pt x="8" y="72"/>
                        <a:pt x="8" y="74"/>
                        <a:pt x="8" y="75"/>
                      </a:cubicBezTo>
                      <a:cubicBezTo>
                        <a:pt x="8" y="76"/>
                        <a:pt x="8" y="79"/>
                        <a:pt x="8" y="79"/>
                      </a:cubicBezTo>
                      <a:cubicBezTo>
                        <a:pt x="8" y="81"/>
                        <a:pt x="9" y="83"/>
                        <a:pt x="9" y="84"/>
                      </a:cubicBezTo>
                      <a:cubicBezTo>
                        <a:pt x="9" y="84"/>
                        <a:pt x="10" y="85"/>
                        <a:pt x="11" y="85"/>
                      </a:cubicBezTo>
                      <a:cubicBezTo>
                        <a:pt x="13" y="85"/>
                        <a:pt x="15" y="84"/>
                        <a:pt x="17" y="83"/>
                      </a:cubicBezTo>
                      <a:cubicBezTo>
                        <a:pt x="17" y="83"/>
                        <a:pt x="19" y="83"/>
                        <a:pt x="21" y="84"/>
                      </a:cubicBezTo>
                      <a:cubicBezTo>
                        <a:pt x="22" y="85"/>
                        <a:pt x="24" y="87"/>
                        <a:pt x="25" y="87"/>
                      </a:cubicBezTo>
                      <a:cubicBezTo>
                        <a:pt x="25" y="88"/>
                        <a:pt x="26" y="90"/>
                        <a:pt x="28" y="91"/>
                      </a:cubicBezTo>
                      <a:cubicBezTo>
                        <a:pt x="30" y="91"/>
                        <a:pt x="33" y="92"/>
                        <a:pt x="34" y="91"/>
                      </a:cubicBezTo>
                      <a:cubicBezTo>
                        <a:pt x="36" y="91"/>
                        <a:pt x="40" y="91"/>
                        <a:pt x="41" y="90"/>
                      </a:cubicBezTo>
                      <a:cubicBezTo>
                        <a:pt x="42" y="90"/>
                        <a:pt x="44" y="91"/>
                        <a:pt x="45" y="93"/>
                      </a:cubicBezTo>
                      <a:cubicBezTo>
                        <a:pt x="46" y="95"/>
                        <a:pt x="47" y="98"/>
                        <a:pt x="47" y="100"/>
                      </a:cubicBezTo>
                      <a:cubicBezTo>
                        <a:pt x="47" y="101"/>
                        <a:pt x="48" y="104"/>
                        <a:pt x="49" y="105"/>
                      </a:cubicBezTo>
                      <a:cubicBezTo>
                        <a:pt x="49" y="106"/>
                        <a:pt x="50" y="106"/>
                        <a:pt x="51" y="106"/>
                      </a:cubicBezTo>
                      <a:cubicBezTo>
                        <a:pt x="52" y="107"/>
                        <a:pt x="52" y="108"/>
                        <a:pt x="52" y="110"/>
                      </a:cubicBezTo>
                      <a:cubicBezTo>
                        <a:pt x="52" y="111"/>
                        <a:pt x="52" y="112"/>
                        <a:pt x="52" y="114"/>
                      </a:cubicBezTo>
                      <a:cubicBezTo>
                        <a:pt x="52" y="116"/>
                        <a:pt x="52" y="117"/>
                        <a:pt x="53" y="119"/>
                      </a:cubicBezTo>
                      <a:cubicBezTo>
                        <a:pt x="53" y="120"/>
                        <a:pt x="54" y="122"/>
                        <a:pt x="54" y="124"/>
                      </a:cubicBezTo>
                      <a:cubicBezTo>
                        <a:pt x="54" y="126"/>
                        <a:pt x="54" y="128"/>
                        <a:pt x="55" y="129"/>
                      </a:cubicBezTo>
                      <a:cubicBezTo>
                        <a:pt x="55" y="130"/>
                        <a:pt x="57" y="132"/>
                        <a:pt x="58" y="132"/>
                      </a:cubicBezTo>
                      <a:cubicBezTo>
                        <a:pt x="60" y="132"/>
                        <a:pt x="61" y="134"/>
                        <a:pt x="63" y="135"/>
                      </a:cubicBezTo>
                      <a:cubicBezTo>
                        <a:pt x="65" y="136"/>
                        <a:pt x="68" y="137"/>
                        <a:pt x="69" y="139"/>
                      </a:cubicBezTo>
                      <a:cubicBezTo>
                        <a:pt x="71" y="140"/>
                        <a:pt x="73" y="142"/>
                        <a:pt x="74" y="143"/>
                      </a:cubicBezTo>
                      <a:cubicBezTo>
                        <a:pt x="76" y="145"/>
                        <a:pt x="77" y="147"/>
                        <a:pt x="77" y="149"/>
                      </a:cubicBezTo>
                      <a:cubicBezTo>
                        <a:pt x="77" y="150"/>
                        <a:pt x="76" y="152"/>
                        <a:pt x="75" y="154"/>
                      </a:cubicBezTo>
                      <a:cubicBezTo>
                        <a:pt x="75" y="155"/>
                        <a:pt x="73" y="158"/>
                        <a:pt x="73" y="159"/>
                      </a:cubicBezTo>
                      <a:cubicBezTo>
                        <a:pt x="72" y="160"/>
                        <a:pt x="72" y="163"/>
                        <a:pt x="72" y="164"/>
                      </a:cubicBezTo>
                      <a:cubicBezTo>
                        <a:pt x="72" y="166"/>
                        <a:pt x="73" y="168"/>
                        <a:pt x="75" y="169"/>
                      </a:cubicBezTo>
                      <a:cubicBezTo>
                        <a:pt x="76" y="169"/>
                        <a:pt x="79" y="170"/>
                        <a:pt x="80" y="171"/>
                      </a:cubicBezTo>
                      <a:cubicBezTo>
                        <a:pt x="82" y="172"/>
                        <a:pt x="84" y="172"/>
                        <a:pt x="84" y="171"/>
                      </a:cubicBezTo>
                      <a:cubicBezTo>
                        <a:pt x="84" y="170"/>
                        <a:pt x="84" y="168"/>
                        <a:pt x="84" y="167"/>
                      </a:cubicBezTo>
                      <a:cubicBezTo>
                        <a:pt x="84" y="166"/>
                        <a:pt x="84" y="164"/>
                        <a:pt x="84" y="162"/>
                      </a:cubicBezTo>
                      <a:cubicBezTo>
                        <a:pt x="84" y="161"/>
                        <a:pt x="85" y="159"/>
                        <a:pt x="86" y="159"/>
                      </a:cubicBezTo>
                      <a:cubicBezTo>
                        <a:pt x="87" y="158"/>
                        <a:pt x="89" y="158"/>
                        <a:pt x="90" y="159"/>
                      </a:cubicBezTo>
                      <a:cubicBezTo>
                        <a:pt x="91" y="159"/>
                        <a:pt x="93" y="158"/>
                        <a:pt x="93" y="156"/>
                      </a:cubicBezTo>
                      <a:cubicBezTo>
                        <a:pt x="94" y="154"/>
                        <a:pt x="95" y="154"/>
                        <a:pt x="96" y="155"/>
                      </a:cubicBezTo>
                      <a:cubicBezTo>
                        <a:pt x="97" y="155"/>
                        <a:pt x="98" y="157"/>
                        <a:pt x="99" y="159"/>
                      </a:cubicBezTo>
                      <a:cubicBezTo>
                        <a:pt x="100" y="159"/>
                        <a:pt x="102" y="161"/>
                        <a:pt x="102" y="163"/>
                      </a:cubicBezTo>
                      <a:cubicBezTo>
                        <a:pt x="102" y="164"/>
                        <a:pt x="104" y="164"/>
                        <a:pt x="105" y="164"/>
                      </a:cubicBezTo>
                      <a:cubicBezTo>
                        <a:pt x="106" y="163"/>
                        <a:pt x="108" y="163"/>
                        <a:pt x="109" y="163"/>
                      </a:cubicBezTo>
                      <a:cubicBezTo>
                        <a:pt x="110" y="163"/>
                        <a:pt x="110" y="161"/>
                        <a:pt x="110" y="160"/>
                      </a:cubicBezTo>
                      <a:cubicBezTo>
                        <a:pt x="110" y="158"/>
                        <a:pt x="110" y="157"/>
                        <a:pt x="111" y="156"/>
                      </a:cubicBezTo>
                      <a:cubicBezTo>
                        <a:pt x="112" y="155"/>
                        <a:pt x="114" y="153"/>
                        <a:pt x="116" y="152"/>
                      </a:cubicBezTo>
                      <a:cubicBezTo>
                        <a:pt x="117" y="151"/>
                        <a:pt x="118" y="151"/>
                        <a:pt x="119" y="152"/>
                      </a:cubicBezTo>
                      <a:cubicBezTo>
                        <a:pt x="120" y="152"/>
                        <a:pt x="121" y="155"/>
                        <a:pt x="121" y="156"/>
                      </a:cubicBezTo>
                      <a:cubicBezTo>
                        <a:pt x="121" y="158"/>
                        <a:pt x="122" y="161"/>
                        <a:pt x="121" y="163"/>
                      </a:cubicBezTo>
                      <a:cubicBezTo>
                        <a:pt x="121" y="165"/>
                        <a:pt x="121" y="167"/>
                        <a:pt x="121" y="169"/>
                      </a:cubicBezTo>
                      <a:cubicBezTo>
                        <a:pt x="121" y="171"/>
                        <a:pt x="120" y="172"/>
                        <a:pt x="120" y="173"/>
                      </a:cubicBezTo>
                      <a:cubicBezTo>
                        <a:pt x="120" y="175"/>
                        <a:pt x="120" y="177"/>
                        <a:pt x="120" y="178"/>
                      </a:cubicBezTo>
                      <a:cubicBezTo>
                        <a:pt x="120" y="178"/>
                        <a:pt x="122" y="179"/>
                        <a:pt x="123" y="178"/>
                      </a:cubicBezTo>
                      <a:cubicBezTo>
                        <a:pt x="125" y="177"/>
                        <a:pt x="126" y="177"/>
                        <a:pt x="127" y="177"/>
                      </a:cubicBezTo>
                      <a:cubicBezTo>
                        <a:pt x="127" y="177"/>
                        <a:pt x="128" y="177"/>
                        <a:pt x="128" y="176"/>
                      </a:cubicBezTo>
                      <a:cubicBezTo>
                        <a:pt x="128" y="175"/>
                        <a:pt x="130" y="174"/>
                        <a:pt x="132" y="174"/>
                      </a:cubicBezTo>
                      <a:cubicBezTo>
                        <a:pt x="134" y="174"/>
                        <a:pt x="135" y="174"/>
                        <a:pt x="137" y="174"/>
                      </a:cubicBezTo>
                      <a:cubicBezTo>
                        <a:pt x="138" y="174"/>
                        <a:pt x="139" y="174"/>
                        <a:pt x="139" y="174"/>
                      </a:cubicBezTo>
                      <a:cubicBezTo>
                        <a:pt x="139" y="174"/>
                        <a:pt x="141" y="174"/>
                        <a:pt x="143" y="174"/>
                      </a:cubicBezTo>
                      <a:cubicBezTo>
                        <a:pt x="144" y="174"/>
                        <a:pt x="146" y="173"/>
                        <a:pt x="147" y="173"/>
                      </a:cubicBezTo>
                      <a:cubicBezTo>
                        <a:pt x="148" y="172"/>
                        <a:pt x="150" y="171"/>
                        <a:pt x="150" y="169"/>
                      </a:cubicBezTo>
                      <a:cubicBezTo>
                        <a:pt x="150" y="168"/>
                        <a:pt x="150" y="166"/>
                        <a:pt x="150" y="164"/>
                      </a:cubicBezTo>
                      <a:cubicBezTo>
                        <a:pt x="150" y="162"/>
                        <a:pt x="150" y="159"/>
                        <a:pt x="150" y="157"/>
                      </a:cubicBezTo>
                      <a:cubicBezTo>
                        <a:pt x="151" y="156"/>
                        <a:pt x="152" y="154"/>
                        <a:pt x="152" y="152"/>
                      </a:cubicBezTo>
                      <a:cubicBezTo>
                        <a:pt x="153" y="151"/>
                        <a:pt x="153" y="150"/>
                        <a:pt x="152" y="149"/>
                      </a:cubicBezTo>
                      <a:cubicBezTo>
                        <a:pt x="152" y="148"/>
                        <a:pt x="151" y="146"/>
                        <a:pt x="151" y="145"/>
                      </a:cubicBezTo>
                      <a:cubicBezTo>
                        <a:pt x="151" y="145"/>
                        <a:pt x="150" y="142"/>
                        <a:pt x="150" y="140"/>
                      </a:cubicBezTo>
                      <a:cubicBezTo>
                        <a:pt x="149" y="140"/>
                        <a:pt x="147" y="136"/>
                        <a:pt x="146" y="135"/>
                      </a:cubicBezTo>
                      <a:cubicBezTo>
                        <a:pt x="144" y="133"/>
                        <a:pt x="142" y="132"/>
                        <a:pt x="142" y="132"/>
                      </a:cubicBezTo>
                      <a:cubicBezTo>
                        <a:pt x="142" y="132"/>
                        <a:pt x="141" y="133"/>
                        <a:pt x="139" y="134"/>
                      </a:cubicBezTo>
                      <a:cubicBezTo>
                        <a:pt x="139" y="136"/>
                        <a:pt x="136" y="136"/>
                        <a:pt x="133" y="136"/>
                      </a:cubicBezTo>
                      <a:cubicBezTo>
                        <a:pt x="131" y="136"/>
                        <a:pt x="128" y="135"/>
                        <a:pt x="126" y="134"/>
                      </a:cubicBezTo>
                      <a:cubicBezTo>
                        <a:pt x="123" y="134"/>
                        <a:pt x="122" y="133"/>
                        <a:pt x="120" y="133"/>
                      </a:cubicBezTo>
                      <a:cubicBezTo>
                        <a:pt x="119" y="132"/>
                        <a:pt x="119" y="130"/>
                        <a:pt x="120" y="128"/>
                      </a:cubicBezTo>
                      <a:cubicBezTo>
                        <a:pt x="120" y="128"/>
                        <a:pt x="122" y="126"/>
                        <a:pt x="122" y="124"/>
                      </a:cubicBezTo>
                      <a:cubicBezTo>
                        <a:pt x="122" y="123"/>
                        <a:pt x="123" y="121"/>
                        <a:pt x="123" y="120"/>
                      </a:cubicBezTo>
                      <a:cubicBezTo>
                        <a:pt x="124" y="118"/>
                        <a:pt x="126" y="116"/>
                        <a:pt x="127" y="115"/>
                      </a:cubicBezTo>
                      <a:cubicBezTo>
                        <a:pt x="129" y="115"/>
                        <a:pt x="131" y="115"/>
                        <a:pt x="134" y="115"/>
                      </a:cubicBezTo>
                      <a:cubicBezTo>
                        <a:pt x="137" y="115"/>
                        <a:pt x="139" y="116"/>
                        <a:pt x="139" y="116"/>
                      </a:cubicBezTo>
                      <a:cubicBezTo>
                        <a:pt x="139" y="116"/>
                        <a:pt x="138" y="114"/>
                        <a:pt x="137" y="113"/>
                      </a:cubicBezTo>
                      <a:cubicBezTo>
                        <a:pt x="137" y="111"/>
                        <a:pt x="136" y="108"/>
                        <a:pt x="135" y="106"/>
                      </a:cubicBezTo>
                      <a:cubicBezTo>
                        <a:pt x="135" y="103"/>
                        <a:pt x="134" y="100"/>
                        <a:pt x="135" y="98"/>
                      </a:cubicBezTo>
                      <a:cubicBezTo>
                        <a:pt x="135" y="96"/>
                        <a:pt x="135" y="92"/>
                        <a:pt x="135" y="90"/>
                      </a:cubicBezTo>
                      <a:cubicBezTo>
                        <a:pt x="135" y="87"/>
                        <a:pt x="135" y="84"/>
                        <a:pt x="134" y="83"/>
                      </a:cubicBezTo>
                      <a:cubicBezTo>
                        <a:pt x="134" y="81"/>
                        <a:pt x="134" y="78"/>
                        <a:pt x="133" y="75"/>
                      </a:cubicBezTo>
                      <a:cubicBezTo>
                        <a:pt x="133" y="72"/>
                        <a:pt x="134" y="68"/>
                        <a:pt x="135" y="65"/>
                      </a:cubicBezTo>
                      <a:cubicBezTo>
                        <a:pt x="137" y="62"/>
                        <a:pt x="139" y="58"/>
                        <a:pt x="140" y="57"/>
                      </a:cubicBezTo>
                      <a:cubicBezTo>
                        <a:pt x="142" y="54"/>
                        <a:pt x="145" y="51"/>
                        <a:pt x="146" y="51"/>
                      </a:cubicBezTo>
                      <a:cubicBezTo>
                        <a:pt x="147" y="49"/>
                        <a:pt x="149" y="47"/>
                        <a:pt x="150" y="46"/>
                      </a:cubicBezTo>
                      <a:cubicBezTo>
                        <a:pt x="152" y="45"/>
                        <a:pt x="154" y="43"/>
                        <a:pt x="154" y="42"/>
                      </a:cubicBezTo>
                      <a:cubicBezTo>
                        <a:pt x="155" y="40"/>
                        <a:pt x="157" y="38"/>
                        <a:pt x="158" y="37"/>
                      </a:cubicBezTo>
                      <a:cubicBezTo>
                        <a:pt x="158" y="36"/>
                        <a:pt x="158" y="34"/>
                        <a:pt x="157" y="33"/>
                      </a:cubicBezTo>
                      <a:cubicBezTo>
                        <a:pt x="156" y="32"/>
                        <a:pt x="156" y="32"/>
                        <a:pt x="156" y="32"/>
                      </a:cubicBezTo>
                      <a:cubicBezTo>
                        <a:pt x="154" y="32"/>
                        <a:pt x="153" y="31"/>
                        <a:pt x="153" y="31"/>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49" name="Freeform 53">
                  <a:extLst>
                    <a:ext uri="{FF2B5EF4-FFF2-40B4-BE49-F238E27FC236}">
                      <a16:creationId xmlns:a16="http://schemas.microsoft.com/office/drawing/2014/main" id="{7F617BA0-EDE4-39A7-0EFA-6A4036960C3D}"/>
                    </a:ext>
                  </a:extLst>
                </p:cNvPr>
                <p:cNvSpPr>
                  <a:spLocks/>
                </p:cNvSpPr>
                <p:nvPr/>
              </p:nvSpPr>
              <p:spPr bwMode="auto">
                <a:xfrm>
                  <a:off x="4900111" y="1554639"/>
                  <a:ext cx="280829" cy="287716"/>
                </a:xfrm>
                <a:custGeom>
                  <a:avLst/>
                  <a:gdLst/>
                  <a:ahLst/>
                  <a:cxnLst>
                    <a:cxn ang="0">
                      <a:pos x="15" y="136"/>
                    </a:cxn>
                    <a:cxn ang="0">
                      <a:pos x="30" y="138"/>
                    </a:cxn>
                    <a:cxn ang="0">
                      <a:pos x="36" y="139"/>
                    </a:cxn>
                    <a:cxn ang="0">
                      <a:pos x="49" y="137"/>
                    </a:cxn>
                    <a:cxn ang="0">
                      <a:pos x="59" y="141"/>
                    </a:cxn>
                    <a:cxn ang="0">
                      <a:pos x="66" y="146"/>
                    </a:cxn>
                    <a:cxn ang="0">
                      <a:pos x="67" y="158"/>
                    </a:cxn>
                    <a:cxn ang="0">
                      <a:pos x="73" y="154"/>
                    </a:cxn>
                    <a:cxn ang="0">
                      <a:pos x="81" y="148"/>
                    </a:cxn>
                    <a:cxn ang="0">
                      <a:pos x="90" y="147"/>
                    </a:cxn>
                    <a:cxn ang="0">
                      <a:pos x="101" y="151"/>
                    </a:cxn>
                    <a:cxn ang="0">
                      <a:pos x="114" y="146"/>
                    </a:cxn>
                    <a:cxn ang="0">
                      <a:pos x="119" y="135"/>
                    </a:cxn>
                    <a:cxn ang="0">
                      <a:pos x="129" y="129"/>
                    </a:cxn>
                    <a:cxn ang="0">
                      <a:pos x="136" y="129"/>
                    </a:cxn>
                    <a:cxn ang="0">
                      <a:pos x="138" y="122"/>
                    </a:cxn>
                    <a:cxn ang="0">
                      <a:pos x="145" y="116"/>
                    </a:cxn>
                    <a:cxn ang="0">
                      <a:pos x="151" y="115"/>
                    </a:cxn>
                    <a:cxn ang="0">
                      <a:pos x="155" y="111"/>
                    </a:cxn>
                    <a:cxn ang="0">
                      <a:pos x="150" y="103"/>
                    </a:cxn>
                    <a:cxn ang="0">
                      <a:pos x="149" y="90"/>
                    </a:cxn>
                    <a:cxn ang="0">
                      <a:pos x="144" y="83"/>
                    </a:cxn>
                    <a:cxn ang="0">
                      <a:pos x="139" y="72"/>
                    </a:cxn>
                    <a:cxn ang="0">
                      <a:pos x="131" y="64"/>
                    </a:cxn>
                    <a:cxn ang="0">
                      <a:pos x="124" y="64"/>
                    </a:cxn>
                    <a:cxn ang="0">
                      <a:pos x="114" y="54"/>
                    </a:cxn>
                    <a:cxn ang="0">
                      <a:pos x="110" y="42"/>
                    </a:cxn>
                    <a:cxn ang="0">
                      <a:pos x="103" y="27"/>
                    </a:cxn>
                    <a:cxn ang="0">
                      <a:pos x="92" y="17"/>
                    </a:cxn>
                    <a:cxn ang="0">
                      <a:pos x="100" y="11"/>
                    </a:cxn>
                    <a:cxn ang="0">
                      <a:pos x="107" y="0"/>
                    </a:cxn>
                    <a:cxn ang="0">
                      <a:pos x="99" y="1"/>
                    </a:cxn>
                    <a:cxn ang="0">
                      <a:pos x="88" y="7"/>
                    </a:cxn>
                    <a:cxn ang="0">
                      <a:pos x="75" y="8"/>
                    </a:cxn>
                    <a:cxn ang="0">
                      <a:pos x="78" y="15"/>
                    </a:cxn>
                    <a:cxn ang="0">
                      <a:pos x="76" y="19"/>
                    </a:cxn>
                    <a:cxn ang="0">
                      <a:pos x="66" y="23"/>
                    </a:cxn>
                    <a:cxn ang="0">
                      <a:pos x="55" y="27"/>
                    </a:cxn>
                    <a:cxn ang="0">
                      <a:pos x="48" y="30"/>
                    </a:cxn>
                    <a:cxn ang="0">
                      <a:pos x="43" y="34"/>
                    </a:cxn>
                    <a:cxn ang="0">
                      <a:pos x="37" y="41"/>
                    </a:cxn>
                    <a:cxn ang="0">
                      <a:pos x="38" y="48"/>
                    </a:cxn>
                    <a:cxn ang="0">
                      <a:pos x="40" y="60"/>
                    </a:cxn>
                    <a:cxn ang="0">
                      <a:pos x="37" y="68"/>
                    </a:cxn>
                    <a:cxn ang="0">
                      <a:pos x="41" y="77"/>
                    </a:cxn>
                    <a:cxn ang="0">
                      <a:pos x="39" y="80"/>
                    </a:cxn>
                    <a:cxn ang="0">
                      <a:pos x="29" y="87"/>
                    </a:cxn>
                    <a:cxn ang="0">
                      <a:pos x="17" y="98"/>
                    </a:cxn>
                    <a:cxn ang="0">
                      <a:pos x="11" y="104"/>
                    </a:cxn>
                    <a:cxn ang="0">
                      <a:pos x="3" y="113"/>
                    </a:cxn>
                    <a:cxn ang="0">
                      <a:pos x="1" y="117"/>
                    </a:cxn>
                    <a:cxn ang="0">
                      <a:pos x="5" y="124"/>
                    </a:cxn>
                    <a:cxn ang="0">
                      <a:pos x="3" y="131"/>
                    </a:cxn>
                  </a:cxnLst>
                  <a:rect l="0" t="0" r="r" b="b"/>
                  <a:pathLst>
                    <a:path w="155" h="159">
                      <a:moveTo>
                        <a:pt x="6" y="136"/>
                      </a:moveTo>
                      <a:cubicBezTo>
                        <a:pt x="8" y="136"/>
                        <a:pt x="13" y="136"/>
                        <a:pt x="15" y="136"/>
                      </a:cubicBezTo>
                      <a:cubicBezTo>
                        <a:pt x="19" y="136"/>
                        <a:pt x="22" y="136"/>
                        <a:pt x="23" y="136"/>
                      </a:cubicBezTo>
                      <a:cubicBezTo>
                        <a:pt x="25" y="137"/>
                        <a:pt x="28" y="137"/>
                        <a:pt x="30" y="138"/>
                      </a:cubicBezTo>
                      <a:cubicBezTo>
                        <a:pt x="31" y="138"/>
                        <a:pt x="33" y="138"/>
                        <a:pt x="33" y="138"/>
                      </a:cubicBezTo>
                      <a:cubicBezTo>
                        <a:pt x="33" y="138"/>
                        <a:pt x="34" y="139"/>
                        <a:pt x="36" y="139"/>
                      </a:cubicBezTo>
                      <a:cubicBezTo>
                        <a:pt x="38" y="138"/>
                        <a:pt x="41" y="138"/>
                        <a:pt x="43" y="138"/>
                      </a:cubicBezTo>
                      <a:cubicBezTo>
                        <a:pt x="45" y="137"/>
                        <a:pt x="47" y="137"/>
                        <a:pt x="49" y="137"/>
                      </a:cubicBezTo>
                      <a:cubicBezTo>
                        <a:pt x="50" y="138"/>
                        <a:pt x="53" y="140"/>
                        <a:pt x="54" y="141"/>
                      </a:cubicBezTo>
                      <a:cubicBezTo>
                        <a:pt x="55" y="141"/>
                        <a:pt x="58" y="142"/>
                        <a:pt x="59" y="141"/>
                      </a:cubicBezTo>
                      <a:cubicBezTo>
                        <a:pt x="61" y="140"/>
                        <a:pt x="63" y="140"/>
                        <a:pt x="64" y="141"/>
                      </a:cubicBezTo>
                      <a:cubicBezTo>
                        <a:pt x="65" y="143"/>
                        <a:pt x="66" y="145"/>
                        <a:pt x="66" y="146"/>
                      </a:cubicBezTo>
                      <a:cubicBezTo>
                        <a:pt x="66" y="148"/>
                        <a:pt x="66" y="151"/>
                        <a:pt x="66" y="153"/>
                      </a:cubicBezTo>
                      <a:cubicBezTo>
                        <a:pt x="66" y="155"/>
                        <a:pt x="66" y="157"/>
                        <a:pt x="67" y="158"/>
                      </a:cubicBezTo>
                      <a:cubicBezTo>
                        <a:pt x="68" y="159"/>
                        <a:pt x="69" y="159"/>
                        <a:pt x="70" y="157"/>
                      </a:cubicBezTo>
                      <a:cubicBezTo>
                        <a:pt x="70" y="155"/>
                        <a:pt x="72" y="154"/>
                        <a:pt x="73" y="154"/>
                      </a:cubicBezTo>
                      <a:cubicBezTo>
                        <a:pt x="74" y="153"/>
                        <a:pt x="76" y="151"/>
                        <a:pt x="77" y="149"/>
                      </a:cubicBezTo>
                      <a:cubicBezTo>
                        <a:pt x="78" y="149"/>
                        <a:pt x="80" y="148"/>
                        <a:pt x="81" y="148"/>
                      </a:cubicBezTo>
                      <a:cubicBezTo>
                        <a:pt x="82" y="148"/>
                        <a:pt x="84" y="149"/>
                        <a:pt x="85" y="149"/>
                      </a:cubicBezTo>
                      <a:cubicBezTo>
                        <a:pt x="85" y="149"/>
                        <a:pt x="88" y="148"/>
                        <a:pt x="90" y="147"/>
                      </a:cubicBezTo>
                      <a:cubicBezTo>
                        <a:pt x="93" y="146"/>
                        <a:pt x="96" y="147"/>
                        <a:pt x="97" y="149"/>
                      </a:cubicBezTo>
                      <a:cubicBezTo>
                        <a:pt x="97" y="150"/>
                        <a:pt x="99" y="151"/>
                        <a:pt x="101" y="151"/>
                      </a:cubicBezTo>
                      <a:cubicBezTo>
                        <a:pt x="104" y="151"/>
                        <a:pt x="106" y="150"/>
                        <a:pt x="108" y="149"/>
                      </a:cubicBezTo>
                      <a:cubicBezTo>
                        <a:pt x="110" y="149"/>
                        <a:pt x="113" y="147"/>
                        <a:pt x="114" y="146"/>
                      </a:cubicBezTo>
                      <a:cubicBezTo>
                        <a:pt x="115" y="145"/>
                        <a:pt x="117" y="143"/>
                        <a:pt x="117" y="141"/>
                      </a:cubicBezTo>
                      <a:cubicBezTo>
                        <a:pt x="117" y="139"/>
                        <a:pt x="118" y="136"/>
                        <a:pt x="119" y="135"/>
                      </a:cubicBezTo>
                      <a:cubicBezTo>
                        <a:pt x="120" y="133"/>
                        <a:pt x="122" y="131"/>
                        <a:pt x="124" y="130"/>
                      </a:cubicBezTo>
                      <a:cubicBezTo>
                        <a:pt x="126" y="130"/>
                        <a:pt x="128" y="129"/>
                        <a:pt x="129" y="129"/>
                      </a:cubicBezTo>
                      <a:cubicBezTo>
                        <a:pt x="130" y="129"/>
                        <a:pt x="131" y="130"/>
                        <a:pt x="132" y="130"/>
                      </a:cubicBezTo>
                      <a:cubicBezTo>
                        <a:pt x="134" y="131"/>
                        <a:pt x="136" y="131"/>
                        <a:pt x="136" y="129"/>
                      </a:cubicBezTo>
                      <a:cubicBezTo>
                        <a:pt x="137" y="128"/>
                        <a:pt x="138" y="127"/>
                        <a:pt x="137" y="125"/>
                      </a:cubicBezTo>
                      <a:cubicBezTo>
                        <a:pt x="136" y="124"/>
                        <a:pt x="137" y="122"/>
                        <a:pt x="138" y="122"/>
                      </a:cubicBezTo>
                      <a:cubicBezTo>
                        <a:pt x="139" y="121"/>
                        <a:pt x="141" y="120"/>
                        <a:pt x="143" y="119"/>
                      </a:cubicBezTo>
                      <a:cubicBezTo>
                        <a:pt x="143" y="119"/>
                        <a:pt x="144" y="117"/>
                        <a:pt x="145" y="116"/>
                      </a:cubicBezTo>
                      <a:cubicBezTo>
                        <a:pt x="145" y="115"/>
                        <a:pt x="147" y="115"/>
                        <a:pt x="148" y="115"/>
                      </a:cubicBezTo>
                      <a:cubicBezTo>
                        <a:pt x="150" y="114"/>
                        <a:pt x="151" y="115"/>
                        <a:pt x="151" y="115"/>
                      </a:cubicBezTo>
                      <a:cubicBezTo>
                        <a:pt x="151" y="115"/>
                        <a:pt x="153" y="115"/>
                        <a:pt x="154" y="114"/>
                      </a:cubicBezTo>
                      <a:cubicBezTo>
                        <a:pt x="154" y="114"/>
                        <a:pt x="155" y="113"/>
                        <a:pt x="155" y="111"/>
                      </a:cubicBezTo>
                      <a:cubicBezTo>
                        <a:pt x="155" y="110"/>
                        <a:pt x="154" y="108"/>
                        <a:pt x="153" y="108"/>
                      </a:cubicBezTo>
                      <a:cubicBezTo>
                        <a:pt x="152" y="106"/>
                        <a:pt x="150" y="104"/>
                        <a:pt x="150" y="103"/>
                      </a:cubicBezTo>
                      <a:cubicBezTo>
                        <a:pt x="150" y="100"/>
                        <a:pt x="150" y="98"/>
                        <a:pt x="150" y="97"/>
                      </a:cubicBezTo>
                      <a:cubicBezTo>
                        <a:pt x="150" y="95"/>
                        <a:pt x="150" y="92"/>
                        <a:pt x="149" y="90"/>
                      </a:cubicBezTo>
                      <a:cubicBezTo>
                        <a:pt x="148" y="87"/>
                        <a:pt x="147" y="85"/>
                        <a:pt x="147" y="85"/>
                      </a:cubicBezTo>
                      <a:cubicBezTo>
                        <a:pt x="147" y="85"/>
                        <a:pt x="146" y="84"/>
                        <a:pt x="144" y="83"/>
                      </a:cubicBezTo>
                      <a:cubicBezTo>
                        <a:pt x="142" y="82"/>
                        <a:pt x="140" y="80"/>
                        <a:pt x="140" y="78"/>
                      </a:cubicBezTo>
                      <a:cubicBezTo>
                        <a:pt x="140" y="77"/>
                        <a:pt x="139" y="74"/>
                        <a:pt x="139" y="72"/>
                      </a:cubicBezTo>
                      <a:cubicBezTo>
                        <a:pt x="139" y="72"/>
                        <a:pt x="138" y="69"/>
                        <a:pt x="136" y="67"/>
                      </a:cubicBezTo>
                      <a:cubicBezTo>
                        <a:pt x="134" y="67"/>
                        <a:pt x="132" y="65"/>
                        <a:pt x="131" y="64"/>
                      </a:cubicBezTo>
                      <a:cubicBezTo>
                        <a:pt x="131" y="63"/>
                        <a:pt x="130" y="63"/>
                        <a:pt x="130" y="64"/>
                      </a:cubicBezTo>
                      <a:cubicBezTo>
                        <a:pt x="129" y="64"/>
                        <a:pt x="126" y="64"/>
                        <a:pt x="124" y="64"/>
                      </a:cubicBezTo>
                      <a:cubicBezTo>
                        <a:pt x="122" y="64"/>
                        <a:pt x="120" y="63"/>
                        <a:pt x="118" y="60"/>
                      </a:cubicBezTo>
                      <a:cubicBezTo>
                        <a:pt x="117" y="58"/>
                        <a:pt x="115" y="55"/>
                        <a:pt x="114" y="54"/>
                      </a:cubicBezTo>
                      <a:cubicBezTo>
                        <a:pt x="114" y="53"/>
                        <a:pt x="113" y="50"/>
                        <a:pt x="112" y="48"/>
                      </a:cubicBezTo>
                      <a:cubicBezTo>
                        <a:pt x="112" y="46"/>
                        <a:pt x="111" y="43"/>
                        <a:pt x="110" y="42"/>
                      </a:cubicBezTo>
                      <a:cubicBezTo>
                        <a:pt x="109" y="39"/>
                        <a:pt x="108" y="36"/>
                        <a:pt x="108" y="34"/>
                      </a:cubicBezTo>
                      <a:cubicBezTo>
                        <a:pt x="108" y="32"/>
                        <a:pt x="106" y="29"/>
                        <a:pt x="103" y="27"/>
                      </a:cubicBezTo>
                      <a:cubicBezTo>
                        <a:pt x="102" y="26"/>
                        <a:pt x="98" y="24"/>
                        <a:pt x="95" y="23"/>
                      </a:cubicBezTo>
                      <a:cubicBezTo>
                        <a:pt x="93" y="21"/>
                        <a:pt x="92" y="18"/>
                        <a:pt x="92" y="17"/>
                      </a:cubicBezTo>
                      <a:cubicBezTo>
                        <a:pt x="92" y="15"/>
                        <a:pt x="94" y="13"/>
                        <a:pt x="95" y="13"/>
                      </a:cubicBezTo>
                      <a:cubicBezTo>
                        <a:pt x="97" y="13"/>
                        <a:pt x="99" y="11"/>
                        <a:pt x="100" y="11"/>
                      </a:cubicBezTo>
                      <a:cubicBezTo>
                        <a:pt x="100" y="10"/>
                        <a:pt x="102" y="6"/>
                        <a:pt x="104" y="5"/>
                      </a:cubicBezTo>
                      <a:cubicBezTo>
                        <a:pt x="106" y="2"/>
                        <a:pt x="107" y="0"/>
                        <a:pt x="107" y="0"/>
                      </a:cubicBezTo>
                      <a:cubicBezTo>
                        <a:pt x="107" y="0"/>
                        <a:pt x="106" y="0"/>
                        <a:pt x="104" y="0"/>
                      </a:cubicBezTo>
                      <a:cubicBezTo>
                        <a:pt x="102" y="0"/>
                        <a:pt x="99" y="0"/>
                        <a:pt x="99" y="1"/>
                      </a:cubicBezTo>
                      <a:cubicBezTo>
                        <a:pt x="98" y="2"/>
                        <a:pt x="96" y="4"/>
                        <a:pt x="94" y="5"/>
                      </a:cubicBezTo>
                      <a:cubicBezTo>
                        <a:pt x="93" y="6"/>
                        <a:pt x="91" y="7"/>
                        <a:pt x="88" y="7"/>
                      </a:cubicBezTo>
                      <a:cubicBezTo>
                        <a:pt x="86" y="8"/>
                        <a:pt x="82" y="8"/>
                        <a:pt x="80" y="8"/>
                      </a:cubicBezTo>
                      <a:cubicBezTo>
                        <a:pt x="77" y="8"/>
                        <a:pt x="75" y="8"/>
                        <a:pt x="75" y="8"/>
                      </a:cubicBezTo>
                      <a:cubicBezTo>
                        <a:pt x="75" y="8"/>
                        <a:pt x="76" y="9"/>
                        <a:pt x="77" y="9"/>
                      </a:cubicBezTo>
                      <a:cubicBezTo>
                        <a:pt x="78" y="11"/>
                        <a:pt x="78" y="14"/>
                        <a:pt x="78" y="15"/>
                      </a:cubicBezTo>
                      <a:cubicBezTo>
                        <a:pt x="77" y="16"/>
                        <a:pt x="77" y="18"/>
                        <a:pt x="77" y="18"/>
                      </a:cubicBezTo>
                      <a:cubicBezTo>
                        <a:pt x="77" y="18"/>
                        <a:pt x="76" y="18"/>
                        <a:pt x="76" y="19"/>
                      </a:cubicBezTo>
                      <a:cubicBezTo>
                        <a:pt x="74" y="20"/>
                        <a:pt x="72" y="21"/>
                        <a:pt x="71" y="21"/>
                      </a:cubicBezTo>
                      <a:cubicBezTo>
                        <a:pt x="70" y="23"/>
                        <a:pt x="68" y="23"/>
                        <a:pt x="66" y="23"/>
                      </a:cubicBezTo>
                      <a:cubicBezTo>
                        <a:pt x="64" y="23"/>
                        <a:pt x="61" y="23"/>
                        <a:pt x="60" y="24"/>
                      </a:cubicBezTo>
                      <a:cubicBezTo>
                        <a:pt x="60" y="25"/>
                        <a:pt x="58" y="26"/>
                        <a:pt x="55" y="27"/>
                      </a:cubicBezTo>
                      <a:cubicBezTo>
                        <a:pt x="53" y="27"/>
                        <a:pt x="52" y="28"/>
                        <a:pt x="51" y="29"/>
                      </a:cubicBezTo>
                      <a:cubicBezTo>
                        <a:pt x="50" y="30"/>
                        <a:pt x="49" y="30"/>
                        <a:pt x="48" y="30"/>
                      </a:cubicBezTo>
                      <a:cubicBezTo>
                        <a:pt x="48" y="30"/>
                        <a:pt x="46" y="31"/>
                        <a:pt x="46" y="31"/>
                      </a:cubicBezTo>
                      <a:cubicBezTo>
                        <a:pt x="45" y="32"/>
                        <a:pt x="45" y="33"/>
                        <a:pt x="43" y="34"/>
                      </a:cubicBezTo>
                      <a:cubicBezTo>
                        <a:pt x="42" y="35"/>
                        <a:pt x="39" y="37"/>
                        <a:pt x="38" y="38"/>
                      </a:cubicBezTo>
                      <a:cubicBezTo>
                        <a:pt x="37" y="39"/>
                        <a:pt x="37" y="41"/>
                        <a:pt x="37" y="41"/>
                      </a:cubicBezTo>
                      <a:cubicBezTo>
                        <a:pt x="37" y="41"/>
                        <a:pt x="37" y="42"/>
                        <a:pt x="37" y="43"/>
                      </a:cubicBezTo>
                      <a:cubicBezTo>
                        <a:pt x="38" y="44"/>
                        <a:pt x="38" y="46"/>
                        <a:pt x="38" y="48"/>
                      </a:cubicBezTo>
                      <a:cubicBezTo>
                        <a:pt x="39" y="49"/>
                        <a:pt x="40" y="52"/>
                        <a:pt x="41" y="53"/>
                      </a:cubicBezTo>
                      <a:cubicBezTo>
                        <a:pt x="42" y="54"/>
                        <a:pt x="41" y="57"/>
                        <a:pt x="40" y="60"/>
                      </a:cubicBezTo>
                      <a:cubicBezTo>
                        <a:pt x="39" y="61"/>
                        <a:pt x="39" y="64"/>
                        <a:pt x="39" y="64"/>
                      </a:cubicBezTo>
                      <a:cubicBezTo>
                        <a:pt x="39" y="65"/>
                        <a:pt x="38" y="66"/>
                        <a:pt x="37" y="68"/>
                      </a:cubicBezTo>
                      <a:cubicBezTo>
                        <a:pt x="36" y="69"/>
                        <a:pt x="36" y="72"/>
                        <a:pt x="37" y="72"/>
                      </a:cubicBezTo>
                      <a:cubicBezTo>
                        <a:pt x="39" y="74"/>
                        <a:pt x="40" y="76"/>
                        <a:pt x="41" y="77"/>
                      </a:cubicBezTo>
                      <a:cubicBezTo>
                        <a:pt x="41" y="77"/>
                        <a:pt x="41" y="78"/>
                        <a:pt x="41" y="78"/>
                      </a:cubicBezTo>
                      <a:cubicBezTo>
                        <a:pt x="41" y="78"/>
                        <a:pt x="41" y="79"/>
                        <a:pt x="39" y="80"/>
                      </a:cubicBezTo>
                      <a:cubicBezTo>
                        <a:pt x="37" y="82"/>
                        <a:pt x="35" y="83"/>
                        <a:pt x="34" y="84"/>
                      </a:cubicBezTo>
                      <a:cubicBezTo>
                        <a:pt x="34" y="85"/>
                        <a:pt x="31" y="86"/>
                        <a:pt x="29" y="87"/>
                      </a:cubicBezTo>
                      <a:cubicBezTo>
                        <a:pt x="27" y="88"/>
                        <a:pt x="25" y="90"/>
                        <a:pt x="23" y="92"/>
                      </a:cubicBezTo>
                      <a:cubicBezTo>
                        <a:pt x="21" y="95"/>
                        <a:pt x="18" y="97"/>
                        <a:pt x="17" y="98"/>
                      </a:cubicBezTo>
                      <a:cubicBezTo>
                        <a:pt x="16" y="100"/>
                        <a:pt x="14" y="101"/>
                        <a:pt x="13" y="101"/>
                      </a:cubicBezTo>
                      <a:cubicBezTo>
                        <a:pt x="12" y="101"/>
                        <a:pt x="11" y="103"/>
                        <a:pt x="11" y="104"/>
                      </a:cubicBezTo>
                      <a:cubicBezTo>
                        <a:pt x="10" y="105"/>
                        <a:pt x="8" y="108"/>
                        <a:pt x="7" y="109"/>
                      </a:cubicBezTo>
                      <a:cubicBezTo>
                        <a:pt x="5" y="110"/>
                        <a:pt x="3" y="111"/>
                        <a:pt x="3" y="113"/>
                      </a:cubicBezTo>
                      <a:cubicBezTo>
                        <a:pt x="1" y="114"/>
                        <a:pt x="0" y="115"/>
                        <a:pt x="0" y="115"/>
                      </a:cubicBezTo>
                      <a:cubicBezTo>
                        <a:pt x="0" y="115"/>
                        <a:pt x="1" y="116"/>
                        <a:pt x="1" y="117"/>
                      </a:cubicBezTo>
                      <a:cubicBezTo>
                        <a:pt x="2" y="117"/>
                        <a:pt x="3" y="118"/>
                        <a:pt x="4" y="120"/>
                      </a:cubicBezTo>
                      <a:cubicBezTo>
                        <a:pt x="4" y="121"/>
                        <a:pt x="4" y="122"/>
                        <a:pt x="5" y="124"/>
                      </a:cubicBezTo>
                      <a:cubicBezTo>
                        <a:pt x="5" y="125"/>
                        <a:pt x="5" y="127"/>
                        <a:pt x="5" y="127"/>
                      </a:cubicBezTo>
                      <a:cubicBezTo>
                        <a:pt x="5" y="127"/>
                        <a:pt x="4" y="128"/>
                        <a:pt x="3" y="131"/>
                      </a:cubicBezTo>
                      <a:cubicBezTo>
                        <a:pt x="2" y="133"/>
                        <a:pt x="3" y="136"/>
                        <a:pt x="6" y="136"/>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50" name="Freeform 54">
                  <a:extLst>
                    <a:ext uri="{FF2B5EF4-FFF2-40B4-BE49-F238E27FC236}">
                      <a16:creationId xmlns:a16="http://schemas.microsoft.com/office/drawing/2014/main" id="{F479B524-F094-FA07-B412-6179433998FE}"/>
                    </a:ext>
                  </a:extLst>
                </p:cNvPr>
                <p:cNvSpPr>
                  <a:spLocks/>
                </p:cNvSpPr>
                <p:nvPr/>
              </p:nvSpPr>
              <p:spPr bwMode="auto">
                <a:xfrm>
                  <a:off x="4470832" y="1784964"/>
                  <a:ext cx="818765" cy="707814"/>
                </a:xfrm>
                <a:custGeom>
                  <a:avLst/>
                  <a:gdLst/>
                  <a:ahLst/>
                  <a:cxnLst>
                    <a:cxn ang="0">
                      <a:pos x="425" y="181"/>
                    </a:cxn>
                    <a:cxn ang="0">
                      <a:pos x="420" y="177"/>
                    </a:cxn>
                    <a:cxn ang="0">
                      <a:pos x="420" y="158"/>
                    </a:cxn>
                    <a:cxn ang="0">
                      <a:pos x="406" y="134"/>
                    </a:cxn>
                    <a:cxn ang="0">
                      <a:pos x="392" y="135"/>
                    </a:cxn>
                    <a:cxn ang="0">
                      <a:pos x="386" y="121"/>
                    </a:cxn>
                    <a:cxn ang="0">
                      <a:pos x="374" y="118"/>
                    </a:cxn>
                    <a:cxn ang="0">
                      <a:pos x="361" y="113"/>
                    </a:cxn>
                    <a:cxn ang="0">
                      <a:pos x="349" y="125"/>
                    </a:cxn>
                    <a:cxn ang="0">
                      <a:pos x="338" y="117"/>
                    </a:cxn>
                    <a:cxn ang="0">
                      <a:pos x="328" y="93"/>
                    </a:cxn>
                    <a:cxn ang="0">
                      <a:pos x="317" y="72"/>
                    </a:cxn>
                    <a:cxn ang="0">
                      <a:pos x="309" y="51"/>
                    </a:cxn>
                    <a:cxn ang="0">
                      <a:pos x="285" y="42"/>
                    </a:cxn>
                    <a:cxn ang="0">
                      <a:pos x="272" y="33"/>
                    </a:cxn>
                    <a:cxn ang="0">
                      <a:pos x="269" y="14"/>
                    </a:cxn>
                    <a:cxn ang="0">
                      <a:pos x="242" y="9"/>
                    </a:cxn>
                    <a:cxn ang="0">
                      <a:pos x="223" y="7"/>
                    </a:cxn>
                    <a:cxn ang="0">
                      <a:pos x="197" y="45"/>
                    </a:cxn>
                    <a:cxn ang="0">
                      <a:pos x="165" y="70"/>
                    </a:cxn>
                    <a:cxn ang="0">
                      <a:pos x="139" y="100"/>
                    </a:cxn>
                    <a:cxn ang="0">
                      <a:pos x="108" y="121"/>
                    </a:cxn>
                    <a:cxn ang="0">
                      <a:pos x="66" y="124"/>
                    </a:cxn>
                    <a:cxn ang="0">
                      <a:pos x="42" y="116"/>
                    </a:cxn>
                    <a:cxn ang="0">
                      <a:pos x="21" y="141"/>
                    </a:cxn>
                    <a:cxn ang="0">
                      <a:pos x="0" y="173"/>
                    </a:cxn>
                    <a:cxn ang="0">
                      <a:pos x="29" y="187"/>
                    </a:cxn>
                    <a:cxn ang="0">
                      <a:pos x="30" y="227"/>
                    </a:cxn>
                    <a:cxn ang="0">
                      <a:pos x="54" y="248"/>
                    </a:cxn>
                    <a:cxn ang="0">
                      <a:pos x="66" y="281"/>
                    </a:cxn>
                    <a:cxn ang="0">
                      <a:pos x="86" y="295"/>
                    </a:cxn>
                    <a:cxn ang="0">
                      <a:pos x="115" y="296"/>
                    </a:cxn>
                    <a:cxn ang="0">
                      <a:pos x="140" y="301"/>
                    </a:cxn>
                    <a:cxn ang="0">
                      <a:pos x="156" y="309"/>
                    </a:cxn>
                    <a:cxn ang="0">
                      <a:pos x="178" y="309"/>
                    </a:cxn>
                    <a:cxn ang="0">
                      <a:pos x="186" y="333"/>
                    </a:cxn>
                    <a:cxn ang="0">
                      <a:pos x="193" y="348"/>
                    </a:cxn>
                    <a:cxn ang="0">
                      <a:pos x="214" y="369"/>
                    </a:cxn>
                    <a:cxn ang="0">
                      <a:pos x="240" y="392"/>
                    </a:cxn>
                    <a:cxn ang="0">
                      <a:pos x="258" y="381"/>
                    </a:cxn>
                    <a:cxn ang="0">
                      <a:pos x="270" y="363"/>
                    </a:cxn>
                    <a:cxn ang="0">
                      <a:pos x="274" y="332"/>
                    </a:cxn>
                    <a:cxn ang="0">
                      <a:pos x="268" y="311"/>
                    </a:cxn>
                    <a:cxn ang="0">
                      <a:pos x="278" y="299"/>
                    </a:cxn>
                    <a:cxn ang="0">
                      <a:pos x="285" y="286"/>
                    </a:cxn>
                    <a:cxn ang="0">
                      <a:pos x="302" y="289"/>
                    </a:cxn>
                    <a:cxn ang="0">
                      <a:pos x="291" y="295"/>
                    </a:cxn>
                    <a:cxn ang="0">
                      <a:pos x="322" y="298"/>
                    </a:cxn>
                    <a:cxn ang="0">
                      <a:pos x="320" y="325"/>
                    </a:cxn>
                    <a:cxn ang="0">
                      <a:pos x="305" y="342"/>
                    </a:cxn>
                    <a:cxn ang="0">
                      <a:pos x="322" y="345"/>
                    </a:cxn>
                    <a:cxn ang="0">
                      <a:pos x="338" y="326"/>
                    </a:cxn>
                    <a:cxn ang="0">
                      <a:pos x="362" y="326"/>
                    </a:cxn>
                    <a:cxn ang="0">
                      <a:pos x="378" y="322"/>
                    </a:cxn>
                    <a:cxn ang="0">
                      <a:pos x="388" y="308"/>
                    </a:cxn>
                    <a:cxn ang="0">
                      <a:pos x="382" y="282"/>
                    </a:cxn>
                    <a:cxn ang="0">
                      <a:pos x="405" y="265"/>
                    </a:cxn>
                    <a:cxn ang="0">
                      <a:pos x="372" y="264"/>
                    </a:cxn>
                    <a:cxn ang="0">
                      <a:pos x="371" y="235"/>
                    </a:cxn>
                    <a:cxn ang="0">
                      <a:pos x="397" y="219"/>
                    </a:cxn>
                    <a:cxn ang="0">
                      <a:pos x="430" y="201"/>
                    </a:cxn>
                    <a:cxn ang="0">
                      <a:pos x="450" y="188"/>
                    </a:cxn>
                  </a:cxnLst>
                  <a:rect l="0" t="0" r="r" b="b"/>
                  <a:pathLst>
                    <a:path w="452" h="392">
                      <a:moveTo>
                        <a:pt x="448" y="179"/>
                      </a:moveTo>
                      <a:cubicBezTo>
                        <a:pt x="447" y="179"/>
                        <a:pt x="446" y="179"/>
                        <a:pt x="444" y="180"/>
                      </a:cubicBezTo>
                      <a:cubicBezTo>
                        <a:pt x="443" y="181"/>
                        <a:pt x="440" y="181"/>
                        <a:pt x="439" y="180"/>
                      </a:cubicBezTo>
                      <a:cubicBezTo>
                        <a:pt x="438" y="179"/>
                        <a:pt x="434" y="180"/>
                        <a:pt x="431" y="180"/>
                      </a:cubicBezTo>
                      <a:cubicBezTo>
                        <a:pt x="430" y="180"/>
                        <a:pt x="427" y="180"/>
                        <a:pt x="425" y="181"/>
                      </a:cubicBezTo>
                      <a:cubicBezTo>
                        <a:pt x="424" y="181"/>
                        <a:pt x="422" y="182"/>
                        <a:pt x="421" y="183"/>
                      </a:cubicBezTo>
                      <a:cubicBezTo>
                        <a:pt x="420" y="184"/>
                        <a:pt x="416" y="186"/>
                        <a:pt x="414" y="187"/>
                      </a:cubicBezTo>
                      <a:cubicBezTo>
                        <a:pt x="412" y="188"/>
                        <a:pt x="410" y="187"/>
                        <a:pt x="411" y="185"/>
                      </a:cubicBezTo>
                      <a:cubicBezTo>
                        <a:pt x="412" y="184"/>
                        <a:pt x="414" y="182"/>
                        <a:pt x="415" y="181"/>
                      </a:cubicBezTo>
                      <a:cubicBezTo>
                        <a:pt x="416" y="180"/>
                        <a:pt x="418" y="177"/>
                        <a:pt x="420" y="177"/>
                      </a:cubicBezTo>
                      <a:cubicBezTo>
                        <a:pt x="421" y="175"/>
                        <a:pt x="421" y="173"/>
                        <a:pt x="419" y="172"/>
                      </a:cubicBezTo>
                      <a:cubicBezTo>
                        <a:pt x="418" y="172"/>
                        <a:pt x="417" y="171"/>
                        <a:pt x="418" y="170"/>
                      </a:cubicBezTo>
                      <a:cubicBezTo>
                        <a:pt x="419" y="169"/>
                        <a:pt x="421" y="167"/>
                        <a:pt x="421" y="166"/>
                      </a:cubicBezTo>
                      <a:cubicBezTo>
                        <a:pt x="421" y="166"/>
                        <a:pt x="422" y="164"/>
                        <a:pt x="422" y="162"/>
                      </a:cubicBezTo>
                      <a:cubicBezTo>
                        <a:pt x="422" y="160"/>
                        <a:pt x="421" y="159"/>
                        <a:pt x="420" y="158"/>
                      </a:cubicBezTo>
                      <a:cubicBezTo>
                        <a:pt x="419" y="157"/>
                        <a:pt x="417" y="155"/>
                        <a:pt x="414" y="154"/>
                      </a:cubicBezTo>
                      <a:cubicBezTo>
                        <a:pt x="412" y="153"/>
                        <a:pt x="411" y="151"/>
                        <a:pt x="410" y="149"/>
                      </a:cubicBezTo>
                      <a:cubicBezTo>
                        <a:pt x="409" y="147"/>
                        <a:pt x="408" y="146"/>
                        <a:pt x="408" y="144"/>
                      </a:cubicBezTo>
                      <a:cubicBezTo>
                        <a:pt x="407" y="143"/>
                        <a:pt x="407" y="141"/>
                        <a:pt x="407" y="140"/>
                      </a:cubicBezTo>
                      <a:cubicBezTo>
                        <a:pt x="407" y="138"/>
                        <a:pt x="406" y="135"/>
                        <a:pt x="406" y="134"/>
                      </a:cubicBezTo>
                      <a:cubicBezTo>
                        <a:pt x="405" y="132"/>
                        <a:pt x="404" y="131"/>
                        <a:pt x="404" y="131"/>
                      </a:cubicBezTo>
                      <a:cubicBezTo>
                        <a:pt x="404" y="131"/>
                        <a:pt x="403" y="131"/>
                        <a:pt x="402" y="131"/>
                      </a:cubicBezTo>
                      <a:cubicBezTo>
                        <a:pt x="401" y="131"/>
                        <a:pt x="399" y="131"/>
                        <a:pt x="397" y="131"/>
                      </a:cubicBezTo>
                      <a:cubicBezTo>
                        <a:pt x="395" y="131"/>
                        <a:pt x="393" y="132"/>
                        <a:pt x="393" y="133"/>
                      </a:cubicBezTo>
                      <a:cubicBezTo>
                        <a:pt x="393" y="134"/>
                        <a:pt x="393" y="135"/>
                        <a:pt x="392" y="135"/>
                      </a:cubicBezTo>
                      <a:cubicBezTo>
                        <a:pt x="391" y="135"/>
                        <a:pt x="390" y="135"/>
                        <a:pt x="388" y="136"/>
                      </a:cubicBezTo>
                      <a:cubicBezTo>
                        <a:pt x="387" y="137"/>
                        <a:pt x="385" y="136"/>
                        <a:pt x="385" y="135"/>
                      </a:cubicBezTo>
                      <a:cubicBezTo>
                        <a:pt x="385" y="134"/>
                        <a:pt x="385" y="133"/>
                        <a:pt x="385" y="131"/>
                      </a:cubicBezTo>
                      <a:cubicBezTo>
                        <a:pt x="385" y="130"/>
                        <a:pt x="386" y="128"/>
                        <a:pt x="386" y="127"/>
                      </a:cubicBezTo>
                      <a:cubicBezTo>
                        <a:pt x="386" y="125"/>
                        <a:pt x="386" y="122"/>
                        <a:pt x="386" y="121"/>
                      </a:cubicBezTo>
                      <a:cubicBezTo>
                        <a:pt x="387" y="118"/>
                        <a:pt x="386" y="116"/>
                        <a:pt x="386" y="114"/>
                      </a:cubicBezTo>
                      <a:cubicBezTo>
                        <a:pt x="386" y="112"/>
                        <a:pt x="385" y="110"/>
                        <a:pt x="384" y="110"/>
                      </a:cubicBezTo>
                      <a:cubicBezTo>
                        <a:pt x="383" y="109"/>
                        <a:pt x="382" y="109"/>
                        <a:pt x="381" y="110"/>
                      </a:cubicBezTo>
                      <a:cubicBezTo>
                        <a:pt x="379" y="111"/>
                        <a:pt x="377" y="112"/>
                        <a:pt x="376" y="113"/>
                      </a:cubicBezTo>
                      <a:cubicBezTo>
                        <a:pt x="375" y="114"/>
                        <a:pt x="374" y="116"/>
                        <a:pt x="374" y="118"/>
                      </a:cubicBezTo>
                      <a:cubicBezTo>
                        <a:pt x="374" y="118"/>
                        <a:pt x="374" y="120"/>
                        <a:pt x="374" y="120"/>
                      </a:cubicBezTo>
                      <a:cubicBezTo>
                        <a:pt x="373" y="120"/>
                        <a:pt x="371" y="120"/>
                        <a:pt x="370" y="121"/>
                      </a:cubicBezTo>
                      <a:cubicBezTo>
                        <a:pt x="369" y="122"/>
                        <a:pt x="367" y="121"/>
                        <a:pt x="366" y="120"/>
                      </a:cubicBezTo>
                      <a:cubicBezTo>
                        <a:pt x="366" y="119"/>
                        <a:pt x="365" y="117"/>
                        <a:pt x="364" y="116"/>
                      </a:cubicBezTo>
                      <a:cubicBezTo>
                        <a:pt x="363" y="115"/>
                        <a:pt x="362" y="113"/>
                        <a:pt x="361" y="113"/>
                      </a:cubicBezTo>
                      <a:cubicBezTo>
                        <a:pt x="360" y="112"/>
                        <a:pt x="358" y="112"/>
                        <a:pt x="357" y="114"/>
                      </a:cubicBezTo>
                      <a:cubicBezTo>
                        <a:pt x="357" y="115"/>
                        <a:pt x="356" y="116"/>
                        <a:pt x="355" y="116"/>
                      </a:cubicBezTo>
                      <a:cubicBezTo>
                        <a:pt x="354" y="116"/>
                        <a:pt x="352" y="116"/>
                        <a:pt x="351" y="117"/>
                      </a:cubicBezTo>
                      <a:cubicBezTo>
                        <a:pt x="349" y="117"/>
                        <a:pt x="349" y="118"/>
                        <a:pt x="349" y="120"/>
                      </a:cubicBezTo>
                      <a:cubicBezTo>
                        <a:pt x="349" y="122"/>
                        <a:pt x="349" y="123"/>
                        <a:pt x="349" y="125"/>
                      </a:cubicBezTo>
                      <a:cubicBezTo>
                        <a:pt x="349" y="126"/>
                        <a:pt x="349" y="128"/>
                        <a:pt x="349" y="128"/>
                      </a:cubicBezTo>
                      <a:cubicBezTo>
                        <a:pt x="349" y="129"/>
                        <a:pt x="347" y="129"/>
                        <a:pt x="345" y="128"/>
                      </a:cubicBezTo>
                      <a:cubicBezTo>
                        <a:pt x="343" y="128"/>
                        <a:pt x="341" y="127"/>
                        <a:pt x="340" y="126"/>
                      </a:cubicBezTo>
                      <a:cubicBezTo>
                        <a:pt x="338" y="125"/>
                        <a:pt x="337" y="124"/>
                        <a:pt x="337" y="122"/>
                      </a:cubicBezTo>
                      <a:cubicBezTo>
                        <a:pt x="337" y="120"/>
                        <a:pt x="337" y="118"/>
                        <a:pt x="338" y="117"/>
                      </a:cubicBezTo>
                      <a:cubicBezTo>
                        <a:pt x="338" y="115"/>
                        <a:pt x="340" y="113"/>
                        <a:pt x="340" y="112"/>
                      </a:cubicBezTo>
                      <a:cubicBezTo>
                        <a:pt x="340" y="110"/>
                        <a:pt x="341" y="107"/>
                        <a:pt x="341" y="107"/>
                      </a:cubicBezTo>
                      <a:cubicBezTo>
                        <a:pt x="341" y="105"/>
                        <a:pt x="340" y="102"/>
                        <a:pt x="339" y="101"/>
                      </a:cubicBezTo>
                      <a:cubicBezTo>
                        <a:pt x="338" y="100"/>
                        <a:pt x="336" y="97"/>
                        <a:pt x="334" y="97"/>
                      </a:cubicBezTo>
                      <a:cubicBezTo>
                        <a:pt x="332" y="95"/>
                        <a:pt x="330" y="93"/>
                        <a:pt x="328" y="93"/>
                      </a:cubicBezTo>
                      <a:cubicBezTo>
                        <a:pt x="326" y="92"/>
                        <a:pt x="324" y="90"/>
                        <a:pt x="322" y="90"/>
                      </a:cubicBezTo>
                      <a:cubicBezTo>
                        <a:pt x="321" y="89"/>
                        <a:pt x="320" y="88"/>
                        <a:pt x="320" y="87"/>
                      </a:cubicBezTo>
                      <a:cubicBezTo>
                        <a:pt x="319" y="86"/>
                        <a:pt x="319" y="83"/>
                        <a:pt x="319" y="82"/>
                      </a:cubicBezTo>
                      <a:cubicBezTo>
                        <a:pt x="319" y="80"/>
                        <a:pt x="318" y="78"/>
                        <a:pt x="318" y="77"/>
                      </a:cubicBezTo>
                      <a:cubicBezTo>
                        <a:pt x="317" y="75"/>
                        <a:pt x="317" y="73"/>
                        <a:pt x="317" y="72"/>
                      </a:cubicBezTo>
                      <a:cubicBezTo>
                        <a:pt x="317" y="70"/>
                        <a:pt x="317" y="68"/>
                        <a:pt x="317" y="67"/>
                      </a:cubicBezTo>
                      <a:cubicBezTo>
                        <a:pt x="317" y="66"/>
                        <a:pt x="317" y="65"/>
                        <a:pt x="316" y="64"/>
                      </a:cubicBezTo>
                      <a:cubicBezTo>
                        <a:pt x="315" y="64"/>
                        <a:pt x="313" y="63"/>
                        <a:pt x="313" y="62"/>
                      </a:cubicBezTo>
                      <a:cubicBezTo>
                        <a:pt x="312" y="62"/>
                        <a:pt x="311" y="59"/>
                        <a:pt x="311" y="57"/>
                      </a:cubicBezTo>
                      <a:cubicBezTo>
                        <a:pt x="311" y="56"/>
                        <a:pt x="310" y="52"/>
                        <a:pt x="309" y="51"/>
                      </a:cubicBezTo>
                      <a:cubicBezTo>
                        <a:pt x="309" y="49"/>
                        <a:pt x="307" y="47"/>
                        <a:pt x="305" y="48"/>
                      </a:cubicBezTo>
                      <a:cubicBezTo>
                        <a:pt x="304" y="48"/>
                        <a:pt x="300" y="48"/>
                        <a:pt x="299" y="49"/>
                      </a:cubicBezTo>
                      <a:cubicBezTo>
                        <a:pt x="297" y="49"/>
                        <a:pt x="294" y="49"/>
                        <a:pt x="292" y="49"/>
                      </a:cubicBezTo>
                      <a:cubicBezTo>
                        <a:pt x="291" y="48"/>
                        <a:pt x="289" y="46"/>
                        <a:pt x="289" y="45"/>
                      </a:cubicBezTo>
                      <a:cubicBezTo>
                        <a:pt x="288" y="44"/>
                        <a:pt x="286" y="43"/>
                        <a:pt x="285" y="42"/>
                      </a:cubicBezTo>
                      <a:cubicBezTo>
                        <a:pt x="283" y="41"/>
                        <a:pt x="282" y="41"/>
                        <a:pt x="281" y="41"/>
                      </a:cubicBezTo>
                      <a:cubicBezTo>
                        <a:pt x="279" y="42"/>
                        <a:pt x="277" y="43"/>
                        <a:pt x="275" y="43"/>
                      </a:cubicBezTo>
                      <a:cubicBezTo>
                        <a:pt x="274" y="43"/>
                        <a:pt x="274" y="42"/>
                        <a:pt x="274" y="41"/>
                      </a:cubicBezTo>
                      <a:cubicBezTo>
                        <a:pt x="274" y="41"/>
                        <a:pt x="273" y="39"/>
                        <a:pt x="273" y="37"/>
                      </a:cubicBezTo>
                      <a:cubicBezTo>
                        <a:pt x="272" y="36"/>
                        <a:pt x="272" y="34"/>
                        <a:pt x="272" y="33"/>
                      </a:cubicBezTo>
                      <a:cubicBezTo>
                        <a:pt x="272" y="32"/>
                        <a:pt x="272" y="30"/>
                        <a:pt x="272" y="27"/>
                      </a:cubicBezTo>
                      <a:cubicBezTo>
                        <a:pt x="272" y="25"/>
                        <a:pt x="271" y="23"/>
                        <a:pt x="270" y="23"/>
                      </a:cubicBezTo>
                      <a:cubicBezTo>
                        <a:pt x="269" y="23"/>
                        <a:pt x="267" y="22"/>
                        <a:pt x="266" y="21"/>
                      </a:cubicBezTo>
                      <a:cubicBezTo>
                        <a:pt x="264" y="21"/>
                        <a:pt x="264" y="20"/>
                        <a:pt x="266" y="19"/>
                      </a:cubicBezTo>
                      <a:cubicBezTo>
                        <a:pt x="267" y="17"/>
                        <a:pt x="269" y="15"/>
                        <a:pt x="269" y="14"/>
                      </a:cubicBezTo>
                      <a:cubicBezTo>
                        <a:pt x="270" y="13"/>
                        <a:pt x="270" y="11"/>
                        <a:pt x="270" y="11"/>
                      </a:cubicBezTo>
                      <a:cubicBezTo>
                        <a:pt x="270" y="11"/>
                        <a:pt x="268" y="11"/>
                        <a:pt x="266" y="11"/>
                      </a:cubicBezTo>
                      <a:cubicBezTo>
                        <a:pt x="264" y="10"/>
                        <a:pt x="262" y="10"/>
                        <a:pt x="260" y="10"/>
                      </a:cubicBezTo>
                      <a:cubicBezTo>
                        <a:pt x="259" y="10"/>
                        <a:pt x="255" y="10"/>
                        <a:pt x="252" y="9"/>
                      </a:cubicBezTo>
                      <a:cubicBezTo>
                        <a:pt x="249" y="9"/>
                        <a:pt x="245" y="9"/>
                        <a:pt x="242" y="9"/>
                      </a:cubicBezTo>
                      <a:cubicBezTo>
                        <a:pt x="239" y="9"/>
                        <a:pt x="238" y="7"/>
                        <a:pt x="239" y="4"/>
                      </a:cubicBezTo>
                      <a:cubicBezTo>
                        <a:pt x="240" y="2"/>
                        <a:pt x="241" y="0"/>
                        <a:pt x="241" y="0"/>
                      </a:cubicBezTo>
                      <a:cubicBezTo>
                        <a:pt x="241" y="0"/>
                        <a:pt x="239" y="1"/>
                        <a:pt x="237" y="2"/>
                      </a:cubicBezTo>
                      <a:cubicBezTo>
                        <a:pt x="235" y="3"/>
                        <a:pt x="231" y="4"/>
                        <a:pt x="229" y="5"/>
                      </a:cubicBezTo>
                      <a:cubicBezTo>
                        <a:pt x="228" y="6"/>
                        <a:pt x="225" y="7"/>
                        <a:pt x="223" y="7"/>
                      </a:cubicBezTo>
                      <a:cubicBezTo>
                        <a:pt x="221" y="8"/>
                        <a:pt x="218" y="9"/>
                        <a:pt x="215" y="10"/>
                      </a:cubicBezTo>
                      <a:cubicBezTo>
                        <a:pt x="213" y="11"/>
                        <a:pt x="210" y="13"/>
                        <a:pt x="209" y="17"/>
                      </a:cubicBezTo>
                      <a:cubicBezTo>
                        <a:pt x="207" y="19"/>
                        <a:pt x="205" y="25"/>
                        <a:pt x="205" y="27"/>
                      </a:cubicBezTo>
                      <a:cubicBezTo>
                        <a:pt x="204" y="30"/>
                        <a:pt x="202" y="34"/>
                        <a:pt x="201" y="36"/>
                      </a:cubicBezTo>
                      <a:cubicBezTo>
                        <a:pt x="200" y="38"/>
                        <a:pt x="199" y="42"/>
                        <a:pt x="197" y="45"/>
                      </a:cubicBezTo>
                      <a:cubicBezTo>
                        <a:pt x="195" y="48"/>
                        <a:pt x="192" y="50"/>
                        <a:pt x="191" y="52"/>
                      </a:cubicBezTo>
                      <a:cubicBezTo>
                        <a:pt x="190" y="53"/>
                        <a:pt x="188" y="55"/>
                        <a:pt x="187" y="57"/>
                      </a:cubicBezTo>
                      <a:cubicBezTo>
                        <a:pt x="186" y="59"/>
                        <a:pt x="184" y="61"/>
                        <a:pt x="182" y="62"/>
                      </a:cubicBezTo>
                      <a:cubicBezTo>
                        <a:pt x="180" y="62"/>
                        <a:pt x="176" y="63"/>
                        <a:pt x="175" y="65"/>
                      </a:cubicBezTo>
                      <a:cubicBezTo>
                        <a:pt x="172" y="66"/>
                        <a:pt x="168" y="69"/>
                        <a:pt x="165" y="70"/>
                      </a:cubicBezTo>
                      <a:cubicBezTo>
                        <a:pt x="162" y="71"/>
                        <a:pt x="158" y="73"/>
                        <a:pt x="156" y="75"/>
                      </a:cubicBezTo>
                      <a:cubicBezTo>
                        <a:pt x="153" y="76"/>
                        <a:pt x="152" y="78"/>
                        <a:pt x="151" y="80"/>
                      </a:cubicBezTo>
                      <a:cubicBezTo>
                        <a:pt x="150" y="82"/>
                        <a:pt x="149" y="85"/>
                        <a:pt x="148" y="87"/>
                      </a:cubicBezTo>
                      <a:cubicBezTo>
                        <a:pt x="148" y="89"/>
                        <a:pt x="146" y="92"/>
                        <a:pt x="145" y="94"/>
                      </a:cubicBezTo>
                      <a:cubicBezTo>
                        <a:pt x="145" y="95"/>
                        <a:pt x="142" y="98"/>
                        <a:pt x="139" y="100"/>
                      </a:cubicBezTo>
                      <a:cubicBezTo>
                        <a:pt x="137" y="102"/>
                        <a:pt x="133" y="104"/>
                        <a:pt x="132" y="106"/>
                      </a:cubicBezTo>
                      <a:cubicBezTo>
                        <a:pt x="130" y="108"/>
                        <a:pt x="129" y="110"/>
                        <a:pt x="129" y="112"/>
                      </a:cubicBezTo>
                      <a:cubicBezTo>
                        <a:pt x="129" y="114"/>
                        <a:pt x="128" y="116"/>
                        <a:pt x="126" y="117"/>
                      </a:cubicBezTo>
                      <a:cubicBezTo>
                        <a:pt x="124" y="117"/>
                        <a:pt x="122" y="119"/>
                        <a:pt x="119" y="119"/>
                      </a:cubicBezTo>
                      <a:cubicBezTo>
                        <a:pt x="116" y="119"/>
                        <a:pt x="112" y="120"/>
                        <a:pt x="108" y="121"/>
                      </a:cubicBezTo>
                      <a:cubicBezTo>
                        <a:pt x="106" y="121"/>
                        <a:pt x="101" y="122"/>
                        <a:pt x="98" y="122"/>
                      </a:cubicBezTo>
                      <a:cubicBezTo>
                        <a:pt x="96" y="122"/>
                        <a:pt x="91" y="122"/>
                        <a:pt x="89" y="123"/>
                      </a:cubicBezTo>
                      <a:cubicBezTo>
                        <a:pt x="87" y="124"/>
                        <a:pt x="83" y="125"/>
                        <a:pt x="81" y="126"/>
                      </a:cubicBezTo>
                      <a:cubicBezTo>
                        <a:pt x="79" y="127"/>
                        <a:pt x="74" y="127"/>
                        <a:pt x="73" y="127"/>
                      </a:cubicBezTo>
                      <a:cubicBezTo>
                        <a:pt x="71" y="127"/>
                        <a:pt x="68" y="125"/>
                        <a:pt x="66" y="124"/>
                      </a:cubicBezTo>
                      <a:cubicBezTo>
                        <a:pt x="65" y="123"/>
                        <a:pt x="64" y="120"/>
                        <a:pt x="64" y="119"/>
                      </a:cubicBezTo>
                      <a:cubicBezTo>
                        <a:pt x="63" y="117"/>
                        <a:pt x="63" y="114"/>
                        <a:pt x="62" y="113"/>
                      </a:cubicBezTo>
                      <a:cubicBezTo>
                        <a:pt x="62" y="111"/>
                        <a:pt x="61" y="110"/>
                        <a:pt x="59" y="109"/>
                      </a:cubicBezTo>
                      <a:cubicBezTo>
                        <a:pt x="57" y="109"/>
                        <a:pt x="54" y="110"/>
                        <a:pt x="52" y="110"/>
                      </a:cubicBezTo>
                      <a:cubicBezTo>
                        <a:pt x="49" y="112"/>
                        <a:pt x="45" y="114"/>
                        <a:pt x="42" y="116"/>
                      </a:cubicBezTo>
                      <a:cubicBezTo>
                        <a:pt x="40" y="117"/>
                        <a:pt x="38" y="119"/>
                        <a:pt x="36" y="121"/>
                      </a:cubicBezTo>
                      <a:cubicBezTo>
                        <a:pt x="35" y="123"/>
                        <a:pt x="33" y="125"/>
                        <a:pt x="33" y="127"/>
                      </a:cubicBezTo>
                      <a:cubicBezTo>
                        <a:pt x="32" y="128"/>
                        <a:pt x="31" y="130"/>
                        <a:pt x="30" y="130"/>
                      </a:cubicBezTo>
                      <a:cubicBezTo>
                        <a:pt x="29" y="131"/>
                        <a:pt x="27" y="133"/>
                        <a:pt x="26" y="135"/>
                      </a:cubicBezTo>
                      <a:cubicBezTo>
                        <a:pt x="25" y="136"/>
                        <a:pt x="24" y="139"/>
                        <a:pt x="21" y="141"/>
                      </a:cubicBezTo>
                      <a:cubicBezTo>
                        <a:pt x="18" y="143"/>
                        <a:pt x="15" y="145"/>
                        <a:pt x="13" y="146"/>
                      </a:cubicBezTo>
                      <a:cubicBezTo>
                        <a:pt x="11" y="148"/>
                        <a:pt x="8" y="150"/>
                        <a:pt x="8" y="151"/>
                      </a:cubicBezTo>
                      <a:cubicBezTo>
                        <a:pt x="7" y="152"/>
                        <a:pt x="5" y="155"/>
                        <a:pt x="4" y="156"/>
                      </a:cubicBezTo>
                      <a:cubicBezTo>
                        <a:pt x="2" y="159"/>
                        <a:pt x="1" y="162"/>
                        <a:pt x="1" y="165"/>
                      </a:cubicBezTo>
                      <a:cubicBezTo>
                        <a:pt x="1" y="168"/>
                        <a:pt x="0" y="171"/>
                        <a:pt x="0" y="173"/>
                      </a:cubicBezTo>
                      <a:cubicBezTo>
                        <a:pt x="1" y="174"/>
                        <a:pt x="2" y="176"/>
                        <a:pt x="3" y="177"/>
                      </a:cubicBezTo>
                      <a:cubicBezTo>
                        <a:pt x="5" y="178"/>
                        <a:pt x="8" y="180"/>
                        <a:pt x="10" y="182"/>
                      </a:cubicBezTo>
                      <a:cubicBezTo>
                        <a:pt x="11" y="183"/>
                        <a:pt x="13" y="184"/>
                        <a:pt x="14" y="185"/>
                      </a:cubicBezTo>
                      <a:cubicBezTo>
                        <a:pt x="16" y="185"/>
                        <a:pt x="20" y="186"/>
                        <a:pt x="22" y="186"/>
                      </a:cubicBezTo>
                      <a:cubicBezTo>
                        <a:pt x="25" y="186"/>
                        <a:pt x="28" y="185"/>
                        <a:pt x="29" y="187"/>
                      </a:cubicBezTo>
                      <a:cubicBezTo>
                        <a:pt x="31" y="188"/>
                        <a:pt x="33" y="190"/>
                        <a:pt x="32" y="193"/>
                      </a:cubicBezTo>
                      <a:cubicBezTo>
                        <a:pt x="32" y="196"/>
                        <a:pt x="31" y="201"/>
                        <a:pt x="31" y="203"/>
                      </a:cubicBezTo>
                      <a:cubicBezTo>
                        <a:pt x="31" y="206"/>
                        <a:pt x="31" y="210"/>
                        <a:pt x="30" y="212"/>
                      </a:cubicBezTo>
                      <a:cubicBezTo>
                        <a:pt x="28" y="214"/>
                        <a:pt x="27" y="218"/>
                        <a:pt x="27" y="219"/>
                      </a:cubicBezTo>
                      <a:cubicBezTo>
                        <a:pt x="27" y="221"/>
                        <a:pt x="28" y="224"/>
                        <a:pt x="30" y="227"/>
                      </a:cubicBezTo>
                      <a:cubicBezTo>
                        <a:pt x="32" y="230"/>
                        <a:pt x="34" y="234"/>
                        <a:pt x="36" y="235"/>
                      </a:cubicBezTo>
                      <a:cubicBezTo>
                        <a:pt x="38" y="237"/>
                        <a:pt x="41" y="238"/>
                        <a:pt x="42" y="238"/>
                      </a:cubicBezTo>
                      <a:cubicBezTo>
                        <a:pt x="44" y="238"/>
                        <a:pt x="48" y="238"/>
                        <a:pt x="50" y="237"/>
                      </a:cubicBezTo>
                      <a:cubicBezTo>
                        <a:pt x="53" y="237"/>
                        <a:pt x="55" y="238"/>
                        <a:pt x="55" y="240"/>
                      </a:cubicBezTo>
                      <a:cubicBezTo>
                        <a:pt x="54" y="242"/>
                        <a:pt x="54" y="246"/>
                        <a:pt x="54" y="248"/>
                      </a:cubicBezTo>
                      <a:cubicBezTo>
                        <a:pt x="54" y="251"/>
                        <a:pt x="55" y="254"/>
                        <a:pt x="56" y="256"/>
                      </a:cubicBezTo>
                      <a:cubicBezTo>
                        <a:pt x="57" y="258"/>
                        <a:pt x="58" y="260"/>
                        <a:pt x="59" y="262"/>
                      </a:cubicBezTo>
                      <a:cubicBezTo>
                        <a:pt x="59" y="263"/>
                        <a:pt x="61" y="266"/>
                        <a:pt x="62" y="268"/>
                      </a:cubicBezTo>
                      <a:cubicBezTo>
                        <a:pt x="63" y="268"/>
                        <a:pt x="65" y="272"/>
                        <a:pt x="65" y="273"/>
                      </a:cubicBezTo>
                      <a:cubicBezTo>
                        <a:pt x="65" y="276"/>
                        <a:pt x="65" y="279"/>
                        <a:pt x="66" y="281"/>
                      </a:cubicBezTo>
                      <a:cubicBezTo>
                        <a:pt x="67" y="283"/>
                        <a:pt x="68" y="286"/>
                        <a:pt x="69" y="288"/>
                      </a:cubicBezTo>
                      <a:cubicBezTo>
                        <a:pt x="69" y="290"/>
                        <a:pt x="70" y="293"/>
                        <a:pt x="70" y="294"/>
                      </a:cubicBezTo>
                      <a:cubicBezTo>
                        <a:pt x="70" y="294"/>
                        <a:pt x="72" y="294"/>
                        <a:pt x="73" y="294"/>
                      </a:cubicBezTo>
                      <a:cubicBezTo>
                        <a:pt x="75" y="294"/>
                        <a:pt x="79" y="295"/>
                        <a:pt x="81" y="294"/>
                      </a:cubicBezTo>
                      <a:cubicBezTo>
                        <a:pt x="82" y="294"/>
                        <a:pt x="85" y="295"/>
                        <a:pt x="86" y="295"/>
                      </a:cubicBezTo>
                      <a:cubicBezTo>
                        <a:pt x="88" y="296"/>
                        <a:pt x="90" y="296"/>
                        <a:pt x="92" y="295"/>
                      </a:cubicBezTo>
                      <a:cubicBezTo>
                        <a:pt x="94" y="295"/>
                        <a:pt x="98" y="295"/>
                        <a:pt x="100" y="295"/>
                      </a:cubicBezTo>
                      <a:cubicBezTo>
                        <a:pt x="102" y="295"/>
                        <a:pt x="105" y="295"/>
                        <a:pt x="106" y="295"/>
                      </a:cubicBezTo>
                      <a:cubicBezTo>
                        <a:pt x="106" y="295"/>
                        <a:pt x="108" y="296"/>
                        <a:pt x="109" y="296"/>
                      </a:cubicBezTo>
                      <a:cubicBezTo>
                        <a:pt x="110" y="297"/>
                        <a:pt x="113" y="297"/>
                        <a:pt x="115" y="296"/>
                      </a:cubicBezTo>
                      <a:cubicBezTo>
                        <a:pt x="118" y="296"/>
                        <a:pt x="123" y="296"/>
                        <a:pt x="124" y="296"/>
                      </a:cubicBezTo>
                      <a:cubicBezTo>
                        <a:pt x="127" y="297"/>
                        <a:pt x="131" y="298"/>
                        <a:pt x="133" y="298"/>
                      </a:cubicBezTo>
                      <a:cubicBezTo>
                        <a:pt x="135" y="298"/>
                        <a:pt x="139" y="298"/>
                        <a:pt x="140" y="297"/>
                      </a:cubicBezTo>
                      <a:cubicBezTo>
                        <a:pt x="143" y="296"/>
                        <a:pt x="144" y="297"/>
                        <a:pt x="143" y="298"/>
                      </a:cubicBezTo>
                      <a:cubicBezTo>
                        <a:pt x="142" y="299"/>
                        <a:pt x="140" y="301"/>
                        <a:pt x="140" y="301"/>
                      </a:cubicBezTo>
                      <a:cubicBezTo>
                        <a:pt x="138" y="302"/>
                        <a:pt x="138" y="303"/>
                        <a:pt x="139" y="304"/>
                      </a:cubicBezTo>
                      <a:cubicBezTo>
                        <a:pt x="140" y="305"/>
                        <a:pt x="141" y="307"/>
                        <a:pt x="142" y="309"/>
                      </a:cubicBezTo>
                      <a:cubicBezTo>
                        <a:pt x="143" y="310"/>
                        <a:pt x="145" y="309"/>
                        <a:pt x="146" y="309"/>
                      </a:cubicBezTo>
                      <a:cubicBezTo>
                        <a:pt x="147" y="307"/>
                        <a:pt x="149" y="307"/>
                        <a:pt x="150" y="307"/>
                      </a:cubicBezTo>
                      <a:cubicBezTo>
                        <a:pt x="152" y="308"/>
                        <a:pt x="154" y="308"/>
                        <a:pt x="156" y="309"/>
                      </a:cubicBezTo>
                      <a:cubicBezTo>
                        <a:pt x="158" y="310"/>
                        <a:pt x="160" y="312"/>
                        <a:pt x="162" y="313"/>
                      </a:cubicBezTo>
                      <a:cubicBezTo>
                        <a:pt x="163" y="314"/>
                        <a:pt x="166" y="315"/>
                        <a:pt x="167" y="315"/>
                      </a:cubicBezTo>
                      <a:cubicBezTo>
                        <a:pt x="168" y="315"/>
                        <a:pt x="170" y="314"/>
                        <a:pt x="171" y="312"/>
                      </a:cubicBezTo>
                      <a:cubicBezTo>
                        <a:pt x="172" y="310"/>
                        <a:pt x="174" y="309"/>
                        <a:pt x="175" y="309"/>
                      </a:cubicBezTo>
                      <a:cubicBezTo>
                        <a:pt x="176" y="308"/>
                        <a:pt x="178" y="308"/>
                        <a:pt x="178" y="309"/>
                      </a:cubicBezTo>
                      <a:cubicBezTo>
                        <a:pt x="178" y="310"/>
                        <a:pt x="179" y="313"/>
                        <a:pt x="181" y="314"/>
                      </a:cubicBezTo>
                      <a:cubicBezTo>
                        <a:pt x="182" y="315"/>
                        <a:pt x="182" y="317"/>
                        <a:pt x="180" y="319"/>
                      </a:cubicBezTo>
                      <a:cubicBezTo>
                        <a:pt x="179" y="320"/>
                        <a:pt x="177" y="322"/>
                        <a:pt x="177" y="324"/>
                      </a:cubicBezTo>
                      <a:cubicBezTo>
                        <a:pt x="177" y="326"/>
                        <a:pt x="178" y="329"/>
                        <a:pt x="180" y="331"/>
                      </a:cubicBezTo>
                      <a:cubicBezTo>
                        <a:pt x="181" y="331"/>
                        <a:pt x="184" y="333"/>
                        <a:pt x="186" y="333"/>
                      </a:cubicBezTo>
                      <a:cubicBezTo>
                        <a:pt x="187" y="334"/>
                        <a:pt x="189" y="333"/>
                        <a:pt x="189" y="332"/>
                      </a:cubicBezTo>
                      <a:cubicBezTo>
                        <a:pt x="190" y="331"/>
                        <a:pt x="191" y="331"/>
                        <a:pt x="193" y="334"/>
                      </a:cubicBezTo>
                      <a:cubicBezTo>
                        <a:pt x="194" y="335"/>
                        <a:pt x="194" y="338"/>
                        <a:pt x="194" y="340"/>
                      </a:cubicBezTo>
                      <a:cubicBezTo>
                        <a:pt x="193" y="341"/>
                        <a:pt x="192" y="344"/>
                        <a:pt x="192" y="345"/>
                      </a:cubicBezTo>
                      <a:cubicBezTo>
                        <a:pt x="191" y="346"/>
                        <a:pt x="192" y="347"/>
                        <a:pt x="193" y="348"/>
                      </a:cubicBezTo>
                      <a:cubicBezTo>
                        <a:pt x="195" y="349"/>
                        <a:pt x="196" y="350"/>
                        <a:pt x="198" y="352"/>
                      </a:cubicBezTo>
                      <a:cubicBezTo>
                        <a:pt x="199" y="355"/>
                        <a:pt x="201" y="357"/>
                        <a:pt x="202" y="360"/>
                      </a:cubicBezTo>
                      <a:cubicBezTo>
                        <a:pt x="203" y="361"/>
                        <a:pt x="204" y="364"/>
                        <a:pt x="204" y="365"/>
                      </a:cubicBezTo>
                      <a:cubicBezTo>
                        <a:pt x="205" y="365"/>
                        <a:pt x="207" y="366"/>
                        <a:pt x="209" y="366"/>
                      </a:cubicBezTo>
                      <a:cubicBezTo>
                        <a:pt x="211" y="367"/>
                        <a:pt x="213" y="368"/>
                        <a:pt x="214" y="369"/>
                      </a:cubicBezTo>
                      <a:cubicBezTo>
                        <a:pt x="214" y="370"/>
                        <a:pt x="217" y="372"/>
                        <a:pt x="218" y="372"/>
                      </a:cubicBezTo>
                      <a:cubicBezTo>
                        <a:pt x="220" y="372"/>
                        <a:pt x="223" y="373"/>
                        <a:pt x="224" y="374"/>
                      </a:cubicBezTo>
                      <a:cubicBezTo>
                        <a:pt x="226" y="375"/>
                        <a:pt x="230" y="378"/>
                        <a:pt x="232" y="379"/>
                      </a:cubicBezTo>
                      <a:cubicBezTo>
                        <a:pt x="233" y="381"/>
                        <a:pt x="236" y="384"/>
                        <a:pt x="238" y="387"/>
                      </a:cubicBezTo>
                      <a:cubicBezTo>
                        <a:pt x="239" y="389"/>
                        <a:pt x="240" y="392"/>
                        <a:pt x="240" y="392"/>
                      </a:cubicBezTo>
                      <a:cubicBezTo>
                        <a:pt x="240" y="392"/>
                        <a:pt x="242" y="391"/>
                        <a:pt x="243" y="391"/>
                      </a:cubicBezTo>
                      <a:cubicBezTo>
                        <a:pt x="245" y="390"/>
                        <a:pt x="248" y="389"/>
                        <a:pt x="250" y="388"/>
                      </a:cubicBezTo>
                      <a:cubicBezTo>
                        <a:pt x="250" y="387"/>
                        <a:pt x="253" y="386"/>
                        <a:pt x="256" y="386"/>
                      </a:cubicBezTo>
                      <a:cubicBezTo>
                        <a:pt x="258" y="386"/>
                        <a:pt x="259" y="384"/>
                        <a:pt x="259" y="384"/>
                      </a:cubicBezTo>
                      <a:cubicBezTo>
                        <a:pt x="260" y="383"/>
                        <a:pt x="259" y="382"/>
                        <a:pt x="258" y="381"/>
                      </a:cubicBezTo>
                      <a:cubicBezTo>
                        <a:pt x="257" y="381"/>
                        <a:pt x="256" y="379"/>
                        <a:pt x="255" y="379"/>
                      </a:cubicBezTo>
                      <a:cubicBezTo>
                        <a:pt x="253" y="378"/>
                        <a:pt x="252" y="375"/>
                        <a:pt x="253" y="374"/>
                      </a:cubicBezTo>
                      <a:cubicBezTo>
                        <a:pt x="254" y="372"/>
                        <a:pt x="256" y="369"/>
                        <a:pt x="257" y="369"/>
                      </a:cubicBezTo>
                      <a:cubicBezTo>
                        <a:pt x="258" y="368"/>
                        <a:pt x="261" y="367"/>
                        <a:pt x="263" y="367"/>
                      </a:cubicBezTo>
                      <a:cubicBezTo>
                        <a:pt x="264" y="366"/>
                        <a:pt x="267" y="365"/>
                        <a:pt x="270" y="363"/>
                      </a:cubicBezTo>
                      <a:cubicBezTo>
                        <a:pt x="272" y="362"/>
                        <a:pt x="273" y="360"/>
                        <a:pt x="273" y="358"/>
                      </a:cubicBezTo>
                      <a:cubicBezTo>
                        <a:pt x="273" y="357"/>
                        <a:pt x="273" y="354"/>
                        <a:pt x="273" y="351"/>
                      </a:cubicBezTo>
                      <a:cubicBezTo>
                        <a:pt x="273" y="349"/>
                        <a:pt x="273" y="345"/>
                        <a:pt x="274" y="343"/>
                      </a:cubicBezTo>
                      <a:cubicBezTo>
                        <a:pt x="275" y="342"/>
                        <a:pt x="275" y="338"/>
                        <a:pt x="275" y="338"/>
                      </a:cubicBezTo>
                      <a:cubicBezTo>
                        <a:pt x="276" y="336"/>
                        <a:pt x="275" y="333"/>
                        <a:pt x="274" y="332"/>
                      </a:cubicBezTo>
                      <a:cubicBezTo>
                        <a:pt x="274" y="331"/>
                        <a:pt x="273" y="328"/>
                        <a:pt x="273" y="327"/>
                      </a:cubicBezTo>
                      <a:cubicBezTo>
                        <a:pt x="273" y="325"/>
                        <a:pt x="271" y="324"/>
                        <a:pt x="269" y="323"/>
                      </a:cubicBezTo>
                      <a:cubicBezTo>
                        <a:pt x="268" y="323"/>
                        <a:pt x="267" y="322"/>
                        <a:pt x="267" y="321"/>
                      </a:cubicBezTo>
                      <a:cubicBezTo>
                        <a:pt x="267" y="320"/>
                        <a:pt x="268" y="317"/>
                        <a:pt x="269" y="316"/>
                      </a:cubicBezTo>
                      <a:cubicBezTo>
                        <a:pt x="270" y="314"/>
                        <a:pt x="270" y="312"/>
                        <a:pt x="268" y="311"/>
                      </a:cubicBezTo>
                      <a:cubicBezTo>
                        <a:pt x="267" y="311"/>
                        <a:pt x="266" y="308"/>
                        <a:pt x="267" y="306"/>
                      </a:cubicBezTo>
                      <a:cubicBezTo>
                        <a:pt x="267" y="305"/>
                        <a:pt x="269" y="301"/>
                        <a:pt x="269" y="300"/>
                      </a:cubicBezTo>
                      <a:cubicBezTo>
                        <a:pt x="270" y="298"/>
                        <a:pt x="271" y="297"/>
                        <a:pt x="273" y="299"/>
                      </a:cubicBezTo>
                      <a:cubicBezTo>
                        <a:pt x="274" y="300"/>
                        <a:pt x="275" y="301"/>
                        <a:pt x="276" y="301"/>
                      </a:cubicBezTo>
                      <a:cubicBezTo>
                        <a:pt x="277" y="302"/>
                        <a:pt x="278" y="300"/>
                        <a:pt x="278" y="299"/>
                      </a:cubicBezTo>
                      <a:cubicBezTo>
                        <a:pt x="278" y="298"/>
                        <a:pt x="278" y="295"/>
                        <a:pt x="278" y="294"/>
                      </a:cubicBezTo>
                      <a:cubicBezTo>
                        <a:pt x="277" y="294"/>
                        <a:pt x="275" y="292"/>
                        <a:pt x="274" y="291"/>
                      </a:cubicBezTo>
                      <a:cubicBezTo>
                        <a:pt x="273" y="289"/>
                        <a:pt x="273" y="288"/>
                        <a:pt x="276" y="289"/>
                      </a:cubicBezTo>
                      <a:cubicBezTo>
                        <a:pt x="278" y="289"/>
                        <a:pt x="281" y="289"/>
                        <a:pt x="282" y="289"/>
                      </a:cubicBezTo>
                      <a:cubicBezTo>
                        <a:pt x="283" y="288"/>
                        <a:pt x="285" y="287"/>
                        <a:pt x="285" y="286"/>
                      </a:cubicBezTo>
                      <a:cubicBezTo>
                        <a:pt x="286" y="286"/>
                        <a:pt x="287" y="283"/>
                        <a:pt x="289" y="282"/>
                      </a:cubicBezTo>
                      <a:cubicBezTo>
                        <a:pt x="290" y="280"/>
                        <a:pt x="293" y="280"/>
                        <a:pt x="295" y="279"/>
                      </a:cubicBezTo>
                      <a:cubicBezTo>
                        <a:pt x="297" y="279"/>
                        <a:pt x="299" y="280"/>
                        <a:pt x="301" y="282"/>
                      </a:cubicBezTo>
                      <a:cubicBezTo>
                        <a:pt x="303" y="283"/>
                        <a:pt x="305" y="285"/>
                        <a:pt x="305" y="286"/>
                      </a:cubicBezTo>
                      <a:cubicBezTo>
                        <a:pt x="305" y="288"/>
                        <a:pt x="304" y="289"/>
                        <a:pt x="302" y="289"/>
                      </a:cubicBezTo>
                      <a:cubicBezTo>
                        <a:pt x="301" y="289"/>
                        <a:pt x="299" y="289"/>
                        <a:pt x="299" y="287"/>
                      </a:cubicBezTo>
                      <a:cubicBezTo>
                        <a:pt x="298" y="285"/>
                        <a:pt x="297" y="285"/>
                        <a:pt x="296" y="286"/>
                      </a:cubicBezTo>
                      <a:cubicBezTo>
                        <a:pt x="295" y="287"/>
                        <a:pt x="293" y="288"/>
                        <a:pt x="292" y="288"/>
                      </a:cubicBezTo>
                      <a:cubicBezTo>
                        <a:pt x="291" y="288"/>
                        <a:pt x="290" y="289"/>
                        <a:pt x="291" y="290"/>
                      </a:cubicBezTo>
                      <a:cubicBezTo>
                        <a:pt x="291" y="291"/>
                        <a:pt x="291" y="293"/>
                        <a:pt x="291" y="295"/>
                      </a:cubicBezTo>
                      <a:cubicBezTo>
                        <a:pt x="291" y="297"/>
                        <a:pt x="291" y="298"/>
                        <a:pt x="293" y="298"/>
                      </a:cubicBezTo>
                      <a:cubicBezTo>
                        <a:pt x="295" y="299"/>
                        <a:pt x="298" y="300"/>
                        <a:pt x="300" y="300"/>
                      </a:cubicBezTo>
                      <a:cubicBezTo>
                        <a:pt x="301" y="300"/>
                        <a:pt x="304" y="300"/>
                        <a:pt x="306" y="300"/>
                      </a:cubicBezTo>
                      <a:cubicBezTo>
                        <a:pt x="308" y="299"/>
                        <a:pt x="312" y="299"/>
                        <a:pt x="315" y="298"/>
                      </a:cubicBezTo>
                      <a:cubicBezTo>
                        <a:pt x="316" y="298"/>
                        <a:pt x="320" y="298"/>
                        <a:pt x="322" y="298"/>
                      </a:cubicBezTo>
                      <a:cubicBezTo>
                        <a:pt x="323" y="298"/>
                        <a:pt x="325" y="300"/>
                        <a:pt x="325" y="302"/>
                      </a:cubicBezTo>
                      <a:cubicBezTo>
                        <a:pt x="325" y="303"/>
                        <a:pt x="326" y="307"/>
                        <a:pt x="326" y="308"/>
                      </a:cubicBezTo>
                      <a:cubicBezTo>
                        <a:pt x="326" y="309"/>
                        <a:pt x="325" y="312"/>
                        <a:pt x="323" y="313"/>
                      </a:cubicBezTo>
                      <a:cubicBezTo>
                        <a:pt x="321" y="315"/>
                        <a:pt x="319" y="318"/>
                        <a:pt x="319" y="319"/>
                      </a:cubicBezTo>
                      <a:cubicBezTo>
                        <a:pt x="319" y="320"/>
                        <a:pt x="319" y="323"/>
                        <a:pt x="320" y="325"/>
                      </a:cubicBezTo>
                      <a:cubicBezTo>
                        <a:pt x="320" y="326"/>
                        <a:pt x="320" y="329"/>
                        <a:pt x="320" y="330"/>
                      </a:cubicBezTo>
                      <a:cubicBezTo>
                        <a:pt x="320" y="331"/>
                        <a:pt x="319" y="333"/>
                        <a:pt x="318" y="335"/>
                      </a:cubicBezTo>
                      <a:cubicBezTo>
                        <a:pt x="317" y="336"/>
                        <a:pt x="314" y="337"/>
                        <a:pt x="312" y="337"/>
                      </a:cubicBezTo>
                      <a:cubicBezTo>
                        <a:pt x="310" y="337"/>
                        <a:pt x="307" y="338"/>
                        <a:pt x="306" y="338"/>
                      </a:cubicBezTo>
                      <a:cubicBezTo>
                        <a:pt x="305" y="338"/>
                        <a:pt x="304" y="340"/>
                        <a:pt x="305" y="342"/>
                      </a:cubicBezTo>
                      <a:cubicBezTo>
                        <a:pt x="305" y="344"/>
                        <a:pt x="307" y="345"/>
                        <a:pt x="308" y="346"/>
                      </a:cubicBezTo>
                      <a:cubicBezTo>
                        <a:pt x="309" y="346"/>
                        <a:pt x="311" y="346"/>
                        <a:pt x="312" y="344"/>
                      </a:cubicBezTo>
                      <a:cubicBezTo>
                        <a:pt x="312" y="343"/>
                        <a:pt x="313" y="342"/>
                        <a:pt x="315" y="342"/>
                      </a:cubicBezTo>
                      <a:cubicBezTo>
                        <a:pt x="316" y="341"/>
                        <a:pt x="317" y="342"/>
                        <a:pt x="318" y="343"/>
                      </a:cubicBezTo>
                      <a:cubicBezTo>
                        <a:pt x="318" y="345"/>
                        <a:pt x="321" y="346"/>
                        <a:pt x="322" y="345"/>
                      </a:cubicBezTo>
                      <a:cubicBezTo>
                        <a:pt x="325" y="344"/>
                        <a:pt x="328" y="343"/>
                        <a:pt x="329" y="342"/>
                      </a:cubicBezTo>
                      <a:cubicBezTo>
                        <a:pt x="329" y="342"/>
                        <a:pt x="330" y="340"/>
                        <a:pt x="331" y="339"/>
                      </a:cubicBezTo>
                      <a:cubicBezTo>
                        <a:pt x="331" y="337"/>
                        <a:pt x="332" y="335"/>
                        <a:pt x="334" y="334"/>
                      </a:cubicBezTo>
                      <a:cubicBezTo>
                        <a:pt x="335" y="333"/>
                        <a:pt x="337" y="333"/>
                        <a:pt x="337" y="332"/>
                      </a:cubicBezTo>
                      <a:cubicBezTo>
                        <a:pt x="337" y="331"/>
                        <a:pt x="338" y="328"/>
                        <a:pt x="338" y="326"/>
                      </a:cubicBezTo>
                      <a:cubicBezTo>
                        <a:pt x="339" y="323"/>
                        <a:pt x="342" y="321"/>
                        <a:pt x="345" y="322"/>
                      </a:cubicBezTo>
                      <a:cubicBezTo>
                        <a:pt x="348" y="323"/>
                        <a:pt x="352" y="324"/>
                        <a:pt x="352" y="325"/>
                      </a:cubicBezTo>
                      <a:cubicBezTo>
                        <a:pt x="353" y="325"/>
                        <a:pt x="354" y="325"/>
                        <a:pt x="355" y="325"/>
                      </a:cubicBezTo>
                      <a:cubicBezTo>
                        <a:pt x="357" y="325"/>
                        <a:pt x="359" y="326"/>
                        <a:pt x="360" y="326"/>
                      </a:cubicBezTo>
                      <a:cubicBezTo>
                        <a:pt x="361" y="327"/>
                        <a:pt x="362" y="327"/>
                        <a:pt x="362" y="326"/>
                      </a:cubicBezTo>
                      <a:cubicBezTo>
                        <a:pt x="363" y="325"/>
                        <a:pt x="364" y="324"/>
                        <a:pt x="366" y="324"/>
                      </a:cubicBezTo>
                      <a:cubicBezTo>
                        <a:pt x="367" y="323"/>
                        <a:pt x="368" y="324"/>
                        <a:pt x="368" y="325"/>
                      </a:cubicBezTo>
                      <a:cubicBezTo>
                        <a:pt x="368" y="327"/>
                        <a:pt x="369" y="328"/>
                        <a:pt x="370" y="328"/>
                      </a:cubicBezTo>
                      <a:cubicBezTo>
                        <a:pt x="371" y="329"/>
                        <a:pt x="374" y="328"/>
                        <a:pt x="377" y="327"/>
                      </a:cubicBezTo>
                      <a:cubicBezTo>
                        <a:pt x="378" y="326"/>
                        <a:pt x="379" y="324"/>
                        <a:pt x="378" y="322"/>
                      </a:cubicBezTo>
                      <a:cubicBezTo>
                        <a:pt x="377" y="321"/>
                        <a:pt x="376" y="319"/>
                        <a:pt x="376" y="317"/>
                      </a:cubicBezTo>
                      <a:cubicBezTo>
                        <a:pt x="376" y="316"/>
                        <a:pt x="376" y="313"/>
                        <a:pt x="376" y="312"/>
                      </a:cubicBezTo>
                      <a:cubicBezTo>
                        <a:pt x="376" y="310"/>
                        <a:pt x="377" y="310"/>
                        <a:pt x="378" y="311"/>
                      </a:cubicBezTo>
                      <a:cubicBezTo>
                        <a:pt x="380" y="312"/>
                        <a:pt x="383" y="313"/>
                        <a:pt x="385" y="312"/>
                      </a:cubicBezTo>
                      <a:cubicBezTo>
                        <a:pt x="386" y="312"/>
                        <a:pt x="388" y="309"/>
                        <a:pt x="388" y="308"/>
                      </a:cubicBezTo>
                      <a:cubicBezTo>
                        <a:pt x="388" y="305"/>
                        <a:pt x="386" y="303"/>
                        <a:pt x="384" y="301"/>
                      </a:cubicBezTo>
                      <a:cubicBezTo>
                        <a:pt x="381" y="300"/>
                        <a:pt x="379" y="298"/>
                        <a:pt x="378" y="296"/>
                      </a:cubicBezTo>
                      <a:cubicBezTo>
                        <a:pt x="378" y="295"/>
                        <a:pt x="378" y="293"/>
                        <a:pt x="379" y="292"/>
                      </a:cubicBezTo>
                      <a:cubicBezTo>
                        <a:pt x="380" y="290"/>
                        <a:pt x="380" y="288"/>
                        <a:pt x="379" y="287"/>
                      </a:cubicBezTo>
                      <a:cubicBezTo>
                        <a:pt x="379" y="285"/>
                        <a:pt x="381" y="283"/>
                        <a:pt x="382" y="282"/>
                      </a:cubicBezTo>
                      <a:cubicBezTo>
                        <a:pt x="385" y="281"/>
                        <a:pt x="389" y="281"/>
                        <a:pt x="391" y="280"/>
                      </a:cubicBezTo>
                      <a:cubicBezTo>
                        <a:pt x="393" y="280"/>
                        <a:pt x="397" y="279"/>
                        <a:pt x="398" y="279"/>
                      </a:cubicBezTo>
                      <a:cubicBezTo>
                        <a:pt x="401" y="279"/>
                        <a:pt x="404" y="278"/>
                        <a:pt x="405" y="277"/>
                      </a:cubicBezTo>
                      <a:cubicBezTo>
                        <a:pt x="406" y="275"/>
                        <a:pt x="407" y="273"/>
                        <a:pt x="407" y="272"/>
                      </a:cubicBezTo>
                      <a:cubicBezTo>
                        <a:pt x="406" y="270"/>
                        <a:pt x="406" y="267"/>
                        <a:pt x="405" y="265"/>
                      </a:cubicBezTo>
                      <a:cubicBezTo>
                        <a:pt x="404" y="263"/>
                        <a:pt x="402" y="262"/>
                        <a:pt x="400" y="264"/>
                      </a:cubicBezTo>
                      <a:cubicBezTo>
                        <a:pt x="398" y="266"/>
                        <a:pt x="396" y="268"/>
                        <a:pt x="394" y="267"/>
                      </a:cubicBezTo>
                      <a:cubicBezTo>
                        <a:pt x="392" y="266"/>
                        <a:pt x="389" y="266"/>
                        <a:pt x="387" y="267"/>
                      </a:cubicBezTo>
                      <a:cubicBezTo>
                        <a:pt x="385" y="267"/>
                        <a:pt x="381" y="267"/>
                        <a:pt x="380" y="266"/>
                      </a:cubicBezTo>
                      <a:cubicBezTo>
                        <a:pt x="377" y="266"/>
                        <a:pt x="374" y="265"/>
                        <a:pt x="372" y="264"/>
                      </a:cubicBezTo>
                      <a:cubicBezTo>
                        <a:pt x="371" y="263"/>
                        <a:pt x="368" y="262"/>
                        <a:pt x="366" y="260"/>
                      </a:cubicBezTo>
                      <a:cubicBezTo>
                        <a:pt x="364" y="259"/>
                        <a:pt x="363" y="256"/>
                        <a:pt x="362" y="254"/>
                      </a:cubicBezTo>
                      <a:cubicBezTo>
                        <a:pt x="362" y="252"/>
                        <a:pt x="362" y="248"/>
                        <a:pt x="362" y="246"/>
                      </a:cubicBezTo>
                      <a:cubicBezTo>
                        <a:pt x="362" y="243"/>
                        <a:pt x="364" y="240"/>
                        <a:pt x="366" y="239"/>
                      </a:cubicBezTo>
                      <a:cubicBezTo>
                        <a:pt x="367" y="237"/>
                        <a:pt x="369" y="235"/>
                        <a:pt x="371" y="235"/>
                      </a:cubicBezTo>
                      <a:cubicBezTo>
                        <a:pt x="372" y="235"/>
                        <a:pt x="374" y="234"/>
                        <a:pt x="375" y="233"/>
                      </a:cubicBezTo>
                      <a:cubicBezTo>
                        <a:pt x="377" y="233"/>
                        <a:pt x="378" y="230"/>
                        <a:pt x="381" y="228"/>
                      </a:cubicBezTo>
                      <a:cubicBezTo>
                        <a:pt x="383" y="227"/>
                        <a:pt x="385" y="225"/>
                        <a:pt x="387" y="224"/>
                      </a:cubicBezTo>
                      <a:cubicBezTo>
                        <a:pt x="388" y="223"/>
                        <a:pt x="391" y="222"/>
                        <a:pt x="393" y="221"/>
                      </a:cubicBezTo>
                      <a:cubicBezTo>
                        <a:pt x="394" y="220"/>
                        <a:pt x="396" y="219"/>
                        <a:pt x="397" y="219"/>
                      </a:cubicBezTo>
                      <a:cubicBezTo>
                        <a:pt x="398" y="218"/>
                        <a:pt x="401" y="216"/>
                        <a:pt x="402" y="214"/>
                      </a:cubicBezTo>
                      <a:cubicBezTo>
                        <a:pt x="404" y="213"/>
                        <a:pt x="408" y="212"/>
                        <a:pt x="410" y="211"/>
                      </a:cubicBezTo>
                      <a:cubicBezTo>
                        <a:pt x="413" y="210"/>
                        <a:pt x="416" y="208"/>
                        <a:pt x="416" y="207"/>
                      </a:cubicBezTo>
                      <a:cubicBezTo>
                        <a:pt x="418" y="206"/>
                        <a:pt x="421" y="205"/>
                        <a:pt x="424" y="204"/>
                      </a:cubicBezTo>
                      <a:cubicBezTo>
                        <a:pt x="425" y="203"/>
                        <a:pt x="429" y="202"/>
                        <a:pt x="430" y="201"/>
                      </a:cubicBezTo>
                      <a:cubicBezTo>
                        <a:pt x="432" y="200"/>
                        <a:pt x="433" y="198"/>
                        <a:pt x="435" y="197"/>
                      </a:cubicBezTo>
                      <a:cubicBezTo>
                        <a:pt x="436" y="196"/>
                        <a:pt x="439" y="196"/>
                        <a:pt x="440" y="195"/>
                      </a:cubicBezTo>
                      <a:cubicBezTo>
                        <a:pt x="441" y="196"/>
                        <a:pt x="442" y="195"/>
                        <a:pt x="443" y="194"/>
                      </a:cubicBezTo>
                      <a:cubicBezTo>
                        <a:pt x="444" y="193"/>
                        <a:pt x="445" y="191"/>
                        <a:pt x="446" y="190"/>
                      </a:cubicBezTo>
                      <a:cubicBezTo>
                        <a:pt x="448" y="190"/>
                        <a:pt x="449" y="188"/>
                        <a:pt x="450" y="188"/>
                      </a:cubicBezTo>
                      <a:cubicBezTo>
                        <a:pt x="451" y="187"/>
                        <a:pt x="452" y="187"/>
                        <a:pt x="452" y="187"/>
                      </a:cubicBezTo>
                      <a:cubicBezTo>
                        <a:pt x="452" y="187"/>
                        <a:pt x="452" y="185"/>
                        <a:pt x="451" y="183"/>
                      </a:cubicBezTo>
                      <a:cubicBezTo>
                        <a:pt x="451" y="181"/>
                        <a:pt x="450" y="179"/>
                        <a:pt x="448" y="179"/>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51" name="Freeform 55">
                  <a:extLst>
                    <a:ext uri="{FF2B5EF4-FFF2-40B4-BE49-F238E27FC236}">
                      <a16:creationId xmlns:a16="http://schemas.microsoft.com/office/drawing/2014/main" id="{66B01C7D-5FA5-649F-1B71-B21595313D69}"/>
                    </a:ext>
                  </a:extLst>
                </p:cNvPr>
                <p:cNvSpPr>
                  <a:spLocks/>
                </p:cNvSpPr>
                <p:nvPr/>
              </p:nvSpPr>
              <p:spPr bwMode="auto">
                <a:xfrm>
                  <a:off x="5193184" y="1768130"/>
                  <a:ext cx="697100" cy="630526"/>
                </a:xfrm>
                <a:custGeom>
                  <a:avLst/>
                  <a:gdLst/>
                  <a:ahLst/>
                  <a:cxnLst>
                    <a:cxn ang="0">
                      <a:pos x="315" y="162"/>
                    </a:cxn>
                    <a:cxn ang="0">
                      <a:pos x="285" y="148"/>
                    </a:cxn>
                    <a:cxn ang="0">
                      <a:pos x="246" y="135"/>
                    </a:cxn>
                    <a:cxn ang="0">
                      <a:pos x="211" y="120"/>
                    </a:cxn>
                    <a:cxn ang="0">
                      <a:pos x="174" y="97"/>
                    </a:cxn>
                    <a:cxn ang="0">
                      <a:pos x="147" y="90"/>
                    </a:cxn>
                    <a:cxn ang="0">
                      <a:pos x="124" y="83"/>
                    </a:cxn>
                    <a:cxn ang="0">
                      <a:pos x="106" y="75"/>
                    </a:cxn>
                    <a:cxn ang="0">
                      <a:pos x="90" y="68"/>
                    </a:cxn>
                    <a:cxn ang="0">
                      <a:pos x="88" y="57"/>
                    </a:cxn>
                    <a:cxn ang="0">
                      <a:pos x="77" y="47"/>
                    </a:cxn>
                    <a:cxn ang="0">
                      <a:pos x="63" y="35"/>
                    </a:cxn>
                    <a:cxn ang="0">
                      <a:pos x="54" y="33"/>
                    </a:cxn>
                    <a:cxn ang="0">
                      <a:pos x="43" y="37"/>
                    </a:cxn>
                    <a:cxn ang="0">
                      <a:pos x="32" y="29"/>
                    </a:cxn>
                    <a:cxn ang="0">
                      <a:pos x="40" y="11"/>
                    </a:cxn>
                    <a:cxn ang="0">
                      <a:pos x="30" y="1"/>
                    </a:cxn>
                    <a:cxn ang="0">
                      <a:pos x="17" y="13"/>
                    </a:cxn>
                    <a:cxn ang="0">
                      <a:pos x="2" y="56"/>
                    </a:cxn>
                    <a:cxn ang="0">
                      <a:pos x="9" y="93"/>
                    </a:cxn>
                    <a:cxn ang="0">
                      <a:pos x="19" y="118"/>
                    </a:cxn>
                    <a:cxn ang="0">
                      <a:pos x="6" y="140"/>
                    </a:cxn>
                    <a:cxn ang="0">
                      <a:pos x="21" y="166"/>
                    </a:cxn>
                    <a:cxn ang="0">
                      <a:pos x="17" y="189"/>
                    </a:cxn>
                    <a:cxn ang="0">
                      <a:pos x="40" y="189"/>
                    </a:cxn>
                    <a:cxn ang="0">
                      <a:pos x="65" y="199"/>
                    </a:cxn>
                    <a:cxn ang="0">
                      <a:pos x="95" y="212"/>
                    </a:cxn>
                    <a:cxn ang="0">
                      <a:pos x="86" y="243"/>
                    </a:cxn>
                    <a:cxn ang="0">
                      <a:pos x="60" y="265"/>
                    </a:cxn>
                    <a:cxn ang="0">
                      <a:pos x="51" y="305"/>
                    </a:cxn>
                    <a:cxn ang="0">
                      <a:pos x="72" y="329"/>
                    </a:cxn>
                    <a:cxn ang="0">
                      <a:pos x="86" y="316"/>
                    </a:cxn>
                    <a:cxn ang="0">
                      <a:pos x="69" y="278"/>
                    </a:cxn>
                    <a:cxn ang="0">
                      <a:pos x="90" y="273"/>
                    </a:cxn>
                    <a:cxn ang="0">
                      <a:pos x="101" y="286"/>
                    </a:cxn>
                    <a:cxn ang="0">
                      <a:pos x="116" y="279"/>
                    </a:cxn>
                    <a:cxn ang="0">
                      <a:pos x="136" y="285"/>
                    </a:cxn>
                    <a:cxn ang="0">
                      <a:pos x="160" y="272"/>
                    </a:cxn>
                    <a:cxn ang="0">
                      <a:pos x="162" y="292"/>
                    </a:cxn>
                    <a:cxn ang="0">
                      <a:pos x="186" y="284"/>
                    </a:cxn>
                    <a:cxn ang="0">
                      <a:pos x="196" y="294"/>
                    </a:cxn>
                    <a:cxn ang="0">
                      <a:pos x="222" y="284"/>
                    </a:cxn>
                    <a:cxn ang="0">
                      <a:pos x="255" y="300"/>
                    </a:cxn>
                    <a:cxn ang="0">
                      <a:pos x="286" y="306"/>
                    </a:cxn>
                    <a:cxn ang="0">
                      <a:pos x="292" y="328"/>
                    </a:cxn>
                    <a:cxn ang="0">
                      <a:pos x="315" y="346"/>
                    </a:cxn>
                    <a:cxn ang="0">
                      <a:pos x="324" y="322"/>
                    </a:cxn>
                    <a:cxn ang="0">
                      <a:pos x="324" y="299"/>
                    </a:cxn>
                    <a:cxn ang="0">
                      <a:pos x="339" y="268"/>
                    </a:cxn>
                    <a:cxn ang="0">
                      <a:pos x="371" y="250"/>
                    </a:cxn>
                    <a:cxn ang="0">
                      <a:pos x="377" y="238"/>
                    </a:cxn>
                    <a:cxn ang="0">
                      <a:pos x="362" y="216"/>
                    </a:cxn>
                    <a:cxn ang="0">
                      <a:pos x="362" y="198"/>
                    </a:cxn>
                    <a:cxn ang="0">
                      <a:pos x="359" y="181"/>
                    </a:cxn>
                    <a:cxn ang="0">
                      <a:pos x="341" y="159"/>
                    </a:cxn>
                  </a:cxnLst>
                  <a:rect l="0" t="0" r="r" b="b"/>
                  <a:pathLst>
                    <a:path w="386" h="348">
                      <a:moveTo>
                        <a:pt x="336" y="158"/>
                      </a:moveTo>
                      <a:cubicBezTo>
                        <a:pt x="333" y="157"/>
                        <a:pt x="331" y="156"/>
                        <a:pt x="329" y="156"/>
                      </a:cubicBezTo>
                      <a:cubicBezTo>
                        <a:pt x="327" y="156"/>
                        <a:pt x="324" y="156"/>
                        <a:pt x="324" y="157"/>
                      </a:cubicBezTo>
                      <a:cubicBezTo>
                        <a:pt x="322" y="157"/>
                        <a:pt x="320" y="158"/>
                        <a:pt x="320" y="159"/>
                      </a:cubicBezTo>
                      <a:cubicBezTo>
                        <a:pt x="320" y="160"/>
                        <a:pt x="319" y="161"/>
                        <a:pt x="318" y="162"/>
                      </a:cubicBezTo>
                      <a:cubicBezTo>
                        <a:pt x="317" y="163"/>
                        <a:pt x="316" y="163"/>
                        <a:pt x="315" y="162"/>
                      </a:cubicBezTo>
                      <a:cubicBezTo>
                        <a:pt x="315" y="161"/>
                        <a:pt x="313" y="160"/>
                        <a:pt x="311" y="159"/>
                      </a:cubicBezTo>
                      <a:cubicBezTo>
                        <a:pt x="310" y="158"/>
                        <a:pt x="308" y="157"/>
                        <a:pt x="306" y="157"/>
                      </a:cubicBezTo>
                      <a:cubicBezTo>
                        <a:pt x="304" y="157"/>
                        <a:pt x="301" y="158"/>
                        <a:pt x="299" y="157"/>
                      </a:cubicBezTo>
                      <a:cubicBezTo>
                        <a:pt x="298" y="157"/>
                        <a:pt x="294" y="156"/>
                        <a:pt x="293" y="156"/>
                      </a:cubicBezTo>
                      <a:cubicBezTo>
                        <a:pt x="291" y="156"/>
                        <a:pt x="290" y="155"/>
                        <a:pt x="289" y="154"/>
                      </a:cubicBezTo>
                      <a:cubicBezTo>
                        <a:pt x="287" y="152"/>
                        <a:pt x="286" y="149"/>
                        <a:pt x="285" y="148"/>
                      </a:cubicBezTo>
                      <a:cubicBezTo>
                        <a:pt x="285" y="146"/>
                        <a:pt x="284" y="144"/>
                        <a:pt x="283" y="144"/>
                      </a:cubicBezTo>
                      <a:cubicBezTo>
                        <a:pt x="282" y="145"/>
                        <a:pt x="280" y="145"/>
                        <a:pt x="277" y="145"/>
                      </a:cubicBezTo>
                      <a:cubicBezTo>
                        <a:pt x="274" y="146"/>
                        <a:pt x="271" y="146"/>
                        <a:pt x="269" y="144"/>
                      </a:cubicBezTo>
                      <a:cubicBezTo>
                        <a:pt x="267" y="143"/>
                        <a:pt x="264" y="141"/>
                        <a:pt x="261" y="139"/>
                      </a:cubicBezTo>
                      <a:cubicBezTo>
                        <a:pt x="258" y="138"/>
                        <a:pt x="255" y="136"/>
                        <a:pt x="253" y="135"/>
                      </a:cubicBezTo>
                      <a:cubicBezTo>
                        <a:pt x="251" y="134"/>
                        <a:pt x="247" y="134"/>
                        <a:pt x="246" y="135"/>
                      </a:cubicBezTo>
                      <a:cubicBezTo>
                        <a:pt x="244" y="136"/>
                        <a:pt x="241" y="136"/>
                        <a:pt x="240" y="135"/>
                      </a:cubicBezTo>
                      <a:cubicBezTo>
                        <a:pt x="239" y="135"/>
                        <a:pt x="237" y="134"/>
                        <a:pt x="235" y="132"/>
                      </a:cubicBezTo>
                      <a:cubicBezTo>
                        <a:pt x="233" y="131"/>
                        <a:pt x="230" y="130"/>
                        <a:pt x="228" y="128"/>
                      </a:cubicBezTo>
                      <a:cubicBezTo>
                        <a:pt x="225" y="127"/>
                        <a:pt x="222" y="126"/>
                        <a:pt x="221" y="124"/>
                      </a:cubicBezTo>
                      <a:cubicBezTo>
                        <a:pt x="219" y="122"/>
                        <a:pt x="216" y="122"/>
                        <a:pt x="215" y="122"/>
                      </a:cubicBezTo>
                      <a:cubicBezTo>
                        <a:pt x="213" y="122"/>
                        <a:pt x="212" y="121"/>
                        <a:pt x="211" y="120"/>
                      </a:cubicBezTo>
                      <a:cubicBezTo>
                        <a:pt x="210" y="119"/>
                        <a:pt x="208" y="117"/>
                        <a:pt x="207" y="114"/>
                      </a:cubicBezTo>
                      <a:cubicBezTo>
                        <a:pt x="206" y="113"/>
                        <a:pt x="204" y="110"/>
                        <a:pt x="203" y="110"/>
                      </a:cubicBezTo>
                      <a:cubicBezTo>
                        <a:pt x="203" y="109"/>
                        <a:pt x="200" y="109"/>
                        <a:pt x="197" y="107"/>
                      </a:cubicBezTo>
                      <a:cubicBezTo>
                        <a:pt x="194" y="106"/>
                        <a:pt x="190" y="105"/>
                        <a:pt x="188" y="103"/>
                      </a:cubicBezTo>
                      <a:cubicBezTo>
                        <a:pt x="186" y="102"/>
                        <a:pt x="184" y="100"/>
                        <a:pt x="181" y="98"/>
                      </a:cubicBezTo>
                      <a:cubicBezTo>
                        <a:pt x="178" y="96"/>
                        <a:pt x="176" y="96"/>
                        <a:pt x="174" y="97"/>
                      </a:cubicBezTo>
                      <a:cubicBezTo>
                        <a:pt x="172" y="97"/>
                        <a:pt x="169" y="98"/>
                        <a:pt x="168" y="96"/>
                      </a:cubicBezTo>
                      <a:cubicBezTo>
                        <a:pt x="165" y="95"/>
                        <a:pt x="162" y="93"/>
                        <a:pt x="161" y="93"/>
                      </a:cubicBezTo>
                      <a:cubicBezTo>
                        <a:pt x="160" y="92"/>
                        <a:pt x="157" y="89"/>
                        <a:pt x="155" y="89"/>
                      </a:cubicBezTo>
                      <a:cubicBezTo>
                        <a:pt x="154" y="88"/>
                        <a:pt x="153" y="87"/>
                        <a:pt x="152" y="86"/>
                      </a:cubicBezTo>
                      <a:cubicBezTo>
                        <a:pt x="152" y="86"/>
                        <a:pt x="151" y="87"/>
                        <a:pt x="151" y="88"/>
                      </a:cubicBezTo>
                      <a:cubicBezTo>
                        <a:pt x="150" y="89"/>
                        <a:pt x="148" y="90"/>
                        <a:pt x="147" y="90"/>
                      </a:cubicBezTo>
                      <a:cubicBezTo>
                        <a:pt x="146" y="91"/>
                        <a:pt x="144" y="91"/>
                        <a:pt x="143" y="90"/>
                      </a:cubicBezTo>
                      <a:cubicBezTo>
                        <a:pt x="142" y="90"/>
                        <a:pt x="141" y="88"/>
                        <a:pt x="140" y="88"/>
                      </a:cubicBezTo>
                      <a:cubicBezTo>
                        <a:pt x="140" y="87"/>
                        <a:pt x="138" y="86"/>
                        <a:pt x="137" y="86"/>
                      </a:cubicBezTo>
                      <a:cubicBezTo>
                        <a:pt x="136" y="85"/>
                        <a:pt x="134" y="84"/>
                        <a:pt x="134" y="84"/>
                      </a:cubicBezTo>
                      <a:cubicBezTo>
                        <a:pt x="133" y="84"/>
                        <a:pt x="130" y="83"/>
                        <a:pt x="128" y="83"/>
                      </a:cubicBezTo>
                      <a:cubicBezTo>
                        <a:pt x="127" y="83"/>
                        <a:pt x="125" y="83"/>
                        <a:pt x="124" y="83"/>
                      </a:cubicBezTo>
                      <a:cubicBezTo>
                        <a:pt x="123" y="84"/>
                        <a:pt x="121" y="84"/>
                        <a:pt x="120" y="84"/>
                      </a:cubicBezTo>
                      <a:cubicBezTo>
                        <a:pt x="119" y="84"/>
                        <a:pt x="117" y="84"/>
                        <a:pt x="117" y="83"/>
                      </a:cubicBezTo>
                      <a:cubicBezTo>
                        <a:pt x="117" y="82"/>
                        <a:pt x="116" y="81"/>
                        <a:pt x="115" y="80"/>
                      </a:cubicBezTo>
                      <a:cubicBezTo>
                        <a:pt x="115" y="79"/>
                        <a:pt x="113" y="79"/>
                        <a:pt x="112" y="79"/>
                      </a:cubicBezTo>
                      <a:cubicBezTo>
                        <a:pt x="111" y="78"/>
                        <a:pt x="109" y="78"/>
                        <a:pt x="109" y="77"/>
                      </a:cubicBezTo>
                      <a:cubicBezTo>
                        <a:pt x="108" y="77"/>
                        <a:pt x="107" y="76"/>
                        <a:pt x="106" y="75"/>
                      </a:cubicBezTo>
                      <a:cubicBezTo>
                        <a:pt x="105" y="75"/>
                        <a:pt x="104" y="74"/>
                        <a:pt x="104" y="74"/>
                      </a:cubicBezTo>
                      <a:cubicBezTo>
                        <a:pt x="103" y="73"/>
                        <a:pt x="102" y="72"/>
                        <a:pt x="102" y="71"/>
                      </a:cubicBezTo>
                      <a:cubicBezTo>
                        <a:pt x="101" y="71"/>
                        <a:pt x="100" y="70"/>
                        <a:pt x="99" y="70"/>
                      </a:cubicBezTo>
                      <a:cubicBezTo>
                        <a:pt x="98" y="70"/>
                        <a:pt x="96" y="69"/>
                        <a:pt x="95" y="69"/>
                      </a:cubicBezTo>
                      <a:cubicBezTo>
                        <a:pt x="94" y="69"/>
                        <a:pt x="92" y="69"/>
                        <a:pt x="91" y="69"/>
                      </a:cubicBezTo>
                      <a:cubicBezTo>
                        <a:pt x="91" y="69"/>
                        <a:pt x="91" y="69"/>
                        <a:pt x="90" y="68"/>
                      </a:cubicBezTo>
                      <a:cubicBezTo>
                        <a:pt x="90" y="67"/>
                        <a:pt x="89" y="67"/>
                        <a:pt x="89" y="66"/>
                      </a:cubicBezTo>
                      <a:cubicBezTo>
                        <a:pt x="88" y="65"/>
                        <a:pt x="87" y="65"/>
                        <a:pt x="86" y="64"/>
                      </a:cubicBezTo>
                      <a:cubicBezTo>
                        <a:pt x="85" y="63"/>
                        <a:pt x="84" y="63"/>
                        <a:pt x="84" y="62"/>
                      </a:cubicBezTo>
                      <a:cubicBezTo>
                        <a:pt x="84" y="61"/>
                        <a:pt x="84" y="60"/>
                        <a:pt x="84" y="60"/>
                      </a:cubicBezTo>
                      <a:cubicBezTo>
                        <a:pt x="84" y="59"/>
                        <a:pt x="84" y="58"/>
                        <a:pt x="85" y="58"/>
                      </a:cubicBezTo>
                      <a:cubicBezTo>
                        <a:pt x="86" y="58"/>
                        <a:pt x="88" y="57"/>
                        <a:pt x="88" y="57"/>
                      </a:cubicBezTo>
                      <a:cubicBezTo>
                        <a:pt x="89" y="57"/>
                        <a:pt x="89" y="56"/>
                        <a:pt x="89" y="56"/>
                      </a:cubicBezTo>
                      <a:cubicBezTo>
                        <a:pt x="89" y="55"/>
                        <a:pt x="89" y="54"/>
                        <a:pt x="89" y="53"/>
                      </a:cubicBezTo>
                      <a:cubicBezTo>
                        <a:pt x="89" y="53"/>
                        <a:pt x="88" y="52"/>
                        <a:pt x="86" y="52"/>
                      </a:cubicBezTo>
                      <a:cubicBezTo>
                        <a:pt x="85" y="52"/>
                        <a:pt x="84" y="52"/>
                        <a:pt x="83" y="51"/>
                      </a:cubicBezTo>
                      <a:cubicBezTo>
                        <a:pt x="82" y="50"/>
                        <a:pt x="80" y="49"/>
                        <a:pt x="80" y="48"/>
                      </a:cubicBezTo>
                      <a:cubicBezTo>
                        <a:pt x="80" y="47"/>
                        <a:pt x="78" y="47"/>
                        <a:pt x="77" y="47"/>
                      </a:cubicBezTo>
                      <a:cubicBezTo>
                        <a:pt x="76" y="47"/>
                        <a:pt x="75" y="46"/>
                        <a:pt x="75" y="45"/>
                      </a:cubicBezTo>
                      <a:cubicBezTo>
                        <a:pt x="74" y="45"/>
                        <a:pt x="73" y="44"/>
                        <a:pt x="73" y="43"/>
                      </a:cubicBezTo>
                      <a:cubicBezTo>
                        <a:pt x="72" y="43"/>
                        <a:pt x="71" y="41"/>
                        <a:pt x="71" y="40"/>
                      </a:cubicBezTo>
                      <a:cubicBezTo>
                        <a:pt x="71" y="39"/>
                        <a:pt x="70" y="38"/>
                        <a:pt x="69" y="38"/>
                      </a:cubicBezTo>
                      <a:cubicBezTo>
                        <a:pt x="68" y="37"/>
                        <a:pt x="67" y="37"/>
                        <a:pt x="66" y="36"/>
                      </a:cubicBezTo>
                      <a:cubicBezTo>
                        <a:pt x="65" y="36"/>
                        <a:pt x="64" y="35"/>
                        <a:pt x="63" y="35"/>
                      </a:cubicBezTo>
                      <a:cubicBezTo>
                        <a:pt x="63" y="34"/>
                        <a:pt x="62" y="34"/>
                        <a:pt x="62" y="33"/>
                      </a:cubicBezTo>
                      <a:cubicBezTo>
                        <a:pt x="61" y="32"/>
                        <a:pt x="60" y="30"/>
                        <a:pt x="60" y="29"/>
                      </a:cubicBezTo>
                      <a:cubicBezTo>
                        <a:pt x="59" y="28"/>
                        <a:pt x="58" y="27"/>
                        <a:pt x="56" y="26"/>
                      </a:cubicBezTo>
                      <a:cubicBezTo>
                        <a:pt x="55" y="26"/>
                        <a:pt x="54" y="26"/>
                        <a:pt x="53" y="26"/>
                      </a:cubicBezTo>
                      <a:cubicBezTo>
                        <a:pt x="53" y="27"/>
                        <a:pt x="53" y="28"/>
                        <a:pt x="53" y="29"/>
                      </a:cubicBezTo>
                      <a:cubicBezTo>
                        <a:pt x="53" y="30"/>
                        <a:pt x="54" y="32"/>
                        <a:pt x="54" y="33"/>
                      </a:cubicBezTo>
                      <a:cubicBezTo>
                        <a:pt x="55" y="35"/>
                        <a:pt x="55" y="36"/>
                        <a:pt x="55" y="37"/>
                      </a:cubicBezTo>
                      <a:cubicBezTo>
                        <a:pt x="55" y="38"/>
                        <a:pt x="54" y="40"/>
                        <a:pt x="54" y="40"/>
                      </a:cubicBezTo>
                      <a:cubicBezTo>
                        <a:pt x="53" y="41"/>
                        <a:pt x="51" y="41"/>
                        <a:pt x="50" y="41"/>
                      </a:cubicBezTo>
                      <a:cubicBezTo>
                        <a:pt x="49" y="41"/>
                        <a:pt x="47" y="40"/>
                        <a:pt x="47" y="39"/>
                      </a:cubicBezTo>
                      <a:cubicBezTo>
                        <a:pt x="46" y="39"/>
                        <a:pt x="46" y="38"/>
                        <a:pt x="45" y="37"/>
                      </a:cubicBezTo>
                      <a:cubicBezTo>
                        <a:pt x="44" y="37"/>
                        <a:pt x="43" y="37"/>
                        <a:pt x="43" y="37"/>
                      </a:cubicBezTo>
                      <a:cubicBezTo>
                        <a:pt x="42" y="37"/>
                        <a:pt x="40" y="37"/>
                        <a:pt x="39" y="38"/>
                      </a:cubicBezTo>
                      <a:cubicBezTo>
                        <a:pt x="38" y="39"/>
                        <a:pt x="37" y="39"/>
                        <a:pt x="37" y="39"/>
                      </a:cubicBezTo>
                      <a:cubicBezTo>
                        <a:pt x="36" y="39"/>
                        <a:pt x="36" y="39"/>
                        <a:pt x="35" y="38"/>
                      </a:cubicBezTo>
                      <a:cubicBezTo>
                        <a:pt x="35" y="38"/>
                        <a:pt x="35" y="37"/>
                        <a:pt x="34" y="36"/>
                      </a:cubicBezTo>
                      <a:cubicBezTo>
                        <a:pt x="34" y="35"/>
                        <a:pt x="34" y="33"/>
                        <a:pt x="33" y="33"/>
                      </a:cubicBezTo>
                      <a:cubicBezTo>
                        <a:pt x="33" y="32"/>
                        <a:pt x="32" y="30"/>
                        <a:pt x="32" y="29"/>
                      </a:cubicBezTo>
                      <a:cubicBezTo>
                        <a:pt x="32" y="28"/>
                        <a:pt x="32" y="27"/>
                        <a:pt x="32" y="26"/>
                      </a:cubicBezTo>
                      <a:cubicBezTo>
                        <a:pt x="32" y="25"/>
                        <a:pt x="32" y="23"/>
                        <a:pt x="32" y="22"/>
                      </a:cubicBezTo>
                      <a:cubicBezTo>
                        <a:pt x="33" y="22"/>
                        <a:pt x="34" y="21"/>
                        <a:pt x="35" y="19"/>
                      </a:cubicBezTo>
                      <a:cubicBezTo>
                        <a:pt x="35" y="18"/>
                        <a:pt x="35" y="17"/>
                        <a:pt x="36" y="16"/>
                      </a:cubicBezTo>
                      <a:cubicBezTo>
                        <a:pt x="36" y="16"/>
                        <a:pt x="37" y="15"/>
                        <a:pt x="38" y="14"/>
                      </a:cubicBezTo>
                      <a:cubicBezTo>
                        <a:pt x="39" y="13"/>
                        <a:pt x="40" y="12"/>
                        <a:pt x="40" y="11"/>
                      </a:cubicBezTo>
                      <a:cubicBezTo>
                        <a:pt x="41" y="10"/>
                        <a:pt x="41" y="10"/>
                        <a:pt x="41" y="9"/>
                      </a:cubicBezTo>
                      <a:cubicBezTo>
                        <a:pt x="41" y="8"/>
                        <a:pt x="41" y="7"/>
                        <a:pt x="40" y="7"/>
                      </a:cubicBezTo>
                      <a:cubicBezTo>
                        <a:pt x="39" y="6"/>
                        <a:pt x="37" y="5"/>
                        <a:pt x="37" y="5"/>
                      </a:cubicBezTo>
                      <a:cubicBezTo>
                        <a:pt x="36" y="5"/>
                        <a:pt x="34" y="5"/>
                        <a:pt x="34" y="5"/>
                      </a:cubicBezTo>
                      <a:cubicBezTo>
                        <a:pt x="33" y="4"/>
                        <a:pt x="32" y="3"/>
                        <a:pt x="32" y="2"/>
                      </a:cubicBezTo>
                      <a:cubicBezTo>
                        <a:pt x="31" y="2"/>
                        <a:pt x="30" y="1"/>
                        <a:pt x="30" y="1"/>
                      </a:cubicBezTo>
                      <a:cubicBezTo>
                        <a:pt x="29" y="1"/>
                        <a:pt x="28" y="0"/>
                        <a:pt x="27" y="0"/>
                      </a:cubicBezTo>
                      <a:cubicBezTo>
                        <a:pt x="27" y="0"/>
                        <a:pt x="26" y="0"/>
                        <a:pt x="25" y="0"/>
                      </a:cubicBezTo>
                      <a:cubicBezTo>
                        <a:pt x="25" y="0"/>
                        <a:pt x="24" y="0"/>
                        <a:pt x="24" y="0"/>
                      </a:cubicBezTo>
                      <a:cubicBezTo>
                        <a:pt x="25" y="1"/>
                        <a:pt x="25" y="2"/>
                        <a:pt x="25" y="3"/>
                      </a:cubicBezTo>
                      <a:cubicBezTo>
                        <a:pt x="24" y="4"/>
                        <a:pt x="22" y="7"/>
                        <a:pt x="21" y="8"/>
                      </a:cubicBezTo>
                      <a:cubicBezTo>
                        <a:pt x="20" y="9"/>
                        <a:pt x="18" y="12"/>
                        <a:pt x="17" y="13"/>
                      </a:cubicBezTo>
                      <a:cubicBezTo>
                        <a:pt x="16" y="14"/>
                        <a:pt x="13" y="15"/>
                        <a:pt x="12" y="17"/>
                      </a:cubicBezTo>
                      <a:cubicBezTo>
                        <a:pt x="11" y="18"/>
                        <a:pt x="9" y="21"/>
                        <a:pt x="7" y="23"/>
                      </a:cubicBezTo>
                      <a:cubicBezTo>
                        <a:pt x="5" y="25"/>
                        <a:pt x="3" y="28"/>
                        <a:pt x="2" y="32"/>
                      </a:cubicBezTo>
                      <a:cubicBezTo>
                        <a:pt x="1" y="34"/>
                        <a:pt x="0" y="38"/>
                        <a:pt x="0" y="41"/>
                      </a:cubicBezTo>
                      <a:cubicBezTo>
                        <a:pt x="1" y="44"/>
                        <a:pt x="1" y="48"/>
                        <a:pt x="1" y="49"/>
                      </a:cubicBezTo>
                      <a:cubicBezTo>
                        <a:pt x="2" y="50"/>
                        <a:pt x="2" y="54"/>
                        <a:pt x="2" y="56"/>
                      </a:cubicBezTo>
                      <a:cubicBezTo>
                        <a:pt x="2" y="59"/>
                        <a:pt x="1" y="62"/>
                        <a:pt x="1" y="65"/>
                      </a:cubicBezTo>
                      <a:cubicBezTo>
                        <a:pt x="0" y="66"/>
                        <a:pt x="1" y="70"/>
                        <a:pt x="1" y="72"/>
                      </a:cubicBezTo>
                      <a:cubicBezTo>
                        <a:pt x="2" y="74"/>
                        <a:pt x="4" y="77"/>
                        <a:pt x="4" y="79"/>
                      </a:cubicBezTo>
                      <a:cubicBezTo>
                        <a:pt x="5" y="81"/>
                        <a:pt x="6" y="82"/>
                        <a:pt x="6" y="82"/>
                      </a:cubicBezTo>
                      <a:cubicBezTo>
                        <a:pt x="6" y="82"/>
                        <a:pt x="7" y="84"/>
                        <a:pt x="8" y="85"/>
                      </a:cubicBezTo>
                      <a:cubicBezTo>
                        <a:pt x="9" y="86"/>
                        <a:pt x="9" y="90"/>
                        <a:pt x="9" y="93"/>
                      </a:cubicBezTo>
                      <a:cubicBezTo>
                        <a:pt x="9" y="96"/>
                        <a:pt x="9" y="98"/>
                        <a:pt x="9" y="98"/>
                      </a:cubicBezTo>
                      <a:cubicBezTo>
                        <a:pt x="9" y="98"/>
                        <a:pt x="10" y="99"/>
                        <a:pt x="12" y="101"/>
                      </a:cubicBezTo>
                      <a:cubicBezTo>
                        <a:pt x="14" y="102"/>
                        <a:pt x="16" y="106"/>
                        <a:pt x="17" y="106"/>
                      </a:cubicBezTo>
                      <a:cubicBezTo>
                        <a:pt x="17" y="108"/>
                        <a:pt x="18" y="111"/>
                        <a:pt x="18" y="111"/>
                      </a:cubicBezTo>
                      <a:cubicBezTo>
                        <a:pt x="18" y="112"/>
                        <a:pt x="19" y="114"/>
                        <a:pt x="19" y="115"/>
                      </a:cubicBezTo>
                      <a:cubicBezTo>
                        <a:pt x="20" y="116"/>
                        <a:pt x="20" y="117"/>
                        <a:pt x="19" y="118"/>
                      </a:cubicBezTo>
                      <a:cubicBezTo>
                        <a:pt x="19" y="120"/>
                        <a:pt x="18" y="122"/>
                        <a:pt x="17" y="123"/>
                      </a:cubicBezTo>
                      <a:cubicBezTo>
                        <a:pt x="17" y="125"/>
                        <a:pt x="17" y="128"/>
                        <a:pt x="17" y="130"/>
                      </a:cubicBezTo>
                      <a:cubicBezTo>
                        <a:pt x="17" y="132"/>
                        <a:pt x="16" y="134"/>
                        <a:pt x="16" y="135"/>
                      </a:cubicBezTo>
                      <a:cubicBezTo>
                        <a:pt x="16" y="137"/>
                        <a:pt x="14" y="138"/>
                        <a:pt x="14" y="139"/>
                      </a:cubicBezTo>
                      <a:cubicBezTo>
                        <a:pt x="13" y="139"/>
                        <a:pt x="11" y="139"/>
                        <a:pt x="9" y="140"/>
                      </a:cubicBezTo>
                      <a:cubicBezTo>
                        <a:pt x="7" y="140"/>
                        <a:pt x="6" y="140"/>
                        <a:pt x="6" y="140"/>
                      </a:cubicBezTo>
                      <a:cubicBezTo>
                        <a:pt x="6" y="140"/>
                        <a:pt x="6" y="140"/>
                        <a:pt x="7" y="142"/>
                      </a:cubicBezTo>
                      <a:cubicBezTo>
                        <a:pt x="7" y="144"/>
                        <a:pt x="8" y="146"/>
                        <a:pt x="8" y="148"/>
                      </a:cubicBezTo>
                      <a:cubicBezTo>
                        <a:pt x="8" y="150"/>
                        <a:pt x="8" y="151"/>
                        <a:pt x="9" y="152"/>
                      </a:cubicBezTo>
                      <a:cubicBezTo>
                        <a:pt x="9" y="154"/>
                        <a:pt x="10" y="156"/>
                        <a:pt x="11" y="157"/>
                      </a:cubicBezTo>
                      <a:cubicBezTo>
                        <a:pt x="12" y="159"/>
                        <a:pt x="14" y="161"/>
                        <a:pt x="16" y="162"/>
                      </a:cubicBezTo>
                      <a:cubicBezTo>
                        <a:pt x="18" y="164"/>
                        <a:pt x="20" y="165"/>
                        <a:pt x="21" y="166"/>
                      </a:cubicBezTo>
                      <a:cubicBezTo>
                        <a:pt x="23" y="167"/>
                        <a:pt x="24" y="169"/>
                        <a:pt x="24" y="170"/>
                      </a:cubicBezTo>
                      <a:cubicBezTo>
                        <a:pt x="24" y="172"/>
                        <a:pt x="23" y="175"/>
                        <a:pt x="22" y="175"/>
                      </a:cubicBezTo>
                      <a:cubicBezTo>
                        <a:pt x="22" y="175"/>
                        <a:pt x="20" y="177"/>
                        <a:pt x="19" y="178"/>
                      </a:cubicBezTo>
                      <a:cubicBezTo>
                        <a:pt x="18" y="179"/>
                        <a:pt x="19" y="180"/>
                        <a:pt x="20" y="181"/>
                      </a:cubicBezTo>
                      <a:cubicBezTo>
                        <a:pt x="22" y="181"/>
                        <a:pt x="22" y="183"/>
                        <a:pt x="21" y="185"/>
                      </a:cubicBezTo>
                      <a:cubicBezTo>
                        <a:pt x="19" y="186"/>
                        <a:pt x="18" y="188"/>
                        <a:pt x="17" y="189"/>
                      </a:cubicBezTo>
                      <a:cubicBezTo>
                        <a:pt x="15" y="190"/>
                        <a:pt x="13" y="193"/>
                        <a:pt x="12" y="193"/>
                      </a:cubicBezTo>
                      <a:cubicBezTo>
                        <a:pt x="11" y="195"/>
                        <a:pt x="13" y="196"/>
                        <a:pt x="15" y="195"/>
                      </a:cubicBezTo>
                      <a:cubicBezTo>
                        <a:pt x="18" y="194"/>
                        <a:pt x="21" y="192"/>
                        <a:pt x="22" y="192"/>
                      </a:cubicBezTo>
                      <a:cubicBezTo>
                        <a:pt x="24" y="190"/>
                        <a:pt x="26" y="189"/>
                        <a:pt x="27" y="189"/>
                      </a:cubicBezTo>
                      <a:cubicBezTo>
                        <a:pt x="28" y="188"/>
                        <a:pt x="31" y="188"/>
                        <a:pt x="33" y="188"/>
                      </a:cubicBezTo>
                      <a:cubicBezTo>
                        <a:pt x="36" y="188"/>
                        <a:pt x="39" y="188"/>
                        <a:pt x="40" y="189"/>
                      </a:cubicBezTo>
                      <a:cubicBezTo>
                        <a:pt x="42" y="189"/>
                        <a:pt x="44" y="189"/>
                        <a:pt x="45" y="188"/>
                      </a:cubicBezTo>
                      <a:cubicBezTo>
                        <a:pt x="47" y="188"/>
                        <a:pt x="49" y="187"/>
                        <a:pt x="50" y="187"/>
                      </a:cubicBezTo>
                      <a:cubicBezTo>
                        <a:pt x="52" y="187"/>
                        <a:pt x="52" y="189"/>
                        <a:pt x="53" y="192"/>
                      </a:cubicBezTo>
                      <a:cubicBezTo>
                        <a:pt x="53" y="193"/>
                        <a:pt x="53" y="195"/>
                        <a:pt x="53" y="195"/>
                      </a:cubicBezTo>
                      <a:cubicBezTo>
                        <a:pt x="53" y="195"/>
                        <a:pt x="55" y="196"/>
                        <a:pt x="58" y="197"/>
                      </a:cubicBezTo>
                      <a:cubicBezTo>
                        <a:pt x="61" y="197"/>
                        <a:pt x="64" y="198"/>
                        <a:pt x="65" y="199"/>
                      </a:cubicBezTo>
                      <a:cubicBezTo>
                        <a:pt x="66" y="200"/>
                        <a:pt x="69" y="200"/>
                        <a:pt x="71" y="200"/>
                      </a:cubicBezTo>
                      <a:cubicBezTo>
                        <a:pt x="73" y="199"/>
                        <a:pt x="77" y="199"/>
                        <a:pt x="78" y="199"/>
                      </a:cubicBezTo>
                      <a:cubicBezTo>
                        <a:pt x="80" y="200"/>
                        <a:pt x="83" y="201"/>
                        <a:pt x="84" y="202"/>
                      </a:cubicBezTo>
                      <a:cubicBezTo>
                        <a:pt x="86" y="203"/>
                        <a:pt x="88" y="204"/>
                        <a:pt x="89" y="205"/>
                      </a:cubicBezTo>
                      <a:cubicBezTo>
                        <a:pt x="91" y="206"/>
                        <a:pt x="92" y="208"/>
                        <a:pt x="93" y="210"/>
                      </a:cubicBezTo>
                      <a:cubicBezTo>
                        <a:pt x="94" y="211"/>
                        <a:pt x="95" y="212"/>
                        <a:pt x="95" y="212"/>
                      </a:cubicBezTo>
                      <a:cubicBezTo>
                        <a:pt x="95" y="212"/>
                        <a:pt x="95" y="214"/>
                        <a:pt x="95" y="216"/>
                      </a:cubicBezTo>
                      <a:cubicBezTo>
                        <a:pt x="95" y="218"/>
                        <a:pt x="95" y="220"/>
                        <a:pt x="95" y="222"/>
                      </a:cubicBezTo>
                      <a:cubicBezTo>
                        <a:pt x="96" y="223"/>
                        <a:pt x="94" y="225"/>
                        <a:pt x="93" y="226"/>
                      </a:cubicBezTo>
                      <a:cubicBezTo>
                        <a:pt x="91" y="228"/>
                        <a:pt x="90" y="229"/>
                        <a:pt x="91" y="230"/>
                      </a:cubicBezTo>
                      <a:cubicBezTo>
                        <a:pt x="91" y="232"/>
                        <a:pt x="91" y="235"/>
                        <a:pt x="90" y="236"/>
                      </a:cubicBezTo>
                      <a:cubicBezTo>
                        <a:pt x="89" y="239"/>
                        <a:pt x="87" y="241"/>
                        <a:pt x="86" y="243"/>
                      </a:cubicBezTo>
                      <a:cubicBezTo>
                        <a:pt x="85" y="245"/>
                        <a:pt x="83" y="247"/>
                        <a:pt x="82" y="249"/>
                      </a:cubicBezTo>
                      <a:cubicBezTo>
                        <a:pt x="81" y="251"/>
                        <a:pt x="80" y="253"/>
                        <a:pt x="80" y="255"/>
                      </a:cubicBezTo>
                      <a:cubicBezTo>
                        <a:pt x="81" y="256"/>
                        <a:pt x="80" y="258"/>
                        <a:pt x="77" y="260"/>
                      </a:cubicBezTo>
                      <a:cubicBezTo>
                        <a:pt x="76" y="261"/>
                        <a:pt x="73" y="263"/>
                        <a:pt x="72" y="263"/>
                      </a:cubicBezTo>
                      <a:cubicBezTo>
                        <a:pt x="71" y="263"/>
                        <a:pt x="68" y="263"/>
                        <a:pt x="65" y="263"/>
                      </a:cubicBezTo>
                      <a:cubicBezTo>
                        <a:pt x="62" y="263"/>
                        <a:pt x="60" y="264"/>
                        <a:pt x="60" y="265"/>
                      </a:cubicBezTo>
                      <a:cubicBezTo>
                        <a:pt x="60" y="267"/>
                        <a:pt x="59" y="268"/>
                        <a:pt x="57" y="268"/>
                      </a:cubicBezTo>
                      <a:cubicBezTo>
                        <a:pt x="55" y="269"/>
                        <a:pt x="54" y="271"/>
                        <a:pt x="55" y="273"/>
                      </a:cubicBezTo>
                      <a:cubicBezTo>
                        <a:pt x="55" y="275"/>
                        <a:pt x="57" y="278"/>
                        <a:pt x="58" y="281"/>
                      </a:cubicBezTo>
                      <a:cubicBezTo>
                        <a:pt x="58" y="283"/>
                        <a:pt x="58" y="288"/>
                        <a:pt x="56" y="289"/>
                      </a:cubicBezTo>
                      <a:cubicBezTo>
                        <a:pt x="54" y="292"/>
                        <a:pt x="53" y="295"/>
                        <a:pt x="52" y="298"/>
                      </a:cubicBezTo>
                      <a:cubicBezTo>
                        <a:pt x="51" y="300"/>
                        <a:pt x="51" y="303"/>
                        <a:pt x="51" y="305"/>
                      </a:cubicBezTo>
                      <a:cubicBezTo>
                        <a:pt x="52" y="306"/>
                        <a:pt x="52" y="310"/>
                        <a:pt x="53" y="312"/>
                      </a:cubicBezTo>
                      <a:cubicBezTo>
                        <a:pt x="53" y="314"/>
                        <a:pt x="53" y="317"/>
                        <a:pt x="53" y="319"/>
                      </a:cubicBezTo>
                      <a:cubicBezTo>
                        <a:pt x="52" y="321"/>
                        <a:pt x="53" y="322"/>
                        <a:pt x="55" y="323"/>
                      </a:cubicBezTo>
                      <a:cubicBezTo>
                        <a:pt x="56" y="323"/>
                        <a:pt x="57" y="326"/>
                        <a:pt x="58" y="328"/>
                      </a:cubicBezTo>
                      <a:cubicBezTo>
                        <a:pt x="58" y="330"/>
                        <a:pt x="60" y="331"/>
                        <a:pt x="63" y="330"/>
                      </a:cubicBezTo>
                      <a:cubicBezTo>
                        <a:pt x="66" y="329"/>
                        <a:pt x="69" y="329"/>
                        <a:pt x="72" y="329"/>
                      </a:cubicBezTo>
                      <a:cubicBezTo>
                        <a:pt x="74" y="330"/>
                        <a:pt x="77" y="331"/>
                        <a:pt x="78" y="333"/>
                      </a:cubicBezTo>
                      <a:cubicBezTo>
                        <a:pt x="79" y="334"/>
                        <a:pt x="81" y="334"/>
                        <a:pt x="83" y="334"/>
                      </a:cubicBezTo>
                      <a:cubicBezTo>
                        <a:pt x="84" y="333"/>
                        <a:pt x="86" y="332"/>
                        <a:pt x="87" y="330"/>
                      </a:cubicBezTo>
                      <a:cubicBezTo>
                        <a:pt x="88" y="329"/>
                        <a:pt x="89" y="327"/>
                        <a:pt x="90" y="326"/>
                      </a:cubicBezTo>
                      <a:cubicBezTo>
                        <a:pt x="91" y="324"/>
                        <a:pt x="90" y="321"/>
                        <a:pt x="90" y="321"/>
                      </a:cubicBezTo>
                      <a:cubicBezTo>
                        <a:pt x="89" y="319"/>
                        <a:pt x="88" y="316"/>
                        <a:pt x="86" y="316"/>
                      </a:cubicBezTo>
                      <a:cubicBezTo>
                        <a:pt x="85" y="314"/>
                        <a:pt x="82" y="313"/>
                        <a:pt x="81" y="313"/>
                      </a:cubicBezTo>
                      <a:cubicBezTo>
                        <a:pt x="80" y="312"/>
                        <a:pt x="78" y="311"/>
                        <a:pt x="78" y="309"/>
                      </a:cubicBezTo>
                      <a:cubicBezTo>
                        <a:pt x="78" y="307"/>
                        <a:pt x="78" y="304"/>
                        <a:pt x="78" y="303"/>
                      </a:cubicBezTo>
                      <a:cubicBezTo>
                        <a:pt x="77" y="302"/>
                        <a:pt x="76" y="299"/>
                        <a:pt x="76" y="297"/>
                      </a:cubicBezTo>
                      <a:cubicBezTo>
                        <a:pt x="75" y="294"/>
                        <a:pt x="73" y="290"/>
                        <a:pt x="72" y="287"/>
                      </a:cubicBezTo>
                      <a:cubicBezTo>
                        <a:pt x="70" y="285"/>
                        <a:pt x="70" y="281"/>
                        <a:pt x="69" y="278"/>
                      </a:cubicBezTo>
                      <a:cubicBezTo>
                        <a:pt x="69" y="276"/>
                        <a:pt x="70" y="274"/>
                        <a:pt x="72" y="273"/>
                      </a:cubicBezTo>
                      <a:cubicBezTo>
                        <a:pt x="74" y="272"/>
                        <a:pt x="76" y="272"/>
                        <a:pt x="77" y="273"/>
                      </a:cubicBezTo>
                      <a:cubicBezTo>
                        <a:pt x="78" y="274"/>
                        <a:pt x="80" y="273"/>
                        <a:pt x="80" y="270"/>
                      </a:cubicBezTo>
                      <a:cubicBezTo>
                        <a:pt x="80" y="268"/>
                        <a:pt x="82" y="266"/>
                        <a:pt x="84" y="266"/>
                      </a:cubicBezTo>
                      <a:cubicBezTo>
                        <a:pt x="86" y="267"/>
                        <a:pt x="88" y="268"/>
                        <a:pt x="89" y="269"/>
                      </a:cubicBezTo>
                      <a:cubicBezTo>
                        <a:pt x="90" y="270"/>
                        <a:pt x="90" y="272"/>
                        <a:pt x="90" y="273"/>
                      </a:cubicBezTo>
                      <a:cubicBezTo>
                        <a:pt x="90" y="274"/>
                        <a:pt x="88" y="277"/>
                        <a:pt x="87" y="278"/>
                      </a:cubicBezTo>
                      <a:cubicBezTo>
                        <a:pt x="86" y="279"/>
                        <a:pt x="86" y="281"/>
                        <a:pt x="87" y="283"/>
                      </a:cubicBezTo>
                      <a:cubicBezTo>
                        <a:pt x="87" y="284"/>
                        <a:pt x="88" y="284"/>
                        <a:pt x="90" y="283"/>
                      </a:cubicBezTo>
                      <a:cubicBezTo>
                        <a:pt x="91" y="282"/>
                        <a:pt x="94" y="281"/>
                        <a:pt x="95" y="281"/>
                      </a:cubicBezTo>
                      <a:cubicBezTo>
                        <a:pt x="96" y="282"/>
                        <a:pt x="98" y="282"/>
                        <a:pt x="98" y="284"/>
                      </a:cubicBezTo>
                      <a:cubicBezTo>
                        <a:pt x="99" y="286"/>
                        <a:pt x="100" y="287"/>
                        <a:pt x="101" y="286"/>
                      </a:cubicBezTo>
                      <a:cubicBezTo>
                        <a:pt x="102" y="286"/>
                        <a:pt x="104" y="286"/>
                        <a:pt x="105" y="286"/>
                      </a:cubicBezTo>
                      <a:cubicBezTo>
                        <a:pt x="106" y="286"/>
                        <a:pt x="108" y="285"/>
                        <a:pt x="109" y="283"/>
                      </a:cubicBezTo>
                      <a:cubicBezTo>
                        <a:pt x="109" y="282"/>
                        <a:pt x="109" y="280"/>
                        <a:pt x="108" y="279"/>
                      </a:cubicBezTo>
                      <a:cubicBezTo>
                        <a:pt x="108" y="278"/>
                        <a:pt x="109" y="276"/>
                        <a:pt x="111" y="275"/>
                      </a:cubicBezTo>
                      <a:cubicBezTo>
                        <a:pt x="112" y="275"/>
                        <a:pt x="113" y="275"/>
                        <a:pt x="113" y="276"/>
                      </a:cubicBezTo>
                      <a:cubicBezTo>
                        <a:pt x="113" y="278"/>
                        <a:pt x="115" y="280"/>
                        <a:pt x="116" y="279"/>
                      </a:cubicBezTo>
                      <a:cubicBezTo>
                        <a:pt x="118" y="279"/>
                        <a:pt x="118" y="281"/>
                        <a:pt x="116" y="283"/>
                      </a:cubicBezTo>
                      <a:cubicBezTo>
                        <a:pt x="115" y="285"/>
                        <a:pt x="115" y="285"/>
                        <a:pt x="116" y="285"/>
                      </a:cubicBezTo>
                      <a:cubicBezTo>
                        <a:pt x="118" y="285"/>
                        <a:pt x="120" y="285"/>
                        <a:pt x="121" y="284"/>
                      </a:cubicBezTo>
                      <a:cubicBezTo>
                        <a:pt x="122" y="284"/>
                        <a:pt x="123" y="284"/>
                        <a:pt x="124" y="284"/>
                      </a:cubicBezTo>
                      <a:cubicBezTo>
                        <a:pt x="125" y="284"/>
                        <a:pt x="128" y="284"/>
                        <a:pt x="128" y="284"/>
                      </a:cubicBezTo>
                      <a:cubicBezTo>
                        <a:pt x="130" y="285"/>
                        <a:pt x="133" y="285"/>
                        <a:pt x="136" y="285"/>
                      </a:cubicBezTo>
                      <a:cubicBezTo>
                        <a:pt x="137" y="285"/>
                        <a:pt x="138" y="283"/>
                        <a:pt x="138" y="282"/>
                      </a:cubicBezTo>
                      <a:cubicBezTo>
                        <a:pt x="138" y="281"/>
                        <a:pt x="139" y="279"/>
                        <a:pt x="140" y="278"/>
                      </a:cubicBezTo>
                      <a:cubicBezTo>
                        <a:pt x="142" y="278"/>
                        <a:pt x="144" y="276"/>
                        <a:pt x="145" y="275"/>
                      </a:cubicBezTo>
                      <a:cubicBezTo>
                        <a:pt x="146" y="275"/>
                        <a:pt x="149" y="273"/>
                        <a:pt x="150" y="273"/>
                      </a:cubicBezTo>
                      <a:cubicBezTo>
                        <a:pt x="152" y="272"/>
                        <a:pt x="154" y="271"/>
                        <a:pt x="156" y="271"/>
                      </a:cubicBezTo>
                      <a:cubicBezTo>
                        <a:pt x="158" y="270"/>
                        <a:pt x="160" y="271"/>
                        <a:pt x="160" y="272"/>
                      </a:cubicBezTo>
                      <a:cubicBezTo>
                        <a:pt x="161" y="272"/>
                        <a:pt x="162" y="274"/>
                        <a:pt x="162" y="275"/>
                      </a:cubicBezTo>
                      <a:cubicBezTo>
                        <a:pt x="162" y="276"/>
                        <a:pt x="163" y="277"/>
                        <a:pt x="164" y="279"/>
                      </a:cubicBezTo>
                      <a:cubicBezTo>
                        <a:pt x="165" y="281"/>
                        <a:pt x="166" y="282"/>
                        <a:pt x="166" y="283"/>
                      </a:cubicBezTo>
                      <a:cubicBezTo>
                        <a:pt x="166" y="284"/>
                        <a:pt x="164" y="286"/>
                        <a:pt x="162" y="287"/>
                      </a:cubicBezTo>
                      <a:cubicBezTo>
                        <a:pt x="162" y="288"/>
                        <a:pt x="161" y="290"/>
                        <a:pt x="161" y="290"/>
                      </a:cubicBezTo>
                      <a:cubicBezTo>
                        <a:pt x="161" y="291"/>
                        <a:pt x="162" y="292"/>
                        <a:pt x="162" y="292"/>
                      </a:cubicBezTo>
                      <a:cubicBezTo>
                        <a:pt x="163" y="292"/>
                        <a:pt x="166" y="292"/>
                        <a:pt x="168" y="291"/>
                      </a:cubicBezTo>
                      <a:cubicBezTo>
                        <a:pt x="170" y="291"/>
                        <a:pt x="171" y="290"/>
                        <a:pt x="172" y="290"/>
                      </a:cubicBezTo>
                      <a:cubicBezTo>
                        <a:pt x="173" y="291"/>
                        <a:pt x="174" y="291"/>
                        <a:pt x="175" y="290"/>
                      </a:cubicBezTo>
                      <a:cubicBezTo>
                        <a:pt x="176" y="290"/>
                        <a:pt x="177" y="289"/>
                        <a:pt x="178" y="288"/>
                      </a:cubicBezTo>
                      <a:cubicBezTo>
                        <a:pt x="178" y="286"/>
                        <a:pt x="179" y="285"/>
                        <a:pt x="181" y="285"/>
                      </a:cubicBezTo>
                      <a:cubicBezTo>
                        <a:pt x="182" y="285"/>
                        <a:pt x="185" y="285"/>
                        <a:pt x="186" y="284"/>
                      </a:cubicBezTo>
                      <a:cubicBezTo>
                        <a:pt x="187" y="284"/>
                        <a:pt x="187" y="283"/>
                        <a:pt x="188" y="282"/>
                      </a:cubicBezTo>
                      <a:cubicBezTo>
                        <a:pt x="189" y="282"/>
                        <a:pt x="189" y="282"/>
                        <a:pt x="189" y="283"/>
                      </a:cubicBezTo>
                      <a:cubicBezTo>
                        <a:pt x="189" y="284"/>
                        <a:pt x="189" y="284"/>
                        <a:pt x="189" y="285"/>
                      </a:cubicBezTo>
                      <a:cubicBezTo>
                        <a:pt x="189" y="287"/>
                        <a:pt x="189" y="289"/>
                        <a:pt x="188" y="290"/>
                      </a:cubicBezTo>
                      <a:cubicBezTo>
                        <a:pt x="188" y="292"/>
                        <a:pt x="189" y="293"/>
                        <a:pt x="190" y="293"/>
                      </a:cubicBezTo>
                      <a:cubicBezTo>
                        <a:pt x="192" y="293"/>
                        <a:pt x="195" y="294"/>
                        <a:pt x="196" y="294"/>
                      </a:cubicBezTo>
                      <a:cubicBezTo>
                        <a:pt x="197" y="295"/>
                        <a:pt x="200" y="296"/>
                        <a:pt x="202" y="296"/>
                      </a:cubicBezTo>
                      <a:cubicBezTo>
                        <a:pt x="204" y="296"/>
                        <a:pt x="206" y="295"/>
                        <a:pt x="207" y="294"/>
                      </a:cubicBezTo>
                      <a:cubicBezTo>
                        <a:pt x="209" y="294"/>
                        <a:pt x="210" y="291"/>
                        <a:pt x="210" y="290"/>
                      </a:cubicBezTo>
                      <a:cubicBezTo>
                        <a:pt x="210" y="288"/>
                        <a:pt x="212" y="286"/>
                        <a:pt x="212" y="285"/>
                      </a:cubicBezTo>
                      <a:cubicBezTo>
                        <a:pt x="214" y="283"/>
                        <a:pt x="216" y="283"/>
                        <a:pt x="218" y="284"/>
                      </a:cubicBezTo>
                      <a:cubicBezTo>
                        <a:pt x="220" y="284"/>
                        <a:pt x="221" y="284"/>
                        <a:pt x="222" y="284"/>
                      </a:cubicBezTo>
                      <a:cubicBezTo>
                        <a:pt x="224" y="282"/>
                        <a:pt x="226" y="282"/>
                        <a:pt x="227" y="283"/>
                      </a:cubicBezTo>
                      <a:cubicBezTo>
                        <a:pt x="228" y="283"/>
                        <a:pt x="229" y="284"/>
                        <a:pt x="229" y="286"/>
                      </a:cubicBezTo>
                      <a:cubicBezTo>
                        <a:pt x="230" y="287"/>
                        <a:pt x="232" y="288"/>
                        <a:pt x="235" y="289"/>
                      </a:cubicBezTo>
                      <a:cubicBezTo>
                        <a:pt x="237" y="291"/>
                        <a:pt x="241" y="292"/>
                        <a:pt x="244" y="294"/>
                      </a:cubicBezTo>
                      <a:cubicBezTo>
                        <a:pt x="246" y="296"/>
                        <a:pt x="247" y="298"/>
                        <a:pt x="249" y="298"/>
                      </a:cubicBezTo>
                      <a:cubicBezTo>
                        <a:pt x="250" y="299"/>
                        <a:pt x="253" y="300"/>
                        <a:pt x="255" y="300"/>
                      </a:cubicBezTo>
                      <a:cubicBezTo>
                        <a:pt x="256" y="300"/>
                        <a:pt x="260" y="301"/>
                        <a:pt x="261" y="302"/>
                      </a:cubicBezTo>
                      <a:cubicBezTo>
                        <a:pt x="263" y="302"/>
                        <a:pt x="264" y="304"/>
                        <a:pt x="265" y="304"/>
                      </a:cubicBezTo>
                      <a:cubicBezTo>
                        <a:pt x="265" y="305"/>
                        <a:pt x="266" y="307"/>
                        <a:pt x="267" y="309"/>
                      </a:cubicBezTo>
                      <a:cubicBezTo>
                        <a:pt x="268" y="309"/>
                        <a:pt x="270" y="309"/>
                        <a:pt x="272" y="308"/>
                      </a:cubicBezTo>
                      <a:cubicBezTo>
                        <a:pt x="274" y="307"/>
                        <a:pt x="278" y="306"/>
                        <a:pt x="280" y="306"/>
                      </a:cubicBezTo>
                      <a:cubicBezTo>
                        <a:pt x="281" y="306"/>
                        <a:pt x="284" y="306"/>
                        <a:pt x="286" y="306"/>
                      </a:cubicBezTo>
                      <a:cubicBezTo>
                        <a:pt x="287" y="306"/>
                        <a:pt x="289" y="307"/>
                        <a:pt x="290" y="308"/>
                      </a:cubicBezTo>
                      <a:cubicBezTo>
                        <a:pt x="291" y="308"/>
                        <a:pt x="293" y="310"/>
                        <a:pt x="294" y="311"/>
                      </a:cubicBezTo>
                      <a:cubicBezTo>
                        <a:pt x="294" y="312"/>
                        <a:pt x="294" y="314"/>
                        <a:pt x="292" y="315"/>
                      </a:cubicBezTo>
                      <a:cubicBezTo>
                        <a:pt x="291" y="315"/>
                        <a:pt x="290" y="317"/>
                        <a:pt x="290" y="319"/>
                      </a:cubicBezTo>
                      <a:cubicBezTo>
                        <a:pt x="290" y="320"/>
                        <a:pt x="291" y="322"/>
                        <a:pt x="291" y="323"/>
                      </a:cubicBezTo>
                      <a:cubicBezTo>
                        <a:pt x="292" y="325"/>
                        <a:pt x="292" y="327"/>
                        <a:pt x="292" y="328"/>
                      </a:cubicBezTo>
                      <a:cubicBezTo>
                        <a:pt x="291" y="329"/>
                        <a:pt x="291" y="332"/>
                        <a:pt x="290" y="334"/>
                      </a:cubicBezTo>
                      <a:cubicBezTo>
                        <a:pt x="289" y="336"/>
                        <a:pt x="290" y="338"/>
                        <a:pt x="292" y="340"/>
                      </a:cubicBezTo>
                      <a:cubicBezTo>
                        <a:pt x="292" y="342"/>
                        <a:pt x="295" y="344"/>
                        <a:pt x="296" y="346"/>
                      </a:cubicBezTo>
                      <a:cubicBezTo>
                        <a:pt x="297" y="347"/>
                        <a:pt x="301" y="348"/>
                        <a:pt x="302" y="348"/>
                      </a:cubicBezTo>
                      <a:cubicBezTo>
                        <a:pt x="305" y="348"/>
                        <a:pt x="309" y="348"/>
                        <a:pt x="310" y="348"/>
                      </a:cubicBezTo>
                      <a:cubicBezTo>
                        <a:pt x="312" y="348"/>
                        <a:pt x="314" y="347"/>
                        <a:pt x="315" y="346"/>
                      </a:cubicBezTo>
                      <a:cubicBezTo>
                        <a:pt x="317" y="345"/>
                        <a:pt x="318" y="344"/>
                        <a:pt x="318" y="342"/>
                      </a:cubicBezTo>
                      <a:cubicBezTo>
                        <a:pt x="319" y="340"/>
                        <a:pt x="321" y="339"/>
                        <a:pt x="323" y="338"/>
                      </a:cubicBezTo>
                      <a:cubicBezTo>
                        <a:pt x="324" y="337"/>
                        <a:pt x="325" y="337"/>
                        <a:pt x="325" y="337"/>
                      </a:cubicBezTo>
                      <a:cubicBezTo>
                        <a:pt x="325" y="337"/>
                        <a:pt x="325" y="335"/>
                        <a:pt x="325" y="332"/>
                      </a:cubicBezTo>
                      <a:cubicBezTo>
                        <a:pt x="325" y="331"/>
                        <a:pt x="325" y="328"/>
                        <a:pt x="325" y="327"/>
                      </a:cubicBezTo>
                      <a:cubicBezTo>
                        <a:pt x="325" y="325"/>
                        <a:pt x="324" y="322"/>
                        <a:pt x="324" y="322"/>
                      </a:cubicBezTo>
                      <a:cubicBezTo>
                        <a:pt x="324" y="320"/>
                        <a:pt x="326" y="317"/>
                        <a:pt x="328" y="316"/>
                      </a:cubicBezTo>
                      <a:cubicBezTo>
                        <a:pt x="328" y="316"/>
                        <a:pt x="328" y="316"/>
                        <a:pt x="329" y="316"/>
                      </a:cubicBezTo>
                      <a:cubicBezTo>
                        <a:pt x="330" y="315"/>
                        <a:pt x="331" y="314"/>
                        <a:pt x="331" y="313"/>
                      </a:cubicBezTo>
                      <a:cubicBezTo>
                        <a:pt x="331" y="311"/>
                        <a:pt x="331" y="310"/>
                        <a:pt x="331" y="307"/>
                      </a:cubicBezTo>
                      <a:cubicBezTo>
                        <a:pt x="331" y="305"/>
                        <a:pt x="330" y="303"/>
                        <a:pt x="329" y="302"/>
                      </a:cubicBezTo>
                      <a:cubicBezTo>
                        <a:pt x="328" y="300"/>
                        <a:pt x="325" y="300"/>
                        <a:pt x="324" y="299"/>
                      </a:cubicBezTo>
                      <a:cubicBezTo>
                        <a:pt x="323" y="298"/>
                        <a:pt x="321" y="296"/>
                        <a:pt x="321" y="295"/>
                      </a:cubicBezTo>
                      <a:cubicBezTo>
                        <a:pt x="321" y="294"/>
                        <a:pt x="321" y="291"/>
                        <a:pt x="321" y="289"/>
                      </a:cubicBezTo>
                      <a:cubicBezTo>
                        <a:pt x="321" y="287"/>
                        <a:pt x="321" y="284"/>
                        <a:pt x="322" y="281"/>
                      </a:cubicBezTo>
                      <a:cubicBezTo>
                        <a:pt x="323" y="279"/>
                        <a:pt x="325" y="276"/>
                        <a:pt x="326" y="275"/>
                      </a:cubicBezTo>
                      <a:cubicBezTo>
                        <a:pt x="327" y="274"/>
                        <a:pt x="329" y="272"/>
                        <a:pt x="331" y="272"/>
                      </a:cubicBezTo>
                      <a:cubicBezTo>
                        <a:pt x="333" y="271"/>
                        <a:pt x="336" y="269"/>
                        <a:pt x="339" y="268"/>
                      </a:cubicBezTo>
                      <a:cubicBezTo>
                        <a:pt x="341" y="266"/>
                        <a:pt x="344" y="264"/>
                        <a:pt x="345" y="264"/>
                      </a:cubicBezTo>
                      <a:cubicBezTo>
                        <a:pt x="347" y="262"/>
                        <a:pt x="349" y="260"/>
                        <a:pt x="351" y="259"/>
                      </a:cubicBezTo>
                      <a:cubicBezTo>
                        <a:pt x="353" y="258"/>
                        <a:pt x="355" y="255"/>
                        <a:pt x="357" y="254"/>
                      </a:cubicBezTo>
                      <a:cubicBezTo>
                        <a:pt x="358" y="252"/>
                        <a:pt x="361" y="251"/>
                        <a:pt x="363" y="251"/>
                      </a:cubicBezTo>
                      <a:cubicBezTo>
                        <a:pt x="365" y="250"/>
                        <a:pt x="367" y="251"/>
                        <a:pt x="368" y="252"/>
                      </a:cubicBezTo>
                      <a:cubicBezTo>
                        <a:pt x="369" y="252"/>
                        <a:pt x="370" y="252"/>
                        <a:pt x="371" y="250"/>
                      </a:cubicBezTo>
                      <a:cubicBezTo>
                        <a:pt x="372" y="249"/>
                        <a:pt x="373" y="248"/>
                        <a:pt x="374" y="248"/>
                      </a:cubicBezTo>
                      <a:cubicBezTo>
                        <a:pt x="375" y="248"/>
                        <a:pt x="377" y="248"/>
                        <a:pt x="378" y="248"/>
                      </a:cubicBezTo>
                      <a:cubicBezTo>
                        <a:pt x="379" y="248"/>
                        <a:pt x="382" y="248"/>
                        <a:pt x="383" y="247"/>
                      </a:cubicBezTo>
                      <a:cubicBezTo>
                        <a:pt x="384" y="247"/>
                        <a:pt x="386" y="245"/>
                        <a:pt x="386" y="244"/>
                      </a:cubicBezTo>
                      <a:cubicBezTo>
                        <a:pt x="386" y="242"/>
                        <a:pt x="384" y="241"/>
                        <a:pt x="383" y="241"/>
                      </a:cubicBezTo>
                      <a:cubicBezTo>
                        <a:pt x="382" y="240"/>
                        <a:pt x="379" y="238"/>
                        <a:pt x="377" y="238"/>
                      </a:cubicBezTo>
                      <a:cubicBezTo>
                        <a:pt x="375" y="238"/>
                        <a:pt x="372" y="236"/>
                        <a:pt x="370" y="235"/>
                      </a:cubicBezTo>
                      <a:cubicBezTo>
                        <a:pt x="367" y="234"/>
                        <a:pt x="365" y="233"/>
                        <a:pt x="364" y="231"/>
                      </a:cubicBezTo>
                      <a:cubicBezTo>
                        <a:pt x="363" y="229"/>
                        <a:pt x="361" y="228"/>
                        <a:pt x="360" y="228"/>
                      </a:cubicBezTo>
                      <a:cubicBezTo>
                        <a:pt x="359" y="228"/>
                        <a:pt x="357" y="226"/>
                        <a:pt x="356" y="224"/>
                      </a:cubicBezTo>
                      <a:cubicBezTo>
                        <a:pt x="356" y="222"/>
                        <a:pt x="356" y="219"/>
                        <a:pt x="358" y="219"/>
                      </a:cubicBezTo>
                      <a:cubicBezTo>
                        <a:pt x="360" y="219"/>
                        <a:pt x="362" y="217"/>
                        <a:pt x="362" y="216"/>
                      </a:cubicBezTo>
                      <a:cubicBezTo>
                        <a:pt x="363" y="214"/>
                        <a:pt x="363" y="213"/>
                        <a:pt x="361" y="212"/>
                      </a:cubicBezTo>
                      <a:cubicBezTo>
                        <a:pt x="360" y="210"/>
                        <a:pt x="358" y="209"/>
                        <a:pt x="356" y="209"/>
                      </a:cubicBezTo>
                      <a:cubicBezTo>
                        <a:pt x="354" y="209"/>
                        <a:pt x="353" y="208"/>
                        <a:pt x="353" y="207"/>
                      </a:cubicBezTo>
                      <a:cubicBezTo>
                        <a:pt x="353" y="205"/>
                        <a:pt x="353" y="204"/>
                        <a:pt x="354" y="204"/>
                      </a:cubicBezTo>
                      <a:cubicBezTo>
                        <a:pt x="354" y="204"/>
                        <a:pt x="356" y="203"/>
                        <a:pt x="357" y="202"/>
                      </a:cubicBezTo>
                      <a:cubicBezTo>
                        <a:pt x="358" y="200"/>
                        <a:pt x="361" y="198"/>
                        <a:pt x="362" y="198"/>
                      </a:cubicBezTo>
                      <a:cubicBezTo>
                        <a:pt x="363" y="197"/>
                        <a:pt x="365" y="197"/>
                        <a:pt x="367" y="197"/>
                      </a:cubicBezTo>
                      <a:cubicBezTo>
                        <a:pt x="369" y="198"/>
                        <a:pt x="370" y="198"/>
                        <a:pt x="372" y="197"/>
                      </a:cubicBezTo>
                      <a:cubicBezTo>
                        <a:pt x="374" y="197"/>
                        <a:pt x="374" y="195"/>
                        <a:pt x="372" y="194"/>
                      </a:cubicBezTo>
                      <a:cubicBezTo>
                        <a:pt x="370" y="192"/>
                        <a:pt x="369" y="190"/>
                        <a:pt x="368" y="190"/>
                      </a:cubicBezTo>
                      <a:cubicBezTo>
                        <a:pt x="368" y="190"/>
                        <a:pt x="366" y="188"/>
                        <a:pt x="364" y="186"/>
                      </a:cubicBezTo>
                      <a:cubicBezTo>
                        <a:pt x="362" y="185"/>
                        <a:pt x="360" y="182"/>
                        <a:pt x="359" y="181"/>
                      </a:cubicBezTo>
                      <a:cubicBezTo>
                        <a:pt x="357" y="180"/>
                        <a:pt x="354" y="178"/>
                        <a:pt x="353" y="176"/>
                      </a:cubicBezTo>
                      <a:cubicBezTo>
                        <a:pt x="351" y="175"/>
                        <a:pt x="350" y="172"/>
                        <a:pt x="350" y="171"/>
                      </a:cubicBezTo>
                      <a:cubicBezTo>
                        <a:pt x="350" y="170"/>
                        <a:pt x="350" y="167"/>
                        <a:pt x="349" y="166"/>
                      </a:cubicBezTo>
                      <a:cubicBezTo>
                        <a:pt x="349" y="166"/>
                        <a:pt x="347" y="163"/>
                        <a:pt x="346" y="161"/>
                      </a:cubicBezTo>
                      <a:cubicBezTo>
                        <a:pt x="345" y="160"/>
                        <a:pt x="344" y="158"/>
                        <a:pt x="344" y="158"/>
                      </a:cubicBezTo>
                      <a:cubicBezTo>
                        <a:pt x="344" y="158"/>
                        <a:pt x="343" y="159"/>
                        <a:pt x="341" y="159"/>
                      </a:cubicBezTo>
                      <a:cubicBezTo>
                        <a:pt x="341" y="159"/>
                        <a:pt x="338" y="159"/>
                        <a:pt x="336" y="158"/>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52" name="Freeform 56">
                  <a:extLst>
                    <a:ext uri="{FF2B5EF4-FFF2-40B4-BE49-F238E27FC236}">
                      <a16:creationId xmlns:a16="http://schemas.microsoft.com/office/drawing/2014/main" id="{F3B5A7EF-CD34-3257-1708-610AE22C322A}"/>
                    </a:ext>
                  </a:extLst>
                </p:cNvPr>
                <p:cNvSpPr>
                  <a:spLocks/>
                </p:cNvSpPr>
                <p:nvPr/>
              </p:nvSpPr>
              <p:spPr bwMode="auto">
                <a:xfrm>
                  <a:off x="4872564" y="2121652"/>
                  <a:ext cx="857026" cy="562423"/>
                </a:xfrm>
                <a:custGeom>
                  <a:avLst/>
                  <a:gdLst/>
                  <a:ahLst/>
                  <a:cxnLst>
                    <a:cxn ang="0">
                      <a:pos x="470" y="116"/>
                    </a:cxn>
                    <a:cxn ang="0">
                      <a:pos x="437" y="107"/>
                    </a:cxn>
                    <a:cxn ang="0">
                      <a:pos x="399" y="89"/>
                    </a:cxn>
                    <a:cxn ang="0">
                      <a:pos x="367" y="98"/>
                    </a:cxn>
                    <a:cxn ang="0">
                      <a:pos x="354" y="93"/>
                    </a:cxn>
                    <a:cxn ang="0">
                      <a:pos x="342" y="88"/>
                    </a:cxn>
                    <a:cxn ang="0">
                      <a:pos x="316" y="83"/>
                    </a:cxn>
                    <a:cxn ang="0">
                      <a:pos x="292" y="88"/>
                    </a:cxn>
                    <a:cxn ang="0">
                      <a:pos x="277" y="91"/>
                    </a:cxn>
                    <a:cxn ang="0">
                      <a:pos x="265" y="74"/>
                    </a:cxn>
                    <a:cxn ang="0">
                      <a:pos x="252" y="102"/>
                    </a:cxn>
                    <a:cxn ang="0">
                      <a:pos x="263" y="135"/>
                    </a:cxn>
                    <a:cxn ang="0">
                      <a:pos x="229" y="124"/>
                    </a:cxn>
                    <a:cxn ang="0">
                      <a:pos x="233" y="73"/>
                    </a:cxn>
                    <a:cxn ang="0">
                      <a:pos x="262" y="48"/>
                    </a:cxn>
                    <a:cxn ang="0">
                      <a:pos x="269" y="15"/>
                    </a:cxn>
                    <a:cxn ang="0">
                      <a:pos x="230" y="0"/>
                    </a:cxn>
                    <a:cxn ang="0">
                      <a:pos x="201" y="18"/>
                    </a:cxn>
                    <a:cxn ang="0">
                      <a:pos x="159" y="41"/>
                    </a:cxn>
                    <a:cxn ang="0">
                      <a:pos x="150" y="77"/>
                    </a:cxn>
                    <a:cxn ang="0">
                      <a:pos x="182" y="90"/>
                    </a:cxn>
                    <a:cxn ang="0">
                      <a:pos x="161" y="114"/>
                    </a:cxn>
                    <a:cxn ang="0">
                      <a:pos x="154" y="140"/>
                    </a:cxn>
                    <a:cxn ang="0">
                      <a:pos x="129" y="138"/>
                    </a:cxn>
                    <a:cxn ang="0">
                      <a:pos x="100" y="158"/>
                    </a:cxn>
                    <a:cxn ang="0">
                      <a:pos x="89" y="150"/>
                    </a:cxn>
                    <a:cxn ang="0">
                      <a:pos x="102" y="115"/>
                    </a:cxn>
                    <a:cxn ang="0">
                      <a:pos x="69" y="103"/>
                    </a:cxn>
                    <a:cxn ang="0">
                      <a:pos x="73" y="93"/>
                    </a:cxn>
                    <a:cxn ang="0">
                      <a:pos x="56" y="112"/>
                    </a:cxn>
                    <a:cxn ang="0">
                      <a:pos x="44" y="134"/>
                    </a:cxn>
                    <a:cxn ang="0">
                      <a:pos x="51" y="171"/>
                    </a:cxn>
                    <a:cxn ang="0">
                      <a:pos x="37" y="197"/>
                    </a:cxn>
                    <a:cxn ang="0">
                      <a:pos x="23" y="213"/>
                    </a:cxn>
                    <a:cxn ang="0">
                      <a:pos x="10" y="237"/>
                    </a:cxn>
                    <a:cxn ang="0">
                      <a:pos x="7" y="256"/>
                    </a:cxn>
                    <a:cxn ang="0">
                      <a:pos x="37" y="280"/>
                    </a:cxn>
                    <a:cxn ang="0">
                      <a:pos x="85" y="294"/>
                    </a:cxn>
                    <a:cxn ang="0">
                      <a:pos x="119" y="311"/>
                    </a:cxn>
                    <a:cxn ang="0">
                      <a:pos x="147" y="286"/>
                    </a:cxn>
                    <a:cxn ang="0">
                      <a:pos x="188" y="284"/>
                    </a:cxn>
                    <a:cxn ang="0">
                      <a:pos x="227" y="285"/>
                    </a:cxn>
                    <a:cxn ang="0">
                      <a:pos x="276" y="282"/>
                    </a:cxn>
                    <a:cxn ang="0">
                      <a:pos x="319" y="285"/>
                    </a:cxn>
                    <a:cxn ang="0">
                      <a:pos x="356" y="298"/>
                    </a:cxn>
                    <a:cxn ang="0">
                      <a:pos x="363" y="276"/>
                    </a:cxn>
                    <a:cxn ang="0">
                      <a:pos x="377" y="251"/>
                    </a:cxn>
                    <a:cxn ang="0">
                      <a:pos x="392" y="239"/>
                    </a:cxn>
                    <a:cxn ang="0">
                      <a:pos x="416" y="223"/>
                    </a:cxn>
                    <a:cxn ang="0">
                      <a:pos x="435" y="200"/>
                    </a:cxn>
                    <a:cxn ang="0">
                      <a:pos x="421" y="181"/>
                    </a:cxn>
                    <a:cxn ang="0">
                      <a:pos x="409" y="170"/>
                    </a:cxn>
                    <a:cxn ang="0">
                      <a:pos x="421" y="163"/>
                    </a:cxn>
                    <a:cxn ang="0">
                      <a:pos x="459" y="163"/>
                    </a:cxn>
                  </a:cxnLst>
                  <a:rect l="0" t="0" r="r" b="b"/>
                  <a:pathLst>
                    <a:path w="473" h="311">
                      <a:moveTo>
                        <a:pt x="468" y="145"/>
                      </a:moveTo>
                      <a:cubicBezTo>
                        <a:pt x="466" y="144"/>
                        <a:pt x="465" y="141"/>
                        <a:pt x="466" y="139"/>
                      </a:cubicBezTo>
                      <a:cubicBezTo>
                        <a:pt x="467" y="137"/>
                        <a:pt x="468" y="134"/>
                        <a:pt x="469" y="133"/>
                      </a:cubicBezTo>
                      <a:cubicBezTo>
                        <a:pt x="469" y="132"/>
                        <a:pt x="469" y="130"/>
                        <a:pt x="468" y="128"/>
                      </a:cubicBezTo>
                      <a:cubicBezTo>
                        <a:pt x="467" y="128"/>
                        <a:pt x="467" y="125"/>
                        <a:pt x="467" y="124"/>
                      </a:cubicBezTo>
                      <a:cubicBezTo>
                        <a:pt x="467" y="122"/>
                        <a:pt x="468" y="120"/>
                        <a:pt x="469" y="120"/>
                      </a:cubicBezTo>
                      <a:cubicBezTo>
                        <a:pt x="471" y="119"/>
                        <a:pt x="470" y="117"/>
                        <a:pt x="470" y="116"/>
                      </a:cubicBezTo>
                      <a:cubicBezTo>
                        <a:pt x="470" y="115"/>
                        <a:pt x="468" y="113"/>
                        <a:pt x="467" y="113"/>
                      </a:cubicBezTo>
                      <a:cubicBezTo>
                        <a:pt x="466" y="112"/>
                        <a:pt x="463" y="112"/>
                        <a:pt x="462" y="112"/>
                      </a:cubicBezTo>
                      <a:cubicBezTo>
                        <a:pt x="461" y="111"/>
                        <a:pt x="458" y="111"/>
                        <a:pt x="456" y="111"/>
                      </a:cubicBezTo>
                      <a:cubicBezTo>
                        <a:pt x="454" y="111"/>
                        <a:pt x="451" y="112"/>
                        <a:pt x="448" y="113"/>
                      </a:cubicBezTo>
                      <a:cubicBezTo>
                        <a:pt x="446" y="115"/>
                        <a:pt x="445" y="115"/>
                        <a:pt x="444" y="114"/>
                      </a:cubicBezTo>
                      <a:cubicBezTo>
                        <a:pt x="443" y="112"/>
                        <a:pt x="442" y="110"/>
                        <a:pt x="442" y="110"/>
                      </a:cubicBezTo>
                      <a:cubicBezTo>
                        <a:pt x="441" y="109"/>
                        <a:pt x="439" y="107"/>
                        <a:pt x="437" y="107"/>
                      </a:cubicBezTo>
                      <a:cubicBezTo>
                        <a:pt x="436" y="106"/>
                        <a:pt x="433" y="106"/>
                        <a:pt x="431" y="106"/>
                      </a:cubicBezTo>
                      <a:cubicBezTo>
                        <a:pt x="429" y="105"/>
                        <a:pt x="427" y="104"/>
                        <a:pt x="426" y="103"/>
                      </a:cubicBezTo>
                      <a:cubicBezTo>
                        <a:pt x="424" y="103"/>
                        <a:pt x="422" y="101"/>
                        <a:pt x="420" y="99"/>
                      </a:cubicBezTo>
                      <a:cubicBezTo>
                        <a:pt x="418" y="98"/>
                        <a:pt x="414" y="96"/>
                        <a:pt x="411" y="94"/>
                      </a:cubicBezTo>
                      <a:cubicBezTo>
                        <a:pt x="409" y="94"/>
                        <a:pt x="407" y="92"/>
                        <a:pt x="406" y="91"/>
                      </a:cubicBezTo>
                      <a:cubicBezTo>
                        <a:pt x="406" y="89"/>
                        <a:pt x="404" y="88"/>
                        <a:pt x="403" y="88"/>
                      </a:cubicBezTo>
                      <a:cubicBezTo>
                        <a:pt x="402" y="87"/>
                        <a:pt x="400" y="87"/>
                        <a:pt x="399" y="89"/>
                      </a:cubicBezTo>
                      <a:cubicBezTo>
                        <a:pt x="398" y="90"/>
                        <a:pt x="396" y="90"/>
                        <a:pt x="394" y="89"/>
                      </a:cubicBezTo>
                      <a:cubicBezTo>
                        <a:pt x="392" y="88"/>
                        <a:pt x="391" y="88"/>
                        <a:pt x="389" y="90"/>
                      </a:cubicBezTo>
                      <a:cubicBezTo>
                        <a:pt x="388" y="91"/>
                        <a:pt x="386" y="93"/>
                        <a:pt x="386" y="95"/>
                      </a:cubicBezTo>
                      <a:cubicBezTo>
                        <a:pt x="386" y="97"/>
                        <a:pt x="385" y="99"/>
                        <a:pt x="384" y="99"/>
                      </a:cubicBezTo>
                      <a:cubicBezTo>
                        <a:pt x="383" y="100"/>
                        <a:pt x="380" y="101"/>
                        <a:pt x="378" y="101"/>
                      </a:cubicBezTo>
                      <a:cubicBezTo>
                        <a:pt x="376" y="101"/>
                        <a:pt x="374" y="100"/>
                        <a:pt x="372" y="100"/>
                      </a:cubicBezTo>
                      <a:cubicBezTo>
                        <a:pt x="371" y="99"/>
                        <a:pt x="368" y="98"/>
                        <a:pt x="367" y="98"/>
                      </a:cubicBezTo>
                      <a:cubicBezTo>
                        <a:pt x="366" y="98"/>
                        <a:pt x="365" y="97"/>
                        <a:pt x="365" y="95"/>
                      </a:cubicBezTo>
                      <a:cubicBezTo>
                        <a:pt x="366" y="94"/>
                        <a:pt x="366" y="92"/>
                        <a:pt x="366" y="90"/>
                      </a:cubicBezTo>
                      <a:cubicBezTo>
                        <a:pt x="366" y="90"/>
                        <a:pt x="366" y="89"/>
                        <a:pt x="366" y="88"/>
                      </a:cubicBezTo>
                      <a:cubicBezTo>
                        <a:pt x="366" y="87"/>
                        <a:pt x="366" y="87"/>
                        <a:pt x="365" y="87"/>
                      </a:cubicBezTo>
                      <a:cubicBezTo>
                        <a:pt x="364" y="88"/>
                        <a:pt x="363" y="89"/>
                        <a:pt x="362" y="90"/>
                      </a:cubicBezTo>
                      <a:cubicBezTo>
                        <a:pt x="361" y="90"/>
                        <a:pt x="359" y="91"/>
                        <a:pt x="358" y="91"/>
                      </a:cubicBezTo>
                      <a:cubicBezTo>
                        <a:pt x="356" y="91"/>
                        <a:pt x="354" y="92"/>
                        <a:pt x="354" y="93"/>
                      </a:cubicBezTo>
                      <a:cubicBezTo>
                        <a:pt x="353" y="94"/>
                        <a:pt x="352" y="95"/>
                        <a:pt x="351" y="95"/>
                      </a:cubicBezTo>
                      <a:cubicBezTo>
                        <a:pt x="351" y="96"/>
                        <a:pt x="350" y="96"/>
                        <a:pt x="349" y="95"/>
                      </a:cubicBezTo>
                      <a:cubicBezTo>
                        <a:pt x="348" y="95"/>
                        <a:pt x="346" y="96"/>
                        <a:pt x="344" y="96"/>
                      </a:cubicBezTo>
                      <a:cubicBezTo>
                        <a:pt x="342" y="97"/>
                        <a:pt x="340" y="97"/>
                        <a:pt x="339" y="97"/>
                      </a:cubicBezTo>
                      <a:cubicBezTo>
                        <a:pt x="338" y="97"/>
                        <a:pt x="337" y="96"/>
                        <a:pt x="337" y="95"/>
                      </a:cubicBezTo>
                      <a:cubicBezTo>
                        <a:pt x="337" y="95"/>
                        <a:pt x="338" y="94"/>
                        <a:pt x="339" y="92"/>
                      </a:cubicBezTo>
                      <a:cubicBezTo>
                        <a:pt x="341" y="91"/>
                        <a:pt x="342" y="89"/>
                        <a:pt x="342" y="88"/>
                      </a:cubicBezTo>
                      <a:cubicBezTo>
                        <a:pt x="342" y="88"/>
                        <a:pt x="341" y="86"/>
                        <a:pt x="341" y="84"/>
                      </a:cubicBezTo>
                      <a:cubicBezTo>
                        <a:pt x="340" y="83"/>
                        <a:pt x="339" y="81"/>
                        <a:pt x="339" y="80"/>
                      </a:cubicBezTo>
                      <a:cubicBezTo>
                        <a:pt x="339" y="79"/>
                        <a:pt x="338" y="78"/>
                        <a:pt x="337" y="77"/>
                      </a:cubicBezTo>
                      <a:cubicBezTo>
                        <a:pt x="337" y="76"/>
                        <a:pt x="334" y="75"/>
                        <a:pt x="332" y="76"/>
                      </a:cubicBezTo>
                      <a:cubicBezTo>
                        <a:pt x="331" y="76"/>
                        <a:pt x="328" y="77"/>
                        <a:pt x="326" y="78"/>
                      </a:cubicBezTo>
                      <a:cubicBezTo>
                        <a:pt x="325" y="78"/>
                        <a:pt x="323" y="80"/>
                        <a:pt x="322" y="80"/>
                      </a:cubicBezTo>
                      <a:cubicBezTo>
                        <a:pt x="320" y="81"/>
                        <a:pt x="318" y="83"/>
                        <a:pt x="316" y="83"/>
                      </a:cubicBezTo>
                      <a:cubicBezTo>
                        <a:pt x="316" y="84"/>
                        <a:pt x="315" y="86"/>
                        <a:pt x="315" y="87"/>
                      </a:cubicBezTo>
                      <a:cubicBezTo>
                        <a:pt x="315" y="88"/>
                        <a:pt x="314" y="90"/>
                        <a:pt x="312" y="90"/>
                      </a:cubicBezTo>
                      <a:cubicBezTo>
                        <a:pt x="309" y="90"/>
                        <a:pt x="307" y="90"/>
                        <a:pt x="305" y="89"/>
                      </a:cubicBezTo>
                      <a:cubicBezTo>
                        <a:pt x="304" y="89"/>
                        <a:pt x="301" y="89"/>
                        <a:pt x="300" y="89"/>
                      </a:cubicBezTo>
                      <a:cubicBezTo>
                        <a:pt x="300" y="89"/>
                        <a:pt x="299" y="90"/>
                        <a:pt x="298" y="90"/>
                      </a:cubicBezTo>
                      <a:cubicBezTo>
                        <a:pt x="296" y="90"/>
                        <a:pt x="294" y="90"/>
                        <a:pt x="292" y="91"/>
                      </a:cubicBezTo>
                      <a:cubicBezTo>
                        <a:pt x="291" y="91"/>
                        <a:pt x="291" y="90"/>
                        <a:pt x="292" y="88"/>
                      </a:cubicBezTo>
                      <a:cubicBezTo>
                        <a:pt x="294" y="86"/>
                        <a:pt x="294" y="85"/>
                        <a:pt x="292" y="85"/>
                      </a:cubicBezTo>
                      <a:cubicBezTo>
                        <a:pt x="291" y="85"/>
                        <a:pt x="290" y="83"/>
                        <a:pt x="290" y="81"/>
                      </a:cubicBezTo>
                      <a:cubicBezTo>
                        <a:pt x="290" y="80"/>
                        <a:pt x="289" y="80"/>
                        <a:pt x="287" y="81"/>
                      </a:cubicBezTo>
                      <a:cubicBezTo>
                        <a:pt x="285" y="81"/>
                        <a:pt x="284" y="83"/>
                        <a:pt x="284" y="84"/>
                      </a:cubicBezTo>
                      <a:cubicBezTo>
                        <a:pt x="285" y="85"/>
                        <a:pt x="285" y="87"/>
                        <a:pt x="285" y="88"/>
                      </a:cubicBezTo>
                      <a:cubicBezTo>
                        <a:pt x="284" y="90"/>
                        <a:pt x="283" y="91"/>
                        <a:pt x="282" y="91"/>
                      </a:cubicBezTo>
                      <a:cubicBezTo>
                        <a:pt x="280" y="91"/>
                        <a:pt x="278" y="91"/>
                        <a:pt x="277" y="91"/>
                      </a:cubicBezTo>
                      <a:cubicBezTo>
                        <a:pt x="276" y="92"/>
                        <a:pt x="275" y="91"/>
                        <a:pt x="274" y="89"/>
                      </a:cubicBezTo>
                      <a:cubicBezTo>
                        <a:pt x="274" y="88"/>
                        <a:pt x="273" y="87"/>
                        <a:pt x="271" y="86"/>
                      </a:cubicBezTo>
                      <a:cubicBezTo>
                        <a:pt x="270" y="86"/>
                        <a:pt x="267" y="87"/>
                        <a:pt x="266" y="88"/>
                      </a:cubicBezTo>
                      <a:cubicBezTo>
                        <a:pt x="265" y="90"/>
                        <a:pt x="264" y="90"/>
                        <a:pt x="263" y="88"/>
                      </a:cubicBezTo>
                      <a:cubicBezTo>
                        <a:pt x="263" y="86"/>
                        <a:pt x="263" y="84"/>
                        <a:pt x="264" y="83"/>
                      </a:cubicBezTo>
                      <a:cubicBezTo>
                        <a:pt x="265" y="82"/>
                        <a:pt x="266" y="79"/>
                        <a:pt x="266" y="78"/>
                      </a:cubicBezTo>
                      <a:cubicBezTo>
                        <a:pt x="266" y="77"/>
                        <a:pt x="266" y="75"/>
                        <a:pt x="265" y="74"/>
                      </a:cubicBezTo>
                      <a:cubicBezTo>
                        <a:pt x="264" y="73"/>
                        <a:pt x="263" y="72"/>
                        <a:pt x="260" y="71"/>
                      </a:cubicBezTo>
                      <a:cubicBezTo>
                        <a:pt x="258" y="71"/>
                        <a:pt x="256" y="73"/>
                        <a:pt x="256" y="75"/>
                      </a:cubicBezTo>
                      <a:cubicBezTo>
                        <a:pt x="257" y="78"/>
                        <a:pt x="255" y="79"/>
                        <a:pt x="254" y="78"/>
                      </a:cubicBezTo>
                      <a:cubicBezTo>
                        <a:pt x="252" y="77"/>
                        <a:pt x="250" y="77"/>
                        <a:pt x="248" y="78"/>
                      </a:cubicBezTo>
                      <a:cubicBezTo>
                        <a:pt x="247" y="79"/>
                        <a:pt x="246" y="82"/>
                        <a:pt x="246" y="83"/>
                      </a:cubicBezTo>
                      <a:cubicBezTo>
                        <a:pt x="246" y="86"/>
                        <a:pt x="247" y="90"/>
                        <a:pt x="249" y="92"/>
                      </a:cubicBezTo>
                      <a:cubicBezTo>
                        <a:pt x="250" y="95"/>
                        <a:pt x="251" y="99"/>
                        <a:pt x="252" y="102"/>
                      </a:cubicBezTo>
                      <a:cubicBezTo>
                        <a:pt x="252" y="104"/>
                        <a:pt x="253" y="107"/>
                        <a:pt x="254" y="108"/>
                      </a:cubicBezTo>
                      <a:cubicBezTo>
                        <a:pt x="254" y="109"/>
                        <a:pt x="254" y="112"/>
                        <a:pt x="254" y="114"/>
                      </a:cubicBezTo>
                      <a:cubicBezTo>
                        <a:pt x="254" y="116"/>
                        <a:pt x="256" y="118"/>
                        <a:pt x="257" y="118"/>
                      </a:cubicBezTo>
                      <a:cubicBezTo>
                        <a:pt x="259" y="118"/>
                        <a:pt x="261" y="119"/>
                        <a:pt x="262" y="121"/>
                      </a:cubicBezTo>
                      <a:cubicBezTo>
                        <a:pt x="264" y="122"/>
                        <a:pt x="265" y="124"/>
                        <a:pt x="266" y="126"/>
                      </a:cubicBezTo>
                      <a:cubicBezTo>
                        <a:pt x="267" y="127"/>
                        <a:pt x="267" y="129"/>
                        <a:pt x="266" y="131"/>
                      </a:cubicBezTo>
                      <a:cubicBezTo>
                        <a:pt x="265" y="132"/>
                        <a:pt x="264" y="134"/>
                        <a:pt x="263" y="135"/>
                      </a:cubicBezTo>
                      <a:cubicBezTo>
                        <a:pt x="262" y="137"/>
                        <a:pt x="261" y="139"/>
                        <a:pt x="259" y="140"/>
                      </a:cubicBezTo>
                      <a:cubicBezTo>
                        <a:pt x="257" y="140"/>
                        <a:pt x="255" y="139"/>
                        <a:pt x="254" y="138"/>
                      </a:cubicBezTo>
                      <a:cubicBezTo>
                        <a:pt x="254" y="136"/>
                        <a:pt x="250" y="135"/>
                        <a:pt x="248" y="134"/>
                      </a:cubicBezTo>
                      <a:cubicBezTo>
                        <a:pt x="245" y="134"/>
                        <a:pt x="242" y="134"/>
                        <a:pt x="239" y="135"/>
                      </a:cubicBezTo>
                      <a:cubicBezTo>
                        <a:pt x="237" y="136"/>
                        <a:pt x="235" y="135"/>
                        <a:pt x="234" y="133"/>
                      </a:cubicBezTo>
                      <a:cubicBezTo>
                        <a:pt x="234" y="131"/>
                        <a:pt x="232" y="128"/>
                        <a:pt x="231" y="128"/>
                      </a:cubicBezTo>
                      <a:cubicBezTo>
                        <a:pt x="229" y="128"/>
                        <a:pt x="228" y="126"/>
                        <a:pt x="229" y="124"/>
                      </a:cubicBezTo>
                      <a:cubicBezTo>
                        <a:pt x="229" y="123"/>
                        <a:pt x="229" y="119"/>
                        <a:pt x="229" y="117"/>
                      </a:cubicBezTo>
                      <a:cubicBezTo>
                        <a:pt x="228" y="115"/>
                        <a:pt x="228" y="112"/>
                        <a:pt x="227" y="110"/>
                      </a:cubicBezTo>
                      <a:cubicBezTo>
                        <a:pt x="227" y="108"/>
                        <a:pt x="227" y="105"/>
                        <a:pt x="228" y="103"/>
                      </a:cubicBezTo>
                      <a:cubicBezTo>
                        <a:pt x="229" y="101"/>
                        <a:pt x="231" y="97"/>
                        <a:pt x="233" y="95"/>
                      </a:cubicBezTo>
                      <a:cubicBezTo>
                        <a:pt x="234" y="93"/>
                        <a:pt x="234" y="89"/>
                        <a:pt x="234" y="86"/>
                      </a:cubicBezTo>
                      <a:cubicBezTo>
                        <a:pt x="233" y="84"/>
                        <a:pt x="232" y="80"/>
                        <a:pt x="231" y="79"/>
                      </a:cubicBezTo>
                      <a:cubicBezTo>
                        <a:pt x="231" y="76"/>
                        <a:pt x="231" y="74"/>
                        <a:pt x="233" y="73"/>
                      </a:cubicBezTo>
                      <a:cubicBezTo>
                        <a:pt x="235" y="73"/>
                        <a:pt x="236" y="72"/>
                        <a:pt x="236" y="70"/>
                      </a:cubicBezTo>
                      <a:cubicBezTo>
                        <a:pt x="236" y="69"/>
                        <a:pt x="239" y="68"/>
                        <a:pt x="241" y="68"/>
                      </a:cubicBezTo>
                      <a:cubicBezTo>
                        <a:pt x="244" y="68"/>
                        <a:pt x="247" y="68"/>
                        <a:pt x="248" y="68"/>
                      </a:cubicBezTo>
                      <a:cubicBezTo>
                        <a:pt x="249" y="68"/>
                        <a:pt x="252" y="66"/>
                        <a:pt x="254" y="65"/>
                      </a:cubicBezTo>
                      <a:cubicBezTo>
                        <a:pt x="256" y="64"/>
                        <a:pt x="257" y="61"/>
                        <a:pt x="256" y="60"/>
                      </a:cubicBezTo>
                      <a:cubicBezTo>
                        <a:pt x="256" y="58"/>
                        <a:pt x="257" y="56"/>
                        <a:pt x="258" y="54"/>
                      </a:cubicBezTo>
                      <a:cubicBezTo>
                        <a:pt x="260" y="52"/>
                        <a:pt x="262" y="50"/>
                        <a:pt x="262" y="48"/>
                      </a:cubicBezTo>
                      <a:cubicBezTo>
                        <a:pt x="263" y="46"/>
                        <a:pt x="265" y="44"/>
                        <a:pt x="267" y="41"/>
                      </a:cubicBezTo>
                      <a:cubicBezTo>
                        <a:pt x="268" y="40"/>
                        <a:pt x="268" y="37"/>
                        <a:pt x="268" y="35"/>
                      </a:cubicBezTo>
                      <a:cubicBezTo>
                        <a:pt x="267" y="35"/>
                        <a:pt x="268" y="33"/>
                        <a:pt x="269" y="31"/>
                      </a:cubicBezTo>
                      <a:cubicBezTo>
                        <a:pt x="270" y="30"/>
                        <a:pt x="272" y="28"/>
                        <a:pt x="271" y="27"/>
                      </a:cubicBezTo>
                      <a:cubicBezTo>
                        <a:pt x="271" y="25"/>
                        <a:pt x="271" y="23"/>
                        <a:pt x="271" y="21"/>
                      </a:cubicBezTo>
                      <a:cubicBezTo>
                        <a:pt x="271" y="19"/>
                        <a:pt x="271" y="18"/>
                        <a:pt x="271" y="18"/>
                      </a:cubicBezTo>
                      <a:cubicBezTo>
                        <a:pt x="271" y="18"/>
                        <a:pt x="270" y="16"/>
                        <a:pt x="269" y="15"/>
                      </a:cubicBezTo>
                      <a:cubicBezTo>
                        <a:pt x="268" y="13"/>
                        <a:pt x="267" y="11"/>
                        <a:pt x="266" y="10"/>
                      </a:cubicBezTo>
                      <a:cubicBezTo>
                        <a:pt x="265" y="9"/>
                        <a:pt x="262" y="8"/>
                        <a:pt x="260" y="7"/>
                      </a:cubicBezTo>
                      <a:cubicBezTo>
                        <a:pt x="259" y="6"/>
                        <a:pt x="257" y="5"/>
                        <a:pt x="255" y="4"/>
                      </a:cubicBezTo>
                      <a:cubicBezTo>
                        <a:pt x="253" y="4"/>
                        <a:pt x="249" y="4"/>
                        <a:pt x="248" y="5"/>
                      </a:cubicBezTo>
                      <a:cubicBezTo>
                        <a:pt x="245" y="5"/>
                        <a:pt x="242" y="5"/>
                        <a:pt x="241" y="4"/>
                      </a:cubicBezTo>
                      <a:cubicBezTo>
                        <a:pt x="241" y="3"/>
                        <a:pt x="237" y="2"/>
                        <a:pt x="234" y="2"/>
                      </a:cubicBezTo>
                      <a:cubicBezTo>
                        <a:pt x="232" y="1"/>
                        <a:pt x="230" y="0"/>
                        <a:pt x="230" y="0"/>
                      </a:cubicBezTo>
                      <a:cubicBezTo>
                        <a:pt x="230" y="0"/>
                        <a:pt x="229" y="0"/>
                        <a:pt x="228" y="1"/>
                      </a:cubicBezTo>
                      <a:cubicBezTo>
                        <a:pt x="227" y="2"/>
                        <a:pt x="225" y="3"/>
                        <a:pt x="224" y="4"/>
                      </a:cubicBezTo>
                      <a:cubicBezTo>
                        <a:pt x="223" y="4"/>
                        <a:pt x="222" y="6"/>
                        <a:pt x="221" y="7"/>
                      </a:cubicBezTo>
                      <a:cubicBezTo>
                        <a:pt x="220" y="9"/>
                        <a:pt x="219" y="10"/>
                        <a:pt x="217" y="9"/>
                      </a:cubicBezTo>
                      <a:cubicBezTo>
                        <a:pt x="216" y="9"/>
                        <a:pt x="214" y="10"/>
                        <a:pt x="213" y="11"/>
                      </a:cubicBezTo>
                      <a:cubicBezTo>
                        <a:pt x="211" y="11"/>
                        <a:pt x="209" y="13"/>
                        <a:pt x="208" y="14"/>
                      </a:cubicBezTo>
                      <a:cubicBezTo>
                        <a:pt x="207" y="15"/>
                        <a:pt x="203" y="17"/>
                        <a:pt x="201" y="18"/>
                      </a:cubicBezTo>
                      <a:cubicBezTo>
                        <a:pt x="199" y="19"/>
                        <a:pt x="196" y="19"/>
                        <a:pt x="194" y="20"/>
                      </a:cubicBezTo>
                      <a:cubicBezTo>
                        <a:pt x="193" y="21"/>
                        <a:pt x="191" y="23"/>
                        <a:pt x="188" y="24"/>
                      </a:cubicBezTo>
                      <a:cubicBezTo>
                        <a:pt x="185" y="25"/>
                        <a:pt x="182" y="27"/>
                        <a:pt x="180" y="27"/>
                      </a:cubicBezTo>
                      <a:cubicBezTo>
                        <a:pt x="178" y="29"/>
                        <a:pt x="176" y="31"/>
                        <a:pt x="175" y="32"/>
                      </a:cubicBezTo>
                      <a:cubicBezTo>
                        <a:pt x="174" y="33"/>
                        <a:pt x="172" y="34"/>
                        <a:pt x="170" y="34"/>
                      </a:cubicBezTo>
                      <a:cubicBezTo>
                        <a:pt x="168" y="35"/>
                        <a:pt x="166" y="36"/>
                        <a:pt x="165" y="37"/>
                      </a:cubicBezTo>
                      <a:cubicBezTo>
                        <a:pt x="163" y="38"/>
                        <a:pt x="160" y="40"/>
                        <a:pt x="159" y="41"/>
                      </a:cubicBezTo>
                      <a:cubicBezTo>
                        <a:pt x="156" y="43"/>
                        <a:pt x="154" y="46"/>
                        <a:pt x="153" y="47"/>
                      </a:cubicBezTo>
                      <a:cubicBezTo>
                        <a:pt x="152" y="48"/>
                        <a:pt x="150" y="48"/>
                        <a:pt x="149" y="48"/>
                      </a:cubicBezTo>
                      <a:cubicBezTo>
                        <a:pt x="147" y="49"/>
                        <a:pt x="145" y="50"/>
                        <a:pt x="144" y="52"/>
                      </a:cubicBezTo>
                      <a:cubicBezTo>
                        <a:pt x="142" y="53"/>
                        <a:pt x="140" y="56"/>
                        <a:pt x="140" y="59"/>
                      </a:cubicBezTo>
                      <a:cubicBezTo>
                        <a:pt x="139" y="61"/>
                        <a:pt x="139" y="66"/>
                        <a:pt x="140" y="67"/>
                      </a:cubicBezTo>
                      <a:cubicBezTo>
                        <a:pt x="140" y="69"/>
                        <a:pt x="142" y="72"/>
                        <a:pt x="144" y="73"/>
                      </a:cubicBezTo>
                      <a:cubicBezTo>
                        <a:pt x="146" y="75"/>
                        <a:pt x="148" y="76"/>
                        <a:pt x="150" y="77"/>
                      </a:cubicBezTo>
                      <a:cubicBezTo>
                        <a:pt x="152" y="78"/>
                        <a:pt x="155" y="80"/>
                        <a:pt x="157" y="80"/>
                      </a:cubicBezTo>
                      <a:cubicBezTo>
                        <a:pt x="159" y="80"/>
                        <a:pt x="163" y="80"/>
                        <a:pt x="164" y="80"/>
                      </a:cubicBezTo>
                      <a:cubicBezTo>
                        <a:pt x="167" y="79"/>
                        <a:pt x="170" y="79"/>
                        <a:pt x="172" y="80"/>
                      </a:cubicBezTo>
                      <a:cubicBezTo>
                        <a:pt x="173" y="81"/>
                        <a:pt x="176" y="79"/>
                        <a:pt x="178" y="77"/>
                      </a:cubicBezTo>
                      <a:cubicBezTo>
                        <a:pt x="180" y="76"/>
                        <a:pt x="181" y="76"/>
                        <a:pt x="182" y="78"/>
                      </a:cubicBezTo>
                      <a:cubicBezTo>
                        <a:pt x="183" y="80"/>
                        <a:pt x="184" y="83"/>
                        <a:pt x="185" y="85"/>
                      </a:cubicBezTo>
                      <a:cubicBezTo>
                        <a:pt x="185" y="86"/>
                        <a:pt x="184" y="88"/>
                        <a:pt x="182" y="90"/>
                      </a:cubicBezTo>
                      <a:cubicBezTo>
                        <a:pt x="182" y="91"/>
                        <a:pt x="179" y="93"/>
                        <a:pt x="176" y="93"/>
                      </a:cubicBezTo>
                      <a:cubicBezTo>
                        <a:pt x="174" y="93"/>
                        <a:pt x="171" y="93"/>
                        <a:pt x="169" y="93"/>
                      </a:cubicBezTo>
                      <a:cubicBezTo>
                        <a:pt x="166" y="94"/>
                        <a:pt x="163" y="95"/>
                        <a:pt x="160" y="96"/>
                      </a:cubicBezTo>
                      <a:cubicBezTo>
                        <a:pt x="158" y="96"/>
                        <a:pt x="157" y="98"/>
                        <a:pt x="157" y="100"/>
                      </a:cubicBezTo>
                      <a:cubicBezTo>
                        <a:pt x="158" y="101"/>
                        <a:pt x="158" y="103"/>
                        <a:pt x="157" y="105"/>
                      </a:cubicBezTo>
                      <a:cubicBezTo>
                        <a:pt x="156" y="106"/>
                        <a:pt x="156" y="108"/>
                        <a:pt x="156" y="109"/>
                      </a:cubicBezTo>
                      <a:cubicBezTo>
                        <a:pt x="157" y="111"/>
                        <a:pt x="159" y="113"/>
                        <a:pt x="161" y="114"/>
                      </a:cubicBezTo>
                      <a:cubicBezTo>
                        <a:pt x="164" y="116"/>
                        <a:pt x="166" y="118"/>
                        <a:pt x="166" y="121"/>
                      </a:cubicBezTo>
                      <a:cubicBezTo>
                        <a:pt x="166" y="122"/>
                        <a:pt x="164" y="125"/>
                        <a:pt x="162" y="125"/>
                      </a:cubicBezTo>
                      <a:cubicBezTo>
                        <a:pt x="160" y="126"/>
                        <a:pt x="158" y="125"/>
                        <a:pt x="156" y="124"/>
                      </a:cubicBezTo>
                      <a:cubicBezTo>
                        <a:pt x="155" y="123"/>
                        <a:pt x="153" y="124"/>
                        <a:pt x="153" y="125"/>
                      </a:cubicBezTo>
                      <a:cubicBezTo>
                        <a:pt x="153" y="126"/>
                        <a:pt x="153" y="129"/>
                        <a:pt x="153" y="130"/>
                      </a:cubicBezTo>
                      <a:cubicBezTo>
                        <a:pt x="153" y="132"/>
                        <a:pt x="155" y="134"/>
                        <a:pt x="156" y="135"/>
                      </a:cubicBezTo>
                      <a:cubicBezTo>
                        <a:pt x="157" y="137"/>
                        <a:pt x="156" y="140"/>
                        <a:pt x="154" y="140"/>
                      </a:cubicBezTo>
                      <a:cubicBezTo>
                        <a:pt x="152" y="141"/>
                        <a:pt x="149" y="142"/>
                        <a:pt x="148" y="141"/>
                      </a:cubicBezTo>
                      <a:cubicBezTo>
                        <a:pt x="146" y="141"/>
                        <a:pt x="145" y="140"/>
                        <a:pt x="145" y="138"/>
                      </a:cubicBezTo>
                      <a:cubicBezTo>
                        <a:pt x="145" y="137"/>
                        <a:pt x="145" y="136"/>
                        <a:pt x="144" y="137"/>
                      </a:cubicBezTo>
                      <a:cubicBezTo>
                        <a:pt x="142" y="137"/>
                        <a:pt x="141" y="138"/>
                        <a:pt x="140" y="139"/>
                      </a:cubicBezTo>
                      <a:cubicBezTo>
                        <a:pt x="140" y="140"/>
                        <a:pt x="138" y="140"/>
                        <a:pt x="137" y="139"/>
                      </a:cubicBezTo>
                      <a:cubicBezTo>
                        <a:pt x="137" y="139"/>
                        <a:pt x="135" y="138"/>
                        <a:pt x="133" y="138"/>
                      </a:cubicBezTo>
                      <a:cubicBezTo>
                        <a:pt x="132" y="138"/>
                        <a:pt x="130" y="139"/>
                        <a:pt x="129" y="138"/>
                      </a:cubicBezTo>
                      <a:cubicBezTo>
                        <a:pt x="129" y="137"/>
                        <a:pt x="126" y="136"/>
                        <a:pt x="123" y="135"/>
                      </a:cubicBezTo>
                      <a:cubicBezTo>
                        <a:pt x="119" y="135"/>
                        <a:pt x="117" y="136"/>
                        <a:pt x="116" y="139"/>
                      </a:cubicBezTo>
                      <a:cubicBezTo>
                        <a:pt x="116" y="141"/>
                        <a:pt x="115" y="144"/>
                        <a:pt x="114" y="145"/>
                      </a:cubicBezTo>
                      <a:cubicBezTo>
                        <a:pt x="114" y="146"/>
                        <a:pt x="112" y="147"/>
                        <a:pt x="112" y="147"/>
                      </a:cubicBezTo>
                      <a:cubicBezTo>
                        <a:pt x="110" y="148"/>
                        <a:pt x="109" y="150"/>
                        <a:pt x="109" y="152"/>
                      </a:cubicBezTo>
                      <a:cubicBezTo>
                        <a:pt x="108" y="153"/>
                        <a:pt x="107" y="155"/>
                        <a:pt x="106" y="155"/>
                      </a:cubicBezTo>
                      <a:cubicBezTo>
                        <a:pt x="105" y="156"/>
                        <a:pt x="103" y="157"/>
                        <a:pt x="100" y="158"/>
                      </a:cubicBezTo>
                      <a:cubicBezTo>
                        <a:pt x="98" y="159"/>
                        <a:pt x="96" y="158"/>
                        <a:pt x="96" y="156"/>
                      </a:cubicBezTo>
                      <a:cubicBezTo>
                        <a:pt x="95" y="155"/>
                        <a:pt x="94" y="154"/>
                        <a:pt x="93" y="155"/>
                      </a:cubicBezTo>
                      <a:cubicBezTo>
                        <a:pt x="91" y="155"/>
                        <a:pt x="90" y="156"/>
                        <a:pt x="89" y="157"/>
                      </a:cubicBezTo>
                      <a:cubicBezTo>
                        <a:pt x="88" y="159"/>
                        <a:pt x="87" y="159"/>
                        <a:pt x="86" y="159"/>
                      </a:cubicBezTo>
                      <a:cubicBezTo>
                        <a:pt x="85" y="158"/>
                        <a:pt x="83" y="157"/>
                        <a:pt x="83" y="155"/>
                      </a:cubicBezTo>
                      <a:cubicBezTo>
                        <a:pt x="82" y="153"/>
                        <a:pt x="83" y="152"/>
                        <a:pt x="84" y="151"/>
                      </a:cubicBezTo>
                      <a:cubicBezTo>
                        <a:pt x="85" y="151"/>
                        <a:pt x="87" y="150"/>
                        <a:pt x="89" y="150"/>
                      </a:cubicBezTo>
                      <a:cubicBezTo>
                        <a:pt x="92" y="150"/>
                        <a:pt x="95" y="149"/>
                        <a:pt x="95" y="148"/>
                      </a:cubicBezTo>
                      <a:cubicBezTo>
                        <a:pt x="96" y="146"/>
                        <a:pt x="97" y="144"/>
                        <a:pt x="98" y="144"/>
                      </a:cubicBezTo>
                      <a:cubicBezTo>
                        <a:pt x="98" y="142"/>
                        <a:pt x="98" y="139"/>
                        <a:pt x="98" y="138"/>
                      </a:cubicBezTo>
                      <a:cubicBezTo>
                        <a:pt x="97" y="136"/>
                        <a:pt x="97" y="133"/>
                        <a:pt x="97" y="133"/>
                      </a:cubicBezTo>
                      <a:cubicBezTo>
                        <a:pt x="97" y="131"/>
                        <a:pt x="99" y="128"/>
                        <a:pt x="101" y="127"/>
                      </a:cubicBezTo>
                      <a:cubicBezTo>
                        <a:pt x="102" y="125"/>
                        <a:pt x="103" y="122"/>
                        <a:pt x="103" y="121"/>
                      </a:cubicBezTo>
                      <a:cubicBezTo>
                        <a:pt x="103" y="120"/>
                        <a:pt x="103" y="116"/>
                        <a:pt x="102" y="115"/>
                      </a:cubicBezTo>
                      <a:cubicBezTo>
                        <a:pt x="102" y="113"/>
                        <a:pt x="100" y="111"/>
                        <a:pt x="100" y="111"/>
                      </a:cubicBezTo>
                      <a:cubicBezTo>
                        <a:pt x="98" y="111"/>
                        <a:pt x="94" y="112"/>
                        <a:pt x="92" y="112"/>
                      </a:cubicBezTo>
                      <a:cubicBezTo>
                        <a:pt x="90" y="112"/>
                        <a:pt x="86" y="113"/>
                        <a:pt x="84" y="113"/>
                      </a:cubicBezTo>
                      <a:cubicBezTo>
                        <a:pt x="82" y="114"/>
                        <a:pt x="79" y="114"/>
                        <a:pt x="77" y="113"/>
                      </a:cubicBezTo>
                      <a:cubicBezTo>
                        <a:pt x="75" y="113"/>
                        <a:pt x="73" y="112"/>
                        <a:pt x="71" y="111"/>
                      </a:cubicBezTo>
                      <a:cubicBezTo>
                        <a:pt x="69" y="111"/>
                        <a:pt x="68" y="110"/>
                        <a:pt x="68" y="108"/>
                      </a:cubicBezTo>
                      <a:cubicBezTo>
                        <a:pt x="69" y="106"/>
                        <a:pt x="69" y="105"/>
                        <a:pt x="69" y="103"/>
                      </a:cubicBezTo>
                      <a:cubicBezTo>
                        <a:pt x="68" y="102"/>
                        <a:pt x="69" y="101"/>
                        <a:pt x="70" y="101"/>
                      </a:cubicBezTo>
                      <a:cubicBezTo>
                        <a:pt x="71" y="101"/>
                        <a:pt x="73" y="100"/>
                        <a:pt x="74" y="99"/>
                      </a:cubicBezTo>
                      <a:cubicBezTo>
                        <a:pt x="74" y="99"/>
                        <a:pt x="75" y="98"/>
                        <a:pt x="76" y="100"/>
                      </a:cubicBezTo>
                      <a:cubicBezTo>
                        <a:pt x="77" y="102"/>
                        <a:pt x="79" y="103"/>
                        <a:pt x="80" y="103"/>
                      </a:cubicBezTo>
                      <a:cubicBezTo>
                        <a:pt x="82" y="103"/>
                        <a:pt x="82" y="101"/>
                        <a:pt x="82" y="99"/>
                      </a:cubicBezTo>
                      <a:cubicBezTo>
                        <a:pt x="82" y="98"/>
                        <a:pt x="81" y="96"/>
                        <a:pt x="79" y="95"/>
                      </a:cubicBezTo>
                      <a:cubicBezTo>
                        <a:pt x="77" y="93"/>
                        <a:pt x="74" y="93"/>
                        <a:pt x="73" y="93"/>
                      </a:cubicBezTo>
                      <a:cubicBezTo>
                        <a:pt x="71" y="93"/>
                        <a:pt x="68" y="94"/>
                        <a:pt x="66" y="95"/>
                      </a:cubicBezTo>
                      <a:cubicBezTo>
                        <a:pt x="65" y="96"/>
                        <a:pt x="64" y="99"/>
                        <a:pt x="63" y="100"/>
                      </a:cubicBezTo>
                      <a:cubicBezTo>
                        <a:pt x="63" y="100"/>
                        <a:pt x="61" y="101"/>
                        <a:pt x="60" y="102"/>
                      </a:cubicBezTo>
                      <a:cubicBezTo>
                        <a:pt x="58" y="102"/>
                        <a:pt x="56" y="102"/>
                        <a:pt x="54" y="102"/>
                      </a:cubicBezTo>
                      <a:cubicBezTo>
                        <a:pt x="51" y="102"/>
                        <a:pt x="50" y="102"/>
                        <a:pt x="52" y="104"/>
                      </a:cubicBezTo>
                      <a:cubicBezTo>
                        <a:pt x="53" y="105"/>
                        <a:pt x="55" y="107"/>
                        <a:pt x="56" y="107"/>
                      </a:cubicBezTo>
                      <a:cubicBezTo>
                        <a:pt x="56" y="108"/>
                        <a:pt x="56" y="111"/>
                        <a:pt x="56" y="112"/>
                      </a:cubicBezTo>
                      <a:cubicBezTo>
                        <a:pt x="56" y="113"/>
                        <a:pt x="55" y="115"/>
                        <a:pt x="54" y="114"/>
                      </a:cubicBezTo>
                      <a:cubicBezTo>
                        <a:pt x="53" y="114"/>
                        <a:pt x="51" y="113"/>
                        <a:pt x="50" y="112"/>
                      </a:cubicBezTo>
                      <a:cubicBezTo>
                        <a:pt x="49" y="110"/>
                        <a:pt x="48" y="111"/>
                        <a:pt x="47" y="113"/>
                      </a:cubicBezTo>
                      <a:cubicBezTo>
                        <a:pt x="47" y="114"/>
                        <a:pt x="45" y="118"/>
                        <a:pt x="44" y="120"/>
                      </a:cubicBezTo>
                      <a:cubicBezTo>
                        <a:pt x="43" y="121"/>
                        <a:pt x="44" y="124"/>
                        <a:pt x="46" y="125"/>
                      </a:cubicBezTo>
                      <a:cubicBezTo>
                        <a:pt x="48" y="125"/>
                        <a:pt x="48" y="127"/>
                        <a:pt x="47" y="129"/>
                      </a:cubicBezTo>
                      <a:cubicBezTo>
                        <a:pt x="45" y="130"/>
                        <a:pt x="44" y="133"/>
                        <a:pt x="44" y="134"/>
                      </a:cubicBezTo>
                      <a:cubicBezTo>
                        <a:pt x="44" y="136"/>
                        <a:pt x="45" y="136"/>
                        <a:pt x="47" y="136"/>
                      </a:cubicBezTo>
                      <a:cubicBezTo>
                        <a:pt x="49" y="137"/>
                        <a:pt x="51" y="138"/>
                        <a:pt x="51" y="140"/>
                      </a:cubicBezTo>
                      <a:cubicBezTo>
                        <a:pt x="51" y="141"/>
                        <a:pt x="52" y="144"/>
                        <a:pt x="52" y="146"/>
                      </a:cubicBezTo>
                      <a:cubicBezTo>
                        <a:pt x="53" y="146"/>
                        <a:pt x="54" y="149"/>
                        <a:pt x="53" y="151"/>
                      </a:cubicBezTo>
                      <a:cubicBezTo>
                        <a:pt x="53" y="151"/>
                        <a:pt x="53" y="155"/>
                        <a:pt x="52" y="157"/>
                      </a:cubicBezTo>
                      <a:cubicBezTo>
                        <a:pt x="51" y="158"/>
                        <a:pt x="51" y="162"/>
                        <a:pt x="51" y="164"/>
                      </a:cubicBezTo>
                      <a:cubicBezTo>
                        <a:pt x="51" y="167"/>
                        <a:pt x="51" y="170"/>
                        <a:pt x="51" y="171"/>
                      </a:cubicBezTo>
                      <a:cubicBezTo>
                        <a:pt x="51" y="173"/>
                        <a:pt x="49" y="175"/>
                        <a:pt x="48" y="176"/>
                      </a:cubicBezTo>
                      <a:cubicBezTo>
                        <a:pt x="45" y="178"/>
                        <a:pt x="42" y="179"/>
                        <a:pt x="40" y="180"/>
                      </a:cubicBezTo>
                      <a:cubicBezTo>
                        <a:pt x="39" y="180"/>
                        <a:pt x="36" y="181"/>
                        <a:pt x="35" y="182"/>
                      </a:cubicBezTo>
                      <a:cubicBezTo>
                        <a:pt x="33" y="182"/>
                        <a:pt x="32" y="185"/>
                        <a:pt x="31" y="187"/>
                      </a:cubicBezTo>
                      <a:cubicBezTo>
                        <a:pt x="30" y="188"/>
                        <a:pt x="31" y="191"/>
                        <a:pt x="33" y="192"/>
                      </a:cubicBezTo>
                      <a:cubicBezTo>
                        <a:pt x="33" y="192"/>
                        <a:pt x="35" y="194"/>
                        <a:pt x="36" y="194"/>
                      </a:cubicBezTo>
                      <a:cubicBezTo>
                        <a:pt x="37" y="195"/>
                        <a:pt x="38" y="196"/>
                        <a:pt x="37" y="197"/>
                      </a:cubicBezTo>
                      <a:cubicBezTo>
                        <a:pt x="37" y="197"/>
                        <a:pt x="35" y="199"/>
                        <a:pt x="33" y="199"/>
                      </a:cubicBezTo>
                      <a:cubicBezTo>
                        <a:pt x="31" y="199"/>
                        <a:pt x="28" y="200"/>
                        <a:pt x="27" y="201"/>
                      </a:cubicBezTo>
                      <a:cubicBezTo>
                        <a:pt x="25" y="202"/>
                        <a:pt x="23" y="203"/>
                        <a:pt x="21" y="204"/>
                      </a:cubicBezTo>
                      <a:cubicBezTo>
                        <a:pt x="19" y="204"/>
                        <a:pt x="17" y="205"/>
                        <a:pt x="17" y="205"/>
                      </a:cubicBezTo>
                      <a:cubicBezTo>
                        <a:pt x="17" y="205"/>
                        <a:pt x="17" y="206"/>
                        <a:pt x="18" y="207"/>
                      </a:cubicBezTo>
                      <a:cubicBezTo>
                        <a:pt x="18" y="209"/>
                        <a:pt x="19" y="211"/>
                        <a:pt x="20" y="211"/>
                      </a:cubicBezTo>
                      <a:cubicBezTo>
                        <a:pt x="21" y="211"/>
                        <a:pt x="22" y="212"/>
                        <a:pt x="23" y="213"/>
                      </a:cubicBezTo>
                      <a:cubicBezTo>
                        <a:pt x="23" y="214"/>
                        <a:pt x="23" y="216"/>
                        <a:pt x="21" y="218"/>
                      </a:cubicBezTo>
                      <a:cubicBezTo>
                        <a:pt x="20" y="221"/>
                        <a:pt x="18" y="222"/>
                        <a:pt x="16" y="223"/>
                      </a:cubicBezTo>
                      <a:cubicBezTo>
                        <a:pt x="14" y="224"/>
                        <a:pt x="11" y="226"/>
                        <a:pt x="9" y="227"/>
                      </a:cubicBezTo>
                      <a:cubicBezTo>
                        <a:pt x="7" y="229"/>
                        <a:pt x="4" y="230"/>
                        <a:pt x="3" y="230"/>
                      </a:cubicBezTo>
                      <a:cubicBezTo>
                        <a:pt x="2" y="230"/>
                        <a:pt x="1" y="231"/>
                        <a:pt x="2" y="233"/>
                      </a:cubicBezTo>
                      <a:cubicBezTo>
                        <a:pt x="3" y="234"/>
                        <a:pt x="4" y="235"/>
                        <a:pt x="6" y="235"/>
                      </a:cubicBezTo>
                      <a:cubicBezTo>
                        <a:pt x="8" y="235"/>
                        <a:pt x="10" y="236"/>
                        <a:pt x="10" y="237"/>
                      </a:cubicBezTo>
                      <a:cubicBezTo>
                        <a:pt x="10" y="238"/>
                        <a:pt x="10" y="240"/>
                        <a:pt x="8" y="240"/>
                      </a:cubicBezTo>
                      <a:cubicBezTo>
                        <a:pt x="7" y="240"/>
                        <a:pt x="5" y="240"/>
                        <a:pt x="4" y="240"/>
                      </a:cubicBezTo>
                      <a:cubicBezTo>
                        <a:pt x="4" y="240"/>
                        <a:pt x="2" y="241"/>
                        <a:pt x="2" y="241"/>
                      </a:cubicBezTo>
                      <a:cubicBezTo>
                        <a:pt x="1" y="242"/>
                        <a:pt x="0" y="244"/>
                        <a:pt x="1" y="245"/>
                      </a:cubicBezTo>
                      <a:cubicBezTo>
                        <a:pt x="1" y="246"/>
                        <a:pt x="2" y="248"/>
                        <a:pt x="3" y="250"/>
                      </a:cubicBezTo>
                      <a:cubicBezTo>
                        <a:pt x="4" y="251"/>
                        <a:pt x="5" y="252"/>
                        <a:pt x="5" y="252"/>
                      </a:cubicBezTo>
                      <a:cubicBezTo>
                        <a:pt x="5" y="252"/>
                        <a:pt x="5" y="253"/>
                        <a:pt x="7" y="256"/>
                      </a:cubicBezTo>
                      <a:cubicBezTo>
                        <a:pt x="8" y="257"/>
                        <a:pt x="10" y="260"/>
                        <a:pt x="11" y="261"/>
                      </a:cubicBezTo>
                      <a:cubicBezTo>
                        <a:pt x="11" y="261"/>
                        <a:pt x="14" y="261"/>
                        <a:pt x="14" y="261"/>
                      </a:cubicBezTo>
                      <a:cubicBezTo>
                        <a:pt x="16" y="260"/>
                        <a:pt x="19" y="259"/>
                        <a:pt x="20" y="260"/>
                      </a:cubicBezTo>
                      <a:cubicBezTo>
                        <a:pt x="21" y="260"/>
                        <a:pt x="22" y="262"/>
                        <a:pt x="23" y="265"/>
                      </a:cubicBezTo>
                      <a:cubicBezTo>
                        <a:pt x="23" y="267"/>
                        <a:pt x="23" y="270"/>
                        <a:pt x="23" y="271"/>
                      </a:cubicBezTo>
                      <a:cubicBezTo>
                        <a:pt x="23" y="273"/>
                        <a:pt x="25" y="275"/>
                        <a:pt x="28" y="276"/>
                      </a:cubicBezTo>
                      <a:cubicBezTo>
                        <a:pt x="31" y="278"/>
                        <a:pt x="34" y="279"/>
                        <a:pt x="37" y="280"/>
                      </a:cubicBezTo>
                      <a:cubicBezTo>
                        <a:pt x="40" y="281"/>
                        <a:pt x="42" y="281"/>
                        <a:pt x="43" y="281"/>
                      </a:cubicBezTo>
                      <a:cubicBezTo>
                        <a:pt x="45" y="281"/>
                        <a:pt x="48" y="282"/>
                        <a:pt x="50" y="283"/>
                      </a:cubicBezTo>
                      <a:cubicBezTo>
                        <a:pt x="50" y="284"/>
                        <a:pt x="53" y="287"/>
                        <a:pt x="55" y="288"/>
                      </a:cubicBezTo>
                      <a:cubicBezTo>
                        <a:pt x="57" y="291"/>
                        <a:pt x="59" y="292"/>
                        <a:pt x="61" y="292"/>
                      </a:cubicBezTo>
                      <a:cubicBezTo>
                        <a:pt x="64" y="292"/>
                        <a:pt x="66" y="293"/>
                        <a:pt x="67" y="293"/>
                      </a:cubicBezTo>
                      <a:cubicBezTo>
                        <a:pt x="68" y="294"/>
                        <a:pt x="70" y="295"/>
                        <a:pt x="74" y="295"/>
                      </a:cubicBezTo>
                      <a:cubicBezTo>
                        <a:pt x="76" y="294"/>
                        <a:pt x="82" y="294"/>
                        <a:pt x="85" y="294"/>
                      </a:cubicBezTo>
                      <a:cubicBezTo>
                        <a:pt x="87" y="294"/>
                        <a:pt x="92" y="294"/>
                        <a:pt x="94" y="294"/>
                      </a:cubicBezTo>
                      <a:cubicBezTo>
                        <a:pt x="96" y="294"/>
                        <a:pt x="100" y="294"/>
                        <a:pt x="102" y="294"/>
                      </a:cubicBezTo>
                      <a:cubicBezTo>
                        <a:pt x="104" y="294"/>
                        <a:pt x="107" y="295"/>
                        <a:pt x="108" y="296"/>
                      </a:cubicBezTo>
                      <a:cubicBezTo>
                        <a:pt x="109" y="298"/>
                        <a:pt x="111" y="301"/>
                        <a:pt x="111" y="302"/>
                      </a:cubicBezTo>
                      <a:cubicBezTo>
                        <a:pt x="111" y="304"/>
                        <a:pt x="111" y="306"/>
                        <a:pt x="111" y="307"/>
                      </a:cubicBezTo>
                      <a:cubicBezTo>
                        <a:pt x="111" y="308"/>
                        <a:pt x="112" y="310"/>
                        <a:pt x="114" y="310"/>
                      </a:cubicBezTo>
                      <a:cubicBezTo>
                        <a:pt x="115" y="310"/>
                        <a:pt x="118" y="311"/>
                        <a:pt x="119" y="311"/>
                      </a:cubicBezTo>
                      <a:cubicBezTo>
                        <a:pt x="120" y="311"/>
                        <a:pt x="124" y="310"/>
                        <a:pt x="127" y="308"/>
                      </a:cubicBezTo>
                      <a:cubicBezTo>
                        <a:pt x="130" y="306"/>
                        <a:pt x="134" y="305"/>
                        <a:pt x="136" y="305"/>
                      </a:cubicBezTo>
                      <a:cubicBezTo>
                        <a:pt x="137" y="306"/>
                        <a:pt x="139" y="305"/>
                        <a:pt x="139" y="303"/>
                      </a:cubicBezTo>
                      <a:cubicBezTo>
                        <a:pt x="140" y="301"/>
                        <a:pt x="140" y="299"/>
                        <a:pt x="140" y="297"/>
                      </a:cubicBezTo>
                      <a:cubicBezTo>
                        <a:pt x="140" y="295"/>
                        <a:pt x="141" y="295"/>
                        <a:pt x="142" y="295"/>
                      </a:cubicBezTo>
                      <a:cubicBezTo>
                        <a:pt x="143" y="294"/>
                        <a:pt x="144" y="293"/>
                        <a:pt x="145" y="291"/>
                      </a:cubicBezTo>
                      <a:cubicBezTo>
                        <a:pt x="146" y="289"/>
                        <a:pt x="146" y="287"/>
                        <a:pt x="147" y="286"/>
                      </a:cubicBezTo>
                      <a:cubicBezTo>
                        <a:pt x="147" y="284"/>
                        <a:pt x="150" y="282"/>
                        <a:pt x="152" y="282"/>
                      </a:cubicBezTo>
                      <a:cubicBezTo>
                        <a:pt x="155" y="282"/>
                        <a:pt x="160" y="280"/>
                        <a:pt x="163" y="279"/>
                      </a:cubicBezTo>
                      <a:cubicBezTo>
                        <a:pt x="166" y="278"/>
                        <a:pt x="169" y="277"/>
                        <a:pt x="171" y="277"/>
                      </a:cubicBezTo>
                      <a:cubicBezTo>
                        <a:pt x="173" y="277"/>
                        <a:pt x="175" y="276"/>
                        <a:pt x="177" y="275"/>
                      </a:cubicBezTo>
                      <a:cubicBezTo>
                        <a:pt x="179" y="274"/>
                        <a:pt x="183" y="274"/>
                        <a:pt x="184" y="275"/>
                      </a:cubicBezTo>
                      <a:cubicBezTo>
                        <a:pt x="185" y="276"/>
                        <a:pt x="187" y="277"/>
                        <a:pt x="187" y="278"/>
                      </a:cubicBezTo>
                      <a:cubicBezTo>
                        <a:pt x="187" y="280"/>
                        <a:pt x="188" y="282"/>
                        <a:pt x="188" y="284"/>
                      </a:cubicBezTo>
                      <a:cubicBezTo>
                        <a:pt x="188" y="286"/>
                        <a:pt x="186" y="288"/>
                        <a:pt x="185" y="289"/>
                      </a:cubicBezTo>
                      <a:cubicBezTo>
                        <a:pt x="185" y="290"/>
                        <a:pt x="185" y="292"/>
                        <a:pt x="187" y="293"/>
                      </a:cubicBezTo>
                      <a:cubicBezTo>
                        <a:pt x="189" y="294"/>
                        <a:pt x="193" y="294"/>
                        <a:pt x="194" y="294"/>
                      </a:cubicBezTo>
                      <a:cubicBezTo>
                        <a:pt x="197" y="294"/>
                        <a:pt x="201" y="294"/>
                        <a:pt x="202" y="294"/>
                      </a:cubicBezTo>
                      <a:cubicBezTo>
                        <a:pt x="204" y="294"/>
                        <a:pt x="208" y="294"/>
                        <a:pt x="211" y="294"/>
                      </a:cubicBezTo>
                      <a:cubicBezTo>
                        <a:pt x="213" y="293"/>
                        <a:pt x="217" y="291"/>
                        <a:pt x="219" y="290"/>
                      </a:cubicBezTo>
                      <a:cubicBezTo>
                        <a:pt x="220" y="288"/>
                        <a:pt x="224" y="286"/>
                        <a:pt x="227" y="285"/>
                      </a:cubicBezTo>
                      <a:cubicBezTo>
                        <a:pt x="228" y="283"/>
                        <a:pt x="233" y="283"/>
                        <a:pt x="235" y="285"/>
                      </a:cubicBezTo>
                      <a:cubicBezTo>
                        <a:pt x="236" y="286"/>
                        <a:pt x="240" y="288"/>
                        <a:pt x="242" y="289"/>
                      </a:cubicBezTo>
                      <a:cubicBezTo>
                        <a:pt x="244" y="289"/>
                        <a:pt x="249" y="290"/>
                        <a:pt x="252" y="289"/>
                      </a:cubicBezTo>
                      <a:cubicBezTo>
                        <a:pt x="255" y="289"/>
                        <a:pt x="259" y="289"/>
                        <a:pt x="261" y="288"/>
                      </a:cubicBezTo>
                      <a:cubicBezTo>
                        <a:pt x="261" y="288"/>
                        <a:pt x="263" y="286"/>
                        <a:pt x="263" y="286"/>
                      </a:cubicBezTo>
                      <a:cubicBezTo>
                        <a:pt x="263" y="285"/>
                        <a:pt x="265" y="284"/>
                        <a:pt x="268" y="284"/>
                      </a:cubicBezTo>
                      <a:cubicBezTo>
                        <a:pt x="269" y="284"/>
                        <a:pt x="273" y="283"/>
                        <a:pt x="276" y="282"/>
                      </a:cubicBezTo>
                      <a:cubicBezTo>
                        <a:pt x="278" y="281"/>
                        <a:pt x="282" y="280"/>
                        <a:pt x="284" y="280"/>
                      </a:cubicBezTo>
                      <a:cubicBezTo>
                        <a:pt x="285" y="279"/>
                        <a:pt x="288" y="279"/>
                        <a:pt x="290" y="279"/>
                      </a:cubicBezTo>
                      <a:cubicBezTo>
                        <a:pt x="291" y="280"/>
                        <a:pt x="293" y="281"/>
                        <a:pt x="294" y="283"/>
                      </a:cubicBezTo>
                      <a:cubicBezTo>
                        <a:pt x="296" y="286"/>
                        <a:pt x="299" y="286"/>
                        <a:pt x="301" y="285"/>
                      </a:cubicBezTo>
                      <a:cubicBezTo>
                        <a:pt x="302" y="285"/>
                        <a:pt x="305" y="284"/>
                        <a:pt x="307" y="284"/>
                      </a:cubicBezTo>
                      <a:cubicBezTo>
                        <a:pt x="309" y="284"/>
                        <a:pt x="311" y="284"/>
                        <a:pt x="312" y="285"/>
                      </a:cubicBezTo>
                      <a:cubicBezTo>
                        <a:pt x="313" y="286"/>
                        <a:pt x="317" y="286"/>
                        <a:pt x="319" y="285"/>
                      </a:cubicBezTo>
                      <a:cubicBezTo>
                        <a:pt x="321" y="284"/>
                        <a:pt x="325" y="283"/>
                        <a:pt x="327" y="283"/>
                      </a:cubicBezTo>
                      <a:cubicBezTo>
                        <a:pt x="328" y="282"/>
                        <a:pt x="332" y="283"/>
                        <a:pt x="334" y="284"/>
                      </a:cubicBezTo>
                      <a:cubicBezTo>
                        <a:pt x="336" y="285"/>
                        <a:pt x="337" y="285"/>
                        <a:pt x="339" y="287"/>
                      </a:cubicBezTo>
                      <a:cubicBezTo>
                        <a:pt x="340" y="288"/>
                        <a:pt x="342" y="290"/>
                        <a:pt x="342" y="291"/>
                      </a:cubicBezTo>
                      <a:cubicBezTo>
                        <a:pt x="343" y="293"/>
                        <a:pt x="344" y="294"/>
                        <a:pt x="345" y="294"/>
                      </a:cubicBezTo>
                      <a:cubicBezTo>
                        <a:pt x="347" y="294"/>
                        <a:pt x="350" y="295"/>
                        <a:pt x="352" y="295"/>
                      </a:cubicBezTo>
                      <a:cubicBezTo>
                        <a:pt x="354" y="296"/>
                        <a:pt x="355" y="298"/>
                        <a:pt x="356" y="298"/>
                      </a:cubicBezTo>
                      <a:cubicBezTo>
                        <a:pt x="356" y="298"/>
                        <a:pt x="357" y="298"/>
                        <a:pt x="357" y="297"/>
                      </a:cubicBezTo>
                      <a:cubicBezTo>
                        <a:pt x="358" y="296"/>
                        <a:pt x="359" y="293"/>
                        <a:pt x="359" y="292"/>
                      </a:cubicBezTo>
                      <a:cubicBezTo>
                        <a:pt x="359" y="292"/>
                        <a:pt x="360" y="289"/>
                        <a:pt x="359" y="287"/>
                      </a:cubicBezTo>
                      <a:cubicBezTo>
                        <a:pt x="359" y="287"/>
                        <a:pt x="359" y="285"/>
                        <a:pt x="359" y="284"/>
                      </a:cubicBezTo>
                      <a:cubicBezTo>
                        <a:pt x="359" y="283"/>
                        <a:pt x="359" y="281"/>
                        <a:pt x="359" y="281"/>
                      </a:cubicBezTo>
                      <a:cubicBezTo>
                        <a:pt x="360" y="281"/>
                        <a:pt x="360" y="279"/>
                        <a:pt x="360" y="279"/>
                      </a:cubicBezTo>
                      <a:cubicBezTo>
                        <a:pt x="361" y="278"/>
                        <a:pt x="363" y="277"/>
                        <a:pt x="363" y="276"/>
                      </a:cubicBezTo>
                      <a:cubicBezTo>
                        <a:pt x="364" y="275"/>
                        <a:pt x="365" y="274"/>
                        <a:pt x="365" y="273"/>
                      </a:cubicBezTo>
                      <a:cubicBezTo>
                        <a:pt x="366" y="272"/>
                        <a:pt x="366" y="270"/>
                        <a:pt x="366" y="269"/>
                      </a:cubicBezTo>
                      <a:cubicBezTo>
                        <a:pt x="366" y="269"/>
                        <a:pt x="367" y="267"/>
                        <a:pt x="367" y="266"/>
                      </a:cubicBezTo>
                      <a:cubicBezTo>
                        <a:pt x="367" y="264"/>
                        <a:pt x="369" y="263"/>
                        <a:pt x="370" y="262"/>
                      </a:cubicBezTo>
                      <a:cubicBezTo>
                        <a:pt x="371" y="261"/>
                        <a:pt x="373" y="259"/>
                        <a:pt x="374" y="257"/>
                      </a:cubicBezTo>
                      <a:cubicBezTo>
                        <a:pt x="375" y="256"/>
                        <a:pt x="375" y="254"/>
                        <a:pt x="375" y="253"/>
                      </a:cubicBezTo>
                      <a:cubicBezTo>
                        <a:pt x="375" y="252"/>
                        <a:pt x="376" y="251"/>
                        <a:pt x="377" y="251"/>
                      </a:cubicBezTo>
                      <a:cubicBezTo>
                        <a:pt x="378" y="251"/>
                        <a:pt x="379" y="251"/>
                        <a:pt x="380" y="250"/>
                      </a:cubicBezTo>
                      <a:cubicBezTo>
                        <a:pt x="380" y="250"/>
                        <a:pt x="381" y="248"/>
                        <a:pt x="381" y="247"/>
                      </a:cubicBezTo>
                      <a:cubicBezTo>
                        <a:pt x="381" y="246"/>
                        <a:pt x="381" y="245"/>
                        <a:pt x="381" y="244"/>
                      </a:cubicBezTo>
                      <a:cubicBezTo>
                        <a:pt x="381" y="243"/>
                        <a:pt x="382" y="241"/>
                        <a:pt x="382" y="240"/>
                      </a:cubicBezTo>
                      <a:cubicBezTo>
                        <a:pt x="382" y="239"/>
                        <a:pt x="383" y="239"/>
                        <a:pt x="385" y="239"/>
                      </a:cubicBezTo>
                      <a:cubicBezTo>
                        <a:pt x="386" y="239"/>
                        <a:pt x="388" y="239"/>
                        <a:pt x="388" y="239"/>
                      </a:cubicBezTo>
                      <a:cubicBezTo>
                        <a:pt x="389" y="239"/>
                        <a:pt x="390" y="239"/>
                        <a:pt x="392" y="239"/>
                      </a:cubicBezTo>
                      <a:cubicBezTo>
                        <a:pt x="394" y="239"/>
                        <a:pt x="396" y="239"/>
                        <a:pt x="397" y="239"/>
                      </a:cubicBezTo>
                      <a:cubicBezTo>
                        <a:pt x="398" y="239"/>
                        <a:pt x="398" y="239"/>
                        <a:pt x="399" y="238"/>
                      </a:cubicBezTo>
                      <a:cubicBezTo>
                        <a:pt x="400" y="238"/>
                        <a:pt x="402" y="237"/>
                        <a:pt x="403" y="236"/>
                      </a:cubicBezTo>
                      <a:cubicBezTo>
                        <a:pt x="404" y="236"/>
                        <a:pt x="406" y="234"/>
                        <a:pt x="406" y="234"/>
                      </a:cubicBezTo>
                      <a:cubicBezTo>
                        <a:pt x="407" y="233"/>
                        <a:pt x="409" y="232"/>
                        <a:pt x="410" y="231"/>
                      </a:cubicBezTo>
                      <a:cubicBezTo>
                        <a:pt x="411" y="230"/>
                        <a:pt x="412" y="229"/>
                        <a:pt x="414" y="228"/>
                      </a:cubicBezTo>
                      <a:cubicBezTo>
                        <a:pt x="414" y="227"/>
                        <a:pt x="415" y="225"/>
                        <a:pt x="416" y="223"/>
                      </a:cubicBezTo>
                      <a:cubicBezTo>
                        <a:pt x="417" y="222"/>
                        <a:pt x="417" y="220"/>
                        <a:pt x="417" y="219"/>
                      </a:cubicBezTo>
                      <a:cubicBezTo>
                        <a:pt x="417" y="218"/>
                        <a:pt x="418" y="217"/>
                        <a:pt x="419" y="216"/>
                      </a:cubicBezTo>
                      <a:cubicBezTo>
                        <a:pt x="420" y="215"/>
                        <a:pt x="421" y="213"/>
                        <a:pt x="422" y="211"/>
                      </a:cubicBezTo>
                      <a:cubicBezTo>
                        <a:pt x="423" y="210"/>
                        <a:pt x="425" y="208"/>
                        <a:pt x="426" y="208"/>
                      </a:cubicBezTo>
                      <a:cubicBezTo>
                        <a:pt x="427" y="207"/>
                        <a:pt x="428" y="205"/>
                        <a:pt x="429" y="205"/>
                      </a:cubicBezTo>
                      <a:cubicBezTo>
                        <a:pt x="429" y="205"/>
                        <a:pt x="431" y="204"/>
                        <a:pt x="432" y="203"/>
                      </a:cubicBezTo>
                      <a:cubicBezTo>
                        <a:pt x="434" y="203"/>
                        <a:pt x="435" y="201"/>
                        <a:pt x="435" y="200"/>
                      </a:cubicBezTo>
                      <a:cubicBezTo>
                        <a:pt x="435" y="199"/>
                        <a:pt x="436" y="198"/>
                        <a:pt x="436" y="197"/>
                      </a:cubicBezTo>
                      <a:cubicBezTo>
                        <a:pt x="437" y="196"/>
                        <a:pt x="437" y="194"/>
                        <a:pt x="436" y="193"/>
                      </a:cubicBezTo>
                      <a:cubicBezTo>
                        <a:pt x="436" y="192"/>
                        <a:pt x="435" y="190"/>
                        <a:pt x="434" y="189"/>
                      </a:cubicBezTo>
                      <a:cubicBezTo>
                        <a:pt x="433" y="189"/>
                        <a:pt x="432" y="188"/>
                        <a:pt x="431" y="188"/>
                      </a:cubicBezTo>
                      <a:cubicBezTo>
                        <a:pt x="430" y="188"/>
                        <a:pt x="428" y="187"/>
                        <a:pt x="427" y="186"/>
                      </a:cubicBezTo>
                      <a:cubicBezTo>
                        <a:pt x="427" y="185"/>
                        <a:pt x="425" y="184"/>
                        <a:pt x="424" y="183"/>
                      </a:cubicBezTo>
                      <a:cubicBezTo>
                        <a:pt x="424" y="182"/>
                        <a:pt x="422" y="181"/>
                        <a:pt x="421" y="181"/>
                      </a:cubicBezTo>
                      <a:cubicBezTo>
                        <a:pt x="420" y="181"/>
                        <a:pt x="418" y="180"/>
                        <a:pt x="418" y="180"/>
                      </a:cubicBezTo>
                      <a:cubicBezTo>
                        <a:pt x="417" y="179"/>
                        <a:pt x="415" y="180"/>
                        <a:pt x="414" y="180"/>
                      </a:cubicBezTo>
                      <a:cubicBezTo>
                        <a:pt x="413" y="180"/>
                        <a:pt x="411" y="180"/>
                        <a:pt x="410" y="181"/>
                      </a:cubicBezTo>
                      <a:cubicBezTo>
                        <a:pt x="410" y="181"/>
                        <a:pt x="409" y="181"/>
                        <a:pt x="408" y="181"/>
                      </a:cubicBezTo>
                      <a:cubicBezTo>
                        <a:pt x="408" y="180"/>
                        <a:pt x="408" y="179"/>
                        <a:pt x="408" y="177"/>
                      </a:cubicBezTo>
                      <a:cubicBezTo>
                        <a:pt x="409" y="176"/>
                        <a:pt x="409" y="175"/>
                        <a:pt x="409" y="174"/>
                      </a:cubicBezTo>
                      <a:cubicBezTo>
                        <a:pt x="409" y="172"/>
                        <a:pt x="409" y="170"/>
                        <a:pt x="409" y="170"/>
                      </a:cubicBezTo>
                      <a:cubicBezTo>
                        <a:pt x="408" y="168"/>
                        <a:pt x="408" y="165"/>
                        <a:pt x="407" y="165"/>
                      </a:cubicBezTo>
                      <a:cubicBezTo>
                        <a:pt x="407" y="165"/>
                        <a:pt x="407" y="165"/>
                        <a:pt x="407" y="163"/>
                      </a:cubicBezTo>
                      <a:cubicBezTo>
                        <a:pt x="407" y="162"/>
                        <a:pt x="407" y="162"/>
                        <a:pt x="407" y="162"/>
                      </a:cubicBezTo>
                      <a:cubicBezTo>
                        <a:pt x="408" y="161"/>
                        <a:pt x="409" y="160"/>
                        <a:pt x="410" y="161"/>
                      </a:cubicBezTo>
                      <a:cubicBezTo>
                        <a:pt x="412" y="162"/>
                        <a:pt x="413" y="164"/>
                        <a:pt x="414" y="164"/>
                      </a:cubicBezTo>
                      <a:cubicBezTo>
                        <a:pt x="415" y="164"/>
                        <a:pt x="416" y="165"/>
                        <a:pt x="417" y="165"/>
                      </a:cubicBezTo>
                      <a:cubicBezTo>
                        <a:pt x="418" y="165"/>
                        <a:pt x="420" y="164"/>
                        <a:pt x="421" y="163"/>
                      </a:cubicBezTo>
                      <a:cubicBezTo>
                        <a:pt x="422" y="162"/>
                        <a:pt x="424" y="162"/>
                        <a:pt x="425" y="162"/>
                      </a:cubicBezTo>
                      <a:cubicBezTo>
                        <a:pt x="426" y="163"/>
                        <a:pt x="429" y="163"/>
                        <a:pt x="430" y="164"/>
                      </a:cubicBezTo>
                      <a:cubicBezTo>
                        <a:pt x="431" y="164"/>
                        <a:pt x="433" y="164"/>
                        <a:pt x="435" y="165"/>
                      </a:cubicBezTo>
                      <a:cubicBezTo>
                        <a:pt x="438" y="165"/>
                        <a:pt x="441" y="165"/>
                        <a:pt x="442" y="164"/>
                      </a:cubicBezTo>
                      <a:cubicBezTo>
                        <a:pt x="445" y="164"/>
                        <a:pt x="447" y="164"/>
                        <a:pt x="448" y="164"/>
                      </a:cubicBezTo>
                      <a:cubicBezTo>
                        <a:pt x="449" y="164"/>
                        <a:pt x="451" y="164"/>
                        <a:pt x="454" y="164"/>
                      </a:cubicBezTo>
                      <a:cubicBezTo>
                        <a:pt x="456" y="164"/>
                        <a:pt x="458" y="163"/>
                        <a:pt x="459" y="163"/>
                      </a:cubicBezTo>
                      <a:cubicBezTo>
                        <a:pt x="460" y="163"/>
                        <a:pt x="461" y="162"/>
                        <a:pt x="462" y="161"/>
                      </a:cubicBezTo>
                      <a:cubicBezTo>
                        <a:pt x="463" y="161"/>
                        <a:pt x="464" y="160"/>
                        <a:pt x="465" y="159"/>
                      </a:cubicBezTo>
                      <a:cubicBezTo>
                        <a:pt x="466" y="158"/>
                        <a:pt x="466" y="157"/>
                        <a:pt x="467" y="156"/>
                      </a:cubicBezTo>
                      <a:cubicBezTo>
                        <a:pt x="468" y="155"/>
                        <a:pt x="470" y="154"/>
                        <a:pt x="471" y="153"/>
                      </a:cubicBezTo>
                      <a:cubicBezTo>
                        <a:pt x="472" y="152"/>
                        <a:pt x="473" y="151"/>
                        <a:pt x="473" y="151"/>
                      </a:cubicBezTo>
                      <a:cubicBezTo>
                        <a:pt x="472" y="149"/>
                        <a:pt x="469" y="147"/>
                        <a:pt x="468" y="145"/>
                      </a:cubicBezTo>
                      <a:close/>
                    </a:path>
                  </a:pathLst>
                </a:custGeom>
                <a:grp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algn="ctr" defTabSz="914175">
                    <a:defRPr/>
                  </a:pPr>
                  <a:endParaRPr lang="ro-RO" sz="1500">
                    <a:solidFill>
                      <a:sysClr val="windowText" lastClr="000000"/>
                    </a:solidFill>
                    <a:latin typeface="Trebuchet MS" panose="020B0703020202090204" pitchFamily="34" charset="0"/>
                    <a:cs typeface="Arial" panose="020B0604020202020204" pitchFamily="34" charset="0"/>
                  </a:endParaRPr>
                </a:p>
              </p:txBody>
            </p:sp>
            <p:sp>
              <p:nvSpPr>
                <p:cNvPr id="53" name="Freeform 77">
                  <a:extLst>
                    <a:ext uri="{FF2B5EF4-FFF2-40B4-BE49-F238E27FC236}">
                      <a16:creationId xmlns:a16="http://schemas.microsoft.com/office/drawing/2014/main" id="{3E89B51D-3DE1-02B1-B0B2-66B74768E1C4}"/>
                    </a:ext>
                  </a:extLst>
                </p:cNvPr>
                <p:cNvSpPr/>
                <p:nvPr/>
              </p:nvSpPr>
              <p:spPr>
                <a:xfrm rot="16878557">
                  <a:off x="4935232" y="2632326"/>
                  <a:ext cx="840633" cy="466714"/>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38093 w 538849"/>
                    <a:gd name="connsiteY0" fmla="*/ 0 h 2170289"/>
                    <a:gd name="connsiteX1" fmla="*/ 4743 w 538849"/>
                    <a:gd name="connsiteY1" fmla="*/ 571500 h 2170289"/>
                    <a:gd name="connsiteX2" fmla="*/ 242868 w 538849"/>
                    <a:gd name="connsiteY2" fmla="*/ 1181100 h 2170289"/>
                    <a:gd name="connsiteX3" fmla="*/ 538849 w 538849"/>
                    <a:gd name="connsiteY3" fmla="*/ 2170289 h 2170289"/>
                    <a:gd name="connsiteX0" fmla="*/ 157999 w 558755"/>
                    <a:gd name="connsiteY0" fmla="*/ 0 h 2170289"/>
                    <a:gd name="connsiteX1" fmla="*/ 24649 w 558755"/>
                    <a:gd name="connsiteY1" fmla="*/ 571500 h 2170289"/>
                    <a:gd name="connsiteX2" fmla="*/ 558755 w 558755"/>
                    <a:gd name="connsiteY2" fmla="*/ 2170289 h 2170289"/>
                    <a:gd name="connsiteX0" fmla="*/ 238880 w 639636"/>
                    <a:gd name="connsiteY0" fmla="*/ 0 h 2170289"/>
                    <a:gd name="connsiteX1" fmla="*/ 15218 w 639636"/>
                    <a:gd name="connsiteY1" fmla="*/ 560211 h 2170289"/>
                    <a:gd name="connsiteX2" fmla="*/ 639636 w 639636"/>
                    <a:gd name="connsiteY2" fmla="*/ 2170289 h 2170289"/>
                    <a:gd name="connsiteX0" fmla="*/ 368631 w 769387"/>
                    <a:gd name="connsiteY0" fmla="*/ 0 h 2170289"/>
                    <a:gd name="connsiteX1" fmla="*/ 9503 w 769387"/>
                    <a:gd name="connsiteY1" fmla="*/ 808566 h 2170289"/>
                    <a:gd name="connsiteX2" fmla="*/ 769387 w 769387"/>
                    <a:gd name="connsiteY2" fmla="*/ 2170289 h 2170289"/>
                    <a:gd name="connsiteX0" fmla="*/ -1 w 400755"/>
                    <a:gd name="connsiteY0" fmla="*/ 0 h 2170289"/>
                    <a:gd name="connsiteX1" fmla="*/ 400755 w 400755"/>
                    <a:gd name="connsiteY1" fmla="*/ 2170289 h 2170289"/>
                    <a:gd name="connsiteX0" fmla="*/ 247996 w 648752"/>
                    <a:gd name="connsiteY0" fmla="*/ 0 h 2170289"/>
                    <a:gd name="connsiteX1" fmla="*/ 648752 w 648752"/>
                    <a:gd name="connsiteY1" fmla="*/ 2170289 h 2170289"/>
                    <a:gd name="connsiteX0" fmla="*/ 318029 w 718785"/>
                    <a:gd name="connsiteY0" fmla="*/ 0 h 2170289"/>
                    <a:gd name="connsiteX1" fmla="*/ 718785 w 718785"/>
                    <a:gd name="connsiteY1" fmla="*/ 2170289 h 2170289"/>
                    <a:gd name="connsiteX0" fmla="*/ 291070 w 806304"/>
                    <a:gd name="connsiteY0" fmla="*/ 0 h 2443706"/>
                    <a:gd name="connsiteX1" fmla="*/ 806303 w 806304"/>
                    <a:gd name="connsiteY1" fmla="*/ 2443706 h 2443706"/>
                    <a:gd name="connsiteX0" fmla="*/ 519206 w 1034438"/>
                    <a:gd name="connsiteY0" fmla="*/ 0 h 2443706"/>
                    <a:gd name="connsiteX1" fmla="*/ 1034439 w 1034438"/>
                    <a:gd name="connsiteY1" fmla="*/ 2443706 h 2443706"/>
                    <a:gd name="connsiteX0" fmla="*/ 590268 w 1105502"/>
                    <a:gd name="connsiteY0" fmla="*/ 0 h 2443706"/>
                    <a:gd name="connsiteX1" fmla="*/ 1105501 w 1105502"/>
                    <a:gd name="connsiteY1" fmla="*/ 2443706 h 2443706"/>
                    <a:gd name="connsiteX0" fmla="*/ 570229 w 1135334"/>
                    <a:gd name="connsiteY0" fmla="*/ 0 h 2530292"/>
                    <a:gd name="connsiteX1" fmla="*/ 1135334 w 1135334"/>
                    <a:gd name="connsiteY1" fmla="*/ 2530292 h 2530292"/>
                    <a:gd name="connsiteX0" fmla="*/ 489914 w 1055019"/>
                    <a:gd name="connsiteY0" fmla="*/ 0 h 2530292"/>
                    <a:gd name="connsiteX1" fmla="*/ 1055019 w 1055019"/>
                    <a:gd name="connsiteY1" fmla="*/ 2530292 h 2530292"/>
                    <a:gd name="connsiteX0" fmla="*/ 235533 w 800638"/>
                    <a:gd name="connsiteY0" fmla="*/ 0 h 2530292"/>
                    <a:gd name="connsiteX1" fmla="*/ 800638 w 800638"/>
                    <a:gd name="connsiteY1" fmla="*/ 2530292 h 2530292"/>
                    <a:gd name="connsiteX0" fmla="*/ 1198 w 566303"/>
                    <a:gd name="connsiteY0" fmla="*/ 0 h 2530292"/>
                    <a:gd name="connsiteX1" fmla="*/ 566303 w 566303"/>
                    <a:gd name="connsiteY1" fmla="*/ 2530292 h 2530292"/>
                    <a:gd name="connsiteX0" fmla="*/ 232 w 739067"/>
                    <a:gd name="connsiteY0" fmla="*/ 1 h 2607778"/>
                    <a:gd name="connsiteX1" fmla="*/ 739067 w 739067"/>
                    <a:gd name="connsiteY1" fmla="*/ 2607778 h 2607778"/>
                    <a:gd name="connsiteX0" fmla="*/ 170 w 811748"/>
                    <a:gd name="connsiteY0" fmla="*/ -2 h 1433476"/>
                    <a:gd name="connsiteX1" fmla="*/ 811748 w 811748"/>
                    <a:gd name="connsiteY1" fmla="*/ 1433476 h 1433476"/>
                    <a:gd name="connsiteX0" fmla="*/ 0 w 811578"/>
                    <a:gd name="connsiteY0" fmla="*/ 95352 h 1528830"/>
                    <a:gd name="connsiteX1" fmla="*/ 811578 w 811578"/>
                    <a:gd name="connsiteY1" fmla="*/ 1528830 h 1528830"/>
                    <a:gd name="connsiteX0" fmla="*/ 0 w 811578"/>
                    <a:gd name="connsiteY0" fmla="*/ 79861 h 1513339"/>
                    <a:gd name="connsiteX1" fmla="*/ 811578 w 811578"/>
                    <a:gd name="connsiteY1" fmla="*/ 1513339 h 1513339"/>
                    <a:gd name="connsiteX0" fmla="*/ 0 w 811578"/>
                    <a:gd name="connsiteY0" fmla="*/ 42845 h 1476323"/>
                    <a:gd name="connsiteX1" fmla="*/ 811578 w 811578"/>
                    <a:gd name="connsiteY1" fmla="*/ 1476323 h 1476323"/>
                  </a:gdLst>
                  <a:ahLst/>
                  <a:cxnLst>
                    <a:cxn ang="0">
                      <a:pos x="connsiteX0" y="connsiteY0"/>
                    </a:cxn>
                    <a:cxn ang="0">
                      <a:pos x="connsiteX1" y="connsiteY1"/>
                    </a:cxn>
                  </a:cxnLst>
                  <a:rect l="l" t="t" r="r" b="b"/>
                  <a:pathLst>
                    <a:path w="811578" h="1476323">
                      <a:moveTo>
                        <a:pt x="0" y="42845"/>
                      </a:moveTo>
                      <a:cubicBezTo>
                        <a:pt x="599229" y="-281205"/>
                        <a:pt x="701109" y="1334678"/>
                        <a:pt x="811578" y="1476323"/>
                      </a:cubicBezTo>
                    </a:path>
                  </a:pathLst>
                </a:custGeom>
                <a:grp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500">
                    <a:solidFill>
                      <a:sysClr val="windowText" lastClr="000000"/>
                    </a:solidFill>
                    <a:latin typeface="Trebuchet MS" panose="020B0703020202090204" pitchFamily="34" charset="0"/>
                    <a:cs typeface="Arial" panose="020B0604020202020204" pitchFamily="34" charset="0"/>
                  </a:endParaRPr>
                </a:p>
              </p:txBody>
            </p:sp>
            <p:sp>
              <p:nvSpPr>
                <p:cNvPr id="54" name="Freeform 103">
                  <a:extLst>
                    <a:ext uri="{FF2B5EF4-FFF2-40B4-BE49-F238E27FC236}">
                      <a16:creationId xmlns:a16="http://schemas.microsoft.com/office/drawing/2014/main" id="{FFB493B1-8661-5D38-D7E5-3FE82DA999D2}"/>
                    </a:ext>
                  </a:extLst>
                </p:cNvPr>
                <p:cNvSpPr/>
                <p:nvPr/>
              </p:nvSpPr>
              <p:spPr>
                <a:xfrm rot="18860595">
                  <a:off x="5474739" y="1568211"/>
                  <a:ext cx="121166" cy="869956"/>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76610 w 837010"/>
                    <a:gd name="connsiteY0" fmla="*/ 0 h 1651000"/>
                    <a:gd name="connsiteX1" fmla="*/ 43260 w 837010"/>
                    <a:gd name="connsiteY1" fmla="*/ 571500 h 1651000"/>
                    <a:gd name="connsiteX2" fmla="*/ 837010 w 837010"/>
                    <a:gd name="connsiteY2" fmla="*/ 1651000 h 1651000"/>
                    <a:gd name="connsiteX0" fmla="*/ 0 w 660400"/>
                    <a:gd name="connsiteY0" fmla="*/ 0 h 1651000"/>
                    <a:gd name="connsiteX1" fmla="*/ 660400 w 660400"/>
                    <a:gd name="connsiteY1" fmla="*/ 1651000 h 1651000"/>
                    <a:gd name="connsiteX0" fmla="*/ 81663 w 742063"/>
                    <a:gd name="connsiteY0" fmla="*/ 0 h 1651000"/>
                    <a:gd name="connsiteX1" fmla="*/ 742063 w 742063"/>
                    <a:gd name="connsiteY1" fmla="*/ 1651000 h 1651000"/>
                    <a:gd name="connsiteX0" fmla="*/ 144761 w 345692"/>
                    <a:gd name="connsiteY0" fmla="*/ 0 h 1696390"/>
                    <a:gd name="connsiteX1" fmla="*/ 345692 w 345692"/>
                    <a:gd name="connsiteY1" fmla="*/ 1696390 h 1696390"/>
                    <a:gd name="connsiteX0" fmla="*/ 141994 w 342925"/>
                    <a:gd name="connsiteY0" fmla="*/ 0 h 1696390"/>
                    <a:gd name="connsiteX1" fmla="*/ 342925 w 342925"/>
                    <a:gd name="connsiteY1" fmla="*/ 1696390 h 1696390"/>
                    <a:gd name="connsiteX0" fmla="*/ 95020 w 596999"/>
                    <a:gd name="connsiteY0" fmla="*/ 0 h 1243006"/>
                    <a:gd name="connsiteX1" fmla="*/ 596998 w 596999"/>
                    <a:gd name="connsiteY1" fmla="*/ 1243006 h 1243006"/>
                    <a:gd name="connsiteX0" fmla="*/ 132969 w 634947"/>
                    <a:gd name="connsiteY0" fmla="*/ 0 h 1243006"/>
                    <a:gd name="connsiteX1" fmla="*/ 634947 w 634947"/>
                    <a:gd name="connsiteY1" fmla="*/ 1243006 h 1243006"/>
                    <a:gd name="connsiteX0" fmla="*/ 132970 w 634948"/>
                    <a:gd name="connsiteY0" fmla="*/ 0 h 1243006"/>
                    <a:gd name="connsiteX1" fmla="*/ 634948 w 634948"/>
                    <a:gd name="connsiteY1" fmla="*/ 1243006 h 1243006"/>
                    <a:gd name="connsiteX0" fmla="*/ 132172 w 638403"/>
                    <a:gd name="connsiteY0" fmla="*/ 0 h 1202451"/>
                    <a:gd name="connsiteX1" fmla="*/ 638403 w 638403"/>
                    <a:gd name="connsiteY1" fmla="*/ 1202451 h 1202451"/>
                    <a:gd name="connsiteX0" fmla="*/ 142258 w 648489"/>
                    <a:gd name="connsiteY0" fmla="*/ 0 h 1239911"/>
                    <a:gd name="connsiteX1" fmla="*/ 648489 w 648489"/>
                    <a:gd name="connsiteY1" fmla="*/ 1202451 h 1239911"/>
                    <a:gd name="connsiteX0" fmla="*/ 140316 w 646547"/>
                    <a:gd name="connsiteY0" fmla="*/ 0 h 1215762"/>
                    <a:gd name="connsiteX1" fmla="*/ 646547 w 646547"/>
                    <a:gd name="connsiteY1" fmla="*/ 1202451 h 1215762"/>
                    <a:gd name="connsiteX0" fmla="*/ 151438 w 657669"/>
                    <a:gd name="connsiteY0" fmla="*/ 0 h 1202451"/>
                    <a:gd name="connsiteX1" fmla="*/ 657669 w 657669"/>
                    <a:gd name="connsiteY1" fmla="*/ 1202451 h 1202451"/>
                    <a:gd name="connsiteX0" fmla="*/ 113676 w 619907"/>
                    <a:gd name="connsiteY0" fmla="*/ 0 h 1202451"/>
                    <a:gd name="connsiteX1" fmla="*/ 619907 w 619907"/>
                    <a:gd name="connsiteY1" fmla="*/ 1202451 h 1202451"/>
                    <a:gd name="connsiteX0" fmla="*/ 113675 w 619906"/>
                    <a:gd name="connsiteY0" fmla="*/ 0 h 1202451"/>
                    <a:gd name="connsiteX1" fmla="*/ 619906 w 619906"/>
                    <a:gd name="connsiteY1" fmla="*/ 1202451 h 1202451"/>
                    <a:gd name="connsiteX0" fmla="*/ 100564 w 671504"/>
                    <a:gd name="connsiteY0" fmla="*/ 0 h 1244702"/>
                    <a:gd name="connsiteX1" fmla="*/ 671504 w 671504"/>
                    <a:gd name="connsiteY1" fmla="*/ 1244702 h 1244702"/>
                    <a:gd name="connsiteX0" fmla="*/ 100564 w 671505"/>
                    <a:gd name="connsiteY0" fmla="*/ 0 h 1244702"/>
                    <a:gd name="connsiteX1" fmla="*/ 671505 w 671505"/>
                    <a:gd name="connsiteY1" fmla="*/ 1244702 h 1244702"/>
                    <a:gd name="connsiteX0" fmla="*/ 205370 w 435372"/>
                    <a:gd name="connsiteY0" fmla="*/ 0 h 1013959"/>
                    <a:gd name="connsiteX1" fmla="*/ 435372 w 435372"/>
                    <a:gd name="connsiteY1" fmla="*/ 1013959 h 1013959"/>
                    <a:gd name="connsiteX0" fmla="*/ 116916 w 346918"/>
                    <a:gd name="connsiteY0" fmla="*/ 0 h 1013959"/>
                    <a:gd name="connsiteX1" fmla="*/ 346918 w 346918"/>
                    <a:gd name="connsiteY1" fmla="*/ 1013959 h 1013959"/>
                    <a:gd name="connsiteX0" fmla="*/ 184028 w 227299"/>
                    <a:gd name="connsiteY0" fmla="*/ 0 h 973477"/>
                    <a:gd name="connsiteX1" fmla="*/ 227299 w 227299"/>
                    <a:gd name="connsiteY1" fmla="*/ 973477 h 973477"/>
                    <a:gd name="connsiteX0" fmla="*/ 88382 w 139605"/>
                    <a:gd name="connsiteY0" fmla="*/ 0 h 973477"/>
                    <a:gd name="connsiteX1" fmla="*/ 131653 w 139605"/>
                    <a:gd name="connsiteY1" fmla="*/ 973477 h 973477"/>
                    <a:gd name="connsiteX0" fmla="*/ -1 w 147173"/>
                    <a:gd name="connsiteY0" fmla="*/ 0 h 973477"/>
                    <a:gd name="connsiteX1" fmla="*/ 43270 w 147173"/>
                    <a:gd name="connsiteY1" fmla="*/ 973477 h 973477"/>
                    <a:gd name="connsiteX0" fmla="*/ 8630 w 137913"/>
                    <a:gd name="connsiteY0" fmla="*/ 0 h 858485"/>
                    <a:gd name="connsiteX1" fmla="*/ 1 w 137913"/>
                    <a:gd name="connsiteY1" fmla="*/ 858485 h 858485"/>
                    <a:gd name="connsiteX0" fmla="*/ 8629 w 163399"/>
                    <a:gd name="connsiteY0" fmla="*/ 0 h 858485"/>
                    <a:gd name="connsiteX1" fmla="*/ 0 w 163399"/>
                    <a:gd name="connsiteY1" fmla="*/ 858485 h 858485"/>
                    <a:gd name="connsiteX0" fmla="*/ 0 w 166688"/>
                    <a:gd name="connsiteY0" fmla="*/ 0 h 872226"/>
                    <a:gd name="connsiteX1" fmla="*/ 19993 w 166688"/>
                    <a:gd name="connsiteY1" fmla="*/ 872226 h 872226"/>
                    <a:gd name="connsiteX0" fmla="*/ 36498 w 180884"/>
                    <a:gd name="connsiteY0" fmla="*/ 0 h 790869"/>
                    <a:gd name="connsiteX1" fmla="*/ 0 w 180884"/>
                    <a:gd name="connsiteY1" fmla="*/ 790869 h 790869"/>
                    <a:gd name="connsiteX0" fmla="*/ 36498 w 127206"/>
                    <a:gd name="connsiteY0" fmla="*/ 0 h 790869"/>
                    <a:gd name="connsiteX1" fmla="*/ 0 w 127206"/>
                    <a:gd name="connsiteY1" fmla="*/ 790869 h 790869"/>
                    <a:gd name="connsiteX0" fmla="*/ 36498 w 134636"/>
                    <a:gd name="connsiteY0" fmla="*/ 0 h 790869"/>
                    <a:gd name="connsiteX1" fmla="*/ 0 w 134636"/>
                    <a:gd name="connsiteY1" fmla="*/ 790869 h 790869"/>
                  </a:gdLst>
                  <a:ahLst/>
                  <a:cxnLst>
                    <a:cxn ang="0">
                      <a:pos x="connsiteX0" y="connsiteY0"/>
                    </a:cxn>
                    <a:cxn ang="0">
                      <a:pos x="connsiteX1" y="connsiteY1"/>
                    </a:cxn>
                  </a:cxnLst>
                  <a:rect l="l" t="t" r="r" b="b"/>
                  <a:pathLst>
                    <a:path w="134636" h="790869">
                      <a:moveTo>
                        <a:pt x="36498" y="0"/>
                      </a:moveTo>
                      <a:cubicBezTo>
                        <a:pt x="189291" y="378056"/>
                        <a:pt x="153324" y="487446"/>
                        <a:pt x="0" y="790869"/>
                      </a:cubicBezTo>
                    </a:path>
                  </a:pathLst>
                </a:custGeom>
                <a:grp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500">
                    <a:solidFill>
                      <a:sysClr val="windowText" lastClr="000000"/>
                    </a:solidFill>
                    <a:latin typeface="Trebuchet MS" panose="020B070302020209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3DAE4E81-1B59-A97F-B5CD-03DA8C9EDC0F}"/>
                  </a:ext>
                </a:extLst>
              </p:cNvPr>
              <p:cNvSpPr txBox="1"/>
              <p:nvPr/>
            </p:nvSpPr>
            <p:spPr>
              <a:xfrm>
                <a:off x="3342686" y="2956757"/>
                <a:ext cx="1186490" cy="576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900">
                    <a:solidFill>
                      <a:prstClr val="black"/>
                    </a:solidFill>
                    <a:latin typeface="Trebuchet MS" panose="020B0703020202090204" pitchFamily="34" charset="0"/>
                  </a:rPr>
                  <a:t>GC3 @ MUMBAI 03</a:t>
                </a:r>
              </a:p>
            </p:txBody>
          </p:sp>
          <p:sp>
            <p:nvSpPr>
              <p:cNvPr id="8" name="Freeform 77">
                <a:extLst>
                  <a:ext uri="{FF2B5EF4-FFF2-40B4-BE49-F238E27FC236}">
                    <a16:creationId xmlns:a16="http://schemas.microsoft.com/office/drawing/2014/main" id="{670594C7-DA9D-7891-7BA7-D92FFAFEAB92}"/>
                  </a:ext>
                </a:extLst>
              </p:cNvPr>
              <p:cNvSpPr/>
              <p:nvPr/>
            </p:nvSpPr>
            <p:spPr>
              <a:xfrm rot="16878557">
                <a:off x="5379885" y="3684899"/>
                <a:ext cx="1120844" cy="622285"/>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38093 w 538849"/>
                  <a:gd name="connsiteY0" fmla="*/ 0 h 2170289"/>
                  <a:gd name="connsiteX1" fmla="*/ 4743 w 538849"/>
                  <a:gd name="connsiteY1" fmla="*/ 571500 h 2170289"/>
                  <a:gd name="connsiteX2" fmla="*/ 242868 w 538849"/>
                  <a:gd name="connsiteY2" fmla="*/ 1181100 h 2170289"/>
                  <a:gd name="connsiteX3" fmla="*/ 538849 w 538849"/>
                  <a:gd name="connsiteY3" fmla="*/ 2170289 h 2170289"/>
                  <a:gd name="connsiteX0" fmla="*/ 157999 w 558755"/>
                  <a:gd name="connsiteY0" fmla="*/ 0 h 2170289"/>
                  <a:gd name="connsiteX1" fmla="*/ 24649 w 558755"/>
                  <a:gd name="connsiteY1" fmla="*/ 571500 h 2170289"/>
                  <a:gd name="connsiteX2" fmla="*/ 558755 w 558755"/>
                  <a:gd name="connsiteY2" fmla="*/ 2170289 h 2170289"/>
                  <a:gd name="connsiteX0" fmla="*/ 238880 w 639636"/>
                  <a:gd name="connsiteY0" fmla="*/ 0 h 2170289"/>
                  <a:gd name="connsiteX1" fmla="*/ 15218 w 639636"/>
                  <a:gd name="connsiteY1" fmla="*/ 560211 h 2170289"/>
                  <a:gd name="connsiteX2" fmla="*/ 639636 w 639636"/>
                  <a:gd name="connsiteY2" fmla="*/ 2170289 h 2170289"/>
                  <a:gd name="connsiteX0" fmla="*/ 368631 w 769387"/>
                  <a:gd name="connsiteY0" fmla="*/ 0 h 2170289"/>
                  <a:gd name="connsiteX1" fmla="*/ 9503 w 769387"/>
                  <a:gd name="connsiteY1" fmla="*/ 808566 h 2170289"/>
                  <a:gd name="connsiteX2" fmla="*/ 769387 w 769387"/>
                  <a:gd name="connsiteY2" fmla="*/ 2170289 h 2170289"/>
                  <a:gd name="connsiteX0" fmla="*/ -1 w 400755"/>
                  <a:gd name="connsiteY0" fmla="*/ 0 h 2170289"/>
                  <a:gd name="connsiteX1" fmla="*/ 400755 w 400755"/>
                  <a:gd name="connsiteY1" fmla="*/ 2170289 h 2170289"/>
                  <a:gd name="connsiteX0" fmla="*/ 247996 w 648752"/>
                  <a:gd name="connsiteY0" fmla="*/ 0 h 2170289"/>
                  <a:gd name="connsiteX1" fmla="*/ 648752 w 648752"/>
                  <a:gd name="connsiteY1" fmla="*/ 2170289 h 2170289"/>
                  <a:gd name="connsiteX0" fmla="*/ 318029 w 718785"/>
                  <a:gd name="connsiteY0" fmla="*/ 0 h 2170289"/>
                  <a:gd name="connsiteX1" fmla="*/ 718785 w 718785"/>
                  <a:gd name="connsiteY1" fmla="*/ 2170289 h 2170289"/>
                  <a:gd name="connsiteX0" fmla="*/ 291070 w 806304"/>
                  <a:gd name="connsiteY0" fmla="*/ 0 h 2443706"/>
                  <a:gd name="connsiteX1" fmla="*/ 806303 w 806304"/>
                  <a:gd name="connsiteY1" fmla="*/ 2443706 h 2443706"/>
                  <a:gd name="connsiteX0" fmla="*/ 519206 w 1034438"/>
                  <a:gd name="connsiteY0" fmla="*/ 0 h 2443706"/>
                  <a:gd name="connsiteX1" fmla="*/ 1034439 w 1034438"/>
                  <a:gd name="connsiteY1" fmla="*/ 2443706 h 2443706"/>
                  <a:gd name="connsiteX0" fmla="*/ 590268 w 1105502"/>
                  <a:gd name="connsiteY0" fmla="*/ 0 h 2443706"/>
                  <a:gd name="connsiteX1" fmla="*/ 1105501 w 1105502"/>
                  <a:gd name="connsiteY1" fmla="*/ 2443706 h 2443706"/>
                  <a:gd name="connsiteX0" fmla="*/ 570229 w 1135334"/>
                  <a:gd name="connsiteY0" fmla="*/ 0 h 2530292"/>
                  <a:gd name="connsiteX1" fmla="*/ 1135334 w 1135334"/>
                  <a:gd name="connsiteY1" fmla="*/ 2530292 h 2530292"/>
                  <a:gd name="connsiteX0" fmla="*/ 489914 w 1055019"/>
                  <a:gd name="connsiteY0" fmla="*/ 0 h 2530292"/>
                  <a:gd name="connsiteX1" fmla="*/ 1055019 w 1055019"/>
                  <a:gd name="connsiteY1" fmla="*/ 2530292 h 2530292"/>
                  <a:gd name="connsiteX0" fmla="*/ 235533 w 800638"/>
                  <a:gd name="connsiteY0" fmla="*/ 0 h 2530292"/>
                  <a:gd name="connsiteX1" fmla="*/ 800638 w 800638"/>
                  <a:gd name="connsiteY1" fmla="*/ 2530292 h 2530292"/>
                  <a:gd name="connsiteX0" fmla="*/ 1198 w 566303"/>
                  <a:gd name="connsiteY0" fmla="*/ 0 h 2530292"/>
                  <a:gd name="connsiteX1" fmla="*/ 566303 w 566303"/>
                  <a:gd name="connsiteY1" fmla="*/ 2530292 h 2530292"/>
                  <a:gd name="connsiteX0" fmla="*/ 232 w 739067"/>
                  <a:gd name="connsiteY0" fmla="*/ 1 h 2607778"/>
                  <a:gd name="connsiteX1" fmla="*/ 739067 w 739067"/>
                  <a:gd name="connsiteY1" fmla="*/ 2607778 h 2607778"/>
                  <a:gd name="connsiteX0" fmla="*/ 170 w 811748"/>
                  <a:gd name="connsiteY0" fmla="*/ -2 h 1433476"/>
                  <a:gd name="connsiteX1" fmla="*/ 811748 w 811748"/>
                  <a:gd name="connsiteY1" fmla="*/ 1433476 h 1433476"/>
                  <a:gd name="connsiteX0" fmla="*/ 0 w 811578"/>
                  <a:gd name="connsiteY0" fmla="*/ 95352 h 1528830"/>
                  <a:gd name="connsiteX1" fmla="*/ 811578 w 811578"/>
                  <a:gd name="connsiteY1" fmla="*/ 1528830 h 1528830"/>
                  <a:gd name="connsiteX0" fmla="*/ 0 w 811578"/>
                  <a:gd name="connsiteY0" fmla="*/ 79861 h 1513339"/>
                  <a:gd name="connsiteX1" fmla="*/ 811578 w 811578"/>
                  <a:gd name="connsiteY1" fmla="*/ 1513339 h 1513339"/>
                  <a:gd name="connsiteX0" fmla="*/ 0 w 811578"/>
                  <a:gd name="connsiteY0" fmla="*/ 42845 h 1476323"/>
                  <a:gd name="connsiteX1" fmla="*/ 811578 w 811578"/>
                  <a:gd name="connsiteY1" fmla="*/ 1476323 h 1476323"/>
                </a:gdLst>
                <a:ahLst/>
                <a:cxnLst>
                  <a:cxn ang="0">
                    <a:pos x="connsiteX0" y="connsiteY0"/>
                  </a:cxn>
                  <a:cxn ang="0">
                    <a:pos x="connsiteX1" y="connsiteY1"/>
                  </a:cxn>
                </a:cxnLst>
                <a:rect l="l" t="t" r="r" b="b"/>
                <a:pathLst>
                  <a:path w="811578" h="1476323">
                    <a:moveTo>
                      <a:pt x="0" y="42845"/>
                    </a:moveTo>
                    <a:cubicBezTo>
                      <a:pt x="599229" y="-281205"/>
                      <a:pt x="701109" y="1334678"/>
                      <a:pt x="811578" y="1476323"/>
                    </a:cubicBezTo>
                  </a:path>
                </a:pathLst>
              </a:cu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500">
                  <a:solidFill>
                    <a:sysClr val="windowText" lastClr="000000"/>
                  </a:solidFill>
                  <a:latin typeface="Trebuchet MS" panose="020B0703020202090204" pitchFamily="34" charset="0"/>
                  <a:cs typeface="Arial" panose="020B0604020202020204" pitchFamily="34" charset="0"/>
                </a:endParaRPr>
              </a:p>
            </p:txBody>
          </p:sp>
          <p:sp>
            <p:nvSpPr>
              <p:cNvPr id="9" name="Freeform 103">
                <a:extLst>
                  <a:ext uri="{FF2B5EF4-FFF2-40B4-BE49-F238E27FC236}">
                    <a16:creationId xmlns:a16="http://schemas.microsoft.com/office/drawing/2014/main" id="{6CB966EA-DF86-50B8-716E-B3E9451B56F7}"/>
                  </a:ext>
                </a:extLst>
              </p:cNvPr>
              <p:cNvSpPr/>
              <p:nvPr/>
            </p:nvSpPr>
            <p:spPr>
              <a:xfrm rot="18860595">
                <a:off x="6099227" y="2266079"/>
                <a:ext cx="161555" cy="1159941"/>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76610 w 837010"/>
                  <a:gd name="connsiteY0" fmla="*/ 0 h 1651000"/>
                  <a:gd name="connsiteX1" fmla="*/ 43260 w 837010"/>
                  <a:gd name="connsiteY1" fmla="*/ 571500 h 1651000"/>
                  <a:gd name="connsiteX2" fmla="*/ 837010 w 837010"/>
                  <a:gd name="connsiteY2" fmla="*/ 1651000 h 1651000"/>
                  <a:gd name="connsiteX0" fmla="*/ 0 w 660400"/>
                  <a:gd name="connsiteY0" fmla="*/ 0 h 1651000"/>
                  <a:gd name="connsiteX1" fmla="*/ 660400 w 660400"/>
                  <a:gd name="connsiteY1" fmla="*/ 1651000 h 1651000"/>
                  <a:gd name="connsiteX0" fmla="*/ 81663 w 742063"/>
                  <a:gd name="connsiteY0" fmla="*/ 0 h 1651000"/>
                  <a:gd name="connsiteX1" fmla="*/ 742063 w 742063"/>
                  <a:gd name="connsiteY1" fmla="*/ 1651000 h 1651000"/>
                  <a:gd name="connsiteX0" fmla="*/ 144761 w 345692"/>
                  <a:gd name="connsiteY0" fmla="*/ 0 h 1696390"/>
                  <a:gd name="connsiteX1" fmla="*/ 345692 w 345692"/>
                  <a:gd name="connsiteY1" fmla="*/ 1696390 h 1696390"/>
                  <a:gd name="connsiteX0" fmla="*/ 141994 w 342925"/>
                  <a:gd name="connsiteY0" fmla="*/ 0 h 1696390"/>
                  <a:gd name="connsiteX1" fmla="*/ 342925 w 342925"/>
                  <a:gd name="connsiteY1" fmla="*/ 1696390 h 1696390"/>
                  <a:gd name="connsiteX0" fmla="*/ 95020 w 596999"/>
                  <a:gd name="connsiteY0" fmla="*/ 0 h 1243006"/>
                  <a:gd name="connsiteX1" fmla="*/ 596998 w 596999"/>
                  <a:gd name="connsiteY1" fmla="*/ 1243006 h 1243006"/>
                  <a:gd name="connsiteX0" fmla="*/ 132969 w 634947"/>
                  <a:gd name="connsiteY0" fmla="*/ 0 h 1243006"/>
                  <a:gd name="connsiteX1" fmla="*/ 634947 w 634947"/>
                  <a:gd name="connsiteY1" fmla="*/ 1243006 h 1243006"/>
                  <a:gd name="connsiteX0" fmla="*/ 132970 w 634948"/>
                  <a:gd name="connsiteY0" fmla="*/ 0 h 1243006"/>
                  <a:gd name="connsiteX1" fmla="*/ 634948 w 634948"/>
                  <a:gd name="connsiteY1" fmla="*/ 1243006 h 1243006"/>
                  <a:gd name="connsiteX0" fmla="*/ 132172 w 638403"/>
                  <a:gd name="connsiteY0" fmla="*/ 0 h 1202451"/>
                  <a:gd name="connsiteX1" fmla="*/ 638403 w 638403"/>
                  <a:gd name="connsiteY1" fmla="*/ 1202451 h 1202451"/>
                  <a:gd name="connsiteX0" fmla="*/ 142258 w 648489"/>
                  <a:gd name="connsiteY0" fmla="*/ 0 h 1239911"/>
                  <a:gd name="connsiteX1" fmla="*/ 648489 w 648489"/>
                  <a:gd name="connsiteY1" fmla="*/ 1202451 h 1239911"/>
                  <a:gd name="connsiteX0" fmla="*/ 140316 w 646547"/>
                  <a:gd name="connsiteY0" fmla="*/ 0 h 1215762"/>
                  <a:gd name="connsiteX1" fmla="*/ 646547 w 646547"/>
                  <a:gd name="connsiteY1" fmla="*/ 1202451 h 1215762"/>
                  <a:gd name="connsiteX0" fmla="*/ 151438 w 657669"/>
                  <a:gd name="connsiteY0" fmla="*/ 0 h 1202451"/>
                  <a:gd name="connsiteX1" fmla="*/ 657669 w 657669"/>
                  <a:gd name="connsiteY1" fmla="*/ 1202451 h 1202451"/>
                  <a:gd name="connsiteX0" fmla="*/ 113676 w 619907"/>
                  <a:gd name="connsiteY0" fmla="*/ 0 h 1202451"/>
                  <a:gd name="connsiteX1" fmla="*/ 619907 w 619907"/>
                  <a:gd name="connsiteY1" fmla="*/ 1202451 h 1202451"/>
                  <a:gd name="connsiteX0" fmla="*/ 113675 w 619906"/>
                  <a:gd name="connsiteY0" fmla="*/ 0 h 1202451"/>
                  <a:gd name="connsiteX1" fmla="*/ 619906 w 619906"/>
                  <a:gd name="connsiteY1" fmla="*/ 1202451 h 1202451"/>
                  <a:gd name="connsiteX0" fmla="*/ 100564 w 671504"/>
                  <a:gd name="connsiteY0" fmla="*/ 0 h 1244702"/>
                  <a:gd name="connsiteX1" fmla="*/ 671504 w 671504"/>
                  <a:gd name="connsiteY1" fmla="*/ 1244702 h 1244702"/>
                  <a:gd name="connsiteX0" fmla="*/ 100564 w 671505"/>
                  <a:gd name="connsiteY0" fmla="*/ 0 h 1244702"/>
                  <a:gd name="connsiteX1" fmla="*/ 671505 w 671505"/>
                  <a:gd name="connsiteY1" fmla="*/ 1244702 h 1244702"/>
                  <a:gd name="connsiteX0" fmla="*/ 205370 w 435372"/>
                  <a:gd name="connsiteY0" fmla="*/ 0 h 1013959"/>
                  <a:gd name="connsiteX1" fmla="*/ 435372 w 435372"/>
                  <a:gd name="connsiteY1" fmla="*/ 1013959 h 1013959"/>
                  <a:gd name="connsiteX0" fmla="*/ 116916 w 346918"/>
                  <a:gd name="connsiteY0" fmla="*/ 0 h 1013959"/>
                  <a:gd name="connsiteX1" fmla="*/ 346918 w 346918"/>
                  <a:gd name="connsiteY1" fmla="*/ 1013959 h 1013959"/>
                  <a:gd name="connsiteX0" fmla="*/ 184028 w 227299"/>
                  <a:gd name="connsiteY0" fmla="*/ 0 h 973477"/>
                  <a:gd name="connsiteX1" fmla="*/ 227299 w 227299"/>
                  <a:gd name="connsiteY1" fmla="*/ 973477 h 973477"/>
                  <a:gd name="connsiteX0" fmla="*/ 88382 w 139605"/>
                  <a:gd name="connsiteY0" fmla="*/ 0 h 973477"/>
                  <a:gd name="connsiteX1" fmla="*/ 131653 w 139605"/>
                  <a:gd name="connsiteY1" fmla="*/ 973477 h 973477"/>
                  <a:gd name="connsiteX0" fmla="*/ -1 w 147173"/>
                  <a:gd name="connsiteY0" fmla="*/ 0 h 973477"/>
                  <a:gd name="connsiteX1" fmla="*/ 43270 w 147173"/>
                  <a:gd name="connsiteY1" fmla="*/ 973477 h 973477"/>
                  <a:gd name="connsiteX0" fmla="*/ 8630 w 137913"/>
                  <a:gd name="connsiteY0" fmla="*/ 0 h 858485"/>
                  <a:gd name="connsiteX1" fmla="*/ 1 w 137913"/>
                  <a:gd name="connsiteY1" fmla="*/ 858485 h 858485"/>
                  <a:gd name="connsiteX0" fmla="*/ 8629 w 163399"/>
                  <a:gd name="connsiteY0" fmla="*/ 0 h 858485"/>
                  <a:gd name="connsiteX1" fmla="*/ 0 w 163399"/>
                  <a:gd name="connsiteY1" fmla="*/ 858485 h 858485"/>
                  <a:gd name="connsiteX0" fmla="*/ 0 w 166688"/>
                  <a:gd name="connsiteY0" fmla="*/ 0 h 872226"/>
                  <a:gd name="connsiteX1" fmla="*/ 19993 w 166688"/>
                  <a:gd name="connsiteY1" fmla="*/ 872226 h 872226"/>
                  <a:gd name="connsiteX0" fmla="*/ 36498 w 180884"/>
                  <a:gd name="connsiteY0" fmla="*/ 0 h 790869"/>
                  <a:gd name="connsiteX1" fmla="*/ 0 w 180884"/>
                  <a:gd name="connsiteY1" fmla="*/ 790869 h 790869"/>
                  <a:gd name="connsiteX0" fmla="*/ 36498 w 127206"/>
                  <a:gd name="connsiteY0" fmla="*/ 0 h 790869"/>
                  <a:gd name="connsiteX1" fmla="*/ 0 w 127206"/>
                  <a:gd name="connsiteY1" fmla="*/ 790869 h 790869"/>
                  <a:gd name="connsiteX0" fmla="*/ 36498 w 134636"/>
                  <a:gd name="connsiteY0" fmla="*/ 0 h 790869"/>
                  <a:gd name="connsiteX1" fmla="*/ 0 w 134636"/>
                  <a:gd name="connsiteY1" fmla="*/ 790869 h 790869"/>
                </a:gdLst>
                <a:ahLst/>
                <a:cxnLst>
                  <a:cxn ang="0">
                    <a:pos x="connsiteX0" y="connsiteY0"/>
                  </a:cxn>
                  <a:cxn ang="0">
                    <a:pos x="connsiteX1" y="connsiteY1"/>
                  </a:cxn>
                </a:cxnLst>
                <a:rect l="l" t="t" r="r" b="b"/>
                <a:pathLst>
                  <a:path w="134636" h="790869">
                    <a:moveTo>
                      <a:pt x="36498" y="0"/>
                    </a:moveTo>
                    <a:cubicBezTo>
                      <a:pt x="189291" y="378056"/>
                      <a:pt x="153324" y="487446"/>
                      <a:pt x="0" y="790869"/>
                    </a:cubicBezTo>
                  </a:path>
                </a:pathLst>
              </a:cu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5">
                  <a:defRPr/>
                </a:pPr>
                <a:endParaRPr lang="en-IN" sz="1500">
                  <a:solidFill>
                    <a:sysClr val="windowText" lastClr="000000"/>
                  </a:solidFill>
                  <a:latin typeface="Trebuchet MS" panose="020B070302020209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5940724E-BC3D-05C1-05C9-84E8F17BB687}"/>
                  </a:ext>
                </a:extLst>
              </p:cNvPr>
              <p:cNvGrpSpPr/>
              <p:nvPr/>
            </p:nvGrpSpPr>
            <p:grpSpPr>
              <a:xfrm>
                <a:off x="4691450" y="2068877"/>
                <a:ext cx="1264206" cy="2618624"/>
                <a:chOff x="4636939" y="1669603"/>
                <a:chExt cx="948155" cy="1963968"/>
              </a:xfrm>
            </p:grpSpPr>
            <p:pic>
              <p:nvPicPr>
                <p:cNvPr id="16" name="Picture 15" descr="A close up of a logo&#10;&#10;Description automatically generated">
                  <a:extLst>
                    <a:ext uri="{FF2B5EF4-FFF2-40B4-BE49-F238E27FC236}">
                      <a16:creationId xmlns:a16="http://schemas.microsoft.com/office/drawing/2014/main" id="{E9D1A82D-FEDC-3A8B-9F25-B3D1C387B6CF}"/>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057402" y="1669603"/>
                  <a:ext cx="360000" cy="3600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54E9493B-E1DD-84F5-B8D7-F715CCABB8F6}"/>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25094" y="3273571"/>
                  <a:ext cx="360000" cy="360000"/>
                </a:xfrm>
                <a:prstGeom prst="rect">
                  <a:avLst/>
                </a:prstGeom>
              </p:spPr>
            </p:pic>
            <p:pic>
              <p:nvPicPr>
                <p:cNvPr id="18" name="Picture 17" descr="A close up of a logo&#10;&#10;Description automatically generated">
                  <a:extLst>
                    <a:ext uri="{FF2B5EF4-FFF2-40B4-BE49-F238E27FC236}">
                      <a16:creationId xmlns:a16="http://schemas.microsoft.com/office/drawing/2014/main" id="{48981001-EDC1-B75F-7F9C-7C49E354C307}"/>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636939" y="2589264"/>
                  <a:ext cx="360000" cy="360000"/>
                </a:xfrm>
                <a:prstGeom prst="rect">
                  <a:avLst/>
                </a:prstGeom>
              </p:spPr>
            </p:pic>
          </p:grpSp>
          <p:cxnSp>
            <p:nvCxnSpPr>
              <p:cNvPr id="11" name="Straight Connector 10">
                <a:extLst>
                  <a:ext uri="{FF2B5EF4-FFF2-40B4-BE49-F238E27FC236}">
                    <a16:creationId xmlns:a16="http://schemas.microsoft.com/office/drawing/2014/main" id="{EA2A6B07-E093-22E0-6927-1CCCF4710CEB}"/>
                  </a:ext>
                </a:extLst>
              </p:cNvPr>
              <p:cNvCxnSpPr>
                <a:cxnSpLocks/>
                <a:stCxn id="16" idx="2"/>
                <a:endCxn id="18" idx="0"/>
              </p:cNvCxnSpPr>
              <p:nvPr/>
            </p:nvCxnSpPr>
            <p:spPr>
              <a:xfrm flipH="1">
                <a:off x="4931449" y="2548877"/>
                <a:ext cx="560617" cy="746215"/>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CEDC415-2C82-9185-03C0-82E36FF60E88}"/>
                  </a:ext>
                </a:extLst>
              </p:cNvPr>
              <p:cNvCxnSpPr>
                <a:cxnSpLocks/>
                <a:stCxn id="16" idx="2"/>
                <a:endCxn id="17" idx="0"/>
              </p:cNvCxnSpPr>
              <p:nvPr/>
            </p:nvCxnSpPr>
            <p:spPr>
              <a:xfrm>
                <a:off x="5492066" y="2548877"/>
                <a:ext cx="223589" cy="1658624"/>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70CE490-1229-D71B-456E-2BC5DC097151}"/>
                  </a:ext>
                </a:extLst>
              </p:cNvPr>
              <p:cNvCxnSpPr>
                <a:cxnSpLocks/>
                <a:stCxn id="18" idx="0"/>
                <a:endCxn id="17" idx="0"/>
              </p:cNvCxnSpPr>
              <p:nvPr/>
            </p:nvCxnSpPr>
            <p:spPr>
              <a:xfrm>
                <a:off x="4931449" y="3295092"/>
                <a:ext cx="784206" cy="912409"/>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3CC391AC-A255-E4D6-76B2-8A2776EA6D35}"/>
                  </a:ext>
                </a:extLst>
              </p:cNvPr>
              <p:cNvSpPr txBox="1"/>
              <p:nvPr/>
            </p:nvSpPr>
            <p:spPr>
              <a:xfrm>
                <a:off x="3484176" y="4175276"/>
                <a:ext cx="1287745" cy="576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900">
                    <a:solidFill>
                      <a:prstClr val="black"/>
                    </a:solidFill>
                    <a:latin typeface="Trebuchet MS" panose="020B0703020202090204" pitchFamily="34" charset="0"/>
                  </a:rPr>
                  <a:t>GC3 @ CHENNAI 02</a:t>
                </a:r>
              </a:p>
            </p:txBody>
          </p:sp>
          <p:sp>
            <p:nvSpPr>
              <p:cNvPr id="15" name="TextBox 14">
                <a:extLst>
                  <a:ext uri="{FF2B5EF4-FFF2-40B4-BE49-F238E27FC236}">
                    <a16:creationId xmlns:a16="http://schemas.microsoft.com/office/drawing/2014/main" id="{0579CED5-4218-1A79-EF4F-312962099A88}"/>
                  </a:ext>
                </a:extLst>
              </p:cNvPr>
              <p:cNvSpPr txBox="1"/>
              <p:nvPr/>
            </p:nvSpPr>
            <p:spPr>
              <a:xfrm>
                <a:off x="3505242" y="1262055"/>
                <a:ext cx="1069022" cy="576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51">
                  <a:defRPr/>
                </a:pPr>
                <a:r>
                  <a:rPr lang="en-US" sz="900">
                    <a:solidFill>
                      <a:prstClr val="black"/>
                    </a:solidFill>
                    <a:latin typeface="Trebuchet MS" panose="020B0703020202090204" pitchFamily="34" charset="0"/>
                  </a:rPr>
                  <a:t>GC3 @ NOIDA 02</a:t>
                </a:r>
              </a:p>
            </p:txBody>
          </p:sp>
        </p:grpSp>
        <p:sp>
          <p:nvSpPr>
            <p:cNvPr id="55" name="Rounded Rectangular Callout 54">
              <a:extLst>
                <a:ext uri="{FF2B5EF4-FFF2-40B4-BE49-F238E27FC236}">
                  <a16:creationId xmlns:a16="http://schemas.microsoft.com/office/drawing/2014/main" id="{4C4D5335-271E-DC91-8047-E19FE626C609}"/>
                </a:ext>
              </a:extLst>
            </p:cNvPr>
            <p:cNvSpPr/>
            <p:nvPr/>
          </p:nvSpPr>
          <p:spPr>
            <a:xfrm>
              <a:off x="6794500" y="2181756"/>
              <a:ext cx="3886200" cy="1332788"/>
            </a:xfrm>
            <a:prstGeom prst="wedgeRoundRectCallout">
              <a:avLst>
                <a:gd name="adj1" fmla="val -59068"/>
                <a:gd name="adj2" fmla="val -8967"/>
                <a:gd name="adj3" fmla="val 16667"/>
              </a:avLst>
            </a:prstGeom>
            <a:noFill/>
            <a:ln w="9525">
              <a:solidFill>
                <a:srgbClr val="BED70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rebuchet MS" panose="020B0703020202090204" pitchFamily="34" charset="0"/>
              </a:endParaRPr>
            </a:p>
          </p:txBody>
        </p:sp>
        <p:sp>
          <p:nvSpPr>
            <p:cNvPr id="56" name="Rounded Rectangular Callout 55">
              <a:extLst>
                <a:ext uri="{FF2B5EF4-FFF2-40B4-BE49-F238E27FC236}">
                  <a16:creationId xmlns:a16="http://schemas.microsoft.com/office/drawing/2014/main" id="{16DFCF5A-9D20-4248-5379-69EE671A8712}"/>
                </a:ext>
              </a:extLst>
            </p:cNvPr>
            <p:cNvSpPr/>
            <p:nvPr/>
          </p:nvSpPr>
          <p:spPr>
            <a:xfrm>
              <a:off x="6826343" y="3528202"/>
              <a:ext cx="3886200" cy="942606"/>
            </a:xfrm>
            <a:prstGeom prst="wedgeRoundRectCallout">
              <a:avLst>
                <a:gd name="adj1" fmla="val -65465"/>
                <a:gd name="adj2" fmla="val 3276"/>
                <a:gd name="adj3" fmla="val 16667"/>
              </a:avLst>
            </a:prstGeom>
            <a:noFill/>
            <a:ln w="9525">
              <a:solidFill>
                <a:srgbClr val="BED70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rebuchet MS" panose="020B0703020202090204" pitchFamily="34" charset="0"/>
              </a:endParaRPr>
            </a:p>
          </p:txBody>
        </p:sp>
        <p:sp>
          <p:nvSpPr>
            <p:cNvPr id="57" name="Rounded Rectangular Callout 56">
              <a:extLst>
                <a:ext uri="{FF2B5EF4-FFF2-40B4-BE49-F238E27FC236}">
                  <a16:creationId xmlns:a16="http://schemas.microsoft.com/office/drawing/2014/main" id="{BD70344D-ED55-A1A8-8CF3-88E1F1F6204B}"/>
                </a:ext>
              </a:extLst>
            </p:cNvPr>
            <p:cNvSpPr/>
            <p:nvPr/>
          </p:nvSpPr>
          <p:spPr>
            <a:xfrm>
              <a:off x="6826343" y="4481172"/>
              <a:ext cx="3886200" cy="942606"/>
            </a:xfrm>
            <a:prstGeom prst="wedgeRoundRectCallout">
              <a:avLst>
                <a:gd name="adj1" fmla="val -57435"/>
                <a:gd name="adj2" fmla="val -8245"/>
                <a:gd name="adj3" fmla="val 16667"/>
              </a:avLst>
            </a:prstGeom>
            <a:noFill/>
            <a:ln w="9525">
              <a:solidFill>
                <a:srgbClr val="BED70C"/>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Trebuchet MS" panose="020B0703020202090204" pitchFamily="34" charset="0"/>
              </a:endParaRPr>
            </a:p>
          </p:txBody>
        </p:sp>
        <p:sp>
          <p:nvSpPr>
            <p:cNvPr id="58" name="TextBox 57">
              <a:extLst>
                <a:ext uri="{FF2B5EF4-FFF2-40B4-BE49-F238E27FC236}">
                  <a16:creationId xmlns:a16="http://schemas.microsoft.com/office/drawing/2014/main" id="{BBF88F25-040A-0A5C-4959-22310F142C13}"/>
                </a:ext>
              </a:extLst>
            </p:cNvPr>
            <p:cNvSpPr txBox="1"/>
            <p:nvPr/>
          </p:nvSpPr>
          <p:spPr>
            <a:xfrm>
              <a:off x="9068188" y="2258203"/>
              <a:ext cx="1440502" cy="495937"/>
            </a:xfrm>
            <a:prstGeom prst="rect">
              <a:avLst/>
            </a:prstGeom>
            <a:noFill/>
          </p:spPr>
          <p:txBody>
            <a:bodyPr wrap="square" rtlCol="0">
              <a:spAutoFit/>
            </a:bodyPr>
            <a:lstStyle/>
            <a:p>
              <a:pPr algn="ctr"/>
              <a:r>
                <a:rPr lang="en-US" sz="900">
                  <a:solidFill>
                    <a:schemeClr val="bg1"/>
                  </a:solidFill>
                  <a:latin typeface="Trebuchet MS" panose="020B0703020202090204" pitchFamily="34" charset="0"/>
                </a:rPr>
                <a:t>DCs and EDGE DCs in North and Northeast</a:t>
              </a:r>
            </a:p>
          </p:txBody>
        </p:sp>
        <p:sp>
          <p:nvSpPr>
            <p:cNvPr id="59" name="TextBox 58">
              <a:extLst>
                <a:ext uri="{FF2B5EF4-FFF2-40B4-BE49-F238E27FC236}">
                  <a16:creationId xmlns:a16="http://schemas.microsoft.com/office/drawing/2014/main" id="{8D802832-24BE-9486-8B8A-817BAAD25A0D}"/>
                </a:ext>
              </a:extLst>
            </p:cNvPr>
            <p:cNvSpPr txBox="1"/>
            <p:nvPr/>
          </p:nvSpPr>
          <p:spPr>
            <a:xfrm>
              <a:off x="9529273" y="3871878"/>
              <a:ext cx="1249815" cy="495937"/>
            </a:xfrm>
            <a:prstGeom prst="rect">
              <a:avLst/>
            </a:prstGeom>
            <a:noFill/>
          </p:spPr>
          <p:txBody>
            <a:bodyPr wrap="square" rtlCol="0">
              <a:spAutoFit/>
            </a:bodyPr>
            <a:lstStyle/>
            <a:p>
              <a:pPr algn="ctr"/>
              <a:r>
                <a:rPr lang="en-US" sz="900">
                  <a:solidFill>
                    <a:schemeClr val="bg1"/>
                  </a:solidFill>
                  <a:latin typeface="Trebuchet MS" panose="020B0703020202090204" pitchFamily="34" charset="0"/>
                </a:rPr>
                <a:t>DCs and EDGE DCs in West and Central India</a:t>
              </a:r>
            </a:p>
          </p:txBody>
        </p:sp>
        <p:sp>
          <p:nvSpPr>
            <p:cNvPr id="60" name="TextBox 59">
              <a:extLst>
                <a:ext uri="{FF2B5EF4-FFF2-40B4-BE49-F238E27FC236}">
                  <a16:creationId xmlns:a16="http://schemas.microsoft.com/office/drawing/2014/main" id="{6C0D9BCC-55CC-FC24-CBB2-EB8F2954E928}"/>
                </a:ext>
              </a:extLst>
            </p:cNvPr>
            <p:cNvSpPr txBox="1"/>
            <p:nvPr/>
          </p:nvSpPr>
          <p:spPr>
            <a:xfrm>
              <a:off x="9378113" y="4601171"/>
              <a:ext cx="1111377" cy="360682"/>
            </a:xfrm>
            <a:prstGeom prst="rect">
              <a:avLst/>
            </a:prstGeom>
            <a:noFill/>
          </p:spPr>
          <p:txBody>
            <a:bodyPr wrap="square" rtlCol="0">
              <a:spAutoFit/>
            </a:bodyPr>
            <a:lstStyle/>
            <a:p>
              <a:pPr algn="ctr"/>
              <a:r>
                <a:rPr lang="en-US" sz="900" dirty="0">
                  <a:solidFill>
                    <a:schemeClr val="bg1"/>
                  </a:solidFill>
                  <a:latin typeface="Trebuchet MS" panose="020B0703020202090204" pitchFamily="34" charset="0"/>
                </a:rPr>
                <a:t>DCs and EDGE DCs in South</a:t>
              </a:r>
            </a:p>
          </p:txBody>
        </p:sp>
      </p:grpSp>
      <p:sp>
        <p:nvSpPr>
          <p:cNvPr id="63" name="TextBox 62">
            <a:extLst>
              <a:ext uri="{FF2B5EF4-FFF2-40B4-BE49-F238E27FC236}">
                <a16:creationId xmlns:a16="http://schemas.microsoft.com/office/drawing/2014/main" id="{78F54CC7-F7FC-5B17-8E14-3853E8052AC5}"/>
              </a:ext>
            </a:extLst>
          </p:cNvPr>
          <p:cNvSpPr txBox="1"/>
          <p:nvPr/>
        </p:nvSpPr>
        <p:spPr>
          <a:xfrm>
            <a:off x="0" y="4146076"/>
            <a:ext cx="9144000" cy="577081"/>
          </a:xfrm>
          <a:prstGeom prst="rect">
            <a:avLst/>
          </a:prstGeom>
          <a:solidFill>
            <a:srgbClr val="BED730"/>
          </a:solidFill>
        </p:spPr>
        <p:txBody>
          <a:bodyPr wrap="square">
            <a:spAutoFit/>
          </a:bodyPr>
          <a:lstStyle/>
          <a:p>
            <a:pPr algn="ctr"/>
            <a:r>
              <a:rPr lang="en-US" sz="1050" b="1" dirty="0">
                <a:latin typeface="Trebuchet MS" panose="020B0703020202090204" pitchFamily="34" charset="0"/>
              </a:rPr>
              <a:t>A Unified Digital Nerve System</a:t>
            </a:r>
          </a:p>
          <a:p>
            <a:pPr algn="ctr"/>
            <a:r>
              <a:rPr lang="en-US" sz="1050" dirty="0">
                <a:latin typeface="Trebuchet MS" panose="020B0703020202090204" pitchFamily="34" charset="0"/>
              </a:rPr>
              <a:t>Together, our three GC3s form a highly resilient, AI-driven, and incident-ready digital nerve system, reinforcing our commitment to delivering high-performance, secure, and scalable data center services across India.</a:t>
            </a:r>
          </a:p>
        </p:txBody>
      </p:sp>
      <p:sp>
        <p:nvSpPr>
          <p:cNvPr id="64" name="TextBox 63">
            <a:extLst>
              <a:ext uri="{FF2B5EF4-FFF2-40B4-BE49-F238E27FC236}">
                <a16:creationId xmlns:a16="http://schemas.microsoft.com/office/drawing/2014/main" id="{F03B379E-28B9-CAAC-40DF-B5072D2F6D39}"/>
              </a:ext>
            </a:extLst>
          </p:cNvPr>
          <p:cNvSpPr txBox="1"/>
          <p:nvPr/>
        </p:nvSpPr>
        <p:spPr>
          <a:xfrm>
            <a:off x="323850" y="987425"/>
            <a:ext cx="4068763" cy="307777"/>
          </a:xfrm>
          <a:prstGeom prst="rect">
            <a:avLst/>
          </a:prstGeom>
          <a:noFill/>
        </p:spPr>
        <p:txBody>
          <a:bodyPr wrap="square" rtlCol="0">
            <a:spAutoFit/>
          </a:bodyPr>
          <a:lstStyle/>
          <a:p>
            <a:pPr algn="ctr"/>
            <a:r>
              <a:rPr lang="en-US" sz="1400">
                <a:solidFill>
                  <a:schemeClr val="bg1"/>
                </a:solidFill>
                <a:latin typeface="Trebuchet MS" panose="020B0703020202090204" pitchFamily="34" charset="0"/>
              </a:rPr>
              <a:t>Backbone of our Data Center Operations​</a:t>
            </a:r>
          </a:p>
        </p:txBody>
      </p:sp>
      <p:graphicFrame>
        <p:nvGraphicFramePr>
          <p:cNvPr id="66" name="Diagram 65">
            <a:extLst>
              <a:ext uri="{FF2B5EF4-FFF2-40B4-BE49-F238E27FC236}">
                <a16:creationId xmlns:a16="http://schemas.microsoft.com/office/drawing/2014/main" id="{E011D4C7-E203-593F-0CEB-4C5B767EB4EA}"/>
              </a:ext>
            </a:extLst>
          </p:cNvPr>
          <p:cNvGraphicFramePr/>
          <p:nvPr/>
        </p:nvGraphicFramePr>
        <p:xfrm>
          <a:off x="323850" y="1385472"/>
          <a:ext cx="4068763" cy="2641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7771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Top Corners Rounded 20">
            <a:extLst>
              <a:ext uri="{FF2B5EF4-FFF2-40B4-BE49-F238E27FC236}">
                <a16:creationId xmlns:a16="http://schemas.microsoft.com/office/drawing/2014/main" id="{9DE4270F-7871-46EA-A909-629E3FA98DC6}"/>
              </a:ext>
            </a:extLst>
          </p:cNvPr>
          <p:cNvSpPr/>
          <p:nvPr/>
        </p:nvSpPr>
        <p:spPr>
          <a:xfrm flipV="1">
            <a:off x="4751388" y="1376578"/>
            <a:ext cx="4068762" cy="3355760"/>
          </a:xfrm>
          <a:prstGeom prst="round2SameRect">
            <a:avLst>
              <a:gd name="adj1" fmla="val 6137"/>
              <a:gd name="adj2" fmla="val 0"/>
            </a:avLst>
          </a:prstGeom>
          <a:no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2" name="Rectangle: Top Corners Rounded 21">
            <a:extLst>
              <a:ext uri="{FF2B5EF4-FFF2-40B4-BE49-F238E27FC236}">
                <a16:creationId xmlns:a16="http://schemas.microsoft.com/office/drawing/2014/main" id="{466B545A-EA7E-4C36-833B-2D00F9900DCA}"/>
              </a:ext>
            </a:extLst>
          </p:cNvPr>
          <p:cNvSpPr/>
          <p:nvPr/>
        </p:nvSpPr>
        <p:spPr>
          <a:xfrm>
            <a:off x="4751388" y="1002157"/>
            <a:ext cx="4068762" cy="369332"/>
          </a:xfrm>
          <a:prstGeom prst="round2SameRect">
            <a:avLst/>
          </a:prstGeom>
          <a:solidFill>
            <a:srgbClr val="10253F">
              <a:alpha val="69804"/>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Rectangle: Top Corners Rounded 13">
            <a:extLst>
              <a:ext uri="{FF2B5EF4-FFF2-40B4-BE49-F238E27FC236}">
                <a16:creationId xmlns:a16="http://schemas.microsoft.com/office/drawing/2014/main" id="{4BCBC2D6-1576-49E6-9065-4DB47FA0F2A6}"/>
              </a:ext>
            </a:extLst>
          </p:cNvPr>
          <p:cNvSpPr/>
          <p:nvPr/>
        </p:nvSpPr>
        <p:spPr>
          <a:xfrm flipV="1">
            <a:off x="316688" y="1376578"/>
            <a:ext cx="4075925" cy="3355760"/>
          </a:xfrm>
          <a:prstGeom prst="round2SameRect">
            <a:avLst>
              <a:gd name="adj1" fmla="val 6137"/>
              <a:gd name="adj2" fmla="val 0"/>
            </a:avLst>
          </a:prstGeom>
          <a:no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Rectangle: Top Corners Rounded 14">
            <a:extLst>
              <a:ext uri="{FF2B5EF4-FFF2-40B4-BE49-F238E27FC236}">
                <a16:creationId xmlns:a16="http://schemas.microsoft.com/office/drawing/2014/main" id="{5D6CE7F8-1319-435B-A85A-7E19AEABECC4}"/>
              </a:ext>
            </a:extLst>
          </p:cNvPr>
          <p:cNvSpPr/>
          <p:nvPr/>
        </p:nvSpPr>
        <p:spPr>
          <a:xfrm>
            <a:off x="316688" y="1002157"/>
            <a:ext cx="4075925" cy="369332"/>
          </a:xfrm>
          <a:prstGeom prst="round2SameRect">
            <a:avLst/>
          </a:prstGeom>
          <a:solidFill>
            <a:srgbClr val="10253F">
              <a:alpha val="69804"/>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6" name="TextBox 15">
            <a:extLst>
              <a:ext uri="{FF2B5EF4-FFF2-40B4-BE49-F238E27FC236}">
                <a16:creationId xmlns:a16="http://schemas.microsoft.com/office/drawing/2014/main" id="{E871932C-C806-4DA7-99A2-F76B49775CFF}"/>
              </a:ext>
            </a:extLst>
          </p:cNvPr>
          <p:cNvSpPr txBox="1"/>
          <p:nvPr/>
        </p:nvSpPr>
        <p:spPr>
          <a:xfrm>
            <a:off x="398713" y="1048324"/>
            <a:ext cx="3420284" cy="276999"/>
          </a:xfrm>
          <a:prstGeom prst="rect">
            <a:avLst/>
          </a:prstGeom>
          <a:noFill/>
        </p:spPr>
        <p:txBody>
          <a:bodyPr wrap="square" rtlCol="0">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DATA CENTER SHELL</a:t>
            </a:r>
            <a:endParaRPr kumimoji="0" lang="en-IN" sz="1200" b="0" i="0" u="none" strike="noStrike" kern="1200" cap="none" spc="0" normalizeH="0" baseline="0" noProof="0">
              <a:ln>
                <a:noFill/>
              </a:ln>
              <a:solidFill>
                <a:srgbClr val="BED730"/>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89AFAE7D-34E1-441F-BD7A-640E3394AD7C}"/>
              </a:ext>
            </a:extLst>
          </p:cNvPr>
          <p:cNvSpPr txBox="1"/>
          <p:nvPr/>
        </p:nvSpPr>
        <p:spPr>
          <a:xfrm>
            <a:off x="398904" y="1442078"/>
            <a:ext cx="3852819" cy="2608406"/>
          </a:xfrm>
          <a:prstGeom prst="rect">
            <a:avLst/>
          </a:prstGeom>
          <a:noFill/>
        </p:spPr>
        <p:txBody>
          <a:bodyPr wrap="square" lIns="68580" tIns="34290" rIns="68580" bIns="34290" rtlCol="0" anchor="t">
            <a:spAutoFit/>
          </a:bodyPr>
          <a:lstStyle/>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Building: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RCC shell and core for Ground floor, Service floor and seven server hall floors</a:t>
            </a: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Room Height: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rPr>
              <a:t>6300 mm slab to slab. 5100mm</a:t>
            </a: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 clearance from floor to 1st obstruction, 900 mm raised floor</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Structural Design: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IS 456:2000, Importance Factor 1.5</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Structural Floor Loading: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2100 Kg/sqm</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Freight Elevators: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lang="en-US" sz="1000" dirty="0">
                <a:solidFill>
                  <a:prstClr val="white">
                    <a:lumMod val="85000"/>
                  </a:prstClr>
                </a:solidFill>
                <a:latin typeface="Trebuchet MS"/>
              </a:rPr>
              <a:t>4</a:t>
            </a: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 freight elevators with 4-ton capacity</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Fire Rating of Walls &amp; Doors: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2 hours</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p:txBody>
      </p:sp>
      <p:pic>
        <p:nvPicPr>
          <p:cNvPr id="20" name="Picture 19">
            <a:extLst>
              <a:ext uri="{FF2B5EF4-FFF2-40B4-BE49-F238E27FC236}">
                <a16:creationId xmlns:a16="http://schemas.microsoft.com/office/drawing/2014/main" id="{423A24A9-4F67-4FEA-B654-3DA5B2FEEC63}"/>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3818996" y="1034221"/>
            <a:ext cx="432048" cy="305205"/>
          </a:xfrm>
          <a:prstGeom prst="rect">
            <a:avLst/>
          </a:prstGeom>
        </p:spPr>
      </p:pic>
      <p:sp>
        <p:nvSpPr>
          <p:cNvPr id="25" name="TextBox 24">
            <a:extLst>
              <a:ext uri="{FF2B5EF4-FFF2-40B4-BE49-F238E27FC236}">
                <a16:creationId xmlns:a16="http://schemas.microsoft.com/office/drawing/2014/main" id="{6C68AD53-9F47-43C4-9349-1B1084C4345D}"/>
              </a:ext>
            </a:extLst>
          </p:cNvPr>
          <p:cNvSpPr txBox="1"/>
          <p:nvPr/>
        </p:nvSpPr>
        <p:spPr>
          <a:xfrm>
            <a:off x="4838006" y="1442077"/>
            <a:ext cx="3907090" cy="2608406"/>
          </a:xfrm>
          <a:prstGeom prst="rect">
            <a:avLst/>
          </a:prstGeom>
          <a:noFill/>
        </p:spPr>
        <p:txBody>
          <a:bodyPr wrap="square" lIns="68580" tIns="34290" rIns="68580" bIns="34290" rtlCol="0" anchor="t">
            <a:spAutoFit/>
          </a:bodyPr>
          <a:lstStyle/>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Power Feeder: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Onsite 230 KV GIS substation</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Power Capacity: </a:t>
            </a:r>
            <a:br>
              <a:rPr kumimoji="0" lang="en-US" sz="1000" b="1"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Designed for 130+ MW IT capacity</a:t>
            </a:r>
            <a:endParaRPr kumimoji="0" lang="en-US" sz="1000" b="1"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Power Density: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Power density of 8 -25 KW for air cooled racks and up to </a:t>
            </a:r>
            <a:r>
              <a:rPr lang="en-US" sz="1000" dirty="0">
                <a:solidFill>
                  <a:prstClr val="white">
                    <a:lumMod val="85000"/>
                  </a:prstClr>
                </a:solidFill>
                <a:latin typeface="Trebuchet MS"/>
              </a:rPr>
              <a:t>20</a:t>
            </a: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0 KW for Liquid cooled workloads</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Transformer/Generator Configuration: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N+2, N+2C</a:t>
            </a:r>
            <a:endParaRPr lang="en-US" sz="1000" dirty="0">
              <a:solidFill>
                <a:prstClr val="white">
                  <a:lumMod val="85000"/>
                </a:prstClr>
              </a:solidFill>
              <a:latin typeface="Trebuchet M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Downstream Power Configuration: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N+N  power distribution with overhead bus bars</a:t>
            </a:r>
            <a:endParaRPr kumimoji="0" lang="en-US" sz="1000" b="1"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Onsite Fuel Storage: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lang="en-US" sz="1000" dirty="0">
                <a:solidFill>
                  <a:prstClr val="white">
                    <a:lumMod val="85000"/>
                  </a:prstClr>
                </a:solidFill>
                <a:latin typeface="Trebuchet MS"/>
              </a:rPr>
              <a:t>48</a:t>
            </a: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 hours, agreement with 2 fuel supply companies and another fuel supply agency for supply of fuel within 4 hours</a:t>
            </a:r>
          </a:p>
        </p:txBody>
      </p:sp>
      <p:sp>
        <p:nvSpPr>
          <p:cNvPr id="26" name="TextBox 25">
            <a:extLst>
              <a:ext uri="{FF2B5EF4-FFF2-40B4-BE49-F238E27FC236}">
                <a16:creationId xmlns:a16="http://schemas.microsoft.com/office/drawing/2014/main" id="{55413E6B-A71A-4A28-9C90-AF3AC6C09C71}"/>
              </a:ext>
            </a:extLst>
          </p:cNvPr>
          <p:cNvSpPr txBox="1"/>
          <p:nvPr/>
        </p:nvSpPr>
        <p:spPr>
          <a:xfrm>
            <a:off x="4837976" y="1048324"/>
            <a:ext cx="3372021" cy="276999"/>
          </a:xfrm>
          <a:prstGeom prst="rect">
            <a:avLst/>
          </a:prstGeom>
          <a:noFill/>
        </p:spPr>
        <p:txBody>
          <a:bodyPr wrap="square" rtlCol="0">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ELECTRICAL</a:t>
            </a:r>
            <a:endParaRPr kumimoji="0" lang="en-IN" sz="1200" b="0" i="0" u="none" strike="noStrike" kern="1200" cap="none" spc="0" normalizeH="0" baseline="0" noProof="0">
              <a:ln>
                <a:noFill/>
              </a:ln>
              <a:solidFill>
                <a:srgbClr val="BED730"/>
              </a:solidFill>
              <a:effectLst/>
              <a:uLnTx/>
              <a:uFillTx/>
              <a:latin typeface="Trebuchet MS"/>
              <a:ea typeface="+mn-ea"/>
              <a:cs typeface="+mn-cs"/>
            </a:endParaRPr>
          </a:p>
        </p:txBody>
      </p:sp>
      <p:pic>
        <p:nvPicPr>
          <p:cNvPr id="28" name="Picture 27" descr="A close up of a logo&#10;&#10;Description automatically generated">
            <a:extLst>
              <a:ext uri="{FF2B5EF4-FFF2-40B4-BE49-F238E27FC236}">
                <a16:creationId xmlns:a16="http://schemas.microsoft.com/office/drawing/2014/main" id="{6F648E7F-CB26-4397-B97A-2FD13A624BCA}"/>
              </a:ext>
            </a:extLst>
          </p:cNvPr>
          <p:cNvPicPr>
            <a:picLocks noChangeAspect="1"/>
          </p:cNvPicPr>
          <p:nvPr/>
        </p:nvPicPr>
        <p:blipFill>
          <a:blip r:embed="rId3" cstate="screen">
            <a:alphaModFix/>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209997" y="970799"/>
            <a:ext cx="432048" cy="432048"/>
          </a:xfrm>
          <a:prstGeom prst="rect">
            <a:avLst/>
          </a:prstGeom>
        </p:spPr>
      </p:pic>
      <p:sp>
        <p:nvSpPr>
          <p:cNvPr id="6" name="Title 1">
            <a:extLst>
              <a:ext uri="{FF2B5EF4-FFF2-40B4-BE49-F238E27FC236}">
                <a16:creationId xmlns:a16="http://schemas.microsoft.com/office/drawing/2014/main" id="{224BE715-A0E5-315E-AF67-0431ED0E7DCE}"/>
              </a:ext>
            </a:extLst>
          </p:cNvPr>
          <p:cNvSpPr>
            <a:spLocks noGrp="1"/>
          </p:cNvSpPr>
          <p:nvPr>
            <p:ph type="title"/>
          </p:nvPr>
        </p:nvSpPr>
        <p:spPr>
          <a:xfrm>
            <a:off x="324000" y="234133"/>
            <a:ext cx="8496150" cy="400099"/>
          </a:xfrm>
        </p:spPr>
        <p:txBody>
          <a:bodyPr/>
          <a:lstStyle/>
          <a:p>
            <a:r>
              <a:rPr lang="en-IN"/>
              <a:t>CHENNAI 02 campus: Technical specifications</a:t>
            </a:r>
            <a:endParaRPr lang="en-US">
              <a:solidFill>
                <a:srgbClr val="C00000"/>
              </a:solidFill>
            </a:endParaRPr>
          </a:p>
        </p:txBody>
      </p:sp>
      <p:sp>
        <p:nvSpPr>
          <p:cNvPr id="3" name="TextBox 2">
            <a:extLst>
              <a:ext uri="{FF2B5EF4-FFF2-40B4-BE49-F238E27FC236}">
                <a16:creationId xmlns:a16="http://schemas.microsoft.com/office/drawing/2014/main" id="{9C6EBA3E-9602-92ED-C4BB-5CEEEF85F0A1}"/>
              </a:ext>
            </a:extLst>
          </p:cNvPr>
          <p:cNvSpPr txBox="1"/>
          <p:nvPr/>
        </p:nvSpPr>
        <p:spPr>
          <a:xfrm>
            <a:off x="5883443" y="4837660"/>
            <a:ext cx="3152273" cy="215444"/>
          </a:xfrm>
          <a:prstGeom prst="rect">
            <a:avLst/>
          </a:prstGeom>
          <a:noFill/>
        </p:spPr>
        <p:txBody>
          <a:bodyPr wrap="square">
            <a:spAutoFit/>
          </a:bodyPr>
          <a:lstStyle/>
          <a:p>
            <a:r>
              <a:rPr lang="en-US" sz="800">
                <a:solidFill>
                  <a:prstClr val="white">
                    <a:lumMod val="85000"/>
                  </a:prstClr>
                </a:solidFill>
                <a:latin typeface="Trebuchet MS"/>
              </a:rPr>
              <a:t>Specifications will vary as per customer demands </a:t>
            </a:r>
            <a:endParaRPr lang="en-US" sz="800"/>
          </a:p>
        </p:txBody>
      </p:sp>
    </p:spTree>
    <p:extLst>
      <p:ext uri="{BB962C8B-B14F-4D97-AF65-F5344CB8AC3E}">
        <p14:creationId xmlns:p14="http://schemas.microsoft.com/office/powerpoint/2010/main" val="73202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21">
            <a:extLst>
              <a:ext uri="{FF2B5EF4-FFF2-40B4-BE49-F238E27FC236}">
                <a16:creationId xmlns:a16="http://schemas.microsoft.com/office/drawing/2014/main" id="{B270B104-BD94-C8C9-5693-773419C3BC1C}"/>
              </a:ext>
            </a:extLst>
          </p:cNvPr>
          <p:cNvSpPr/>
          <p:nvPr/>
        </p:nvSpPr>
        <p:spPr>
          <a:xfrm>
            <a:off x="4751388" y="2860530"/>
            <a:ext cx="4068762" cy="369332"/>
          </a:xfrm>
          <a:prstGeom prst="round2SameRect">
            <a:avLst/>
          </a:prstGeom>
          <a:solidFill>
            <a:srgbClr val="10253F">
              <a:alpha val="69804"/>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Rectangle: Top Corners Rounded 20">
            <a:extLst>
              <a:ext uri="{FF2B5EF4-FFF2-40B4-BE49-F238E27FC236}">
                <a16:creationId xmlns:a16="http://schemas.microsoft.com/office/drawing/2014/main" id="{D105B269-E753-D758-5B34-DC38DE5346D5}"/>
              </a:ext>
            </a:extLst>
          </p:cNvPr>
          <p:cNvSpPr/>
          <p:nvPr/>
        </p:nvSpPr>
        <p:spPr>
          <a:xfrm flipV="1">
            <a:off x="4751388" y="1376578"/>
            <a:ext cx="4068762" cy="3355760"/>
          </a:xfrm>
          <a:prstGeom prst="round2SameRect">
            <a:avLst>
              <a:gd name="adj1" fmla="val 6137"/>
              <a:gd name="adj2" fmla="val 0"/>
            </a:avLst>
          </a:prstGeom>
          <a:no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Rectangle: Top Corners Rounded 21">
            <a:extLst>
              <a:ext uri="{FF2B5EF4-FFF2-40B4-BE49-F238E27FC236}">
                <a16:creationId xmlns:a16="http://schemas.microsoft.com/office/drawing/2014/main" id="{C104B274-3F86-3D33-1B4C-1818FEE1DECB}"/>
              </a:ext>
            </a:extLst>
          </p:cNvPr>
          <p:cNvSpPr/>
          <p:nvPr/>
        </p:nvSpPr>
        <p:spPr>
          <a:xfrm>
            <a:off x="4751388" y="1002157"/>
            <a:ext cx="4068762" cy="369332"/>
          </a:xfrm>
          <a:prstGeom prst="round2SameRect">
            <a:avLst/>
          </a:prstGeom>
          <a:solidFill>
            <a:srgbClr val="10253F">
              <a:alpha val="69804"/>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Top Corners Rounded 13">
            <a:extLst>
              <a:ext uri="{FF2B5EF4-FFF2-40B4-BE49-F238E27FC236}">
                <a16:creationId xmlns:a16="http://schemas.microsoft.com/office/drawing/2014/main" id="{6D42E81C-AA32-7BDD-FF83-B05CB63E427E}"/>
              </a:ext>
            </a:extLst>
          </p:cNvPr>
          <p:cNvSpPr/>
          <p:nvPr/>
        </p:nvSpPr>
        <p:spPr>
          <a:xfrm flipV="1">
            <a:off x="316688" y="1376578"/>
            <a:ext cx="4075925" cy="3355760"/>
          </a:xfrm>
          <a:prstGeom prst="round2SameRect">
            <a:avLst>
              <a:gd name="adj1" fmla="val 6137"/>
              <a:gd name="adj2" fmla="val 0"/>
            </a:avLst>
          </a:prstGeom>
          <a:no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Rectangle: Top Corners Rounded 14">
            <a:extLst>
              <a:ext uri="{FF2B5EF4-FFF2-40B4-BE49-F238E27FC236}">
                <a16:creationId xmlns:a16="http://schemas.microsoft.com/office/drawing/2014/main" id="{DC78019F-E7AF-57E4-7725-1EBF74FB4F61}"/>
              </a:ext>
            </a:extLst>
          </p:cNvPr>
          <p:cNvSpPr/>
          <p:nvPr/>
        </p:nvSpPr>
        <p:spPr>
          <a:xfrm>
            <a:off x="316688" y="1002157"/>
            <a:ext cx="4075925" cy="369332"/>
          </a:xfrm>
          <a:prstGeom prst="round2SameRect">
            <a:avLst/>
          </a:prstGeom>
          <a:solidFill>
            <a:srgbClr val="10253F">
              <a:alpha val="69804"/>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30302FFE-109E-447F-AB62-83031CF37B41}"/>
              </a:ext>
            </a:extLst>
          </p:cNvPr>
          <p:cNvSpPr txBox="1"/>
          <p:nvPr/>
        </p:nvSpPr>
        <p:spPr>
          <a:xfrm>
            <a:off x="395668" y="1048324"/>
            <a:ext cx="3320121" cy="276999"/>
          </a:xfrm>
          <a:prstGeom prst="rect">
            <a:avLst/>
          </a:prstGeom>
          <a:noFill/>
        </p:spPr>
        <p:txBody>
          <a:bodyPr wrap="square" rtlCol="0">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BUILDING MANAGEMENT</a:t>
            </a:r>
            <a:endParaRPr kumimoji="0" lang="en-IN" sz="1200" b="0" i="0" u="none" strike="noStrike" kern="1200" cap="none" spc="0" normalizeH="0" baseline="0" noProof="0">
              <a:ln>
                <a:noFill/>
              </a:ln>
              <a:solidFill>
                <a:srgbClr val="BED730"/>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EA8911F6-98B2-4633-9915-C359DA0472BD}"/>
              </a:ext>
            </a:extLst>
          </p:cNvPr>
          <p:cNvSpPr txBox="1"/>
          <p:nvPr/>
        </p:nvSpPr>
        <p:spPr>
          <a:xfrm>
            <a:off x="395532" y="1460420"/>
            <a:ext cx="3881598" cy="3247043"/>
          </a:xfrm>
          <a:prstGeom prst="rect">
            <a:avLst/>
          </a:prstGeom>
          <a:noFill/>
        </p:spPr>
        <p:txBody>
          <a:bodyPr wrap="square" rtlCol="0">
            <a:spAutoFit/>
          </a:bodyPr>
          <a:lstStyle/>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Building Management: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Integrated building automation system with PLC SCADA</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Physical Security: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10 Level access control. Perimeter protection with licensed electric fence and Intrusion detection, K8 rated wall. Access controlled Gates and hydraulic crash guards, Security control room, X-ray Baggage scanner, 24x7 security guard service</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Access Control: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Smart card and biometric</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Video Surveillance: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24x7 for all critical areas, retention for 90 days</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Fire Detection: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Addressable smoke detectors and aspirating smoke detectors for early warning</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Fire Suppression: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err="1">
                <a:ln>
                  <a:noFill/>
                </a:ln>
                <a:solidFill>
                  <a:prstClr val="white">
                    <a:lumMod val="85000"/>
                  </a:prstClr>
                </a:solidFill>
                <a:effectLst/>
                <a:uLnTx/>
                <a:uFillTx/>
                <a:latin typeface="Trebuchet MS"/>
                <a:ea typeface="+mn-ea"/>
                <a:cs typeface="+mn-cs"/>
              </a:rPr>
              <a:t>Novec</a:t>
            </a:r>
            <a:r>
              <a:rPr kumimoji="0" lang="en-US" sz="1000" b="0" i="0" u="none" strike="noStrike" kern="1200" cap="none" spc="0" normalizeH="0" baseline="30000" noProof="0" dirty="0">
                <a:ln>
                  <a:noFill/>
                </a:ln>
                <a:solidFill>
                  <a:prstClr val="white">
                    <a:lumMod val="85000"/>
                  </a:prstClr>
                </a:solidFill>
                <a:effectLst/>
                <a:uLnTx/>
                <a:uFillTx/>
                <a:latin typeface="Trebuchet MS"/>
                <a:ea typeface="+mn-ea"/>
                <a:cs typeface="+mn-cs"/>
              </a:rPr>
              <a:t>©</a:t>
            </a: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 1230 fire suppression system for Data Centre and electrical rooms. Option for pre-action water sprinklers available.</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p:txBody>
      </p:sp>
      <p:pic>
        <p:nvPicPr>
          <p:cNvPr id="18" name="Picture 17">
            <a:extLst>
              <a:ext uri="{FF2B5EF4-FFF2-40B4-BE49-F238E27FC236}">
                <a16:creationId xmlns:a16="http://schemas.microsoft.com/office/drawing/2014/main" id="{5A97D1E8-A035-4BD8-8A6A-AFBB486D8FEF}"/>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3779668" y="1034221"/>
            <a:ext cx="432048" cy="305205"/>
          </a:xfrm>
          <a:prstGeom prst="rect">
            <a:avLst/>
          </a:prstGeom>
        </p:spPr>
      </p:pic>
      <p:sp>
        <p:nvSpPr>
          <p:cNvPr id="24" name="TextBox 23">
            <a:extLst>
              <a:ext uri="{FF2B5EF4-FFF2-40B4-BE49-F238E27FC236}">
                <a16:creationId xmlns:a16="http://schemas.microsoft.com/office/drawing/2014/main" id="{6C2A52F2-8A70-4569-8107-A4DAE35A44C6}"/>
              </a:ext>
            </a:extLst>
          </p:cNvPr>
          <p:cNvSpPr txBox="1"/>
          <p:nvPr/>
        </p:nvSpPr>
        <p:spPr>
          <a:xfrm>
            <a:off x="4845497" y="1460419"/>
            <a:ext cx="3882810" cy="1323439"/>
          </a:xfrm>
          <a:prstGeom prst="rect">
            <a:avLst/>
          </a:prstGeom>
          <a:noFill/>
        </p:spPr>
        <p:txBody>
          <a:bodyPr wrap="square" rtlCol="0">
            <a:spAutoFit/>
          </a:bodyPr>
          <a:lstStyle/>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Chiller: </a:t>
            </a:r>
            <a:br>
              <a:rPr kumimoji="0" lang="en-US" sz="1000" b="1" i="0" u="none" strike="noStrike" kern="1200" cap="none" spc="0" normalizeH="0" baseline="0" noProof="0">
                <a:ln>
                  <a:noFill/>
                </a:ln>
                <a:solidFill>
                  <a:prstClr val="white">
                    <a:lumMod val="85000"/>
                  </a:prstClr>
                </a:solidFill>
                <a:effectLst/>
                <a:uLnTx/>
                <a:uFillTx/>
                <a:latin typeface="Trebuchet MS"/>
                <a:ea typeface="+mn-ea"/>
                <a:cs typeface="+mn-cs"/>
              </a:rPr>
            </a:br>
            <a:r>
              <a:rPr kumimoji="0" lang="en-US" sz="1000" b="1" i="0" u="none" strike="noStrike" kern="1200" cap="none" spc="0" normalizeH="0" baseline="0" noProof="0">
                <a:ln>
                  <a:noFill/>
                </a:ln>
                <a:solidFill>
                  <a:prstClr val="white">
                    <a:lumMod val="85000"/>
                  </a:prstClr>
                </a:solidFill>
                <a:effectLst/>
                <a:uLnTx/>
                <a:uFillTx/>
                <a:latin typeface="Trebuchet MS"/>
                <a:ea typeface="+mn-ea"/>
                <a:cs typeface="+mn-cs"/>
              </a:rPr>
              <a:t>Air cooled chillers and Dry coolers for Liquid cooling with adiabatic accessories with N+2 redundancy</a:t>
            </a:r>
            <a:endParaRPr kumimoji="0" lang="en-IN" sz="1000" b="0" i="0" u="none" strike="noStrike" kern="1200" cap="none" spc="0" normalizeH="0" baseline="0" noProof="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Environment: </a:t>
            </a:r>
            <a:br>
              <a:rPr kumimoji="0" lang="en-US" sz="1000" b="1" i="0" u="none" strike="noStrike" kern="1200" cap="none" spc="0" normalizeH="0" baseline="0" noProof="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Temperature and Humidity as per ASHRAE standards</a:t>
            </a:r>
            <a:endParaRPr kumimoji="0" lang="en-IN" sz="1000" b="0" i="0" u="none" strike="noStrike" kern="1200" cap="none" spc="0" normalizeH="0" baseline="0" noProof="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Containment: </a:t>
            </a:r>
            <a:br>
              <a:rPr kumimoji="0" lang="en-US" sz="1000" b="1" i="0" u="none" strike="noStrike" kern="1200" cap="none" spc="0" normalizeH="0" baseline="0" noProof="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Cold Aisle/ Hot isle Containment</a:t>
            </a:r>
            <a:endParaRPr kumimoji="0" lang="en-IN" sz="1000" b="0"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3F81F6FA-D10F-482B-AAC0-F0E50C4C4801}"/>
              </a:ext>
            </a:extLst>
          </p:cNvPr>
          <p:cNvSpPr txBox="1"/>
          <p:nvPr/>
        </p:nvSpPr>
        <p:spPr>
          <a:xfrm>
            <a:off x="4848362" y="1048324"/>
            <a:ext cx="3412293" cy="276999"/>
          </a:xfrm>
          <a:prstGeom prst="rect">
            <a:avLst/>
          </a:prstGeom>
          <a:noFill/>
        </p:spPr>
        <p:txBody>
          <a:bodyPr wrap="square" rtlCol="0">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COOLING</a:t>
            </a:r>
            <a:endParaRPr kumimoji="0" lang="en-IN" sz="1200" b="0" i="0" u="none" strike="noStrike" kern="1200" cap="none" spc="0" normalizeH="0" baseline="0" noProof="0">
              <a:ln>
                <a:noFill/>
              </a:ln>
              <a:solidFill>
                <a:srgbClr val="BED730"/>
              </a:solidFill>
              <a:effectLst/>
              <a:uLnTx/>
              <a:uFillTx/>
              <a:latin typeface="Trebuchet MS"/>
              <a:ea typeface="+mn-ea"/>
              <a:cs typeface="+mn-cs"/>
            </a:endParaRPr>
          </a:p>
        </p:txBody>
      </p:sp>
      <p:pic>
        <p:nvPicPr>
          <p:cNvPr id="28" name="Picture 27">
            <a:extLst>
              <a:ext uri="{FF2B5EF4-FFF2-40B4-BE49-F238E27FC236}">
                <a16:creationId xmlns:a16="http://schemas.microsoft.com/office/drawing/2014/main" id="{938370DD-0447-4E0B-967A-17B54810686F}"/>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260655" y="970799"/>
            <a:ext cx="432048" cy="432048"/>
          </a:xfrm>
          <a:prstGeom prst="rect">
            <a:avLst/>
          </a:prstGeom>
        </p:spPr>
      </p:pic>
      <p:sp>
        <p:nvSpPr>
          <p:cNvPr id="31" name="TextBox 30">
            <a:extLst>
              <a:ext uri="{FF2B5EF4-FFF2-40B4-BE49-F238E27FC236}">
                <a16:creationId xmlns:a16="http://schemas.microsoft.com/office/drawing/2014/main" id="{E64C0D91-F752-4229-B4FD-414BF111E8DA}"/>
              </a:ext>
            </a:extLst>
          </p:cNvPr>
          <p:cNvSpPr txBox="1"/>
          <p:nvPr/>
        </p:nvSpPr>
        <p:spPr>
          <a:xfrm>
            <a:off x="4846918" y="2906697"/>
            <a:ext cx="3811345" cy="276999"/>
          </a:xfrm>
          <a:prstGeom prst="rect">
            <a:avLst/>
          </a:prstGeom>
          <a:noFill/>
        </p:spPr>
        <p:txBody>
          <a:bodyPr wrap="square" rtlCol="0">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NETWORK</a:t>
            </a:r>
            <a:endParaRPr kumimoji="0" lang="en-IN" sz="1200" b="0" i="0" u="none" strike="noStrike" kern="1200" cap="none" spc="0" normalizeH="0" baseline="0" noProof="0">
              <a:ln>
                <a:noFill/>
              </a:ln>
              <a:solidFill>
                <a:srgbClr val="BED730"/>
              </a:solidFill>
              <a:effectLst/>
              <a:uLnTx/>
              <a:uFillTx/>
              <a:latin typeface="Trebuchet MS"/>
              <a:ea typeface="+mn-ea"/>
              <a:cs typeface="+mn-cs"/>
            </a:endParaRPr>
          </a:p>
        </p:txBody>
      </p:sp>
      <p:sp>
        <p:nvSpPr>
          <p:cNvPr id="32" name="TextBox 31">
            <a:extLst>
              <a:ext uri="{FF2B5EF4-FFF2-40B4-BE49-F238E27FC236}">
                <a16:creationId xmlns:a16="http://schemas.microsoft.com/office/drawing/2014/main" id="{07A42BF5-F59D-4D43-AC8B-8B763F071846}"/>
              </a:ext>
            </a:extLst>
          </p:cNvPr>
          <p:cNvSpPr txBox="1"/>
          <p:nvPr/>
        </p:nvSpPr>
        <p:spPr>
          <a:xfrm>
            <a:off x="4846320" y="3306534"/>
            <a:ext cx="3902148" cy="1377300"/>
          </a:xfrm>
          <a:prstGeom prst="rect">
            <a:avLst/>
          </a:prstGeom>
          <a:noFill/>
        </p:spPr>
        <p:txBody>
          <a:bodyPr wrap="square" lIns="68580" tIns="34290" rIns="68580" bIns="34290" rtlCol="0" anchor="t">
            <a:spAutoFit/>
          </a:bodyPr>
          <a:lstStyle/>
          <a:p>
            <a:pPr marL="171442" marR="0" lvl="0" indent="-171442" algn="l" defTabSz="1218958"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Integrated </a:t>
            </a:r>
            <a:r>
              <a:rPr kumimoji="0" lang="en-US" sz="1000" b="1" i="0" u="none" strike="noStrike" kern="1200" cap="none" spc="0" normalizeH="0" baseline="0" noProof="0">
                <a:ln>
                  <a:noFill/>
                </a:ln>
                <a:solidFill>
                  <a:prstClr val="white">
                    <a:lumMod val="85000"/>
                  </a:prstClr>
                </a:solidFill>
                <a:effectLst/>
                <a:uLnTx/>
                <a:uFillTx/>
                <a:latin typeface="Trebuchet MS"/>
                <a:ea typeface="+mn-ea"/>
                <a:cs typeface="+mn-cs"/>
              </a:rPr>
              <a:t>Cable landing </a:t>
            </a: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Station</a:t>
            </a:r>
          </a:p>
          <a:p>
            <a:pPr marL="170970" marR="0" lvl="0" indent="-170970" algn="l" defTabSz="1218958"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MMR: </a:t>
            </a:r>
            <a:b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Dual meet me room for telecom fiber links; N+N power with UPS and 5 minutes battery backup</a:t>
            </a:r>
            <a:endParaRPr kumimoji="0" lang="en-IN" sz="1000" b="0" i="0" u="none" strike="noStrike" kern="1200" cap="none" spc="0" normalizeH="0" baseline="0" noProof="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Carrier Neutral: </a:t>
            </a:r>
            <a:br>
              <a:rPr kumimoji="0" lang="en-US" sz="1000" b="1" i="0" u="none" strike="noStrike" kern="1200" cap="none" spc="0" normalizeH="0" baseline="0" noProof="0">
                <a:ln>
                  <a:noFill/>
                </a:ln>
                <a:solidFill>
                  <a:prstClr val="white"/>
                </a:solidFill>
                <a:effectLst/>
                <a:uLnTx/>
                <a:uFillTx/>
                <a:latin typeface="Trebuchet MS"/>
                <a:ea typeface="+mn-ea"/>
                <a:cs typeface="+mn-cs"/>
              </a:rPr>
            </a:b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Multiple IXs, IP Transit POPs, Multiple Telecom MUXs</a:t>
            </a:r>
            <a:endParaRPr kumimoji="0" lang="en-IN" sz="1000" b="0" i="0" u="none" strike="noStrike" kern="1200" cap="none" spc="0" normalizeH="0" baseline="0" noProof="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Four telecom entry paths to the MMR</a:t>
            </a:r>
            <a:r>
              <a:rPr kumimoji="0" lang="en-IN" sz="1000" b="0" i="0" u="none" strike="noStrike" kern="1200" cap="none" spc="0" normalizeH="0" baseline="0" noProof="0">
                <a:ln>
                  <a:noFill/>
                </a:ln>
                <a:solidFill>
                  <a:prstClr val="white">
                    <a:lumMod val="85000"/>
                  </a:prstClr>
                </a:solidFill>
                <a:effectLst/>
                <a:uLnTx/>
                <a:uFillTx/>
                <a:latin typeface="Trebuchet MS"/>
                <a:ea typeface="+mn-ea"/>
                <a:cs typeface="+mn-cs"/>
              </a:rPr>
              <a:t>. </a:t>
            </a: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MDF (Network Closet) in every floor, connected to MMR via 4 network risers.</a:t>
            </a:r>
            <a:endParaRPr kumimoji="0" lang="en-IN" sz="1000" b="0" i="0" u="none" strike="sngStrike" kern="1200" cap="none" spc="0" normalizeH="0" baseline="0" noProof="0">
              <a:ln>
                <a:noFill/>
              </a:ln>
              <a:solidFill>
                <a:prstClr val="white">
                  <a:lumMod val="85000"/>
                </a:prstClr>
              </a:solidFill>
              <a:effectLst/>
              <a:uLnTx/>
              <a:uFillTx/>
              <a:latin typeface="Trebuchet MS"/>
              <a:ea typeface="+mn-ea"/>
              <a:cs typeface="+mn-cs"/>
            </a:endParaRPr>
          </a:p>
        </p:txBody>
      </p:sp>
      <p:pic>
        <p:nvPicPr>
          <p:cNvPr id="34" name="Picture 33">
            <a:extLst>
              <a:ext uri="{FF2B5EF4-FFF2-40B4-BE49-F238E27FC236}">
                <a16:creationId xmlns:a16="http://schemas.microsoft.com/office/drawing/2014/main" id="{30572327-0358-4493-8832-64DB362C45EB}"/>
              </a:ext>
            </a:extLst>
          </p:cNvPr>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366631" y="2893029"/>
            <a:ext cx="307251" cy="304334"/>
          </a:xfrm>
          <a:prstGeom prst="rect">
            <a:avLst/>
          </a:prstGeom>
        </p:spPr>
      </p:pic>
      <p:sp>
        <p:nvSpPr>
          <p:cNvPr id="6" name="Title 1">
            <a:extLst>
              <a:ext uri="{FF2B5EF4-FFF2-40B4-BE49-F238E27FC236}">
                <a16:creationId xmlns:a16="http://schemas.microsoft.com/office/drawing/2014/main" id="{AC2E7133-C86D-C702-42ED-AEDEF92A0CFA}"/>
              </a:ext>
            </a:extLst>
          </p:cNvPr>
          <p:cNvSpPr>
            <a:spLocks noGrp="1"/>
          </p:cNvSpPr>
          <p:nvPr>
            <p:ph type="title"/>
          </p:nvPr>
        </p:nvSpPr>
        <p:spPr>
          <a:xfrm>
            <a:off x="324000" y="203355"/>
            <a:ext cx="8496150" cy="461655"/>
          </a:xfrm>
        </p:spPr>
        <p:txBody>
          <a:bodyPr/>
          <a:lstStyle/>
          <a:p>
            <a:r>
              <a:rPr lang="en-IN"/>
              <a:t>CHENNAI 02 campus: Technical specifications</a:t>
            </a:r>
            <a:endParaRPr lang="en-US"/>
          </a:p>
        </p:txBody>
      </p:sp>
    </p:spTree>
    <p:extLst>
      <p:ext uri="{BB962C8B-B14F-4D97-AF65-F5344CB8AC3E}">
        <p14:creationId xmlns:p14="http://schemas.microsoft.com/office/powerpoint/2010/main" val="275122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93979A-9238-C76D-CDFF-CBC50B8F9ECF}"/>
              </a:ext>
            </a:extLst>
          </p:cNvPr>
          <p:cNvSpPr>
            <a:spLocks noGrp="1"/>
          </p:cNvSpPr>
          <p:nvPr>
            <p:ph type="body" sz="quarter" idx="11"/>
          </p:nvPr>
        </p:nvSpPr>
        <p:spPr>
          <a:xfrm>
            <a:off x="323850" y="3929063"/>
            <a:ext cx="8496300" cy="524723"/>
          </a:xfrm>
        </p:spPr>
        <p:txBody>
          <a:bodyPr/>
          <a:lstStyle/>
          <a:p>
            <a:r>
              <a:rPr lang="en-US" dirty="0"/>
              <a:t>Data Center AI-Readiness</a:t>
            </a:r>
          </a:p>
        </p:txBody>
      </p:sp>
      <p:sp>
        <p:nvSpPr>
          <p:cNvPr id="3" name="Rectangle 2">
            <a:extLst>
              <a:ext uri="{FF2B5EF4-FFF2-40B4-BE49-F238E27FC236}">
                <a16:creationId xmlns:a16="http://schemas.microsoft.com/office/drawing/2014/main" id="{49133D4A-B995-72AA-664A-F185E1154507}"/>
              </a:ext>
            </a:extLst>
          </p:cNvPr>
          <p:cNvSpPr/>
          <p:nvPr/>
        </p:nvSpPr>
        <p:spPr>
          <a:xfrm>
            <a:off x="0" y="4618777"/>
            <a:ext cx="9144000" cy="524723"/>
          </a:xfrm>
          <a:prstGeom prst="rect">
            <a:avLst/>
          </a:prstGeom>
          <a:solidFill>
            <a:schemeClr val="tx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23317A4-2D17-EADA-74FF-0193C34FBB4B}"/>
              </a:ext>
            </a:extLst>
          </p:cNvPr>
          <p:cNvSpPr txBox="1"/>
          <p:nvPr/>
        </p:nvSpPr>
        <p:spPr>
          <a:xfrm>
            <a:off x="323850" y="4367134"/>
            <a:ext cx="8496300" cy="30777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1" dirty="0">
                <a:solidFill>
                  <a:srgbClr val="BED730"/>
                </a:solidFill>
              </a:rPr>
              <a:t>Roopesh Kumar </a:t>
            </a:r>
            <a:r>
              <a:rPr lang="en-US" sz="1000" dirty="0">
                <a:solidFill>
                  <a:schemeClr val="bg1"/>
                </a:solidFill>
              </a:rPr>
              <a:t>| SVP &amp; Head – Data Center Projects</a:t>
            </a:r>
            <a:endParaRPr lang="en-US" sz="1100" dirty="0">
              <a:solidFill>
                <a:schemeClr val="bg1"/>
              </a:solidFill>
            </a:endParaRPr>
          </a:p>
        </p:txBody>
      </p:sp>
    </p:spTree>
    <p:extLst>
      <p:ext uri="{BB962C8B-B14F-4D97-AF65-F5344CB8AC3E}">
        <p14:creationId xmlns:p14="http://schemas.microsoft.com/office/powerpoint/2010/main" val="235570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915C0D-7FB1-04A2-4A7F-326E89C24DA7}"/>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8542002-B7CB-5B44-CFD2-B3DAF04AC3B7}"/>
              </a:ext>
            </a:extLst>
          </p:cNvPr>
          <p:cNvSpPr>
            <a:spLocks noGrp="1"/>
          </p:cNvSpPr>
          <p:nvPr>
            <p:ph type="title"/>
          </p:nvPr>
        </p:nvSpPr>
        <p:spPr>
          <a:xfrm>
            <a:off x="324000" y="211574"/>
            <a:ext cx="8496150" cy="415490"/>
          </a:xfrm>
        </p:spPr>
        <p:txBody>
          <a:bodyPr>
            <a:noAutofit/>
          </a:bodyPr>
          <a:lstStyle/>
          <a:p>
            <a:r>
              <a:rPr lang="en-US" dirty="0"/>
              <a:t>Data Center AI-Readiness</a:t>
            </a:r>
          </a:p>
        </p:txBody>
      </p:sp>
      <p:sp>
        <p:nvSpPr>
          <p:cNvPr id="14" name="Rounded Rectangle 13">
            <a:extLst>
              <a:ext uri="{FF2B5EF4-FFF2-40B4-BE49-F238E27FC236}">
                <a16:creationId xmlns:a16="http://schemas.microsoft.com/office/drawing/2014/main" id="{6DED0A3C-30B7-6C29-0872-E9885173D298}"/>
              </a:ext>
            </a:extLst>
          </p:cNvPr>
          <p:cNvSpPr/>
          <p:nvPr/>
        </p:nvSpPr>
        <p:spPr>
          <a:xfrm>
            <a:off x="5070364" y="1011094"/>
            <a:ext cx="3746156" cy="707932"/>
          </a:xfrm>
          <a:prstGeom prst="roundRect">
            <a:avLst/>
          </a:prstGeom>
          <a:solidFill>
            <a:srgbClr val="00B0F0">
              <a:alpha val="29804"/>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200">
                <a:solidFill>
                  <a:schemeClr val="bg1"/>
                </a:solidFill>
                <a:latin typeface="Trebuchet MS" panose="020B0703020202090204" pitchFamily="34" charset="0"/>
              </a:rPr>
              <a:t>Scalable and robust power infrastructure</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Tolerant to dynamic load variations</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Redundant distribution systems</a:t>
            </a:r>
          </a:p>
        </p:txBody>
      </p:sp>
      <p:sp>
        <p:nvSpPr>
          <p:cNvPr id="15" name="Rounded Rectangle 14">
            <a:extLst>
              <a:ext uri="{FF2B5EF4-FFF2-40B4-BE49-F238E27FC236}">
                <a16:creationId xmlns:a16="http://schemas.microsoft.com/office/drawing/2014/main" id="{CBC1E5AF-F4B1-9FED-6273-05C74D3E6B65}"/>
              </a:ext>
            </a:extLst>
          </p:cNvPr>
          <p:cNvSpPr/>
          <p:nvPr/>
        </p:nvSpPr>
        <p:spPr>
          <a:xfrm>
            <a:off x="5070364" y="1842565"/>
            <a:ext cx="3746156" cy="707932"/>
          </a:xfrm>
          <a:prstGeom prst="roundRect">
            <a:avLst/>
          </a:prstGeom>
          <a:solidFill>
            <a:srgbClr val="0070C0">
              <a:alpha val="29804"/>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200">
                <a:solidFill>
                  <a:schemeClr val="bg1"/>
                </a:solidFill>
                <a:latin typeface="Trebuchet MS" panose="020B0703020202090204" pitchFamily="34" charset="0"/>
              </a:rPr>
              <a:t>Support multiple water temperature scenarios</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Support different cooling methodologies</a:t>
            </a:r>
          </a:p>
        </p:txBody>
      </p:sp>
      <p:sp>
        <p:nvSpPr>
          <p:cNvPr id="16" name="Rounded Rectangle 15">
            <a:extLst>
              <a:ext uri="{FF2B5EF4-FFF2-40B4-BE49-F238E27FC236}">
                <a16:creationId xmlns:a16="http://schemas.microsoft.com/office/drawing/2014/main" id="{0DE7AF27-0989-8F36-50C0-F9CF0D85EF7D}"/>
              </a:ext>
            </a:extLst>
          </p:cNvPr>
          <p:cNvSpPr/>
          <p:nvPr/>
        </p:nvSpPr>
        <p:spPr>
          <a:xfrm>
            <a:off x="5070364" y="2674036"/>
            <a:ext cx="3746156" cy="707932"/>
          </a:xfrm>
          <a:prstGeom prst="roundRect">
            <a:avLst/>
          </a:prstGeom>
          <a:solidFill>
            <a:srgbClr val="00B0F0">
              <a:alpha val="29804"/>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200">
                <a:solidFill>
                  <a:schemeClr val="bg1"/>
                </a:solidFill>
                <a:latin typeface="Trebuchet MS" panose="020B0703020202090204" pitchFamily="34" charset="0"/>
              </a:rPr>
              <a:t>High-capacity fiber and copper network</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Multiple paths, dual meet-me-rooms, and distribution</a:t>
            </a:r>
          </a:p>
        </p:txBody>
      </p:sp>
      <p:sp>
        <p:nvSpPr>
          <p:cNvPr id="17" name="Rounded Rectangle 16">
            <a:extLst>
              <a:ext uri="{FF2B5EF4-FFF2-40B4-BE49-F238E27FC236}">
                <a16:creationId xmlns:a16="http://schemas.microsoft.com/office/drawing/2014/main" id="{E57307F8-CCE5-EA04-078E-06D111850A7A}"/>
              </a:ext>
            </a:extLst>
          </p:cNvPr>
          <p:cNvSpPr/>
          <p:nvPr/>
        </p:nvSpPr>
        <p:spPr>
          <a:xfrm>
            <a:off x="5070364" y="3505506"/>
            <a:ext cx="3746156" cy="707932"/>
          </a:xfrm>
          <a:prstGeom prst="roundRect">
            <a:avLst/>
          </a:prstGeom>
          <a:solidFill>
            <a:srgbClr val="0070C0">
              <a:alpha val="29804"/>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200">
                <a:solidFill>
                  <a:schemeClr val="bg1"/>
                </a:solidFill>
                <a:latin typeface="Trebuchet MS" panose="020B0703020202090204" pitchFamily="34" charset="0"/>
              </a:rPr>
              <a:t>Purpose-built data center buildings</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Structural design to meet local codes and seismic rating</a:t>
            </a:r>
          </a:p>
        </p:txBody>
      </p:sp>
      <p:grpSp>
        <p:nvGrpSpPr>
          <p:cNvPr id="2" name="Group 1">
            <a:extLst>
              <a:ext uri="{FF2B5EF4-FFF2-40B4-BE49-F238E27FC236}">
                <a16:creationId xmlns:a16="http://schemas.microsoft.com/office/drawing/2014/main" id="{DED1C987-E2CE-CFE6-9641-A2ACD9A2EB62}"/>
              </a:ext>
            </a:extLst>
          </p:cNvPr>
          <p:cNvGrpSpPr/>
          <p:nvPr/>
        </p:nvGrpSpPr>
        <p:grpSpPr>
          <a:xfrm>
            <a:off x="424901" y="1113219"/>
            <a:ext cx="3967712" cy="3056881"/>
            <a:chOff x="424901" y="1113217"/>
            <a:chExt cx="4570858" cy="3521567"/>
          </a:xfrm>
        </p:grpSpPr>
        <p:sp>
          <p:nvSpPr>
            <p:cNvPr id="9" name="Oval 8">
              <a:extLst>
                <a:ext uri="{FF2B5EF4-FFF2-40B4-BE49-F238E27FC236}">
                  <a16:creationId xmlns:a16="http://schemas.microsoft.com/office/drawing/2014/main" id="{36744C7E-FBF1-C6E9-175C-C23CD7000592}"/>
                </a:ext>
              </a:extLst>
            </p:cNvPr>
            <p:cNvSpPr>
              <a:spLocks/>
            </p:cNvSpPr>
            <p:nvPr/>
          </p:nvSpPr>
          <p:spPr>
            <a:xfrm>
              <a:off x="972389" y="1416605"/>
              <a:ext cx="2899073" cy="2899073"/>
            </a:xfrm>
            <a:prstGeom prst="ellipse">
              <a:avLst/>
            </a:prstGeom>
            <a:solidFill>
              <a:srgbClr val="BED730">
                <a:alpha val="9804"/>
              </a:srgbClr>
            </a:solidFill>
            <a:ln w="28575">
              <a:solidFill>
                <a:schemeClr val="accent3">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latin typeface="Trebuchet MS" panose="020B0703020202090204" pitchFamily="34" charset="0"/>
              </a:endParaRPr>
            </a:p>
          </p:txBody>
        </p:sp>
        <p:sp>
          <p:nvSpPr>
            <p:cNvPr id="27" name="Oval 26">
              <a:extLst>
                <a:ext uri="{FF2B5EF4-FFF2-40B4-BE49-F238E27FC236}">
                  <a16:creationId xmlns:a16="http://schemas.microsoft.com/office/drawing/2014/main" id="{FE6BD24E-6956-9ECB-E93F-1674C97668ED}"/>
                </a:ext>
              </a:extLst>
            </p:cNvPr>
            <p:cNvSpPr/>
            <p:nvPr/>
          </p:nvSpPr>
          <p:spPr>
            <a:xfrm>
              <a:off x="424901" y="2135270"/>
              <a:ext cx="1195975" cy="1195975"/>
            </a:xfrm>
            <a:prstGeom prst="ellipse">
              <a:avLst/>
            </a:prstGeom>
            <a:solidFill>
              <a:srgbClr val="BED73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ip Images - Free Download on Freepik">
              <a:extLst>
                <a:ext uri="{FF2B5EF4-FFF2-40B4-BE49-F238E27FC236}">
                  <a16:creationId xmlns:a16="http://schemas.microsoft.com/office/drawing/2014/main" id="{63F1CBDD-21A9-76FE-2DB6-C215B9D2756E}"/>
                </a:ext>
              </a:extLst>
            </p:cNvPr>
            <p:cNvPicPr>
              <a:picLocks noChangeAspect="1" noChangeArrowheads="1"/>
            </p:cNvPicPr>
            <p:nvPr/>
          </p:nvPicPr>
          <p:blipFill rotWithShape="1">
            <a:blip r:embed="rId2">
              <a:clrChange>
                <a:clrFrom>
                  <a:srgbClr val="FFFFFF"/>
                </a:clrFrom>
                <a:clrTo>
                  <a:srgbClr val="FFFFFF">
                    <a:alpha val="0"/>
                  </a:srgbClr>
                </a:clrTo>
              </a:clrChange>
              <a:grayscl/>
              <a:extLst>
                <a:ext uri="{28A0092B-C50C-407E-A947-70E740481C1C}">
                  <a14:useLocalDpi xmlns:a14="http://schemas.microsoft.com/office/drawing/2010/main" val="0"/>
                </a:ext>
              </a:extLst>
            </a:blip>
            <a:srcRect l="20831" t="22493" r="19317" b="23070"/>
            <a:stretch/>
          </p:blipFill>
          <p:spPr bwMode="auto">
            <a:xfrm>
              <a:off x="644636" y="2400063"/>
              <a:ext cx="685235" cy="623247"/>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88F1856-E809-499E-493E-570E63816BAC}"/>
                </a:ext>
              </a:extLst>
            </p:cNvPr>
            <p:cNvSpPr txBox="1"/>
            <p:nvPr/>
          </p:nvSpPr>
          <p:spPr>
            <a:xfrm>
              <a:off x="2678923" y="4315678"/>
              <a:ext cx="1312473" cy="319106"/>
            </a:xfrm>
            <a:prstGeom prst="rect">
              <a:avLst/>
            </a:prstGeom>
            <a:noFill/>
          </p:spPr>
          <p:txBody>
            <a:bodyPr wrap="none" rtlCol="0">
              <a:spAutoFit/>
            </a:bodyPr>
            <a:lstStyle/>
            <a:p>
              <a:r>
                <a:rPr lang="en-US" sz="1200" b="1">
                  <a:solidFill>
                    <a:srgbClr val="BED730"/>
                  </a:solidFill>
                  <a:latin typeface="Trebuchet MS" panose="020B0703020202090204" pitchFamily="34" charset="0"/>
                </a:rPr>
                <a:t>SERVER HALL</a:t>
              </a:r>
            </a:p>
          </p:txBody>
        </p:sp>
        <p:sp>
          <p:nvSpPr>
            <p:cNvPr id="11" name="TextBox 10">
              <a:extLst>
                <a:ext uri="{FF2B5EF4-FFF2-40B4-BE49-F238E27FC236}">
                  <a16:creationId xmlns:a16="http://schemas.microsoft.com/office/drawing/2014/main" id="{A17E0E0E-68DA-8152-93FF-E9025C06A205}"/>
                </a:ext>
              </a:extLst>
            </p:cNvPr>
            <p:cNvSpPr txBox="1"/>
            <p:nvPr/>
          </p:nvSpPr>
          <p:spPr>
            <a:xfrm>
              <a:off x="3953861" y="3532253"/>
              <a:ext cx="1041898" cy="319106"/>
            </a:xfrm>
            <a:prstGeom prst="rect">
              <a:avLst/>
            </a:prstGeom>
            <a:noFill/>
          </p:spPr>
          <p:txBody>
            <a:bodyPr wrap="none" rtlCol="0">
              <a:spAutoFit/>
            </a:bodyPr>
            <a:lstStyle/>
            <a:p>
              <a:r>
                <a:rPr lang="en-US" sz="1200" b="1" dirty="0">
                  <a:solidFill>
                    <a:srgbClr val="BED730"/>
                  </a:solidFill>
                  <a:latin typeface="Trebuchet MS" panose="020B0703020202090204" pitchFamily="34" charset="0"/>
                </a:rPr>
                <a:t>NETWORK</a:t>
              </a:r>
            </a:p>
          </p:txBody>
        </p:sp>
        <p:sp>
          <p:nvSpPr>
            <p:cNvPr id="12" name="TextBox 11">
              <a:extLst>
                <a:ext uri="{FF2B5EF4-FFF2-40B4-BE49-F238E27FC236}">
                  <a16:creationId xmlns:a16="http://schemas.microsoft.com/office/drawing/2014/main" id="{CFE099EA-8545-6387-B08F-2CAFB1C14D2A}"/>
                </a:ext>
              </a:extLst>
            </p:cNvPr>
            <p:cNvSpPr txBox="1"/>
            <p:nvPr/>
          </p:nvSpPr>
          <p:spPr>
            <a:xfrm>
              <a:off x="3983585" y="2112444"/>
              <a:ext cx="956951" cy="319106"/>
            </a:xfrm>
            <a:prstGeom prst="rect">
              <a:avLst/>
            </a:prstGeom>
            <a:noFill/>
          </p:spPr>
          <p:txBody>
            <a:bodyPr wrap="none" rtlCol="0">
              <a:spAutoFit/>
            </a:bodyPr>
            <a:lstStyle/>
            <a:p>
              <a:r>
                <a:rPr lang="en-US" sz="1200" b="1">
                  <a:solidFill>
                    <a:srgbClr val="BED730"/>
                  </a:solidFill>
                  <a:latin typeface="Trebuchet MS" panose="020B0703020202090204" pitchFamily="34" charset="0"/>
                </a:rPr>
                <a:t>COOLING</a:t>
              </a:r>
            </a:p>
          </p:txBody>
        </p:sp>
        <p:sp>
          <p:nvSpPr>
            <p:cNvPr id="13" name="TextBox 12">
              <a:extLst>
                <a:ext uri="{FF2B5EF4-FFF2-40B4-BE49-F238E27FC236}">
                  <a16:creationId xmlns:a16="http://schemas.microsoft.com/office/drawing/2014/main" id="{61F57D17-3814-4C55-66BD-D868F105BF91}"/>
                </a:ext>
              </a:extLst>
            </p:cNvPr>
            <p:cNvSpPr txBox="1"/>
            <p:nvPr/>
          </p:nvSpPr>
          <p:spPr>
            <a:xfrm>
              <a:off x="2741434" y="1113217"/>
              <a:ext cx="809216" cy="319106"/>
            </a:xfrm>
            <a:prstGeom prst="rect">
              <a:avLst/>
            </a:prstGeom>
            <a:noFill/>
          </p:spPr>
          <p:txBody>
            <a:bodyPr wrap="none" rtlCol="0">
              <a:spAutoFit/>
            </a:bodyPr>
            <a:lstStyle/>
            <a:p>
              <a:r>
                <a:rPr lang="en-US" sz="1200" b="1">
                  <a:solidFill>
                    <a:srgbClr val="BED730"/>
                  </a:solidFill>
                  <a:latin typeface="Trebuchet MS" panose="020B0703020202090204" pitchFamily="34" charset="0"/>
                </a:rPr>
                <a:t>POWER</a:t>
              </a:r>
            </a:p>
          </p:txBody>
        </p:sp>
        <p:sp>
          <p:nvSpPr>
            <p:cNvPr id="23" name="Oval 22">
              <a:extLst>
                <a:ext uri="{FF2B5EF4-FFF2-40B4-BE49-F238E27FC236}">
                  <a16:creationId xmlns:a16="http://schemas.microsoft.com/office/drawing/2014/main" id="{53F8C0E4-C2C3-9210-C06C-A8FDD1C5CF10}"/>
                </a:ext>
              </a:extLst>
            </p:cNvPr>
            <p:cNvSpPr/>
            <p:nvPr/>
          </p:nvSpPr>
          <p:spPr>
            <a:xfrm>
              <a:off x="2129268" y="1164477"/>
              <a:ext cx="585314" cy="585314"/>
            </a:xfrm>
            <a:prstGeom prst="ellipse">
              <a:avLst/>
            </a:prstGeom>
            <a:solidFill>
              <a:schemeClr val="bg1"/>
            </a:solidFill>
            <a:ln w="95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5A8029-8047-BAA5-4252-395B11B0B1C2}"/>
                </a:ext>
              </a:extLst>
            </p:cNvPr>
            <p:cNvSpPr/>
            <p:nvPr/>
          </p:nvSpPr>
          <p:spPr>
            <a:xfrm>
              <a:off x="2129268" y="3984677"/>
              <a:ext cx="585314" cy="585314"/>
            </a:xfrm>
            <a:prstGeom prst="ellipse">
              <a:avLst/>
            </a:prstGeom>
            <a:solidFill>
              <a:schemeClr val="bg1"/>
            </a:solidFill>
            <a:ln w="95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01E8842-AA53-9601-9C01-1CD908093EC0}"/>
                </a:ext>
              </a:extLst>
            </p:cNvPr>
            <p:cNvSpPr/>
            <p:nvPr/>
          </p:nvSpPr>
          <p:spPr>
            <a:xfrm>
              <a:off x="3358098" y="3323544"/>
              <a:ext cx="585314" cy="585314"/>
            </a:xfrm>
            <a:prstGeom prst="ellipse">
              <a:avLst/>
            </a:prstGeom>
            <a:solidFill>
              <a:schemeClr val="bg1"/>
            </a:solidFill>
            <a:ln w="95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B14B03-48E5-25E0-E806-A1F7F6E0A75C}"/>
                </a:ext>
              </a:extLst>
            </p:cNvPr>
            <p:cNvSpPr/>
            <p:nvPr/>
          </p:nvSpPr>
          <p:spPr>
            <a:xfrm>
              <a:off x="3398271" y="1944926"/>
              <a:ext cx="585314" cy="585314"/>
            </a:xfrm>
            <a:prstGeom prst="ellipse">
              <a:avLst/>
            </a:prstGeom>
            <a:solidFill>
              <a:schemeClr val="bg1"/>
            </a:solidFill>
            <a:ln w="95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a black square&#10;&#10;Description automatically generated with medium confidence">
              <a:extLst>
                <a:ext uri="{FF2B5EF4-FFF2-40B4-BE49-F238E27FC236}">
                  <a16:creationId xmlns:a16="http://schemas.microsoft.com/office/drawing/2014/main" id="{64CA3E82-5731-B36B-CD3F-18700D63912B}"/>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20360" y="2053832"/>
              <a:ext cx="360000" cy="360000"/>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3547A049-9147-21F2-769C-0B3114091AA6}"/>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470755" y="3419672"/>
              <a:ext cx="360000" cy="359999"/>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F638FC66-24E4-73D0-379F-C1CEDB4888E5}"/>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41925" y="1269828"/>
              <a:ext cx="360000" cy="360000"/>
            </a:xfrm>
            <a:prstGeom prst="rect">
              <a:avLst/>
            </a:prstGeom>
          </p:spPr>
        </p:pic>
        <p:pic>
          <p:nvPicPr>
            <p:cNvPr id="22" name="Picture 21" descr="A black and white image of a computer&#10;&#10;Description automatically generated">
              <a:extLst>
                <a:ext uri="{FF2B5EF4-FFF2-40B4-BE49-F238E27FC236}">
                  <a16:creationId xmlns:a16="http://schemas.microsoft.com/office/drawing/2014/main" id="{B9E76332-90BF-0EF7-CBAA-0D581D55E930}"/>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33994" y="4105563"/>
              <a:ext cx="360000" cy="360000"/>
            </a:xfrm>
            <a:prstGeom prst="rect">
              <a:avLst/>
            </a:prstGeom>
          </p:spPr>
        </p:pic>
      </p:grpSp>
      <p:sp>
        <p:nvSpPr>
          <p:cNvPr id="8" name="TextBox 7">
            <a:extLst>
              <a:ext uri="{FF2B5EF4-FFF2-40B4-BE49-F238E27FC236}">
                <a16:creationId xmlns:a16="http://schemas.microsoft.com/office/drawing/2014/main" id="{E7E1F1BD-6B5A-E442-BD14-E0F5D87EB7A9}"/>
              </a:ext>
            </a:extLst>
          </p:cNvPr>
          <p:cNvSpPr txBox="1"/>
          <p:nvPr/>
        </p:nvSpPr>
        <p:spPr>
          <a:xfrm>
            <a:off x="324000" y="4416819"/>
            <a:ext cx="8496300" cy="276999"/>
          </a:xfrm>
          <a:prstGeom prst="rect">
            <a:avLst/>
          </a:prstGeom>
          <a:noFill/>
        </p:spPr>
        <p:txBody>
          <a:bodyPr wrap="square">
            <a:spAutoFit/>
          </a:bodyPr>
          <a:lstStyle/>
          <a:p>
            <a:pPr algn="ctr"/>
            <a:r>
              <a:rPr lang="en-US" sz="1200" b="1" i="1" dirty="0"/>
              <a:t>Designed and built to accelerate your AI Adoption  </a:t>
            </a:r>
          </a:p>
        </p:txBody>
      </p:sp>
    </p:spTree>
    <p:extLst>
      <p:ext uri="{BB962C8B-B14F-4D97-AF65-F5344CB8AC3E}">
        <p14:creationId xmlns:p14="http://schemas.microsoft.com/office/powerpoint/2010/main" val="169980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5264EBC-4553-5BAA-CB66-869EB84D6E45}"/>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Title 1">
            <a:extLst>
              <a:ext uri="{FF2B5EF4-FFF2-40B4-BE49-F238E27FC236}">
                <a16:creationId xmlns:a16="http://schemas.microsoft.com/office/drawing/2014/main" id="{136F4625-8B43-26AF-EEB1-373A2E8FA2EF}"/>
              </a:ext>
            </a:extLst>
          </p:cNvPr>
          <p:cNvSpPr>
            <a:spLocks noGrp="1"/>
          </p:cNvSpPr>
          <p:nvPr>
            <p:ph type="title"/>
          </p:nvPr>
        </p:nvSpPr>
        <p:spPr>
          <a:xfrm>
            <a:off x="324000" y="211574"/>
            <a:ext cx="8496150" cy="415490"/>
          </a:xfrm>
        </p:spPr>
        <p:txBody>
          <a:bodyPr>
            <a:noAutofit/>
          </a:bodyPr>
          <a:lstStyle/>
          <a:p>
            <a:r>
              <a:rPr lang="en-US" dirty="0"/>
              <a:t>AI-ready Data Centers: Power</a:t>
            </a:r>
          </a:p>
        </p:txBody>
      </p:sp>
      <p:cxnSp>
        <p:nvCxnSpPr>
          <p:cNvPr id="17" name="Straight Arrow Connector 16">
            <a:extLst>
              <a:ext uri="{FF2B5EF4-FFF2-40B4-BE49-F238E27FC236}">
                <a16:creationId xmlns:a16="http://schemas.microsoft.com/office/drawing/2014/main" id="{2C0296DF-723E-2F51-CCC5-3EC262638E06}"/>
              </a:ext>
            </a:extLst>
          </p:cNvPr>
          <p:cNvCxnSpPr>
            <a:cxnSpLocks/>
          </p:cNvCxnSpPr>
          <p:nvPr/>
        </p:nvCxnSpPr>
        <p:spPr>
          <a:xfrm flipV="1">
            <a:off x="490855" y="1224839"/>
            <a:ext cx="7408785" cy="0"/>
          </a:xfrm>
          <a:prstGeom prst="straightConnector1">
            <a:avLst/>
          </a:prstGeom>
          <a:ln w="38100">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F1F5BF0-320A-CABB-BD99-9CAA2651F6D7}"/>
              </a:ext>
            </a:extLst>
          </p:cNvPr>
          <p:cNvSpPr/>
          <p:nvPr/>
        </p:nvSpPr>
        <p:spPr>
          <a:xfrm>
            <a:off x="657860" y="1010495"/>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Sub Station</a:t>
            </a:r>
          </a:p>
        </p:txBody>
      </p:sp>
      <p:sp>
        <p:nvSpPr>
          <p:cNvPr id="5" name="Rectangle 4">
            <a:extLst>
              <a:ext uri="{FF2B5EF4-FFF2-40B4-BE49-F238E27FC236}">
                <a16:creationId xmlns:a16="http://schemas.microsoft.com/office/drawing/2014/main" id="{D5696A55-2F59-DF46-CB6B-5B0CED29397D}"/>
              </a:ext>
            </a:extLst>
          </p:cNvPr>
          <p:cNvSpPr/>
          <p:nvPr/>
        </p:nvSpPr>
        <p:spPr>
          <a:xfrm>
            <a:off x="1604121" y="1010494"/>
            <a:ext cx="842700"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Transformer</a:t>
            </a:r>
          </a:p>
        </p:txBody>
      </p:sp>
      <p:sp>
        <p:nvSpPr>
          <p:cNvPr id="6" name="Rectangle 5">
            <a:extLst>
              <a:ext uri="{FF2B5EF4-FFF2-40B4-BE49-F238E27FC236}">
                <a16:creationId xmlns:a16="http://schemas.microsoft.com/office/drawing/2014/main" id="{AE4688A0-1BDB-2C3A-79F3-B22BA74D9F7A}"/>
              </a:ext>
            </a:extLst>
          </p:cNvPr>
          <p:cNvSpPr/>
          <p:nvPr/>
        </p:nvSpPr>
        <p:spPr>
          <a:xfrm>
            <a:off x="2728799" y="1010494"/>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Switch Gears</a:t>
            </a:r>
          </a:p>
        </p:txBody>
      </p:sp>
      <p:sp>
        <p:nvSpPr>
          <p:cNvPr id="7" name="Rectangle 6">
            <a:extLst>
              <a:ext uri="{FF2B5EF4-FFF2-40B4-BE49-F238E27FC236}">
                <a16:creationId xmlns:a16="http://schemas.microsoft.com/office/drawing/2014/main" id="{69D3DDB8-F0D3-C8E6-859D-7955F95AF428}"/>
              </a:ext>
            </a:extLst>
          </p:cNvPr>
          <p:cNvSpPr/>
          <p:nvPr/>
        </p:nvSpPr>
        <p:spPr>
          <a:xfrm>
            <a:off x="3764268" y="1010494"/>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UPS</a:t>
            </a:r>
          </a:p>
        </p:txBody>
      </p:sp>
      <p:sp>
        <p:nvSpPr>
          <p:cNvPr id="8" name="Rectangle 7">
            <a:extLst>
              <a:ext uri="{FF2B5EF4-FFF2-40B4-BE49-F238E27FC236}">
                <a16:creationId xmlns:a16="http://schemas.microsoft.com/office/drawing/2014/main" id="{C3F6F785-B429-9C1F-F50D-19F9510B1503}"/>
              </a:ext>
            </a:extLst>
          </p:cNvPr>
          <p:cNvSpPr/>
          <p:nvPr/>
        </p:nvSpPr>
        <p:spPr>
          <a:xfrm>
            <a:off x="4799738" y="1010494"/>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Power Distribution</a:t>
            </a:r>
          </a:p>
        </p:txBody>
      </p:sp>
      <p:sp>
        <p:nvSpPr>
          <p:cNvPr id="9" name="Rectangle 8">
            <a:extLst>
              <a:ext uri="{FF2B5EF4-FFF2-40B4-BE49-F238E27FC236}">
                <a16:creationId xmlns:a16="http://schemas.microsoft.com/office/drawing/2014/main" id="{0037547D-2EB5-F612-F34D-326FBFB95882}"/>
              </a:ext>
            </a:extLst>
          </p:cNvPr>
          <p:cNvSpPr/>
          <p:nvPr/>
        </p:nvSpPr>
        <p:spPr>
          <a:xfrm>
            <a:off x="5835208" y="1010494"/>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Busway/ PDU</a:t>
            </a:r>
          </a:p>
        </p:txBody>
      </p:sp>
      <p:sp>
        <p:nvSpPr>
          <p:cNvPr id="10" name="Rectangle 9">
            <a:extLst>
              <a:ext uri="{FF2B5EF4-FFF2-40B4-BE49-F238E27FC236}">
                <a16:creationId xmlns:a16="http://schemas.microsoft.com/office/drawing/2014/main" id="{42DD48C2-4639-8E84-1F2D-FA7B0DEDE3F0}"/>
              </a:ext>
            </a:extLst>
          </p:cNvPr>
          <p:cNvSpPr/>
          <p:nvPr/>
        </p:nvSpPr>
        <p:spPr>
          <a:xfrm>
            <a:off x="6870679" y="999523"/>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Rack PDU</a:t>
            </a:r>
          </a:p>
        </p:txBody>
      </p:sp>
      <p:sp>
        <p:nvSpPr>
          <p:cNvPr id="11" name="Rectangle 10">
            <a:extLst>
              <a:ext uri="{FF2B5EF4-FFF2-40B4-BE49-F238E27FC236}">
                <a16:creationId xmlns:a16="http://schemas.microsoft.com/office/drawing/2014/main" id="{3BE4075B-AEB2-B2CC-158B-8346688D2053}"/>
              </a:ext>
            </a:extLst>
          </p:cNvPr>
          <p:cNvSpPr/>
          <p:nvPr/>
        </p:nvSpPr>
        <p:spPr>
          <a:xfrm>
            <a:off x="1908238" y="1948533"/>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Diesel Generator</a:t>
            </a:r>
          </a:p>
        </p:txBody>
      </p:sp>
      <p:sp>
        <p:nvSpPr>
          <p:cNvPr id="12" name="Rectangle 11">
            <a:extLst>
              <a:ext uri="{FF2B5EF4-FFF2-40B4-BE49-F238E27FC236}">
                <a16:creationId xmlns:a16="http://schemas.microsoft.com/office/drawing/2014/main" id="{3D09F6CF-8AD3-222A-344E-25B218E0F9F9}"/>
              </a:ext>
            </a:extLst>
          </p:cNvPr>
          <p:cNvSpPr/>
          <p:nvPr/>
        </p:nvSpPr>
        <p:spPr>
          <a:xfrm>
            <a:off x="2773706" y="1948532"/>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Battery</a:t>
            </a:r>
          </a:p>
        </p:txBody>
      </p:sp>
      <p:sp>
        <p:nvSpPr>
          <p:cNvPr id="14" name="Rectangle 13">
            <a:extLst>
              <a:ext uri="{FF2B5EF4-FFF2-40B4-BE49-F238E27FC236}">
                <a16:creationId xmlns:a16="http://schemas.microsoft.com/office/drawing/2014/main" id="{F0730176-DD8A-1A9B-6DD8-5B3E985C38F3}"/>
              </a:ext>
            </a:extLst>
          </p:cNvPr>
          <p:cNvSpPr/>
          <p:nvPr/>
        </p:nvSpPr>
        <p:spPr>
          <a:xfrm>
            <a:off x="1689702" y="1841340"/>
            <a:ext cx="1949472" cy="720122"/>
          </a:xfrm>
          <a:prstGeom prst="rect">
            <a:avLst/>
          </a:prstGeom>
          <a:noFill/>
          <a:ln w="9525">
            <a:solidFill>
              <a:schemeClr val="accent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5" name="Rectangle 14">
            <a:extLst>
              <a:ext uri="{FF2B5EF4-FFF2-40B4-BE49-F238E27FC236}">
                <a16:creationId xmlns:a16="http://schemas.microsoft.com/office/drawing/2014/main" id="{F7357CF2-1FDC-06D6-8457-79728AD1AB04}"/>
              </a:ext>
            </a:extLst>
          </p:cNvPr>
          <p:cNvSpPr/>
          <p:nvPr/>
        </p:nvSpPr>
        <p:spPr>
          <a:xfrm>
            <a:off x="490855" y="781359"/>
            <a:ext cx="8190583" cy="910609"/>
          </a:xfrm>
          <a:prstGeom prst="rect">
            <a:avLst/>
          </a:prstGeom>
          <a:noFill/>
          <a:ln w="6350">
            <a:solidFill>
              <a:schemeClr val="accent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pic>
        <p:nvPicPr>
          <p:cNvPr id="1028" name="Picture 4" descr="Chip Images - Free Download on Freepik">
            <a:extLst>
              <a:ext uri="{FF2B5EF4-FFF2-40B4-BE49-F238E27FC236}">
                <a16:creationId xmlns:a16="http://schemas.microsoft.com/office/drawing/2014/main" id="{27FDBEF6-9969-42A4-7408-0F39F3A4BB2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831" t="22493" r="19317" b="23070"/>
          <a:stretch/>
        </p:blipFill>
        <p:spPr bwMode="auto">
          <a:xfrm>
            <a:off x="7899640" y="986845"/>
            <a:ext cx="480166" cy="49793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30757C7C-6ACB-0F46-9D40-7B1FDC7E82B4}"/>
              </a:ext>
            </a:extLst>
          </p:cNvPr>
          <p:cNvCxnSpPr>
            <a:cxnSpLocks/>
          </p:cNvCxnSpPr>
          <p:nvPr/>
        </p:nvCxnSpPr>
        <p:spPr>
          <a:xfrm flipV="1">
            <a:off x="2231704" y="1680996"/>
            <a:ext cx="0" cy="25656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A3166B6-7003-293F-3E24-E75C3C276D5E}"/>
              </a:ext>
            </a:extLst>
          </p:cNvPr>
          <p:cNvCxnSpPr>
            <a:cxnSpLocks/>
          </p:cNvCxnSpPr>
          <p:nvPr/>
        </p:nvCxnSpPr>
        <p:spPr>
          <a:xfrm flipV="1">
            <a:off x="3107373" y="1680996"/>
            <a:ext cx="0" cy="25656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1F45B0C-0A95-C3C2-D758-0B001840E37A}"/>
              </a:ext>
            </a:extLst>
          </p:cNvPr>
          <p:cNvSpPr txBox="1"/>
          <p:nvPr/>
        </p:nvSpPr>
        <p:spPr>
          <a:xfrm>
            <a:off x="3764268" y="1928247"/>
            <a:ext cx="1232991" cy="5770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Typical Power Distribution for AI Data Centers</a:t>
            </a:r>
          </a:p>
        </p:txBody>
      </p:sp>
      <p:sp>
        <p:nvSpPr>
          <p:cNvPr id="39" name="TextBox 38">
            <a:extLst>
              <a:ext uri="{FF2B5EF4-FFF2-40B4-BE49-F238E27FC236}">
                <a16:creationId xmlns:a16="http://schemas.microsoft.com/office/drawing/2014/main" id="{BBEF5693-646E-A72A-29E6-3F8653C93A31}"/>
              </a:ext>
            </a:extLst>
          </p:cNvPr>
          <p:cNvSpPr txBox="1"/>
          <p:nvPr/>
        </p:nvSpPr>
        <p:spPr>
          <a:xfrm>
            <a:off x="323849" y="2886269"/>
            <a:ext cx="5336674" cy="1323439"/>
          </a:xfrm>
          <a:prstGeom prst="rect">
            <a:avLst/>
          </a:prstGeom>
          <a:noFill/>
        </p:spPr>
        <p:txBody>
          <a:bodyPr wrap="square" rtlCol="0">
            <a:spAutoFit/>
          </a:bodyPr>
          <a:lstStyle/>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On site 220 KV substation connected to national grid for highly reliable power supply  </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Facility power scalability up to 300 MW </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Redundant Power Transformer and Switchgears for the MV (medium voltage) distribution</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Redundant Distribution and Switchgears for the low voltage (LV) distribution</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N+N or 4N3 (for three bus requirement by certain AI racks) rack power distribution</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32 A to 63A 3 </a:t>
            </a:r>
            <a:r>
              <a:rPr kumimoji="0" lang="en-US" sz="1000" b="0" i="0" u="none" strike="noStrike" kern="1200" cap="none" spc="0" normalizeH="0" baseline="0" noProof="0" err="1">
                <a:ln>
                  <a:noFill/>
                </a:ln>
                <a:solidFill>
                  <a:prstClr val="white"/>
                </a:solidFill>
                <a:effectLst/>
                <a:uLnTx/>
                <a:uFillTx/>
                <a:latin typeface="Trebuchet MS" panose="020B0703020202090204" pitchFamily="34" charset="0"/>
                <a:ea typeface="+mn-ea"/>
                <a:cs typeface="+mn-cs"/>
              </a:rPr>
              <a:t>ph</a:t>
            </a: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 power with Up to 8 cables / Busways per rack</a:t>
            </a:r>
          </a:p>
        </p:txBody>
      </p:sp>
      <p:sp>
        <p:nvSpPr>
          <p:cNvPr id="13" name="TextBox 12">
            <a:extLst>
              <a:ext uri="{FF2B5EF4-FFF2-40B4-BE49-F238E27FC236}">
                <a16:creationId xmlns:a16="http://schemas.microsoft.com/office/drawing/2014/main" id="{A34B3738-BF8D-511F-E456-3D4795263C8B}"/>
              </a:ext>
            </a:extLst>
          </p:cNvPr>
          <p:cNvSpPr txBox="1"/>
          <p:nvPr/>
        </p:nvSpPr>
        <p:spPr>
          <a:xfrm>
            <a:off x="5835208" y="4052727"/>
            <a:ext cx="3159626" cy="2539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AI workload racks Power Distribution </a:t>
            </a:r>
          </a:p>
        </p:txBody>
      </p:sp>
      <p:pic>
        <p:nvPicPr>
          <p:cNvPr id="18" name="Picture 17">
            <a:extLst>
              <a:ext uri="{FF2B5EF4-FFF2-40B4-BE49-F238E27FC236}">
                <a16:creationId xmlns:a16="http://schemas.microsoft.com/office/drawing/2014/main" id="{C8B70F90-3B8C-F036-1EC7-1381EEE1A0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60523" y="2311907"/>
            <a:ext cx="3159627" cy="1623697"/>
          </a:xfrm>
          <a:prstGeom prst="rect">
            <a:avLst/>
          </a:prstGeom>
        </p:spPr>
      </p:pic>
      <p:sp>
        <p:nvSpPr>
          <p:cNvPr id="3" name="TextBox 2">
            <a:extLst>
              <a:ext uri="{FF2B5EF4-FFF2-40B4-BE49-F238E27FC236}">
                <a16:creationId xmlns:a16="http://schemas.microsoft.com/office/drawing/2014/main" id="{61FD9D8F-6D87-A110-E779-4B65C59171BE}"/>
              </a:ext>
            </a:extLst>
          </p:cNvPr>
          <p:cNvSpPr txBox="1"/>
          <p:nvPr/>
        </p:nvSpPr>
        <p:spPr>
          <a:xfrm>
            <a:off x="321804" y="4411227"/>
            <a:ext cx="849630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Trebuchet MS"/>
                <a:ea typeface="+mn-ea"/>
                <a:cs typeface="+mn-cs"/>
              </a:rPr>
              <a:t>Scalable power infrastructure with high redundancy for maximum reliability</a:t>
            </a:r>
          </a:p>
        </p:txBody>
      </p:sp>
      <p:sp>
        <p:nvSpPr>
          <p:cNvPr id="19" name="Freeform 18">
            <a:extLst>
              <a:ext uri="{FF2B5EF4-FFF2-40B4-BE49-F238E27FC236}">
                <a16:creationId xmlns:a16="http://schemas.microsoft.com/office/drawing/2014/main" id="{70C9345C-33C9-D05D-D213-BA4DE67C0797}"/>
              </a:ext>
            </a:extLst>
          </p:cNvPr>
          <p:cNvSpPr/>
          <p:nvPr/>
        </p:nvSpPr>
        <p:spPr>
          <a:xfrm>
            <a:off x="323850" y="636698"/>
            <a:ext cx="8496300" cy="3371709"/>
          </a:xfrm>
          <a:custGeom>
            <a:avLst/>
            <a:gdLst>
              <a:gd name="connsiteX0" fmla="*/ 0 w 8496300"/>
              <a:gd name="connsiteY0" fmla="*/ 0 h 3371709"/>
              <a:gd name="connsiteX1" fmla="*/ 8496300 w 8496300"/>
              <a:gd name="connsiteY1" fmla="*/ 0 h 3371709"/>
              <a:gd name="connsiteX2" fmla="*/ 8496300 w 8496300"/>
              <a:gd name="connsiteY2" fmla="*/ 2104910 h 3371709"/>
              <a:gd name="connsiteX3" fmla="*/ 8494254 w 8496300"/>
              <a:gd name="connsiteY3" fmla="*/ 2104910 h 3371709"/>
              <a:gd name="connsiteX4" fmla="*/ 8494254 w 8496300"/>
              <a:gd name="connsiteY4" fmla="*/ 3371709 h 3371709"/>
              <a:gd name="connsiteX5" fmla="*/ 5180978 w 8496300"/>
              <a:gd name="connsiteY5" fmla="*/ 3371709 h 3371709"/>
              <a:gd name="connsiteX6" fmla="*/ 5180978 w 8496300"/>
              <a:gd name="connsiteY6" fmla="*/ 2104910 h 3371709"/>
              <a:gd name="connsiteX7" fmla="*/ 0 w 8496300"/>
              <a:gd name="connsiteY7" fmla="*/ 2104910 h 337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6300" h="3371709">
                <a:moveTo>
                  <a:pt x="0" y="0"/>
                </a:moveTo>
                <a:lnTo>
                  <a:pt x="8496300" y="0"/>
                </a:lnTo>
                <a:lnTo>
                  <a:pt x="8496300" y="2104910"/>
                </a:lnTo>
                <a:lnTo>
                  <a:pt x="8494254" y="2104910"/>
                </a:lnTo>
                <a:lnTo>
                  <a:pt x="8494254" y="3371709"/>
                </a:lnTo>
                <a:lnTo>
                  <a:pt x="5180978" y="3371709"/>
                </a:lnTo>
                <a:lnTo>
                  <a:pt x="5180978" y="2104910"/>
                </a:lnTo>
                <a:lnTo>
                  <a:pt x="0" y="2104910"/>
                </a:lnTo>
                <a:close/>
              </a:path>
            </a:pathLst>
          </a:custGeom>
          <a:noFill/>
          <a:ln w="12700">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120590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1D57A6-C55A-5B73-A697-6D1F7F6C1D47}"/>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76D709-1E8B-DF9C-268A-8084AD4A5443}"/>
              </a:ext>
            </a:extLst>
          </p:cNvPr>
          <p:cNvSpPr>
            <a:spLocks noGrp="1"/>
          </p:cNvSpPr>
          <p:nvPr>
            <p:ph type="title"/>
          </p:nvPr>
        </p:nvSpPr>
        <p:spPr>
          <a:xfrm>
            <a:off x="324000" y="211574"/>
            <a:ext cx="8496150" cy="415490"/>
          </a:xfrm>
        </p:spPr>
        <p:txBody>
          <a:bodyPr/>
          <a:lstStyle/>
          <a:p>
            <a:r>
              <a:rPr lang="en-US" dirty="0"/>
              <a:t>AI-ready Data Centers: cooling</a:t>
            </a:r>
          </a:p>
        </p:txBody>
      </p:sp>
      <p:sp>
        <p:nvSpPr>
          <p:cNvPr id="6" name="TextBox 5">
            <a:extLst>
              <a:ext uri="{FF2B5EF4-FFF2-40B4-BE49-F238E27FC236}">
                <a16:creationId xmlns:a16="http://schemas.microsoft.com/office/drawing/2014/main" id="{E12797D0-36F7-6CBE-A575-F26528BC1ECB}"/>
              </a:ext>
            </a:extLst>
          </p:cNvPr>
          <p:cNvSpPr txBox="1"/>
          <p:nvPr/>
        </p:nvSpPr>
        <p:spPr>
          <a:xfrm>
            <a:off x="504825" y="3153923"/>
            <a:ext cx="2146505" cy="584775"/>
          </a:xfrm>
          <a:prstGeom prst="rect">
            <a:avLst/>
          </a:prstGeom>
          <a:noFill/>
          <a:ln>
            <a:noFill/>
          </a:ln>
          <a:scene3d>
            <a:camera prst="perspectiveAbove"/>
            <a:lightRig rig="threePt" dir="t"/>
          </a:scene3d>
        </p:spPr>
        <p:txBody>
          <a:bodyPr wrap="square">
            <a:spAutoFit/>
          </a:bodyPr>
          <a:lstStyle>
            <a:defPPr>
              <a:defRPr lang="en-US"/>
            </a:defPPr>
            <a:lvl1pPr algn="ctr">
              <a:defRPr sz="1600" b="1" cap="all">
                <a:solidFill>
                  <a:schemeClr val="tx2"/>
                </a:solidFill>
                <a:latin typeface="TheSansOffice"/>
              </a:defRPr>
            </a:lvl1pPr>
          </a:lstStyle>
          <a:p>
            <a:r>
              <a:rPr lang="en-US">
                <a:solidFill>
                  <a:srgbClr val="BED730"/>
                </a:solidFill>
              </a:rPr>
              <a:t>REAR DOOR HEAT EXCHANGER</a:t>
            </a:r>
          </a:p>
        </p:txBody>
      </p:sp>
      <p:sp>
        <p:nvSpPr>
          <p:cNvPr id="8" name="TextBox 7">
            <a:extLst>
              <a:ext uri="{FF2B5EF4-FFF2-40B4-BE49-F238E27FC236}">
                <a16:creationId xmlns:a16="http://schemas.microsoft.com/office/drawing/2014/main" id="{D92485F9-4BC4-314E-DC0B-6BFB110539A3}"/>
              </a:ext>
            </a:extLst>
          </p:cNvPr>
          <p:cNvSpPr txBox="1"/>
          <p:nvPr/>
        </p:nvSpPr>
        <p:spPr>
          <a:xfrm>
            <a:off x="6423827" y="3153923"/>
            <a:ext cx="2135134" cy="584775"/>
          </a:xfrm>
          <a:prstGeom prst="rect">
            <a:avLst/>
          </a:prstGeom>
          <a:noFill/>
          <a:ln>
            <a:noFill/>
          </a:ln>
          <a:scene3d>
            <a:camera prst="perspectiveAbove"/>
            <a:lightRig rig="threePt" dir="t"/>
          </a:scene3d>
        </p:spPr>
        <p:txBody>
          <a:bodyPr wrap="square">
            <a:spAutoFit/>
          </a:bodyPr>
          <a:lstStyle/>
          <a:p>
            <a:pPr algn="ctr"/>
            <a:r>
              <a:rPr lang="en-US" sz="1600" b="1" cap="all">
                <a:solidFill>
                  <a:srgbClr val="BED730"/>
                </a:solidFill>
                <a:latin typeface="TheSansOffice"/>
              </a:rPr>
              <a:t>Liquid immersion cooling</a:t>
            </a:r>
            <a:endParaRPr lang="en-US" sz="1000">
              <a:solidFill>
                <a:srgbClr val="BED730"/>
              </a:solidFill>
            </a:endParaRPr>
          </a:p>
        </p:txBody>
      </p:sp>
      <p:sp>
        <p:nvSpPr>
          <p:cNvPr id="10" name="TextBox 9">
            <a:extLst>
              <a:ext uri="{FF2B5EF4-FFF2-40B4-BE49-F238E27FC236}">
                <a16:creationId xmlns:a16="http://schemas.microsoft.com/office/drawing/2014/main" id="{63C05C3F-C01A-8007-3EC0-BFF4BA71C962}"/>
              </a:ext>
            </a:extLst>
          </p:cNvPr>
          <p:cNvSpPr txBox="1"/>
          <p:nvPr/>
        </p:nvSpPr>
        <p:spPr>
          <a:xfrm>
            <a:off x="3477305" y="3153923"/>
            <a:ext cx="2189389" cy="338554"/>
          </a:xfrm>
          <a:prstGeom prst="rect">
            <a:avLst/>
          </a:prstGeom>
          <a:noFill/>
          <a:ln>
            <a:noFill/>
          </a:ln>
          <a:scene3d>
            <a:camera prst="perspectiveAbove"/>
            <a:lightRig rig="threePt" dir="t"/>
          </a:scene3d>
        </p:spPr>
        <p:txBody>
          <a:bodyPr wrap="square">
            <a:spAutoFit/>
          </a:bodyPr>
          <a:lstStyle>
            <a:defPPr>
              <a:defRPr lang="en-US"/>
            </a:defPPr>
            <a:lvl1pPr algn="ctr">
              <a:defRPr sz="1600" b="1" cap="all">
                <a:solidFill>
                  <a:schemeClr val="tx2"/>
                </a:solidFill>
                <a:latin typeface="TheSansOffice"/>
              </a:defRPr>
            </a:lvl1pPr>
          </a:lstStyle>
          <a:p>
            <a:r>
              <a:rPr lang="en-US">
                <a:solidFill>
                  <a:srgbClr val="BED730"/>
                </a:solidFill>
              </a:rPr>
              <a:t>Direct-to-chip</a:t>
            </a:r>
          </a:p>
        </p:txBody>
      </p:sp>
      <p:pic>
        <p:nvPicPr>
          <p:cNvPr id="14" name="Picture 13" descr="Liquid cooling&#10;">
            <a:extLst>
              <a:ext uri="{FF2B5EF4-FFF2-40B4-BE49-F238E27FC236}">
                <a16:creationId xmlns:a16="http://schemas.microsoft.com/office/drawing/2014/main" id="{924815B5-1BFF-6809-7DC2-5F27B9FA0C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22540" y="1138652"/>
            <a:ext cx="2579399" cy="1728000"/>
          </a:xfrm>
          <a:prstGeom prst="roundRect">
            <a:avLst>
              <a:gd name="adj" fmla="val 8594"/>
            </a:avLst>
          </a:prstGeom>
          <a:solidFill>
            <a:srgbClr val="FFFFFF">
              <a:shade val="85000"/>
            </a:srgbClr>
          </a:solidFill>
          <a:ln w="9525">
            <a:solidFill>
              <a:schemeClr val="accent1">
                <a:lumMod val="75000"/>
              </a:schemeClr>
            </a:solidFill>
            <a:prstDash val="sysDot"/>
          </a:ln>
          <a:effectLst>
            <a:reflection blurRad="12700" stA="38000" endPos="28000" dist="5000" dir="5400000" sy="-100000" algn="bl" rotWithShape="0"/>
          </a:effectLst>
          <a:scene3d>
            <a:camera prst="perspectiveFront"/>
            <a:lightRig rig="threePt" dir="t"/>
          </a:scene3d>
        </p:spPr>
      </p:pic>
      <p:pic>
        <p:nvPicPr>
          <p:cNvPr id="15" name="Picture 14" descr="A row of black computer servers&#10;&#10;Description automatically generated with medium confidence">
            <a:extLst>
              <a:ext uri="{FF2B5EF4-FFF2-40B4-BE49-F238E27FC236}">
                <a16:creationId xmlns:a16="http://schemas.microsoft.com/office/drawing/2014/main" id="{04961AAA-8FFA-6092-E1B1-E05669A2D0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01" r="20287"/>
          <a:stretch/>
        </p:blipFill>
        <p:spPr>
          <a:xfrm>
            <a:off x="331283" y="1138652"/>
            <a:ext cx="2561617" cy="1728000"/>
          </a:xfrm>
          <a:prstGeom prst="roundRect">
            <a:avLst>
              <a:gd name="adj" fmla="val 8594"/>
            </a:avLst>
          </a:prstGeom>
          <a:solidFill>
            <a:srgbClr val="FFFFFF">
              <a:shade val="85000"/>
            </a:srgbClr>
          </a:solidFill>
          <a:ln w="9525">
            <a:solidFill>
              <a:schemeClr val="accent1">
                <a:lumMod val="75000"/>
              </a:schemeClr>
            </a:solidFill>
            <a:prstDash val="sysDot"/>
          </a:ln>
          <a:effectLst>
            <a:reflection blurRad="12700" stA="38000" endPos="28000" dist="5000" dir="5400000" sy="-100000" algn="bl" rotWithShape="0"/>
          </a:effectLst>
          <a:scene3d>
            <a:camera prst="perspectiveFront"/>
            <a:lightRig rig="threePt" dir="t"/>
          </a:scene3d>
        </p:spPr>
      </p:pic>
      <p:pic>
        <p:nvPicPr>
          <p:cNvPr id="1026" name="Picture 2" descr="SmartPod blue lights">
            <a:extLst>
              <a:ext uri="{FF2B5EF4-FFF2-40B4-BE49-F238E27FC236}">
                <a16:creationId xmlns:a16="http://schemas.microsoft.com/office/drawing/2014/main" id="{E88E6B74-8A1B-3B3A-477C-6A9007EA0D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837" y="1138652"/>
            <a:ext cx="2579399" cy="1728000"/>
          </a:xfrm>
          <a:prstGeom prst="roundRect">
            <a:avLst>
              <a:gd name="adj" fmla="val 8594"/>
            </a:avLst>
          </a:prstGeom>
          <a:noFill/>
          <a:ln w="9525">
            <a:solidFill>
              <a:schemeClr val="accent1">
                <a:lumMod val="75000"/>
              </a:schemeClr>
            </a:solidFill>
            <a:prstDash val="sysDot"/>
          </a:ln>
          <a:effectLst>
            <a:reflection blurRad="12700" stA="38000" endPos="28000" dist="5000" dir="5400000" sy="-100000" algn="bl" rotWithShape="0"/>
          </a:effectLst>
          <a:scene3d>
            <a:camera prst="perspectiveFront"/>
            <a:lightRig rig="threePt" dir="t"/>
          </a:scene3d>
        </p:spPr>
      </p:pic>
      <p:sp>
        <p:nvSpPr>
          <p:cNvPr id="3" name="TextBox 2">
            <a:extLst>
              <a:ext uri="{FF2B5EF4-FFF2-40B4-BE49-F238E27FC236}">
                <a16:creationId xmlns:a16="http://schemas.microsoft.com/office/drawing/2014/main" id="{AC3C62DE-7651-3CDA-76BE-73C3856C9034}"/>
              </a:ext>
            </a:extLst>
          </p:cNvPr>
          <p:cNvSpPr txBox="1"/>
          <p:nvPr/>
        </p:nvSpPr>
        <p:spPr>
          <a:xfrm>
            <a:off x="504824" y="3713395"/>
            <a:ext cx="2146505" cy="477054"/>
          </a:xfrm>
          <a:prstGeom prst="rect">
            <a:avLst/>
          </a:prstGeom>
          <a:noFill/>
        </p:spPr>
        <p:txBody>
          <a:bodyPr wrap="square" rtlCol="0">
            <a:spAutoFit/>
          </a:bodyPr>
          <a:lstStyle/>
          <a:p>
            <a:pPr marL="88898" indent="-88898">
              <a:spcAft>
                <a:spcPts val="600"/>
              </a:spcAft>
              <a:buFont typeface="Arial" panose="020B0604020202020204" pitchFamily="34" charset="0"/>
              <a:buChar char="•"/>
            </a:pPr>
            <a:r>
              <a:rPr lang="en-US" sz="1000" dirty="0">
                <a:solidFill>
                  <a:schemeClr val="bg1"/>
                </a:solidFill>
              </a:rPr>
              <a:t>Ideal for 20-50 kW Rack load</a:t>
            </a:r>
          </a:p>
          <a:p>
            <a:pPr marL="88898" indent="-88898">
              <a:spcAft>
                <a:spcPts val="600"/>
              </a:spcAft>
              <a:buFont typeface="Arial" panose="020B0604020202020204" pitchFamily="34" charset="0"/>
              <a:buChar char="•"/>
            </a:pPr>
            <a:r>
              <a:rPr lang="en-US" sz="1000" dirty="0">
                <a:solidFill>
                  <a:schemeClr val="bg1"/>
                </a:solidFill>
              </a:rPr>
              <a:t>PUE: 1.4 </a:t>
            </a:r>
          </a:p>
        </p:txBody>
      </p:sp>
      <p:sp>
        <p:nvSpPr>
          <p:cNvPr id="4" name="TextBox 3">
            <a:extLst>
              <a:ext uri="{FF2B5EF4-FFF2-40B4-BE49-F238E27FC236}">
                <a16:creationId xmlns:a16="http://schemas.microsoft.com/office/drawing/2014/main" id="{A5C246BB-AEEA-105E-C69C-D580297A7D5D}"/>
              </a:ext>
            </a:extLst>
          </p:cNvPr>
          <p:cNvSpPr txBox="1"/>
          <p:nvPr/>
        </p:nvSpPr>
        <p:spPr>
          <a:xfrm>
            <a:off x="3477305" y="3713395"/>
            <a:ext cx="2189389" cy="477054"/>
          </a:xfrm>
          <a:prstGeom prst="rect">
            <a:avLst/>
          </a:prstGeom>
          <a:noFill/>
        </p:spPr>
        <p:txBody>
          <a:bodyPr wrap="square" rtlCol="0">
            <a:spAutoFit/>
          </a:bodyPr>
          <a:lstStyle/>
          <a:p>
            <a:pPr marL="88898" indent="-88898">
              <a:spcAft>
                <a:spcPts val="600"/>
              </a:spcAft>
              <a:buFont typeface="Arial" panose="020B0604020202020204" pitchFamily="34" charset="0"/>
              <a:buChar char="•"/>
            </a:pPr>
            <a:r>
              <a:rPr lang="en-US" sz="1000" dirty="0">
                <a:solidFill>
                  <a:schemeClr val="bg1"/>
                </a:solidFill>
              </a:rPr>
              <a:t>Ideal for 50 – 150 kW Rack load</a:t>
            </a:r>
          </a:p>
          <a:p>
            <a:pPr marL="88898" indent="-88898">
              <a:spcAft>
                <a:spcPts val="600"/>
              </a:spcAft>
              <a:buFont typeface="Arial" panose="020B0604020202020204" pitchFamily="34" charset="0"/>
              <a:buChar char="•"/>
            </a:pPr>
            <a:r>
              <a:rPr lang="en-US" sz="1000" dirty="0">
                <a:solidFill>
                  <a:schemeClr val="bg1"/>
                </a:solidFill>
              </a:rPr>
              <a:t>PUE: 1.2 - 1.4</a:t>
            </a:r>
          </a:p>
        </p:txBody>
      </p:sp>
      <p:sp>
        <p:nvSpPr>
          <p:cNvPr id="5" name="TextBox 4">
            <a:extLst>
              <a:ext uri="{FF2B5EF4-FFF2-40B4-BE49-F238E27FC236}">
                <a16:creationId xmlns:a16="http://schemas.microsoft.com/office/drawing/2014/main" id="{85791B7A-C5DE-D0B4-25EC-D5C61DD826B5}"/>
              </a:ext>
            </a:extLst>
          </p:cNvPr>
          <p:cNvSpPr txBox="1"/>
          <p:nvPr/>
        </p:nvSpPr>
        <p:spPr>
          <a:xfrm>
            <a:off x="6423827" y="3694966"/>
            <a:ext cx="2135134" cy="477054"/>
          </a:xfrm>
          <a:prstGeom prst="rect">
            <a:avLst/>
          </a:prstGeom>
          <a:noFill/>
        </p:spPr>
        <p:txBody>
          <a:bodyPr wrap="square" rtlCol="0">
            <a:spAutoFit/>
          </a:bodyPr>
          <a:lstStyle/>
          <a:p>
            <a:pPr marL="88898" indent="-88898">
              <a:spcAft>
                <a:spcPts val="600"/>
              </a:spcAft>
              <a:buFont typeface="Arial" panose="020B0604020202020204" pitchFamily="34" charset="0"/>
              <a:buChar char="•"/>
            </a:pPr>
            <a:r>
              <a:rPr lang="en-US" sz="1000" dirty="0">
                <a:solidFill>
                  <a:schemeClr val="bg1"/>
                </a:solidFill>
              </a:rPr>
              <a:t>Ideal for 50-200 kW Rack load</a:t>
            </a:r>
          </a:p>
          <a:p>
            <a:pPr marL="88898" indent="-88898">
              <a:spcAft>
                <a:spcPts val="600"/>
              </a:spcAft>
              <a:buFont typeface="Arial" panose="020B0604020202020204" pitchFamily="34" charset="0"/>
              <a:buChar char="•"/>
            </a:pPr>
            <a:r>
              <a:rPr lang="en-US" sz="1000" dirty="0">
                <a:solidFill>
                  <a:schemeClr val="bg1"/>
                </a:solidFill>
              </a:rPr>
              <a:t>PUE: 1.2 – 1.35</a:t>
            </a:r>
          </a:p>
        </p:txBody>
      </p:sp>
      <p:sp>
        <p:nvSpPr>
          <p:cNvPr id="12" name="TextBox 11">
            <a:extLst>
              <a:ext uri="{FF2B5EF4-FFF2-40B4-BE49-F238E27FC236}">
                <a16:creationId xmlns:a16="http://schemas.microsoft.com/office/drawing/2014/main" id="{E50C2782-8B4F-9945-EEC8-E5C4DF61010D}"/>
              </a:ext>
            </a:extLst>
          </p:cNvPr>
          <p:cNvSpPr txBox="1"/>
          <p:nvPr/>
        </p:nvSpPr>
        <p:spPr>
          <a:xfrm>
            <a:off x="324000" y="4411123"/>
            <a:ext cx="8496300" cy="276999"/>
          </a:xfrm>
          <a:prstGeom prst="rect">
            <a:avLst/>
          </a:prstGeom>
          <a:noFill/>
        </p:spPr>
        <p:txBody>
          <a:bodyPr wrap="square">
            <a:spAutoFit/>
          </a:bodyPr>
          <a:lstStyle/>
          <a:p>
            <a:pPr algn="ctr"/>
            <a:r>
              <a:rPr lang="en-US" sz="1200" b="1" i="1" dirty="0"/>
              <a:t>Advanced liquid cooling solutions to shield your AI hub from heat surges</a:t>
            </a:r>
          </a:p>
        </p:txBody>
      </p:sp>
    </p:spTree>
    <p:extLst>
      <p:ext uri="{BB962C8B-B14F-4D97-AF65-F5344CB8AC3E}">
        <p14:creationId xmlns:p14="http://schemas.microsoft.com/office/powerpoint/2010/main" val="129380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CD014-9479-88B7-10FE-6D5F74BF38B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45E6C63-1401-5967-F521-AF9A66C24BCB}"/>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83BDAB-3135-4B0E-9B58-5DB8E0E4E2BB}"/>
              </a:ext>
            </a:extLst>
          </p:cNvPr>
          <p:cNvSpPr>
            <a:spLocks noGrp="1"/>
          </p:cNvSpPr>
          <p:nvPr>
            <p:ph type="title"/>
          </p:nvPr>
        </p:nvSpPr>
        <p:spPr>
          <a:xfrm>
            <a:off x="324000" y="211574"/>
            <a:ext cx="8496150" cy="415490"/>
          </a:xfrm>
        </p:spPr>
        <p:txBody>
          <a:bodyPr>
            <a:noAutofit/>
          </a:bodyPr>
          <a:lstStyle/>
          <a:p>
            <a:r>
              <a:rPr lang="en-US" dirty="0"/>
              <a:t>AI-ready Data Centers: Cooling</a:t>
            </a:r>
          </a:p>
        </p:txBody>
      </p:sp>
      <p:grpSp>
        <p:nvGrpSpPr>
          <p:cNvPr id="6" name="Group 5">
            <a:extLst>
              <a:ext uri="{FF2B5EF4-FFF2-40B4-BE49-F238E27FC236}">
                <a16:creationId xmlns:a16="http://schemas.microsoft.com/office/drawing/2014/main" id="{3E19C3A2-AA58-C140-8710-CC7E7D679167}"/>
              </a:ext>
            </a:extLst>
          </p:cNvPr>
          <p:cNvGrpSpPr/>
          <p:nvPr/>
        </p:nvGrpSpPr>
        <p:grpSpPr>
          <a:xfrm>
            <a:off x="1509008" y="1095096"/>
            <a:ext cx="6067799" cy="1731427"/>
            <a:chOff x="2083792" y="1120134"/>
            <a:chExt cx="8024415" cy="3298656"/>
          </a:xfrm>
        </p:grpSpPr>
        <p:pic>
          <p:nvPicPr>
            <p:cNvPr id="3" name="Picture 2">
              <a:extLst>
                <a:ext uri="{FF2B5EF4-FFF2-40B4-BE49-F238E27FC236}">
                  <a16:creationId xmlns:a16="http://schemas.microsoft.com/office/drawing/2014/main" id="{5056456F-E927-7476-F038-92C3C50CFEE4}"/>
                </a:ext>
              </a:extLst>
            </p:cNvPr>
            <p:cNvPicPr>
              <a:picLocks noChangeAspect="1"/>
            </p:cNvPicPr>
            <p:nvPr/>
          </p:nvPicPr>
          <p:blipFill>
            <a:blip r:embed="rId2"/>
            <a:stretch>
              <a:fillRect/>
            </a:stretch>
          </p:blipFill>
          <p:spPr>
            <a:xfrm>
              <a:off x="6255203" y="1189806"/>
              <a:ext cx="1943100" cy="736436"/>
            </a:xfrm>
            <a:prstGeom prst="rect">
              <a:avLst/>
            </a:prstGeom>
            <a:ln>
              <a:solidFill>
                <a:schemeClr val="bg1">
                  <a:lumMod val="75000"/>
                </a:schemeClr>
              </a:solidFill>
            </a:ln>
          </p:spPr>
        </p:pic>
        <p:pic>
          <p:nvPicPr>
            <p:cNvPr id="11" name="Picture 10">
              <a:extLst>
                <a:ext uri="{FF2B5EF4-FFF2-40B4-BE49-F238E27FC236}">
                  <a16:creationId xmlns:a16="http://schemas.microsoft.com/office/drawing/2014/main" id="{34B9C917-AE03-0F31-C486-6D26DA95BE37}"/>
                </a:ext>
              </a:extLst>
            </p:cNvPr>
            <p:cNvPicPr>
              <a:picLocks noChangeAspect="1"/>
            </p:cNvPicPr>
            <p:nvPr/>
          </p:nvPicPr>
          <p:blipFill>
            <a:blip r:embed="rId3"/>
            <a:stretch>
              <a:fillRect/>
            </a:stretch>
          </p:blipFill>
          <p:spPr>
            <a:xfrm>
              <a:off x="4202236" y="1189806"/>
              <a:ext cx="1943100" cy="736436"/>
            </a:xfrm>
            <a:prstGeom prst="rect">
              <a:avLst/>
            </a:prstGeom>
            <a:ln>
              <a:solidFill>
                <a:schemeClr val="bg1">
                  <a:lumMod val="75000"/>
                </a:schemeClr>
              </a:solidFill>
            </a:ln>
          </p:spPr>
        </p:pic>
        <p:pic>
          <p:nvPicPr>
            <p:cNvPr id="12" name="Picture 11">
              <a:extLst>
                <a:ext uri="{FF2B5EF4-FFF2-40B4-BE49-F238E27FC236}">
                  <a16:creationId xmlns:a16="http://schemas.microsoft.com/office/drawing/2014/main" id="{A555340B-59A4-E322-20B1-F78656D4B1F3}"/>
                </a:ext>
              </a:extLst>
            </p:cNvPr>
            <p:cNvPicPr>
              <a:picLocks noChangeAspect="1"/>
            </p:cNvPicPr>
            <p:nvPr/>
          </p:nvPicPr>
          <p:blipFill>
            <a:blip r:embed="rId4"/>
            <a:stretch>
              <a:fillRect/>
            </a:stretch>
          </p:blipFill>
          <p:spPr>
            <a:xfrm>
              <a:off x="5227055" y="2030897"/>
              <a:ext cx="1943100" cy="699959"/>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DAC5B330-591E-DDAE-24BF-B6E6B421461B}"/>
                </a:ext>
              </a:extLst>
            </p:cNvPr>
            <p:cNvPicPr>
              <a:picLocks noChangeAspect="1"/>
            </p:cNvPicPr>
            <p:nvPr/>
          </p:nvPicPr>
          <p:blipFill>
            <a:blip r:embed="rId5"/>
            <a:stretch>
              <a:fillRect/>
            </a:stretch>
          </p:blipFill>
          <p:spPr>
            <a:xfrm>
              <a:off x="5245227" y="2799033"/>
              <a:ext cx="1943100" cy="736436"/>
            </a:xfrm>
            <a:prstGeom prst="rect">
              <a:avLst/>
            </a:prstGeom>
            <a:ln>
              <a:solidFill>
                <a:schemeClr val="bg1">
                  <a:lumMod val="75000"/>
                </a:schemeClr>
              </a:solidFill>
            </a:ln>
          </p:spPr>
        </p:pic>
        <p:pic>
          <p:nvPicPr>
            <p:cNvPr id="14" name="Picture 13">
              <a:extLst>
                <a:ext uri="{FF2B5EF4-FFF2-40B4-BE49-F238E27FC236}">
                  <a16:creationId xmlns:a16="http://schemas.microsoft.com/office/drawing/2014/main" id="{8F4C8B98-9C1F-E694-314C-5438763F3D37}"/>
                </a:ext>
              </a:extLst>
            </p:cNvPr>
            <p:cNvPicPr>
              <a:picLocks noChangeAspect="1"/>
            </p:cNvPicPr>
            <p:nvPr/>
          </p:nvPicPr>
          <p:blipFill>
            <a:blip r:embed="rId6"/>
            <a:stretch>
              <a:fillRect/>
            </a:stretch>
          </p:blipFill>
          <p:spPr>
            <a:xfrm>
              <a:off x="4202236" y="3621885"/>
              <a:ext cx="1943100" cy="755359"/>
            </a:xfrm>
            <a:prstGeom prst="rect">
              <a:avLst/>
            </a:prstGeom>
            <a:ln>
              <a:solidFill>
                <a:schemeClr val="bg1">
                  <a:lumMod val="75000"/>
                </a:schemeClr>
              </a:solidFill>
            </a:ln>
          </p:spPr>
        </p:pic>
        <p:pic>
          <p:nvPicPr>
            <p:cNvPr id="20" name="Picture 19">
              <a:extLst>
                <a:ext uri="{FF2B5EF4-FFF2-40B4-BE49-F238E27FC236}">
                  <a16:creationId xmlns:a16="http://schemas.microsoft.com/office/drawing/2014/main" id="{6054B69E-8515-DDD5-C436-C0B28362BBB1}"/>
                </a:ext>
              </a:extLst>
            </p:cNvPr>
            <p:cNvPicPr>
              <a:picLocks noChangeAspect="1"/>
            </p:cNvPicPr>
            <p:nvPr/>
          </p:nvPicPr>
          <p:blipFill>
            <a:blip r:embed="rId7"/>
            <a:stretch>
              <a:fillRect/>
            </a:stretch>
          </p:blipFill>
          <p:spPr>
            <a:xfrm>
              <a:off x="6255203" y="3621885"/>
              <a:ext cx="1943100" cy="755359"/>
            </a:xfrm>
            <a:prstGeom prst="rect">
              <a:avLst/>
            </a:prstGeom>
            <a:ln>
              <a:solidFill>
                <a:schemeClr val="bg1">
                  <a:lumMod val="75000"/>
                </a:schemeClr>
              </a:solidFill>
            </a:ln>
          </p:spPr>
        </p:pic>
        <p:pic>
          <p:nvPicPr>
            <p:cNvPr id="24" name="Picture 23">
              <a:extLst>
                <a:ext uri="{FF2B5EF4-FFF2-40B4-BE49-F238E27FC236}">
                  <a16:creationId xmlns:a16="http://schemas.microsoft.com/office/drawing/2014/main" id="{AFEB1271-37D0-B227-6CCA-60AA8C61FFAB}"/>
                </a:ext>
              </a:extLst>
            </p:cNvPr>
            <p:cNvPicPr>
              <a:picLocks noChangeAspect="1"/>
            </p:cNvPicPr>
            <p:nvPr/>
          </p:nvPicPr>
          <p:blipFill>
            <a:blip r:embed="rId8"/>
            <a:stretch>
              <a:fillRect/>
            </a:stretch>
          </p:blipFill>
          <p:spPr>
            <a:xfrm>
              <a:off x="2083792" y="1120134"/>
              <a:ext cx="1286353" cy="520077"/>
            </a:xfrm>
            <a:prstGeom prst="rect">
              <a:avLst/>
            </a:prstGeom>
          </p:spPr>
        </p:pic>
        <p:cxnSp>
          <p:nvCxnSpPr>
            <p:cNvPr id="26" name="Elbow Connector 25">
              <a:extLst>
                <a:ext uri="{FF2B5EF4-FFF2-40B4-BE49-F238E27FC236}">
                  <a16:creationId xmlns:a16="http://schemas.microsoft.com/office/drawing/2014/main" id="{F3A49A7F-8C97-54B5-7A4B-12214EFB080C}"/>
                </a:ext>
              </a:extLst>
            </p:cNvPr>
            <p:cNvCxnSpPr>
              <a:stCxn id="24" idx="3"/>
              <a:endCxn id="11" idx="1"/>
            </p:cNvCxnSpPr>
            <p:nvPr/>
          </p:nvCxnSpPr>
          <p:spPr>
            <a:xfrm>
              <a:off x="3370145" y="1380172"/>
              <a:ext cx="832091" cy="177852"/>
            </a:xfrm>
            <a:prstGeom prst="bentConnector3">
              <a:avLst/>
            </a:prstGeom>
            <a:ln w="28575"/>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71F7B4FC-3D79-C631-398D-3B5CD4E08932}"/>
                </a:ext>
              </a:extLst>
            </p:cNvPr>
            <p:cNvCxnSpPr>
              <a:cxnSpLocks/>
            </p:cNvCxnSpPr>
            <p:nvPr/>
          </p:nvCxnSpPr>
          <p:spPr>
            <a:xfrm>
              <a:off x="3361806" y="1380172"/>
              <a:ext cx="832091" cy="2619392"/>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BE45E89B-20BA-9B4B-A34A-0AA332D3F043}"/>
                </a:ext>
              </a:extLst>
            </p:cNvPr>
            <p:cNvCxnSpPr>
              <a:cxnSpLocks/>
              <a:stCxn id="24" idx="3"/>
              <a:endCxn id="13" idx="1"/>
            </p:cNvCxnSpPr>
            <p:nvPr/>
          </p:nvCxnSpPr>
          <p:spPr>
            <a:xfrm>
              <a:off x="3370145" y="1380172"/>
              <a:ext cx="1875082" cy="1787079"/>
            </a:xfrm>
            <a:prstGeom prst="bentConnector3">
              <a:avLst>
                <a:gd name="adj1" fmla="val 21807"/>
              </a:avLst>
            </a:prstGeom>
            <a:ln w="28575"/>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CD461063-DC5B-5635-B73F-7965DF4B98F0}"/>
                </a:ext>
              </a:extLst>
            </p:cNvPr>
            <p:cNvCxnSpPr>
              <a:cxnSpLocks/>
            </p:cNvCxnSpPr>
            <p:nvPr/>
          </p:nvCxnSpPr>
          <p:spPr>
            <a:xfrm>
              <a:off x="3370145" y="1380172"/>
              <a:ext cx="1856910" cy="1000704"/>
            </a:xfrm>
            <a:prstGeom prst="bentConnector3">
              <a:avLst>
                <a:gd name="adj1" fmla="val 22301"/>
              </a:avLst>
            </a:prstGeom>
            <a:ln w="28575"/>
          </p:spPr>
          <p:style>
            <a:lnRef idx="1">
              <a:schemeClr val="accent1"/>
            </a:lnRef>
            <a:fillRef idx="0">
              <a:schemeClr val="accent1"/>
            </a:fillRef>
            <a:effectRef idx="0">
              <a:schemeClr val="accent1"/>
            </a:effectRef>
            <a:fontRef idx="minor">
              <a:schemeClr val="tx1"/>
            </a:fontRef>
          </p:style>
        </p:cxnSp>
        <p:pic>
          <p:nvPicPr>
            <p:cNvPr id="1028" name="Picture 4" descr="Air-Cooled Heat Exchangers - Dry Coolers">
              <a:extLst>
                <a:ext uri="{FF2B5EF4-FFF2-40B4-BE49-F238E27FC236}">
                  <a16:creationId xmlns:a16="http://schemas.microsoft.com/office/drawing/2014/main" id="{84AB6E42-31BA-3720-479D-76434F33F1E0}"/>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26143" b="26041"/>
            <a:stretch/>
          </p:blipFill>
          <p:spPr bwMode="auto">
            <a:xfrm>
              <a:off x="8821854" y="1157502"/>
              <a:ext cx="1286353" cy="520077"/>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Elbow Connector 35">
              <a:extLst>
                <a:ext uri="{FF2B5EF4-FFF2-40B4-BE49-F238E27FC236}">
                  <a16:creationId xmlns:a16="http://schemas.microsoft.com/office/drawing/2014/main" id="{D91122C0-2752-CAF1-3AA9-90725596F72E}"/>
                </a:ext>
              </a:extLst>
            </p:cNvPr>
            <p:cNvCxnSpPr>
              <a:cxnSpLocks/>
              <a:stCxn id="1028" idx="1"/>
              <a:endCxn id="12" idx="3"/>
            </p:cNvCxnSpPr>
            <p:nvPr/>
          </p:nvCxnSpPr>
          <p:spPr>
            <a:xfrm rot="10800000" flipV="1">
              <a:off x="7170156" y="1417541"/>
              <a:ext cx="1651699" cy="963336"/>
            </a:xfrm>
            <a:prstGeom prst="bentConnector3">
              <a:avLst>
                <a:gd name="adj1" fmla="val 19327"/>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C8CDA559-6C4D-38FB-0C7C-B891A915453F}"/>
                </a:ext>
              </a:extLst>
            </p:cNvPr>
            <p:cNvCxnSpPr>
              <a:cxnSpLocks/>
              <a:stCxn id="1028" idx="1"/>
              <a:endCxn id="13" idx="3"/>
            </p:cNvCxnSpPr>
            <p:nvPr/>
          </p:nvCxnSpPr>
          <p:spPr>
            <a:xfrm rot="10800000" flipV="1">
              <a:off x="7188328" y="1417541"/>
              <a:ext cx="1633527" cy="1749710"/>
            </a:xfrm>
            <a:prstGeom prst="bentConnector3">
              <a:avLst>
                <a:gd name="adj1" fmla="val 18986"/>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4BBAFCF3-C8C4-138B-56F0-F4CCDD54EA84}"/>
                </a:ext>
              </a:extLst>
            </p:cNvPr>
            <p:cNvCxnSpPr>
              <a:cxnSpLocks/>
              <a:stCxn id="1028" idx="1"/>
              <a:endCxn id="20" idx="3"/>
            </p:cNvCxnSpPr>
            <p:nvPr/>
          </p:nvCxnSpPr>
          <p:spPr>
            <a:xfrm rot="10800000" flipV="1">
              <a:off x="8198304" y="1417541"/>
              <a:ext cx="623551" cy="2582024"/>
            </a:xfrm>
            <a:prstGeom prst="bentConnector3">
              <a:avLst>
                <a:gd name="adj1" fmla="val 50000"/>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25" name="TextBox 1024">
              <a:extLst>
                <a:ext uri="{FF2B5EF4-FFF2-40B4-BE49-F238E27FC236}">
                  <a16:creationId xmlns:a16="http://schemas.microsoft.com/office/drawing/2014/main" id="{C3A2E72A-B69C-E4CB-08B5-B3DEFED1F909}"/>
                </a:ext>
              </a:extLst>
            </p:cNvPr>
            <p:cNvSpPr txBox="1"/>
            <p:nvPr/>
          </p:nvSpPr>
          <p:spPr>
            <a:xfrm>
              <a:off x="4781963" y="1613688"/>
              <a:ext cx="2658786" cy="439773"/>
            </a:xfrm>
            <a:prstGeom prst="rect">
              <a:avLst/>
            </a:prstGeom>
            <a:noFill/>
          </p:spPr>
          <p:txBody>
            <a:bodyPr wrap="none" rtlCol="0">
              <a:spAutoFit/>
            </a:bodyPr>
            <a:lstStyle/>
            <a:p>
              <a:r>
                <a:rPr lang="en-US" sz="900" b="1">
                  <a:solidFill>
                    <a:srgbClr val="FFC000"/>
                  </a:solidFill>
                  <a:latin typeface="Trebuchet MS" panose="020B0703020202090204" pitchFamily="34" charset="0"/>
                </a:rPr>
                <a:t>Rear Door Heat Exchanger (RDHx)</a:t>
              </a:r>
            </a:p>
          </p:txBody>
        </p:sp>
        <p:sp>
          <p:nvSpPr>
            <p:cNvPr id="1027" name="TextBox 1026">
              <a:extLst>
                <a:ext uri="{FF2B5EF4-FFF2-40B4-BE49-F238E27FC236}">
                  <a16:creationId xmlns:a16="http://schemas.microsoft.com/office/drawing/2014/main" id="{CB53EEB8-4B39-607B-00C1-97593E2BD3EC}"/>
                </a:ext>
              </a:extLst>
            </p:cNvPr>
            <p:cNvSpPr txBox="1"/>
            <p:nvPr/>
          </p:nvSpPr>
          <p:spPr>
            <a:xfrm>
              <a:off x="4823248" y="2762949"/>
              <a:ext cx="2824139" cy="439773"/>
            </a:xfrm>
            <a:prstGeom prst="rect">
              <a:avLst/>
            </a:prstGeom>
            <a:noFill/>
          </p:spPr>
          <p:txBody>
            <a:bodyPr wrap="none" rtlCol="0">
              <a:spAutoFit/>
            </a:bodyPr>
            <a:lstStyle/>
            <a:p>
              <a:r>
                <a:rPr lang="en-US" sz="900" b="1" dirty="0">
                  <a:solidFill>
                    <a:srgbClr val="FFC000"/>
                  </a:solidFill>
                  <a:latin typeface="Trebuchet MS" panose="020B0703020202090204" pitchFamily="34" charset="0"/>
                </a:rPr>
                <a:t>Direct to Chip Liquid Cooling (DCLC)</a:t>
              </a:r>
            </a:p>
          </p:txBody>
        </p:sp>
        <p:sp>
          <p:nvSpPr>
            <p:cNvPr id="1029" name="TextBox 1028">
              <a:extLst>
                <a:ext uri="{FF2B5EF4-FFF2-40B4-BE49-F238E27FC236}">
                  <a16:creationId xmlns:a16="http://schemas.microsoft.com/office/drawing/2014/main" id="{FBF7D50B-0386-5790-1DD6-FDF1ED083FED}"/>
                </a:ext>
              </a:extLst>
            </p:cNvPr>
            <p:cNvSpPr txBox="1"/>
            <p:nvPr/>
          </p:nvSpPr>
          <p:spPr>
            <a:xfrm>
              <a:off x="5061903" y="3979017"/>
              <a:ext cx="2427716" cy="439773"/>
            </a:xfrm>
            <a:prstGeom prst="rect">
              <a:avLst/>
            </a:prstGeom>
            <a:noFill/>
          </p:spPr>
          <p:txBody>
            <a:bodyPr wrap="none" rtlCol="0">
              <a:spAutoFit/>
            </a:bodyPr>
            <a:lstStyle/>
            <a:p>
              <a:r>
                <a:rPr lang="en-US" sz="900" b="1">
                  <a:solidFill>
                    <a:srgbClr val="FFC000"/>
                  </a:solidFill>
                  <a:latin typeface="Trebuchet MS" panose="020B0703020202090204" pitchFamily="34" charset="0"/>
                </a:rPr>
                <a:t>Liquid Immersion Cooling (LIC)</a:t>
              </a:r>
            </a:p>
          </p:txBody>
        </p:sp>
      </p:grpSp>
      <p:sp>
        <p:nvSpPr>
          <p:cNvPr id="1030" name="TextBox 1029">
            <a:extLst>
              <a:ext uri="{FF2B5EF4-FFF2-40B4-BE49-F238E27FC236}">
                <a16:creationId xmlns:a16="http://schemas.microsoft.com/office/drawing/2014/main" id="{828CD405-DAE4-AA3C-5EE2-10CEF18BED0A}"/>
              </a:ext>
            </a:extLst>
          </p:cNvPr>
          <p:cNvSpPr txBox="1"/>
          <p:nvPr/>
        </p:nvSpPr>
        <p:spPr>
          <a:xfrm>
            <a:off x="365047" y="1361384"/>
            <a:ext cx="1295547" cy="253916"/>
          </a:xfrm>
          <a:prstGeom prst="rect">
            <a:avLst/>
          </a:prstGeom>
          <a:noFill/>
        </p:spPr>
        <p:txBody>
          <a:bodyPr wrap="none" rtlCol="0">
            <a:spAutoFit/>
          </a:bodyPr>
          <a:lstStyle/>
          <a:p>
            <a:r>
              <a:rPr lang="en-US" sz="1050" b="1">
                <a:solidFill>
                  <a:srgbClr val="BED730"/>
                </a:solidFill>
                <a:latin typeface="Trebuchet MS" panose="020B0703020202090204" pitchFamily="34" charset="0"/>
              </a:rPr>
              <a:t>Air Cooled Chiller</a:t>
            </a:r>
          </a:p>
        </p:txBody>
      </p:sp>
      <p:sp>
        <p:nvSpPr>
          <p:cNvPr id="1031" name="TextBox 1030">
            <a:extLst>
              <a:ext uri="{FF2B5EF4-FFF2-40B4-BE49-F238E27FC236}">
                <a16:creationId xmlns:a16="http://schemas.microsoft.com/office/drawing/2014/main" id="{9C10A3AF-B547-2BBE-8D0D-A48CF4952608}"/>
              </a:ext>
            </a:extLst>
          </p:cNvPr>
          <p:cNvSpPr txBox="1"/>
          <p:nvPr/>
        </p:nvSpPr>
        <p:spPr>
          <a:xfrm>
            <a:off x="366389" y="1756498"/>
            <a:ext cx="2246641" cy="830997"/>
          </a:xfrm>
          <a:prstGeom prst="rect">
            <a:avLst/>
          </a:prstGeom>
          <a:noFill/>
        </p:spPr>
        <p:txBody>
          <a:bodyPr wrap="square" rtlCol="0">
            <a:spAutoFit/>
          </a:bodyPr>
          <a:lstStyle/>
          <a:p>
            <a:pPr marL="92075" indent="-92075">
              <a:buFont typeface="Arial" panose="020B0604020202020204" pitchFamily="34" charset="0"/>
              <a:buChar char="•"/>
            </a:pPr>
            <a:r>
              <a:rPr lang="en-US" sz="800" dirty="0">
                <a:solidFill>
                  <a:schemeClr val="bg1"/>
                </a:solidFill>
                <a:latin typeface="Trebuchet MS" panose="020B0703020202090204" pitchFamily="34" charset="0"/>
              </a:rPr>
              <a:t>All Liquid Cooling systems that requires water temperature of 20 deg C to 24 Deg C supported by the chiller-based HVAC infrastructure</a:t>
            </a:r>
          </a:p>
          <a:p>
            <a:pPr marL="92075" indent="-92075">
              <a:buFont typeface="Arial" panose="020B0604020202020204" pitchFamily="34" charset="0"/>
              <a:buChar char="•"/>
            </a:pPr>
            <a:r>
              <a:rPr lang="en-US" sz="800" dirty="0">
                <a:solidFill>
                  <a:schemeClr val="bg1"/>
                </a:solidFill>
                <a:latin typeface="Trebuchet MS" panose="020B0703020202090204" pitchFamily="34" charset="0"/>
              </a:rPr>
              <a:t>Various air-cooling systems for the server hall</a:t>
            </a:r>
          </a:p>
        </p:txBody>
      </p:sp>
      <p:sp>
        <p:nvSpPr>
          <p:cNvPr id="1032" name="TextBox 1031">
            <a:extLst>
              <a:ext uri="{FF2B5EF4-FFF2-40B4-BE49-F238E27FC236}">
                <a16:creationId xmlns:a16="http://schemas.microsoft.com/office/drawing/2014/main" id="{B5D29F7B-BB1A-7D6F-3BD0-F370944DAE00}"/>
              </a:ext>
            </a:extLst>
          </p:cNvPr>
          <p:cNvSpPr txBox="1"/>
          <p:nvPr/>
        </p:nvSpPr>
        <p:spPr>
          <a:xfrm>
            <a:off x="6450670" y="1361384"/>
            <a:ext cx="1943161" cy="253916"/>
          </a:xfrm>
          <a:prstGeom prst="rect">
            <a:avLst/>
          </a:prstGeom>
          <a:noFill/>
        </p:spPr>
        <p:txBody>
          <a:bodyPr wrap="none" rtlCol="0">
            <a:spAutoFit/>
          </a:bodyPr>
          <a:lstStyle/>
          <a:p>
            <a:r>
              <a:rPr lang="en-US" sz="1050" b="1">
                <a:solidFill>
                  <a:srgbClr val="BED730"/>
                </a:solidFill>
                <a:latin typeface="Trebuchet MS" panose="020B0703020202090204" pitchFamily="34" charset="0"/>
              </a:rPr>
              <a:t>Dry Cooler/Adiabatic Cooler</a:t>
            </a:r>
          </a:p>
        </p:txBody>
      </p:sp>
      <p:sp>
        <p:nvSpPr>
          <p:cNvPr id="1033" name="TextBox 1032">
            <a:extLst>
              <a:ext uri="{FF2B5EF4-FFF2-40B4-BE49-F238E27FC236}">
                <a16:creationId xmlns:a16="http://schemas.microsoft.com/office/drawing/2014/main" id="{704ECA08-4FC3-1416-ADA5-6D87F75A71D4}"/>
              </a:ext>
            </a:extLst>
          </p:cNvPr>
          <p:cNvSpPr txBox="1"/>
          <p:nvPr/>
        </p:nvSpPr>
        <p:spPr>
          <a:xfrm>
            <a:off x="6438594" y="1758221"/>
            <a:ext cx="2339017" cy="954107"/>
          </a:xfrm>
          <a:prstGeom prst="rect">
            <a:avLst/>
          </a:prstGeom>
          <a:noFill/>
        </p:spPr>
        <p:txBody>
          <a:bodyPr wrap="square" rtlCol="0">
            <a:spAutoFit/>
          </a:bodyPr>
          <a:lstStyle/>
          <a:p>
            <a:pPr marL="92075" indent="-92075">
              <a:buFont typeface="Arial" panose="020B0604020202020204" pitchFamily="34" charset="0"/>
              <a:buChar char="•"/>
            </a:pPr>
            <a:r>
              <a:rPr lang="en-US" sz="800" dirty="0">
                <a:solidFill>
                  <a:schemeClr val="bg1"/>
                </a:solidFill>
                <a:latin typeface="Trebuchet MS" panose="020B0703020202090204" pitchFamily="34" charset="0"/>
              </a:rPr>
              <a:t>Liquid cooling system that needs higher water temperature, general ask is 30</a:t>
            </a:r>
            <a:r>
              <a:rPr lang="en-US" sz="800" baseline="30000" dirty="0">
                <a:solidFill>
                  <a:schemeClr val="bg1"/>
                </a:solidFill>
                <a:latin typeface="Trebuchet MS" panose="020B0703020202090204" pitchFamily="34" charset="0"/>
              </a:rPr>
              <a:t>o</a:t>
            </a:r>
            <a:r>
              <a:rPr lang="en-US" sz="800" dirty="0">
                <a:solidFill>
                  <a:schemeClr val="bg1"/>
                </a:solidFill>
                <a:latin typeface="Trebuchet MS" panose="020B0703020202090204" pitchFamily="34" charset="0"/>
              </a:rPr>
              <a:t> C to 40</a:t>
            </a:r>
            <a:r>
              <a:rPr lang="en-US" sz="800" baseline="30000" dirty="0">
                <a:solidFill>
                  <a:schemeClr val="bg1"/>
                </a:solidFill>
                <a:latin typeface="Trebuchet MS" panose="020B0703020202090204" pitchFamily="34" charset="0"/>
              </a:rPr>
              <a:t>o</a:t>
            </a:r>
            <a:r>
              <a:rPr lang="en-US" sz="800" dirty="0">
                <a:solidFill>
                  <a:schemeClr val="bg1"/>
                </a:solidFill>
                <a:latin typeface="Trebuchet MS" panose="020B0703020202090204" pitchFamily="34" charset="0"/>
              </a:rPr>
              <a:t> C</a:t>
            </a:r>
          </a:p>
          <a:p>
            <a:pPr marL="92075" indent="-92075">
              <a:buFont typeface="Arial" panose="020B0604020202020204" pitchFamily="34" charset="0"/>
              <a:buChar char="•"/>
            </a:pPr>
            <a:r>
              <a:rPr lang="en-US" sz="800" dirty="0">
                <a:solidFill>
                  <a:schemeClr val="bg1"/>
                </a:solidFill>
                <a:latin typeface="Trebuchet MS" panose="020B0703020202090204" pitchFamily="34" charset="0"/>
              </a:rPr>
              <a:t>All Gen3 DCs are feasible for provisioning  the required infrastructure</a:t>
            </a:r>
          </a:p>
          <a:p>
            <a:pPr marL="92075" indent="-92075">
              <a:buFont typeface="Arial" panose="020B0604020202020204" pitchFamily="34" charset="0"/>
              <a:buChar char="•"/>
            </a:pPr>
            <a:r>
              <a:rPr lang="en-US" sz="800" dirty="0">
                <a:solidFill>
                  <a:schemeClr val="bg1"/>
                </a:solidFill>
                <a:latin typeface="Trebuchet MS" panose="020B0703020202090204" pitchFamily="34" charset="0"/>
              </a:rPr>
              <a:t>Significant savings in PUE due to elimination of compressors for cooling</a:t>
            </a:r>
          </a:p>
        </p:txBody>
      </p:sp>
      <p:sp>
        <p:nvSpPr>
          <p:cNvPr id="1034" name="Rectangle 1033">
            <a:extLst>
              <a:ext uri="{FF2B5EF4-FFF2-40B4-BE49-F238E27FC236}">
                <a16:creationId xmlns:a16="http://schemas.microsoft.com/office/drawing/2014/main" id="{1B00626C-D185-E5A1-B746-04D35B26DDE8}"/>
              </a:ext>
            </a:extLst>
          </p:cNvPr>
          <p:cNvSpPr/>
          <p:nvPr/>
        </p:nvSpPr>
        <p:spPr>
          <a:xfrm>
            <a:off x="325519" y="990855"/>
            <a:ext cx="2654447" cy="1823532"/>
          </a:xfrm>
          <a:prstGeom prst="rect">
            <a:avLst/>
          </a:prstGeom>
          <a:noFill/>
          <a:ln w="12700">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Trebuchet MS" panose="020B0703020202090204" pitchFamily="34" charset="0"/>
            </a:endParaRPr>
          </a:p>
        </p:txBody>
      </p:sp>
      <p:sp>
        <p:nvSpPr>
          <p:cNvPr id="1035" name="Rectangle 1034">
            <a:extLst>
              <a:ext uri="{FF2B5EF4-FFF2-40B4-BE49-F238E27FC236}">
                <a16:creationId xmlns:a16="http://schemas.microsoft.com/office/drawing/2014/main" id="{C1211425-1B8F-7416-578C-43F84CA80A6C}"/>
              </a:ext>
            </a:extLst>
          </p:cNvPr>
          <p:cNvSpPr/>
          <p:nvPr/>
        </p:nvSpPr>
        <p:spPr>
          <a:xfrm>
            <a:off x="6151691" y="990855"/>
            <a:ext cx="2654446" cy="1823532"/>
          </a:xfrm>
          <a:prstGeom prst="rect">
            <a:avLst/>
          </a:prstGeom>
          <a:noFill/>
          <a:ln w="952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Trebuchet MS" panose="020B0703020202090204" pitchFamily="34" charset="0"/>
            </a:endParaRPr>
          </a:p>
        </p:txBody>
      </p:sp>
      <p:sp>
        <p:nvSpPr>
          <p:cNvPr id="15" name="TextBox 14">
            <a:extLst>
              <a:ext uri="{FF2B5EF4-FFF2-40B4-BE49-F238E27FC236}">
                <a16:creationId xmlns:a16="http://schemas.microsoft.com/office/drawing/2014/main" id="{C5D1677B-A943-4E93-D71A-523A848FA6D0}"/>
              </a:ext>
            </a:extLst>
          </p:cNvPr>
          <p:cNvSpPr txBox="1"/>
          <p:nvPr/>
        </p:nvSpPr>
        <p:spPr>
          <a:xfrm>
            <a:off x="2979966" y="717070"/>
            <a:ext cx="3354332" cy="261610"/>
          </a:xfrm>
          <a:prstGeom prst="rect">
            <a:avLst/>
          </a:prstGeom>
          <a:noFill/>
        </p:spPr>
        <p:txBody>
          <a:bodyPr wrap="square" rtlCol="0">
            <a:spAutoFit/>
          </a:bodyPr>
          <a:lstStyle/>
          <a:p>
            <a:pPr algn="ctr"/>
            <a:r>
              <a:rPr lang="en-US" sz="1100" b="1">
                <a:solidFill>
                  <a:srgbClr val="BED730"/>
                </a:solidFill>
                <a:latin typeface="Trebuchet MS" panose="020B0703020202090204" pitchFamily="34" charset="0"/>
              </a:rPr>
              <a:t>Liquid Cooling Technologies</a:t>
            </a:r>
          </a:p>
        </p:txBody>
      </p:sp>
      <p:sp>
        <p:nvSpPr>
          <p:cNvPr id="5" name="TextBox 4">
            <a:extLst>
              <a:ext uri="{FF2B5EF4-FFF2-40B4-BE49-F238E27FC236}">
                <a16:creationId xmlns:a16="http://schemas.microsoft.com/office/drawing/2014/main" id="{601352E2-683A-629B-25E7-2D2DA18245D1}"/>
              </a:ext>
            </a:extLst>
          </p:cNvPr>
          <p:cNvSpPr txBox="1"/>
          <p:nvPr/>
        </p:nvSpPr>
        <p:spPr>
          <a:xfrm>
            <a:off x="323850" y="2858364"/>
            <a:ext cx="8496299" cy="1449051"/>
          </a:xfrm>
          <a:prstGeom prst="rect">
            <a:avLst/>
          </a:prstGeom>
          <a:noFill/>
        </p:spPr>
        <p:txBody>
          <a:bodyPr wrap="square" rtlCol="0">
            <a:spAutoFit/>
          </a:bodyPr>
          <a:lstStyle/>
          <a:p>
            <a:pPr marL="92075" indent="-92075">
              <a:lnSpc>
                <a:spcPct val="150000"/>
              </a:lnSpc>
              <a:buFont typeface="Arial" panose="020B0604020202020204" pitchFamily="34" charset="0"/>
              <a:buChar char="•"/>
            </a:pPr>
            <a:r>
              <a:rPr lang="en-US" sz="1000" dirty="0">
                <a:solidFill>
                  <a:schemeClr val="bg1"/>
                </a:solidFill>
                <a:latin typeface="Trebuchet MS" panose="020B0703020202090204" pitchFamily="34" charset="0"/>
              </a:rPr>
              <a:t>Fault Tolerant Hybrid model using air-to-air and/or air-to-liquid cooling methodologies in single rack</a:t>
            </a:r>
          </a:p>
          <a:p>
            <a:pPr marL="92075" indent="-92075">
              <a:lnSpc>
                <a:spcPct val="150000"/>
              </a:lnSpc>
              <a:buFont typeface="Arial" panose="020B0604020202020204" pitchFamily="34" charset="0"/>
              <a:buChar char="•"/>
            </a:pPr>
            <a:r>
              <a:rPr lang="en-US" sz="1000" dirty="0">
                <a:solidFill>
                  <a:schemeClr val="bg1"/>
                </a:solidFill>
                <a:latin typeface="Trebuchet MS" panose="020B0703020202090204" pitchFamily="34" charset="0"/>
              </a:rPr>
              <a:t>Redundant Water Distribution system for both Chilled and warm water </a:t>
            </a:r>
          </a:p>
          <a:p>
            <a:pPr marL="92075" indent="-92075">
              <a:lnSpc>
                <a:spcPct val="150000"/>
              </a:lnSpc>
              <a:buFont typeface="Arial" panose="020B0604020202020204" pitchFamily="34" charset="0"/>
              <a:buChar char="•"/>
            </a:pPr>
            <a:r>
              <a:rPr lang="en-US" sz="1000" dirty="0">
                <a:solidFill>
                  <a:schemeClr val="bg1"/>
                </a:solidFill>
                <a:latin typeface="Trebuchet MS" panose="020B0703020202090204" pitchFamily="34" charset="0"/>
              </a:rPr>
              <a:t>Compatible with all leading Coolant Distribution Unit (CDU) manufacturers for precise supply of water pressure, flow rate, and temperature </a:t>
            </a:r>
          </a:p>
          <a:p>
            <a:pPr marL="92075" indent="-92075">
              <a:lnSpc>
                <a:spcPct val="150000"/>
              </a:lnSpc>
              <a:buFont typeface="Arial" panose="020B0604020202020204" pitchFamily="34" charset="0"/>
              <a:buChar char="•"/>
            </a:pPr>
            <a:r>
              <a:rPr lang="en-US" sz="1000" dirty="0">
                <a:solidFill>
                  <a:schemeClr val="bg1"/>
                </a:solidFill>
                <a:latin typeface="Trebuchet MS" panose="020B0703020202090204" pitchFamily="34" charset="0"/>
              </a:rPr>
              <a:t>Unique water distribution system without the use of CDU to deliver precise pressure, flow, and temperature for specific AI chips</a:t>
            </a:r>
          </a:p>
          <a:p>
            <a:pPr marL="92075" indent="-92075">
              <a:lnSpc>
                <a:spcPct val="150000"/>
              </a:lnSpc>
              <a:buFont typeface="Arial" panose="020B0604020202020204" pitchFamily="34" charset="0"/>
              <a:buChar char="•"/>
            </a:pPr>
            <a:r>
              <a:rPr lang="en-US" sz="1000" dirty="0">
                <a:solidFill>
                  <a:schemeClr val="bg1"/>
                </a:solidFill>
                <a:latin typeface="Trebuchet MS" panose="020B0703020202090204" pitchFamily="34" charset="0"/>
              </a:rPr>
              <a:t>Supports scattered high-density AI racks with standalone liquid distribution equipment (e.g. side car or AHX)</a:t>
            </a:r>
          </a:p>
          <a:p>
            <a:pPr marL="92075" indent="-92075">
              <a:lnSpc>
                <a:spcPct val="150000"/>
              </a:lnSpc>
              <a:buFont typeface="Arial" panose="020B0604020202020204" pitchFamily="34" charset="0"/>
              <a:buChar char="•"/>
            </a:pPr>
            <a:r>
              <a:rPr lang="en-US" sz="1000" dirty="0">
                <a:solidFill>
                  <a:schemeClr val="bg1"/>
                </a:solidFill>
                <a:latin typeface="Trebuchet MS" panose="020B0703020202090204" pitchFamily="34" charset="0"/>
              </a:rPr>
              <a:t>Fully Integrated Building Management System</a:t>
            </a:r>
          </a:p>
        </p:txBody>
      </p:sp>
      <p:sp>
        <p:nvSpPr>
          <p:cNvPr id="9" name="TextBox 8">
            <a:extLst>
              <a:ext uri="{FF2B5EF4-FFF2-40B4-BE49-F238E27FC236}">
                <a16:creationId xmlns:a16="http://schemas.microsoft.com/office/drawing/2014/main" id="{D9FC0AE2-EADE-FF60-2202-1F6F38296824}"/>
              </a:ext>
            </a:extLst>
          </p:cNvPr>
          <p:cNvSpPr txBox="1"/>
          <p:nvPr/>
        </p:nvSpPr>
        <p:spPr>
          <a:xfrm>
            <a:off x="324000" y="4411122"/>
            <a:ext cx="8496300" cy="276999"/>
          </a:xfrm>
          <a:prstGeom prst="rect">
            <a:avLst/>
          </a:prstGeom>
          <a:noFill/>
        </p:spPr>
        <p:txBody>
          <a:bodyPr wrap="square">
            <a:spAutoFit/>
          </a:bodyPr>
          <a:lstStyle/>
          <a:p>
            <a:pPr algn="ctr"/>
            <a:r>
              <a:rPr lang="en-US" sz="1200" b="1" i="1" dirty="0"/>
              <a:t>Fault-tolerant, hybrid cooling systems with precise liquid distribution for high-density racks</a:t>
            </a:r>
          </a:p>
        </p:txBody>
      </p:sp>
    </p:spTree>
    <p:extLst>
      <p:ext uri="{BB962C8B-B14F-4D97-AF65-F5344CB8AC3E}">
        <p14:creationId xmlns:p14="http://schemas.microsoft.com/office/powerpoint/2010/main" val="99421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E62AF6-AD24-B4B1-6228-7385E701F27C}"/>
              </a:ext>
            </a:extLst>
          </p:cNvPr>
          <p:cNvSpPr/>
          <p:nvPr/>
        </p:nvSpPr>
        <p:spPr>
          <a:xfrm>
            <a:off x="6452990" y="688932"/>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nvGrpSpPr>
          <p:cNvPr id="15" name="Group 14">
            <a:extLst>
              <a:ext uri="{FF2B5EF4-FFF2-40B4-BE49-F238E27FC236}">
                <a16:creationId xmlns:a16="http://schemas.microsoft.com/office/drawing/2014/main" id="{4B287152-785D-9B97-7210-FBFF96FE0495}"/>
              </a:ext>
            </a:extLst>
          </p:cNvPr>
          <p:cNvGrpSpPr/>
          <p:nvPr/>
        </p:nvGrpSpPr>
        <p:grpSpPr>
          <a:xfrm>
            <a:off x="2542250" y="688932"/>
            <a:ext cx="5512516" cy="4147679"/>
            <a:chOff x="1815742" y="688932"/>
            <a:chExt cx="5512516" cy="4147679"/>
          </a:xfrm>
        </p:grpSpPr>
        <p:grpSp>
          <p:nvGrpSpPr>
            <p:cNvPr id="13" name="Group 12">
              <a:extLst>
                <a:ext uri="{FF2B5EF4-FFF2-40B4-BE49-F238E27FC236}">
                  <a16:creationId xmlns:a16="http://schemas.microsoft.com/office/drawing/2014/main" id="{A632F528-37B7-2813-4D1F-23DA914D31DA}"/>
                </a:ext>
              </a:extLst>
            </p:cNvPr>
            <p:cNvGrpSpPr/>
            <p:nvPr/>
          </p:nvGrpSpPr>
          <p:grpSpPr>
            <a:xfrm>
              <a:off x="1815742" y="751562"/>
              <a:ext cx="5512516" cy="4085049"/>
              <a:chOff x="1815742" y="751562"/>
              <a:chExt cx="5512516" cy="4085049"/>
            </a:xfrm>
          </p:grpSpPr>
          <p:pic>
            <p:nvPicPr>
              <p:cNvPr id="3" name="Picture 2">
                <a:extLst>
                  <a:ext uri="{FF2B5EF4-FFF2-40B4-BE49-F238E27FC236}">
                    <a16:creationId xmlns:a16="http://schemas.microsoft.com/office/drawing/2014/main" id="{9C207D04-3D0A-0EF2-B0EC-EC3FCF11F25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534" b="-1"/>
              <a:stretch/>
            </p:blipFill>
            <p:spPr>
              <a:xfrm>
                <a:off x="1815742" y="751562"/>
                <a:ext cx="5512516" cy="4022419"/>
              </a:xfrm>
              <a:prstGeom prst="rect">
                <a:avLst/>
              </a:prstGeom>
            </p:spPr>
          </p:pic>
          <p:sp>
            <p:nvSpPr>
              <p:cNvPr id="5" name="Rectangle 4">
                <a:extLst>
                  <a:ext uri="{FF2B5EF4-FFF2-40B4-BE49-F238E27FC236}">
                    <a16:creationId xmlns:a16="http://schemas.microsoft.com/office/drawing/2014/main" id="{EF1E84E8-BC46-9624-2CE4-09F111118332}"/>
                  </a:ext>
                </a:extLst>
              </p:cNvPr>
              <p:cNvSpPr/>
              <p:nvPr/>
            </p:nvSpPr>
            <p:spPr>
              <a:xfrm>
                <a:off x="3482235" y="832981"/>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Rectangle 6">
                <a:extLst>
                  <a:ext uri="{FF2B5EF4-FFF2-40B4-BE49-F238E27FC236}">
                    <a16:creationId xmlns:a16="http://schemas.microsoft.com/office/drawing/2014/main" id="{F2630286-D692-3898-933B-2C16811E6426}"/>
                  </a:ext>
                </a:extLst>
              </p:cNvPr>
              <p:cNvSpPr/>
              <p:nvPr/>
            </p:nvSpPr>
            <p:spPr>
              <a:xfrm>
                <a:off x="3377852" y="4335571"/>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a:extLst>
                  <a:ext uri="{FF2B5EF4-FFF2-40B4-BE49-F238E27FC236}">
                    <a16:creationId xmlns:a16="http://schemas.microsoft.com/office/drawing/2014/main" id="{158ABA9C-5FCA-F7B1-7B6E-322E03EC4459}"/>
                  </a:ext>
                </a:extLst>
              </p:cNvPr>
              <p:cNvSpPr/>
              <p:nvPr/>
            </p:nvSpPr>
            <p:spPr>
              <a:xfrm>
                <a:off x="5506233" y="4667510"/>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a:extLst>
                  <a:ext uri="{FF2B5EF4-FFF2-40B4-BE49-F238E27FC236}">
                    <a16:creationId xmlns:a16="http://schemas.microsoft.com/office/drawing/2014/main" id="{7B4CF567-0038-3B8A-764A-BA7F9C4B192C}"/>
                  </a:ext>
                </a:extLst>
              </p:cNvPr>
              <p:cNvSpPr/>
              <p:nvPr/>
            </p:nvSpPr>
            <p:spPr>
              <a:xfrm>
                <a:off x="4094871" y="4251020"/>
                <a:ext cx="1335161" cy="58559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14" name="Rectangle 13">
              <a:extLst>
                <a:ext uri="{FF2B5EF4-FFF2-40B4-BE49-F238E27FC236}">
                  <a16:creationId xmlns:a16="http://schemas.microsoft.com/office/drawing/2014/main" id="{A7DDA094-DBE7-CA3D-1F49-75482430493F}"/>
                </a:ext>
              </a:extLst>
            </p:cNvPr>
            <p:cNvSpPr/>
            <p:nvPr/>
          </p:nvSpPr>
          <p:spPr>
            <a:xfrm>
              <a:off x="5703518" y="688932"/>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34" name="Rounded Rectangle 33">
            <a:extLst>
              <a:ext uri="{FF2B5EF4-FFF2-40B4-BE49-F238E27FC236}">
                <a16:creationId xmlns:a16="http://schemas.microsoft.com/office/drawing/2014/main" id="{DDE04CFD-B8EA-1BC6-F1DF-8D873197A994}"/>
              </a:ext>
            </a:extLst>
          </p:cNvPr>
          <p:cNvSpPr/>
          <p:nvPr/>
        </p:nvSpPr>
        <p:spPr>
          <a:xfrm>
            <a:off x="5377840" y="768389"/>
            <a:ext cx="2649253" cy="3867806"/>
          </a:xfrm>
          <a:custGeom>
            <a:avLst/>
            <a:gdLst>
              <a:gd name="connsiteX0" fmla="*/ 0 w 2649253"/>
              <a:gd name="connsiteY0" fmla="*/ 441551 h 3867806"/>
              <a:gd name="connsiteX1" fmla="*/ 441551 w 2649253"/>
              <a:gd name="connsiteY1" fmla="*/ 0 h 3867806"/>
              <a:gd name="connsiteX2" fmla="*/ 1030268 w 2649253"/>
              <a:gd name="connsiteY2" fmla="*/ 0 h 3867806"/>
              <a:gd name="connsiteX3" fmla="*/ 1654308 w 2649253"/>
              <a:gd name="connsiteY3" fmla="*/ 0 h 3867806"/>
              <a:gd name="connsiteX4" fmla="*/ 2207702 w 2649253"/>
              <a:gd name="connsiteY4" fmla="*/ 0 h 3867806"/>
              <a:gd name="connsiteX5" fmla="*/ 2649253 w 2649253"/>
              <a:gd name="connsiteY5" fmla="*/ 441551 h 3867806"/>
              <a:gd name="connsiteX6" fmla="*/ 2649253 w 2649253"/>
              <a:gd name="connsiteY6" fmla="*/ 1038492 h 3867806"/>
              <a:gd name="connsiteX7" fmla="*/ 2649253 w 2649253"/>
              <a:gd name="connsiteY7" fmla="*/ 1665280 h 3867806"/>
              <a:gd name="connsiteX8" fmla="*/ 2649253 w 2649253"/>
              <a:gd name="connsiteY8" fmla="*/ 2292067 h 3867806"/>
              <a:gd name="connsiteX9" fmla="*/ 2649253 w 2649253"/>
              <a:gd name="connsiteY9" fmla="*/ 2799467 h 3867806"/>
              <a:gd name="connsiteX10" fmla="*/ 2649253 w 2649253"/>
              <a:gd name="connsiteY10" fmla="*/ 3426255 h 3867806"/>
              <a:gd name="connsiteX11" fmla="*/ 2207702 w 2649253"/>
              <a:gd name="connsiteY11" fmla="*/ 3867806 h 3867806"/>
              <a:gd name="connsiteX12" fmla="*/ 1601323 w 2649253"/>
              <a:gd name="connsiteY12" fmla="*/ 3867806 h 3867806"/>
              <a:gd name="connsiteX13" fmla="*/ 1030268 w 2649253"/>
              <a:gd name="connsiteY13" fmla="*/ 3867806 h 3867806"/>
              <a:gd name="connsiteX14" fmla="*/ 441551 w 2649253"/>
              <a:gd name="connsiteY14" fmla="*/ 3867806 h 3867806"/>
              <a:gd name="connsiteX15" fmla="*/ 0 w 2649253"/>
              <a:gd name="connsiteY15" fmla="*/ 3426255 h 3867806"/>
              <a:gd name="connsiteX16" fmla="*/ 0 w 2649253"/>
              <a:gd name="connsiteY16" fmla="*/ 2769620 h 3867806"/>
              <a:gd name="connsiteX17" fmla="*/ 0 w 2649253"/>
              <a:gd name="connsiteY17" fmla="*/ 2262220 h 3867806"/>
              <a:gd name="connsiteX18" fmla="*/ 0 w 2649253"/>
              <a:gd name="connsiteY18" fmla="*/ 1665280 h 3867806"/>
              <a:gd name="connsiteX19" fmla="*/ 0 w 2649253"/>
              <a:gd name="connsiteY19" fmla="*/ 1008645 h 3867806"/>
              <a:gd name="connsiteX20" fmla="*/ 0 w 2649253"/>
              <a:gd name="connsiteY20" fmla="*/ 441551 h 386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9253" h="3867806" extrusionOk="0">
                <a:moveTo>
                  <a:pt x="0" y="441551"/>
                </a:moveTo>
                <a:cubicBezTo>
                  <a:pt x="-7537" y="210912"/>
                  <a:pt x="134667" y="-26024"/>
                  <a:pt x="441551" y="0"/>
                </a:cubicBezTo>
                <a:cubicBezTo>
                  <a:pt x="614311" y="-9948"/>
                  <a:pt x="740798" y="35210"/>
                  <a:pt x="1030268" y="0"/>
                </a:cubicBezTo>
                <a:cubicBezTo>
                  <a:pt x="1319738" y="-35210"/>
                  <a:pt x="1446272" y="29548"/>
                  <a:pt x="1654308" y="0"/>
                </a:cubicBezTo>
                <a:cubicBezTo>
                  <a:pt x="1862344" y="-29548"/>
                  <a:pt x="2046854" y="34919"/>
                  <a:pt x="2207702" y="0"/>
                </a:cubicBezTo>
                <a:cubicBezTo>
                  <a:pt x="2455308" y="44005"/>
                  <a:pt x="2641966" y="128675"/>
                  <a:pt x="2649253" y="441551"/>
                </a:cubicBezTo>
                <a:cubicBezTo>
                  <a:pt x="2700221" y="625532"/>
                  <a:pt x="2610096" y="859861"/>
                  <a:pt x="2649253" y="1038492"/>
                </a:cubicBezTo>
                <a:cubicBezTo>
                  <a:pt x="2688410" y="1217123"/>
                  <a:pt x="2638677" y="1448926"/>
                  <a:pt x="2649253" y="1665280"/>
                </a:cubicBezTo>
                <a:cubicBezTo>
                  <a:pt x="2659829" y="1881634"/>
                  <a:pt x="2648987" y="2025504"/>
                  <a:pt x="2649253" y="2292067"/>
                </a:cubicBezTo>
                <a:cubicBezTo>
                  <a:pt x="2649519" y="2558630"/>
                  <a:pt x="2640461" y="2559770"/>
                  <a:pt x="2649253" y="2799467"/>
                </a:cubicBezTo>
                <a:cubicBezTo>
                  <a:pt x="2658045" y="3039164"/>
                  <a:pt x="2604457" y="3131686"/>
                  <a:pt x="2649253" y="3426255"/>
                </a:cubicBezTo>
                <a:cubicBezTo>
                  <a:pt x="2621988" y="3677347"/>
                  <a:pt x="2446667" y="3851959"/>
                  <a:pt x="2207702" y="3867806"/>
                </a:cubicBezTo>
                <a:cubicBezTo>
                  <a:pt x="1906568" y="3897175"/>
                  <a:pt x="1809420" y="3829223"/>
                  <a:pt x="1601323" y="3867806"/>
                </a:cubicBezTo>
                <a:cubicBezTo>
                  <a:pt x="1393226" y="3906389"/>
                  <a:pt x="1147626" y="3813710"/>
                  <a:pt x="1030268" y="3867806"/>
                </a:cubicBezTo>
                <a:cubicBezTo>
                  <a:pt x="912910" y="3921902"/>
                  <a:pt x="735059" y="3808214"/>
                  <a:pt x="441551" y="3867806"/>
                </a:cubicBezTo>
                <a:cubicBezTo>
                  <a:pt x="205200" y="3857221"/>
                  <a:pt x="29927" y="3727226"/>
                  <a:pt x="0" y="3426255"/>
                </a:cubicBezTo>
                <a:cubicBezTo>
                  <a:pt x="-23867" y="3238213"/>
                  <a:pt x="3327" y="2981502"/>
                  <a:pt x="0" y="2769620"/>
                </a:cubicBezTo>
                <a:cubicBezTo>
                  <a:pt x="-3327" y="2557739"/>
                  <a:pt x="15991" y="2372795"/>
                  <a:pt x="0" y="2262220"/>
                </a:cubicBezTo>
                <a:cubicBezTo>
                  <a:pt x="-15991" y="2151645"/>
                  <a:pt x="16379" y="1799018"/>
                  <a:pt x="0" y="1665280"/>
                </a:cubicBezTo>
                <a:cubicBezTo>
                  <a:pt x="-16379" y="1531542"/>
                  <a:pt x="32936" y="1295527"/>
                  <a:pt x="0" y="1008645"/>
                </a:cubicBezTo>
                <a:cubicBezTo>
                  <a:pt x="-32936" y="721763"/>
                  <a:pt x="32275" y="688812"/>
                  <a:pt x="0" y="441551"/>
                </a:cubicBezTo>
                <a:close/>
              </a:path>
            </a:pathLst>
          </a:custGeom>
          <a:noFill/>
          <a:ln w="12700">
            <a:solidFill>
              <a:schemeClr val="accent1"/>
            </a:solidFill>
            <a:prstDash val="lgDash"/>
            <a:extLst>
              <a:ext uri="{C807C97D-BFC1-408E-A445-0C87EB9F89A2}">
                <ask:lineSketchStyleProps xmlns:ask="http://schemas.microsoft.com/office/drawing/2018/sketchyshapes" sd="98176570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B2C436A8-BF18-0D71-E4EC-AD7AF3550245}"/>
              </a:ext>
            </a:extLst>
          </p:cNvPr>
          <p:cNvSpPr txBox="1"/>
          <p:nvPr/>
        </p:nvSpPr>
        <p:spPr>
          <a:xfrm>
            <a:off x="2929183" y="1229130"/>
            <a:ext cx="8386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Dry Coolers</a:t>
            </a:r>
          </a:p>
        </p:txBody>
      </p:sp>
      <p:sp>
        <p:nvSpPr>
          <p:cNvPr id="9" name="TextBox 8">
            <a:extLst>
              <a:ext uri="{FF2B5EF4-FFF2-40B4-BE49-F238E27FC236}">
                <a16:creationId xmlns:a16="http://schemas.microsoft.com/office/drawing/2014/main" id="{9003A0B8-9089-FBBB-57C6-1E2BA7AD5A8A}"/>
              </a:ext>
            </a:extLst>
          </p:cNvPr>
          <p:cNvSpPr txBox="1"/>
          <p:nvPr/>
        </p:nvSpPr>
        <p:spPr>
          <a:xfrm>
            <a:off x="5602581" y="1229129"/>
            <a:ext cx="6174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Chillers</a:t>
            </a:r>
          </a:p>
        </p:txBody>
      </p:sp>
      <p:sp>
        <p:nvSpPr>
          <p:cNvPr id="10" name="TextBox 9">
            <a:extLst>
              <a:ext uri="{FF2B5EF4-FFF2-40B4-BE49-F238E27FC236}">
                <a16:creationId xmlns:a16="http://schemas.microsoft.com/office/drawing/2014/main" id="{08811B29-9216-8E5D-2E78-B4EF66E500DB}"/>
              </a:ext>
            </a:extLst>
          </p:cNvPr>
          <p:cNvSpPr txBox="1"/>
          <p:nvPr/>
        </p:nvSpPr>
        <p:spPr>
          <a:xfrm>
            <a:off x="2923153" y="4003411"/>
            <a:ext cx="8386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Dry Coolers</a:t>
            </a:r>
          </a:p>
        </p:txBody>
      </p:sp>
      <p:sp>
        <p:nvSpPr>
          <p:cNvPr id="11" name="TextBox 10">
            <a:extLst>
              <a:ext uri="{FF2B5EF4-FFF2-40B4-BE49-F238E27FC236}">
                <a16:creationId xmlns:a16="http://schemas.microsoft.com/office/drawing/2014/main" id="{16AD066D-86FF-6597-8044-2C9A0CBA397E}"/>
              </a:ext>
            </a:extLst>
          </p:cNvPr>
          <p:cNvSpPr txBox="1"/>
          <p:nvPr/>
        </p:nvSpPr>
        <p:spPr>
          <a:xfrm>
            <a:off x="5676656" y="4003411"/>
            <a:ext cx="6174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Chillers</a:t>
            </a:r>
          </a:p>
        </p:txBody>
      </p:sp>
      <p:sp>
        <p:nvSpPr>
          <p:cNvPr id="17" name="Rounded Rectangular Callout 16">
            <a:extLst>
              <a:ext uri="{FF2B5EF4-FFF2-40B4-BE49-F238E27FC236}">
                <a16:creationId xmlns:a16="http://schemas.microsoft.com/office/drawing/2014/main" id="{05D522AE-1E7D-40B7-32B0-3E17DD67AFD6}"/>
              </a:ext>
            </a:extLst>
          </p:cNvPr>
          <p:cNvSpPr/>
          <p:nvPr/>
        </p:nvSpPr>
        <p:spPr>
          <a:xfrm>
            <a:off x="7680214" y="1002082"/>
            <a:ext cx="958241" cy="230752"/>
          </a:xfrm>
          <a:prstGeom prst="wedgeRoundRectCallout">
            <a:avLst>
              <a:gd name="adj1" fmla="val -107761"/>
              <a:gd name="adj2" fmla="val 51643"/>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Warm Water Distribution Riser A</a:t>
            </a:r>
          </a:p>
        </p:txBody>
      </p:sp>
      <p:sp>
        <p:nvSpPr>
          <p:cNvPr id="19" name="Rounded Rectangular Callout 18">
            <a:extLst>
              <a:ext uri="{FF2B5EF4-FFF2-40B4-BE49-F238E27FC236}">
                <a16:creationId xmlns:a16="http://schemas.microsoft.com/office/drawing/2014/main" id="{7A1781E2-63A4-2B36-8227-CBA556BACCBC}"/>
              </a:ext>
            </a:extLst>
          </p:cNvPr>
          <p:cNvSpPr/>
          <p:nvPr/>
        </p:nvSpPr>
        <p:spPr>
          <a:xfrm>
            <a:off x="7989189" y="1256144"/>
            <a:ext cx="958241" cy="230752"/>
          </a:xfrm>
          <a:prstGeom prst="wedgeRoundRectCallout">
            <a:avLst>
              <a:gd name="adj1" fmla="val -114297"/>
              <a:gd name="adj2" fmla="val -29782"/>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Chilled Water Distribution Riser A</a:t>
            </a:r>
          </a:p>
        </p:txBody>
      </p:sp>
      <p:sp>
        <p:nvSpPr>
          <p:cNvPr id="23" name="Rounded Rectangular Callout 22">
            <a:extLst>
              <a:ext uri="{FF2B5EF4-FFF2-40B4-BE49-F238E27FC236}">
                <a16:creationId xmlns:a16="http://schemas.microsoft.com/office/drawing/2014/main" id="{244B2F63-3F86-D3EF-532A-1598611A8AC6}"/>
              </a:ext>
            </a:extLst>
          </p:cNvPr>
          <p:cNvSpPr/>
          <p:nvPr/>
        </p:nvSpPr>
        <p:spPr>
          <a:xfrm>
            <a:off x="7680214" y="4313063"/>
            <a:ext cx="958241" cy="230752"/>
          </a:xfrm>
          <a:prstGeom prst="wedgeRoundRectCallout">
            <a:avLst>
              <a:gd name="adj1" fmla="val -112990"/>
              <a:gd name="adj2" fmla="val -40639"/>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Warm Water Distribution Riser B</a:t>
            </a:r>
          </a:p>
        </p:txBody>
      </p:sp>
      <p:sp>
        <p:nvSpPr>
          <p:cNvPr id="24" name="Rounded Rectangular Callout 23">
            <a:extLst>
              <a:ext uri="{FF2B5EF4-FFF2-40B4-BE49-F238E27FC236}">
                <a16:creationId xmlns:a16="http://schemas.microsoft.com/office/drawing/2014/main" id="{4E033DAB-2529-E47F-9307-8967244C77E6}"/>
              </a:ext>
            </a:extLst>
          </p:cNvPr>
          <p:cNvSpPr/>
          <p:nvPr/>
        </p:nvSpPr>
        <p:spPr>
          <a:xfrm>
            <a:off x="7989188" y="4051172"/>
            <a:ext cx="958241" cy="230752"/>
          </a:xfrm>
          <a:prstGeom prst="wedgeRoundRectCallout">
            <a:avLst>
              <a:gd name="adj1" fmla="val -114297"/>
              <a:gd name="adj2" fmla="val 46215"/>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Chilled Water Distribution Riser B</a:t>
            </a:r>
          </a:p>
        </p:txBody>
      </p:sp>
      <p:sp>
        <p:nvSpPr>
          <p:cNvPr id="30" name="Title 1">
            <a:extLst>
              <a:ext uri="{FF2B5EF4-FFF2-40B4-BE49-F238E27FC236}">
                <a16:creationId xmlns:a16="http://schemas.microsoft.com/office/drawing/2014/main" id="{420B4027-CA73-872F-BDA9-7F2E8A7CEF40}"/>
              </a:ext>
            </a:extLst>
          </p:cNvPr>
          <p:cNvSpPr>
            <a:spLocks noGrp="1"/>
          </p:cNvSpPr>
          <p:nvPr>
            <p:ph type="title"/>
          </p:nvPr>
        </p:nvSpPr>
        <p:spPr>
          <a:xfrm>
            <a:off x="324000" y="211574"/>
            <a:ext cx="8496150" cy="415490"/>
          </a:xfrm>
        </p:spPr>
        <p:txBody>
          <a:bodyPr>
            <a:noAutofit/>
          </a:bodyPr>
          <a:lstStyle/>
          <a:p>
            <a:r>
              <a:rPr lang="en-US" dirty="0"/>
              <a:t>AI-ready Data Centers: cooling</a:t>
            </a:r>
          </a:p>
        </p:txBody>
      </p:sp>
      <p:sp>
        <p:nvSpPr>
          <p:cNvPr id="31" name="TextBox 30">
            <a:extLst>
              <a:ext uri="{FF2B5EF4-FFF2-40B4-BE49-F238E27FC236}">
                <a16:creationId xmlns:a16="http://schemas.microsoft.com/office/drawing/2014/main" id="{1A7C9548-0D0D-4625-496A-B3D759E171D6}"/>
              </a:ext>
            </a:extLst>
          </p:cNvPr>
          <p:cNvSpPr txBox="1"/>
          <p:nvPr/>
        </p:nvSpPr>
        <p:spPr>
          <a:xfrm>
            <a:off x="232439" y="553483"/>
            <a:ext cx="314541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Sify’s Unique Design – Hybrid Cooling Infrastructure</a:t>
            </a:r>
          </a:p>
        </p:txBody>
      </p:sp>
      <p:sp>
        <p:nvSpPr>
          <p:cNvPr id="33" name="Rounded Rectangle 32">
            <a:extLst>
              <a:ext uri="{FF2B5EF4-FFF2-40B4-BE49-F238E27FC236}">
                <a16:creationId xmlns:a16="http://schemas.microsoft.com/office/drawing/2014/main" id="{F60330D0-4A37-6313-9345-F567B460936C}"/>
              </a:ext>
            </a:extLst>
          </p:cNvPr>
          <p:cNvSpPr/>
          <p:nvPr/>
        </p:nvSpPr>
        <p:spPr>
          <a:xfrm>
            <a:off x="2649255" y="799704"/>
            <a:ext cx="2649253" cy="3867806"/>
          </a:xfrm>
          <a:custGeom>
            <a:avLst/>
            <a:gdLst>
              <a:gd name="connsiteX0" fmla="*/ 0 w 2649253"/>
              <a:gd name="connsiteY0" fmla="*/ 441551 h 3867806"/>
              <a:gd name="connsiteX1" fmla="*/ 441551 w 2649253"/>
              <a:gd name="connsiteY1" fmla="*/ 0 h 3867806"/>
              <a:gd name="connsiteX2" fmla="*/ 1065591 w 2649253"/>
              <a:gd name="connsiteY2" fmla="*/ 0 h 3867806"/>
              <a:gd name="connsiteX3" fmla="*/ 1636647 w 2649253"/>
              <a:gd name="connsiteY3" fmla="*/ 0 h 3867806"/>
              <a:gd name="connsiteX4" fmla="*/ 2207702 w 2649253"/>
              <a:gd name="connsiteY4" fmla="*/ 0 h 3867806"/>
              <a:gd name="connsiteX5" fmla="*/ 2649253 w 2649253"/>
              <a:gd name="connsiteY5" fmla="*/ 441551 h 3867806"/>
              <a:gd name="connsiteX6" fmla="*/ 2649253 w 2649253"/>
              <a:gd name="connsiteY6" fmla="*/ 978798 h 3867806"/>
              <a:gd name="connsiteX7" fmla="*/ 2649253 w 2649253"/>
              <a:gd name="connsiteY7" fmla="*/ 1516044 h 3867806"/>
              <a:gd name="connsiteX8" fmla="*/ 2649253 w 2649253"/>
              <a:gd name="connsiteY8" fmla="*/ 2172679 h 3867806"/>
              <a:gd name="connsiteX9" fmla="*/ 2649253 w 2649253"/>
              <a:gd name="connsiteY9" fmla="*/ 2680079 h 3867806"/>
              <a:gd name="connsiteX10" fmla="*/ 2649253 w 2649253"/>
              <a:gd name="connsiteY10" fmla="*/ 3426255 h 3867806"/>
              <a:gd name="connsiteX11" fmla="*/ 2207702 w 2649253"/>
              <a:gd name="connsiteY11" fmla="*/ 3867806 h 3867806"/>
              <a:gd name="connsiteX12" fmla="*/ 1671970 w 2649253"/>
              <a:gd name="connsiteY12" fmla="*/ 3867806 h 3867806"/>
              <a:gd name="connsiteX13" fmla="*/ 1047930 w 2649253"/>
              <a:gd name="connsiteY13" fmla="*/ 3867806 h 3867806"/>
              <a:gd name="connsiteX14" fmla="*/ 441551 w 2649253"/>
              <a:gd name="connsiteY14" fmla="*/ 3867806 h 3867806"/>
              <a:gd name="connsiteX15" fmla="*/ 0 w 2649253"/>
              <a:gd name="connsiteY15" fmla="*/ 3426255 h 3867806"/>
              <a:gd name="connsiteX16" fmla="*/ 0 w 2649253"/>
              <a:gd name="connsiteY16" fmla="*/ 2799467 h 3867806"/>
              <a:gd name="connsiteX17" fmla="*/ 0 w 2649253"/>
              <a:gd name="connsiteY17" fmla="*/ 2292067 h 3867806"/>
              <a:gd name="connsiteX18" fmla="*/ 0 w 2649253"/>
              <a:gd name="connsiteY18" fmla="*/ 1754821 h 3867806"/>
              <a:gd name="connsiteX19" fmla="*/ 0 w 2649253"/>
              <a:gd name="connsiteY19" fmla="*/ 1098186 h 3867806"/>
              <a:gd name="connsiteX20" fmla="*/ 0 w 2649253"/>
              <a:gd name="connsiteY20" fmla="*/ 441551 h 386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9253" h="3867806" extrusionOk="0">
                <a:moveTo>
                  <a:pt x="0" y="441551"/>
                </a:moveTo>
                <a:cubicBezTo>
                  <a:pt x="-19183" y="185857"/>
                  <a:pt x="142381" y="20758"/>
                  <a:pt x="441551" y="0"/>
                </a:cubicBezTo>
                <a:cubicBezTo>
                  <a:pt x="600332" y="-12348"/>
                  <a:pt x="898434" y="13877"/>
                  <a:pt x="1065591" y="0"/>
                </a:cubicBezTo>
                <a:cubicBezTo>
                  <a:pt x="1232748" y="-13877"/>
                  <a:pt x="1478015" y="53771"/>
                  <a:pt x="1636647" y="0"/>
                </a:cubicBezTo>
                <a:cubicBezTo>
                  <a:pt x="1795279" y="-53771"/>
                  <a:pt x="1990303" y="35101"/>
                  <a:pt x="2207702" y="0"/>
                </a:cubicBezTo>
                <a:cubicBezTo>
                  <a:pt x="2434426" y="-55199"/>
                  <a:pt x="2662361" y="149185"/>
                  <a:pt x="2649253" y="441551"/>
                </a:cubicBezTo>
                <a:cubicBezTo>
                  <a:pt x="2712457" y="593469"/>
                  <a:pt x="2632070" y="760764"/>
                  <a:pt x="2649253" y="978798"/>
                </a:cubicBezTo>
                <a:cubicBezTo>
                  <a:pt x="2666436" y="1196832"/>
                  <a:pt x="2615588" y="1294273"/>
                  <a:pt x="2649253" y="1516044"/>
                </a:cubicBezTo>
                <a:cubicBezTo>
                  <a:pt x="2682918" y="1737815"/>
                  <a:pt x="2587000" y="1935096"/>
                  <a:pt x="2649253" y="2172679"/>
                </a:cubicBezTo>
                <a:cubicBezTo>
                  <a:pt x="2711506" y="2410262"/>
                  <a:pt x="2641658" y="2493652"/>
                  <a:pt x="2649253" y="2680079"/>
                </a:cubicBezTo>
                <a:cubicBezTo>
                  <a:pt x="2656848" y="2866506"/>
                  <a:pt x="2596808" y="3157981"/>
                  <a:pt x="2649253" y="3426255"/>
                </a:cubicBezTo>
                <a:cubicBezTo>
                  <a:pt x="2656795" y="3681344"/>
                  <a:pt x="2454179" y="3894886"/>
                  <a:pt x="2207702" y="3867806"/>
                </a:cubicBezTo>
                <a:cubicBezTo>
                  <a:pt x="1978678" y="3894157"/>
                  <a:pt x="1894059" y="3867474"/>
                  <a:pt x="1671970" y="3867806"/>
                </a:cubicBezTo>
                <a:cubicBezTo>
                  <a:pt x="1449881" y="3868138"/>
                  <a:pt x="1269022" y="3841807"/>
                  <a:pt x="1047930" y="3867806"/>
                </a:cubicBezTo>
                <a:cubicBezTo>
                  <a:pt x="826838" y="3893805"/>
                  <a:pt x="725866" y="3817782"/>
                  <a:pt x="441551" y="3867806"/>
                </a:cubicBezTo>
                <a:cubicBezTo>
                  <a:pt x="159445" y="3831774"/>
                  <a:pt x="-35605" y="3616892"/>
                  <a:pt x="0" y="3426255"/>
                </a:cubicBezTo>
                <a:cubicBezTo>
                  <a:pt x="-3807" y="3248240"/>
                  <a:pt x="51446" y="3058229"/>
                  <a:pt x="0" y="2799467"/>
                </a:cubicBezTo>
                <a:cubicBezTo>
                  <a:pt x="-51446" y="2540705"/>
                  <a:pt x="4579" y="2446379"/>
                  <a:pt x="0" y="2292067"/>
                </a:cubicBezTo>
                <a:cubicBezTo>
                  <a:pt x="-4579" y="2137755"/>
                  <a:pt x="6185" y="1944622"/>
                  <a:pt x="0" y="1754821"/>
                </a:cubicBezTo>
                <a:cubicBezTo>
                  <a:pt x="-6185" y="1565020"/>
                  <a:pt x="7860" y="1242841"/>
                  <a:pt x="0" y="1098186"/>
                </a:cubicBezTo>
                <a:cubicBezTo>
                  <a:pt x="-7860" y="953531"/>
                  <a:pt x="31459" y="595839"/>
                  <a:pt x="0" y="441551"/>
                </a:cubicBezTo>
                <a:close/>
              </a:path>
            </a:pathLst>
          </a:custGeom>
          <a:noFill/>
          <a:ln w="12700">
            <a:solidFill>
              <a:schemeClr val="accent2">
                <a:lumMod val="60000"/>
                <a:lumOff val="40000"/>
              </a:schemeClr>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extBox 1">
            <a:extLst>
              <a:ext uri="{FF2B5EF4-FFF2-40B4-BE49-F238E27FC236}">
                <a16:creationId xmlns:a16="http://schemas.microsoft.com/office/drawing/2014/main" id="{8944C347-427B-F01A-FCF6-5105A1B37FFC}"/>
              </a:ext>
            </a:extLst>
          </p:cNvPr>
          <p:cNvSpPr txBox="1"/>
          <p:nvPr/>
        </p:nvSpPr>
        <p:spPr>
          <a:xfrm>
            <a:off x="323850" y="1002082"/>
            <a:ext cx="2151933" cy="3708708"/>
          </a:xfrm>
          <a:prstGeom prst="rect">
            <a:avLst/>
          </a:prstGeom>
          <a:noFill/>
        </p:spPr>
        <p:txBody>
          <a:bodyPr wrap="square" rtlCol="0">
            <a:spAutoFit/>
          </a:bodyPr>
          <a:lstStyle/>
          <a:p>
            <a:pPr marL="171450" marR="0" lvl="0" indent="-171450" algn="l" defTabSz="457200" rtl="0" eaLnBrk="1" fontAlgn="auto" latinLnBrk="0" hangingPunct="1">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Hybrid water distribution</a:t>
            </a:r>
          </a:p>
          <a:p>
            <a:pPr marL="171450" marR="0" lvl="0" indent="-171450" algn="l" defTabSz="457200" rtl="0" eaLnBrk="1" fontAlgn="auto" latinLnBrk="0" hangingPunct="1">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Provision for warm water and chilled water for various cooling workload</a:t>
            </a:r>
          </a:p>
          <a:p>
            <a:pPr marL="171450" marR="0" lvl="0" indent="-171450" algn="l" defTabSz="457200" rtl="0" eaLnBrk="1" fontAlgn="auto" latinLnBrk="0" hangingPunct="1">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Modular expansion either from dry cooler side or chiller side and/or both</a:t>
            </a:r>
          </a:p>
          <a:p>
            <a:pPr marL="171450" marR="0" lvl="0" indent="-171450" algn="l" defTabSz="457200" rtl="0" eaLnBrk="1" fontAlgn="auto" latinLnBrk="0" hangingPunct="1">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Piping network is in designed as add on modules for seamless expansion of warm water and chilled water distribution</a:t>
            </a:r>
          </a:p>
          <a:p>
            <a:pPr marL="171450" marR="0" lvl="0" indent="-171450" algn="l" defTabSz="457200" rtl="0" eaLnBrk="1" fontAlgn="auto" latinLnBrk="0" hangingPunct="1">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Provision to introduce standalone dry cooler systems for smaller, or independent floor or specific applications such as two-phase liquid immersion system </a:t>
            </a:r>
            <a:r>
              <a:rPr kumimoji="0" lang="en-US" sz="1000" b="0" i="0" u="none" strike="noStrike" kern="1200" cap="none" spc="0" normalizeH="0" baseline="0" noProof="0" dirty="0" err="1">
                <a:ln>
                  <a:noFill/>
                </a:ln>
                <a:solidFill>
                  <a:prstClr val="white"/>
                </a:solidFill>
                <a:effectLst/>
                <a:uLnTx/>
                <a:uFillTx/>
                <a:latin typeface="Trebuchet MS"/>
                <a:ea typeface="+mn-ea"/>
                <a:cs typeface="+mn-cs"/>
              </a:rPr>
              <a:t>etc</a:t>
            </a:r>
            <a:endParaRPr kumimoji="0" lang="en-US" sz="1000" b="0" i="0" u="none" strike="noStrike" kern="1200" cap="none" spc="0" normalizeH="0" baseline="0" noProof="0" dirty="0">
              <a:ln>
                <a:noFill/>
              </a:ln>
              <a:solidFill>
                <a:prstClr val="white"/>
              </a:solidFill>
              <a:effectLst/>
              <a:uLnTx/>
              <a:uFillTx/>
              <a:latin typeface="Trebuchet MS"/>
              <a:ea typeface="+mn-ea"/>
              <a:cs typeface="+mn-cs"/>
            </a:endParaRPr>
          </a:p>
          <a:p>
            <a:pPr marL="171450" marR="0" lvl="0" indent="-171450" algn="l" defTabSz="457200" rtl="0" eaLnBrk="1" fontAlgn="auto" latinLnBrk="0" hangingPunct="1">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Intelligent monitoring system suing SCADA and PLC supported by AI/ML software tool</a:t>
            </a:r>
          </a:p>
        </p:txBody>
      </p:sp>
    </p:spTree>
    <p:extLst>
      <p:ext uri="{BB962C8B-B14F-4D97-AF65-F5344CB8AC3E}">
        <p14:creationId xmlns:p14="http://schemas.microsoft.com/office/powerpoint/2010/main" val="340572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9140B0-E6B8-C3DF-4A24-3E4287525AF5}"/>
              </a:ext>
            </a:extLst>
          </p:cNvPr>
          <p:cNvSpPr txBox="1"/>
          <p:nvPr/>
        </p:nvSpPr>
        <p:spPr>
          <a:xfrm>
            <a:off x="7547896" y="4928056"/>
            <a:ext cx="1596104"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solidFill>
                  <a:schemeClr val="bg1">
                    <a:lumMod val="75000"/>
                  </a:schemeClr>
                </a:solidFill>
              </a:rPr>
              <a:t>Source: Research Firms</a:t>
            </a:r>
          </a:p>
        </p:txBody>
      </p:sp>
      <p:grpSp>
        <p:nvGrpSpPr>
          <p:cNvPr id="40" name="Group 39">
            <a:extLst>
              <a:ext uri="{FF2B5EF4-FFF2-40B4-BE49-F238E27FC236}">
                <a16:creationId xmlns:a16="http://schemas.microsoft.com/office/drawing/2014/main" id="{B9830C81-CACD-5601-FEE9-D6FDC07C369F}"/>
              </a:ext>
            </a:extLst>
          </p:cNvPr>
          <p:cNvGrpSpPr/>
          <p:nvPr/>
        </p:nvGrpSpPr>
        <p:grpSpPr>
          <a:xfrm>
            <a:off x="416100" y="2903734"/>
            <a:ext cx="1512000" cy="1828053"/>
            <a:chOff x="416100" y="2903734"/>
            <a:chExt cx="1512000" cy="1828053"/>
          </a:xfrm>
        </p:grpSpPr>
        <p:sp>
          <p:nvSpPr>
            <p:cNvPr id="14" name="Rectangle: Rounded Corners 111">
              <a:extLst>
                <a:ext uri="{FF2B5EF4-FFF2-40B4-BE49-F238E27FC236}">
                  <a16:creationId xmlns:a16="http://schemas.microsoft.com/office/drawing/2014/main" id="{56B996D2-D2D0-CF7B-0842-E31D98D9DCE1}"/>
                </a:ext>
              </a:extLst>
            </p:cNvPr>
            <p:cNvSpPr/>
            <p:nvPr/>
          </p:nvSpPr>
          <p:spPr>
            <a:xfrm flipV="1">
              <a:off x="416100"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a:latin typeface="Trebuchet MS" panose="020B0703020202090204" pitchFamily="34" charset="0"/>
              </a:endParaRPr>
            </a:p>
          </p:txBody>
        </p:sp>
        <p:sp>
          <p:nvSpPr>
            <p:cNvPr id="7" name="TextBox 6">
              <a:extLst>
                <a:ext uri="{FF2B5EF4-FFF2-40B4-BE49-F238E27FC236}">
                  <a16:creationId xmlns:a16="http://schemas.microsoft.com/office/drawing/2014/main" id="{6E1A47D1-F4B3-512A-7247-19DA5AE8FFA3}"/>
                </a:ext>
              </a:extLst>
            </p:cNvPr>
            <p:cNvSpPr txBox="1"/>
            <p:nvPr/>
          </p:nvSpPr>
          <p:spPr>
            <a:xfrm>
              <a:off x="532014" y="3346792"/>
              <a:ext cx="128343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Digital Economy </a:t>
              </a:r>
              <a:r>
                <a:rPr lang="en-US" sz="1400" b="1">
                  <a:solidFill>
                    <a:srgbClr val="BED730"/>
                  </a:solidFill>
                </a:rPr>
                <a:t>Expansion</a:t>
              </a:r>
            </a:p>
          </p:txBody>
        </p:sp>
      </p:grpSp>
      <p:grpSp>
        <p:nvGrpSpPr>
          <p:cNvPr id="41" name="Group 40">
            <a:extLst>
              <a:ext uri="{FF2B5EF4-FFF2-40B4-BE49-F238E27FC236}">
                <a16:creationId xmlns:a16="http://schemas.microsoft.com/office/drawing/2014/main" id="{196ED298-D5FD-AD02-C55D-E786C0BDE13D}"/>
              </a:ext>
            </a:extLst>
          </p:cNvPr>
          <p:cNvGrpSpPr/>
          <p:nvPr/>
        </p:nvGrpSpPr>
        <p:grpSpPr>
          <a:xfrm>
            <a:off x="2122984" y="2903734"/>
            <a:ext cx="1512000" cy="1828053"/>
            <a:chOff x="2122984" y="2903734"/>
            <a:chExt cx="1512000" cy="1828053"/>
          </a:xfrm>
        </p:grpSpPr>
        <p:sp>
          <p:nvSpPr>
            <p:cNvPr id="15" name="Rectangle: Rounded Corners 112">
              <a:extLst>
                <a:ext uri="{FF2B5EF4-FFF2-40B4-BE49-F238E27FC236}">
                  <a16:creationId xmlns:a16="http://schemas.microsoft.com/office/drawing/2014/main" id="{2BB9297B-1B35-29CC-1C6D-3C0D2AD28F79}"/>
                </a:ext>
              </a:extLst>
            </p:cNvPr>
            <p:cNvSpPr/>
            <p:nvPr/>
          </p:nvSpPr>
          <p:spPr>
            <a:xfrm flipV="1">
              <a:off x="2122984"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sz="900" b="1">
                <a:solidFill>
                  <a:srgbClr val="D9D9D9"/>
                </a:solidFill>
                <a:latin typeface="Trebuchet MS" panose="020B0703020202090204" pitchFamily="34" charset="0"/>
                <a:cs typeface="Segoe UI"/>
              </a:endParaRPr>
            </a:p>
          </p:txBody>
        </p:sp>
        <p:sp>
          <p:nvSpPr>
            <p:cNvPr id="8" name="TextBox 7">
              <a:extLst>
                <a:ext uri="{FF2B5EF4-FFF2-40B4-BE49-F238E27FC236}">
                  <a16:creationId xmlns:a16="http://schemas.microsoft.com/office/drawing/2014/main" id="{38E23D6B-7619-02B5-F4E5-E7D7A09E0F79}"/>
                </a:ext>
              </a:extLst>
            </p:cNvPr>
            <p:cNvSpPr txBox="1"/>
            <p:nvPr/>
          </p:nvSpPr>
          <p:spPr>
            <a:xfrm>
              <a:off x="2236124" y="3346792"/>
              <a:ext cx="128847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Increased Data </a:t>
              </a:r>
              <a:r>
                <a:rPr lang="en-US" sz="1400" b="1">
                  <a:solidFill>
                    <a:srgbClr val="BED730"/>
                  </a:solidFill>
                </a:rPr>
                <a:t>Consumption</a:t>
              </a:r>
            </a:p>
          </p:txBody>
        </p:sp>
      </p:grpSp>
      <p:grpSp>
        <p:nvGrpSpPr>
          <p:cNvPr id="43" name="Group 42">
            <a:extLst>
              <a:ext uri="{FF2B5EF4-FFF2-40B4-BE49-F238E27FC236}">
                <a16:creationId xmlns:a16="http://schemas.microsoft.com/office/drawing/2014/main" id="{BA5A689D-781B-0F30-C24F-E596DA231048}"/>
              </a:ext>
            </a:extLst>
          </p:cNvPr>
          <p:cNvGrpSpPr/>
          <p:nvPr/>
        </p:nvGrpSpPr>
        <p:grpSpPr>
          <a:xfrm>
            <a:off x="5511949" y="2903734"/>
            <a:ext cx="1512000" cy="1828053"/>
            <a:chOff x="5511949" y="2903734"/>
            <a:chExt cx="1512000" cy="1828053"/>
          </a:xfrm>
        </p:grpSpPr>
        <p:sp>
          <p:nvSpPr>
            <p:cNvPr id="17" name="Rectangle: Rounded Corners 114">
              <a:extLst>
                <a:ext uri="{FF2B5EF4-FFF2-40B4-BE49-F238E27FC236}">
                  <a16:creationId xmlns:a16="http://schemas.microsoft.com/office/drawing/2014/main" id="{6B26F7DB-50D3-912F-A7CF-ECEB7BF2EB16}"/>
                </a:ext>
              </a:extLst>
            </p:cNvPr>
            <p:cNvSpPr/>
            <p:nvPr/>
          </p:nvSpPr>
          <p:spPr>
            <a:xfrm flipV="1">
              <a:off x="5511949"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sz="1200">
                <a:latin typeface="Trebuchet MS" panose="020B0703020202090204" pitchFamily="34" charset="0"/>
              </a:endParaRPr>
            </a:p>
          </p:txBody>
        </p:sp>
        <p:sp>
          <p:nvSpPr>
            <p:cNvPr id="9" name="TextBox 8">
              <a:extLst>
                <a:ext uri="{FF2B5EF4-FFF2-40B4-BE49-F238E27FC236}">
                  <a16:creationId xmlns:a16="http://schemas.microsoft.com/office/drawing/2014/main" id="{108251AC-B914-EC17-616A-DAB4B7A10851}"/>
                </a:ext>
              </a:extLst>
            </p:cNvPr>
            <p:cNvSpPr txBox="1"/>
            <p:nvPr/>
          </p:nvSpPr>
          <p:spPr>
            <a:xfrm>
              <a:off x="5549269" y="3346792"/>
              <a:ext cx="143736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Growth Segments: </a:t>
              </a:r>
              <a:r>
                <a:rPr lang="en-US" sz="1400" b="1">
                  <a:solidFill>
                    <a:srgbClr val="BED730"/>
                  </a:solidFill>
                </a:rPr>
                <a:t>GDC/GCCs</a:t>
              </a:r>
            </a:p>
            <a:p>
              <a:r>
                <a:rPr lang="en-US" sz="1400" b="1">
                  <a:solidFill>
                    <a:srgbClr val="BED730"/>
                  </a:solidFill>
                </a:rPr>
                <a:t>30+ Cities- Tier 2 and 3</a:t>
              </a:r>
            </a:p>
          </p:txBody>
        </p:sp>
      </p:grpSp>
      <p:grpSp>
        <p:nvGrpSpPr>
          <p:cNvPr id="44" name="Group 43">
            <a:extLst>
              <a:ext uri="{FF2B5EF4-FFF2-40B4-BE49-F238E27FC236}">
                <a16:creationId xmlns:a16="http://schemas.microsoft.com/office/drawing/2014/main" id="{7C30F344-1A91-C159-3B23-29BA850911AB}"/>
              </a:ext>
            </a:extLst>
          </p:cNvPr>
          <p:cNvGrpSpPr/>
          <p:nvPr/>
        </p:nvGrpSpPr>
        <p:grpSpPr>
          <a:xfrm>
            <a:off x="7212919" y="2903734"/>
            <a:ext cx="1512000" cy="1828053"/>
            <a:chOff x="7212919" y="2903734"/>
            <a:chExt cx="1512000" cy="1828053"/>
          </a:xfrm>
        </p:grpSpPr>
        <p:sp>
          <p:nvSpPr>
            <p:cNvPr id="18" name="Rectangle: Rounded Corners 19">
              <a:extLst>
                <a:ext uri="{FF2B5EF4-FFF2-40B4-BE49-F238E27FC236}">
                  <a16:creationId xmlns:a16="http://schemas.microsoft.com/office/drawing/2014/main" id="{8236D9E1-2D4F-1435-D5FA-CDB6EE79BA20}"/>
                </a:ext>
              </a:extLst>
            </p:cNvPr>
            <p:cNvSpPr/>
            <p:nvPr/>
          </p:nvSpPr>
          <p:spPr>
            <a:xfrm flipV="1">
              <a:off x="7212919"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sz="1200">
                <a:latin typeface="Trebuchet MS" panose="020B0703020202090204" pitchFamily="34" charset="0"/>
              </a:endParaRPr>
            </a:p>
          </p:txBody>
        </p:sp>
        <p:sp>
          <p:nvSpPr>
            <p:cNvPr id="11" name="TextBox 10">
              <a:extLst>
                <a:ext uri="{FF2B5EF4-FFF2-40B4-BE49-F238E27FC236}">
                  <a16:creationId xmlns:a16="http://schemas.microsoft.com/office/drawing/2014/main" id="{A35348E3-2ECB-2C55-2AC6-028E47F0AC37}"/>
                </a:ext>
              </a:extLst>
            </p:cNvPr>
            <p:cNvSpPr txBox="1"/>
            <p:nvPr/>
          </p:nvSpPr>
          <p:spPr>
            <a:xfrm>
              <a:off x="7307948" y="3346792"/>
              <a:ext cx="1304038"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Government policy &amp; Regulatory </a:t>
              </a:r>
              <a:r>
                <a:rPr lang="en-US" sz="1400" b="1">
                  <a:solidFill>
                    <a:srgbClr val="BED730"/>
                  </a:solidFill>
                </a:rPr>
                <a:t>Frameworks</a:t>
              </a:r>
            </a:p>
            <a:p>
              <a:endParaRPr lang="en-US" sz="1400">
                <a:solidFill>
                  <a:schemeClr val="bg1"/>
                </a:solidFill>
              </a:endParaRPr>
            </a:p>
          </p:txBody>
        </p:sp>
      </p:grpSp>
      <p:sp>
        <p:nvSpPr>
          <p:cNvPr id="10" name="Title 9">
            <a:extLst>
              <a:ext uri="{FF2B5EF4-FFF2-40B4-BE49-F238E27FC236}">
                <a16:creationId xmlns:a16="http://schemas.microsoft.com/office/drawing/2014/main" id="{8AB9FA92-3B6D-C342-3808-41CCC24E8360}"/>
              </a:ext>
            </a:extLst>
          </p:cNvPr>
          <p:cNvSpPr>
            <a:spLocks noGrp="1"/>
          </p:cNvSpPr>
          <p:nvPr>
            <p:ph type="title"/>
          </p:nvPr>
        </p:nvSpPr>
        <p:spPr>
          <a:xfrm>
            <a:off x="324000" y="211574"/>
            <a:ext cx="8496150" cy="415490"/>
          </a:xfrm>
        </p:spPr>
        <p:txBody>
          <a:bodyPr/>
          <a:lstStyle/>
          <a:p>
            <a:r>
              <a:rPr lang="en-US" dirty="0"/>
              <a:t>India: A Data Center Hub</a:t>
            </a:r>
          </a:p>
        </p:txBody>
      </p:sp>
      <p:cxnSp>
        <p:nvCxnSpPr>
          <p:cNvPr id="23" name="Elbow Connector 22">
            <a:extLst>
              <a:ext uri="{FF2B5EF4-FFF2-40B4-BE49-F238E27FC236}">
                <a16:creationId xmlns:a16="http://schemas.microsoft.com/office/drawing/2014/main" id="{8FCAA50F-D41C-999A-CD7A-656C8CBB08B5}"/>
              </a:ext>
            </a:extLst>
          </p:cNvPr>
          <p:cNvCxnSpPr>
            <a:cxnSpLocks/>
            <a:stCxn id="20" idx="2"/>
            <a:endCxn id="14" idx="2"/>
          </p:cNvCxnSpPr>
          <p:nvPr/>
        </p:nvCxnSpPr>
        <p:spPr>
          <a:xfrm rot="5400000">
            <a:off x="2696382" y="1028116"/>
            <a:ext cx="351336" cy="3399900"/>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46404102-C32E-1223-7B78-83DBEF9E5D74}"/>
              </a:ext>
            </a:extLst>
          </p:cNvPr>
          <p:cNvCxnSpPr>
            <a:cxnSpLocks/>
            <a:stCxn id="20" idx="2"/>
            <a:endCxn id="15" idx="2"/>
          </p:cNvCxnSpPr>
          <p:nvPr/>
        </p:nvCxnSpPr>
        <p:spPr>
          <a:xfrm rot="5400000">
            <a:off x="3549824" y="1881558"/>
            <a:ext cx="351336" cy="1693016"/>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09B56880-DFDA-04A2-A189-77E446D9D8CA}"/>
              </a:ext>
            </a:extLst>
          </p:cNvPr>
          <p:cNvGrpSpPr/>
          <p:nvPr/>
        </p:nvGrpSpPr>
        <p:grpSpPr>
          <a:xfrm>
            <a:off x="3814880" y="2903734"/>
            <a:ext cx="1512000" cy="1828053"/>
            <a:chOff x="3814880" y="2903734"/>
            <a:chExt cx="1512000" cy="1828053"/>
          </a:xfrm>
        </p:grpSpPr>
        <p:sp>
          <p:nvSpPr>
            <p:cNvPr id="16" name="Rectangle: Rounded Corners 113">
              <a:extLst>
                <a:ext uri="{FF2B5EF4-FFF2-40B4-BE49-F238E27FC236}">
                  <a16:creationId xmlns:a16="http://schemas.microsoft.com/office/drawing/2014/main" id="{76A5B6E1-C469-99B6-23BF-479C56243D6A}"/>
                </a:ext>
              </a:extLst>
            </p:cNvPr>
            <p:cNvSpPr/>
            <p:nvPr/>
          </p:nvSpPr>
          <p:spPr>
            <a:xfrm flipV="1">
              <a:off x="3814880"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a:latin typeface="Trebuchet MS" panose="020B0703020202090204" pitchFamily="34" charset="0"/>
              </a:endParaRPr>
            </a:p>
          </p:txBody>
        </p:sp>
        <p:sp>
          <p:nvSpPr>
            <p:cNvPr id="12" name="TextBox 11">
              <a:extLst>
                <a:ext uri="{FF2B5EF4-FFF2-40B4-BE49-F238E27FC236}">
                  <a16:creationId xmlns:a16="http://schemas.microsoft.com/office/drawing/2014/main" id="{83280B22-A2A4-94E7-66CD-17047A07DD6F}"/>
                </a:ext>
              </a:extLst>
            </p:cNvPr>
            <p:cNvSpPr txBox="1"/>
            <p:nvPr/>
          </p:nvSpPr>
          <p:spPr>
            <a:xfrm>
              <a:off x="3872874" y="3346792"/>
              <a:ext cx="139825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rPr>
                <a:t>Cloud &amp; Emerging Tech:  </a:t>
              </a:r>
              <a:r>
                <a:rPr lang="en-US" sz="1400" b="1">
                  <a:solidFill>
                    <a:srgbClr val="BED730"/>
                  </a:solidFill>
                </a:rPr>
                <a:t>AI, 5G, Edge Solutions</a:t>
              </a:r>
            </a:p>
          </p:txBody>
        </p:sp>
      </p:grpSp>
      <p:cxnSp>
        <p:nvCxnSpPr>
          <p:cNvPr id="27" name="Elbow Connector 26">
            <a:extLst>
              <a:ext uri="{FF2B5EF4-FFF2-40B4-BE49-F238E27FC236}">
                <a16:creationId xmlns:a16="http://schemas.microsoft.com/office/drawing/2014/main" id="{B45AA5DA-F05C-6B40-729B-0FE4565E5132}"/>
              </a:ext>
            </a:extLst>
          </p:cNvPr>
          <p:cNvCxnSpPr>
            <a:cxnSpLocks/>
            <a:stCxn id="20" idx="2"/>
            <a:endCxn id="16" idx="2"/>
          </p:cNvCxnSpPr>
          <p:nvPr/>
        </p:nvCxnSpPr>
        <p:spPr>
          <a:xfrm rot="5400000">
            <a:off x="4395772" y="2727506"/>
            <a:ext cx="351336" cy="1120"/>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410471E1-2AE8-3479-124D-55B24AD2BB3B}"/>
              </a:ext>
            </a:extLst>
          </p:cNvPr>
          <p:cNvCxnSpPr>
            <a:cxnSpLocks/>
            <a:stCxn id="20" idx="2"/>
            <a:endCxn id="17" idx="2"/>
          </p:cNvCxnSpPr>
          <p:nvPr/>
        </p:nvCxnSpPr>
        <p:spPr>
          <a:xfrm rot="16200000" flipH="1">
            <a:off x="5244306" y="1880091"/>
            <a:ext cx="351336" cy="1695949"/>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3B2032A9-7779-D2A5-4F8F-188864C11563}"/>
              </a:ext>
            </a:extLst>
          </p:cNvPr>
          <p:cNvCxnSpPr>
            <a:cxnSpLocks/>
            <a:stCxn id="20" idx="2"/>
            <a:endCxn id="18" idx="2"/>
          </p:cNvCxnSpPr>
          <p:nvPr/>
        </p:nvCxnSpPr>
        <p:spPr>
          <a:xfrm rot="16200000" flipH="1">
            <a:off x="6094791" y="1029606"/>
            <a:ext cx="351336" cy="3396919"/>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927F2596-FF4E-CA39-D88A-4792B8EE30F3}"/>
              </a:ext>
            </a:extLst>
          </p:cNvPr>
          <p:cNvGrpSpPr/>
          <p:nvPr/>
        </p:nvGrpSpPr>
        <p:grpSpPr>
          <a:xfrm>
            <a:off x="3179832" y="2102075"/>
            <a:ext cx="2784336" cy="450323"/>
            <a:chOff x="3179832" y="2102075"/>
            <a:chExt cx="2784336" cy="450323"/>
          </a:xfrm>
        </p:grpSpPr>
        <p:sp>
          <p:nvSpPr>
            <p:cNvPr id="20" name="Rounded Rectangle 19">
              <a:extLst>
                <a:ext uri="{FF2B5EF4-FFF2-40B4-BE49-F238E27FC236}">
                  <a16:creationId xmlns:a16="http://schemas.microsoft.com/office/drawing/2014/main" id="{C6EAFD55-86D0-45DB-0E5C-90CEF000AE59}"/>
                </a:ext>
              </a:extLst>
            </p:cNvPr>
            <p:cNvSpPr/>
            <p:nvPr/>
          </p:nvSpPr>
          <p:spPr>
            <a:xfrm>
              <a:off x="3179832" y="2102075"/>
              <a:ext cx="2784336" cy="450323"/>
            </a:xfrm>
            <a:prstGeom prst="roundRect">
              <a:avLst>
                <a:gd name="adj" fmla="val 50000"/>
              </a:avLst>
            </a:prstGeom>
            <a:solidFill>
              <a:srgbClr val="BED73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BB9E4B1-D8C7-7C60-503C-6520678EE99A}"/>
                </a:ext>
              </a:extLst>
            </p:cNvPr>
            <p:cNvSpPr txBox="1"/>
            <p:nvPr/>
          </p:nvSpPr>
          <p:spPr>
            <a:xfrm>
              <a:off x="3498746" y="2157959"/>
              <a:ext cx="2146509" cy="338554"/>
            </a:xfrm>
            <a:prstGeom prst="rect">
              <a:avLst/>
            </a:prstGeom>
            <a:noFill/>
          </p:spPr>
          <p:txBody>
            <a:bodyPr wrap="square" rtlCol="0">
              <a:spAutoFit/>
            </a:bodyPr>
            <a:lstStyle/>
            <a:p>
              <a:pPr algn="ctr"/>
              <a:r>
                <a:rPr lang="en-US" sz="1600" b="1"/>
                <a:t>KEY DRIVERS</a:t>
              </a:r>
            </a:p>
          </p:txBody>
        </p:sp>
      </p:grpSp>
      <p:sp>
        <p:nvSpPr>
          <p:cNvPr id="33" name="Rectangle: Rounded Corners 3">
            <a:extLst>
              <a:ext uri="{FF2B5EF4-FFF2-40B4-BE49-F238E27FC236}">
                <a16:creationId xmlns:a16="http://schemas.microsoft.com/office/drawing/2014/main" id="{1E1E106F-42CD-C086-B439-D46B54AF1750}"/>
              </a:ext>
            </a:extLst>
          </p:cNvPr>
          <p:cNvSpPr/>
          <p:nvPr/>
        </p:nvSpPr>
        <p:spPr>
          <a:xfrm>
            <a:off x="792613" y="987425"/>
            <a:ext cx="3600000" cy="720000"/>
          </a:xfrm>
          <a:prstGeom prst="roundRect">
            <a:avLst/>
          </a:prstGeom>
          <a:solidFill>
            <a:srgbClr val="00B0F0">
              <a:alpha val="50196"/>
            </a:srgbClr>
          </a:solidFill>
          <a:ln w="6350">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Trebuchet MS" panose="020B0703020202090204" pitchFamily="34" charset="0"/>
              </a:rPr>
              <a:t>India’s Colo Data Center capacity stood at </a:t>
            </a:r>
            <a:r>
              <a:rPr lang="en-US" sz="1400" b="1">
                <a:solidFill>
                  <a:srgbClr val="BED730"/>
                </a:solidFill>
                <a:latin typeface="Trebuchet MS" panose="020B0703020202090204" pitchFamily="34" charset="0"/>
              </a:rPr>
              <a:t>977 MW </a:t>
            </a:r>
            <a:r>
              <a:rPr lang="en-US" sz="1400">
                <a:solidFill>
                  <a:schemeClr val="bg1"/>
                </a:solidFill>
                <a:latin typeface="Trebuchet MS" panose="020B0703020202090204" pitchFamily="34" charset="0"/>
              </a:rPr>
              <a:t>IT Load as of H2 2023 </a:t>
            </a:r>
          </a:p>
        </p:txBody>
      </p:sp>
      <p:sp>
        <p:nvSpPr>
          <p:cNvPr id="34" name="Rectangle: Rounded Corners 10">
            <a:extLst>
              <a:ext uri="{FF2B5EF4-FFF2-40B4-BE49-F238E27FC236}">
                <a16:creationId xmlns:a16="http://schemas.microsoft.com/office/drawing/2014/main" id="{F49E02E1-1E9B-7581-04DB-80C22A8E158D}"/>
              </a:ext>
            </a:extLst>
          </p:cNvPr>
          <p:cNvSpPr/>
          <p:nvPr/>
        </p:nvSpPr>
        <p:spPr>
          <a:xfrm>
            <a:off x="4751389" y="988516"/>
            <a:ext cx="3600000" cy="720000"/>
          </a:xfrm>
          <a:prstGeom prst="roundRect">
            <a:avLst/>
          </a:prstGeom>
          <a:solidFill>
            <a:srgbClr val="0070C0">
              <a:alpha val="50196"/>
            </a:srgbClr>
          </a:solidFill>
          <a:ln w="6350">
            <a:solidFill>
              <a:schemeClr val="accent5"/>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Trebuchet MS" panose="020B0703020202090204" pitchFamily="34" charset="0"/>
              </a:rPr>
              <a:t>India will be adding </a:t>
            </a:r>
            <a:r>
              <a:rPr lang="en-US" sz="1400" b="1">
                <a:solidFill>
                  <a:srgbClr val="BED730"/>
                </a:solidFill>
                <a:latin typeface="Trebuchet MS" panose="020B0703020202090204" pitchFamily="34" charset="0"/>
              </a:rPr>
              <a:t>464 MW </a:t>
            </a:r>
            <a:r>
              <a:rPr lang="en-US" sz="1400">
                <a:solidFill>
                  <a:schemeClr val="bg1"/>
                </a:solidFill>
                <a:latin typeface="Trebuchet MS" panose="020B0703020202090204" pitchFamily="34" charset="0"/>
              </a:rPr>
              <a:t>of new Colo capacity each year until 2028</a:t>
            </a:r>
          </a:p>
        </p:txBody>
      </p:sp>
      <p:cxnSp>
        <p:nvCxnSpPr>
          <p:cNvPr id="35" name="Straight Arrow Connector 34">
            <a:extLst>
              <a:ext uri="{FF2B5EF4-FFF2-40B4-BE49-F238E27FC236}">
                <a16:creationId xmlns:a16="http://schemas.microsoft.com/office/drawing/2014/main" id="{2758C2D3-083D-692C-0876-45B3372D7A45}"/>
              </a:ext>
            </a:extLst>
          </p:cNvPr>
          <p:cNvCxnSpPr>
            <a:cxnSpLocks/>
            <a:stCxn id="33" idx="3"/>
            <a:endCxn id="34" idx="1"/>
          </p:cNvCxnSpPr>
          <p:nvPr/>
        </p:nvCxnSpPr>
        <p:spPr>
          <a:xfrm>
            <a:off x="4392613" y="1347425"/>
            <a:ext cx="358776" cy="1091"/>
          </a:xfrm>
          <a:prstGeom prst="straightConnector1">
            <a:avLst/>
          </a:prstGeom>
          <a:ln>
            <a:solidFill>
              <a:srgbClr val="BED73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34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750" fill="hold"/>
                                        <p:tgtEl>
                                          <p:spTgt spid="33"/>
                                        </p:tgtEl>
                                        <p:attrNameLst>
                                          <p:attrName>ppt_w</p:attrName>
                                        </p:attrNameLst>
                                      </p:cBhvr>
                                      <p:tavLst>
                                        <p:tav tm="0">
                                          <p:val>
                                            <p:strVal val="4*#ppt_w"/>
                                          </p:val>
                                        </p:tav>
                                        <p:tav tm="100000">
                                          <p:val>
                                            <p:strVal val="#ppt_w"/>
                                          </p:val>
                                        </p:tav>
                                      </p:tavLst>
                                    </p:anim>
                                    <p:anim calcmode="lin" valueType="num">
                                      <p:cBhvr>
                                        <p:cTn id="8" dur="750" fill="hold"/>
                                        <p:tgtEl>
                                          <p:spTgt spid="33"/>
                                        </p:tgtEl>
                                        <p:attrNameLst>
                                          <p:attrName>ppt_h</p:attrName>
                                        </p:attrNameLst>
                                      </p:cBhvr>
                                      <p:tavLst>
                                        <p:tav tm="0">
                                          <p:val>
                                            <p:strVal val="4*#ppt_h"/>
                                          </p:val>
                                        </p:tav>
                                        <p:tav tm="100000">
                                          <p:val>
                                            <p:strVal val="#ppt_h"/>
                                          </p:val>
                                        </p:tav>
                                      </p:tavLst>
                                    </p:anim>
                                  </p:childTnLst>
                                </p:cTn>
                              </p:par>
                            </p:childTnLst>
                          </p:cTn>
                        </p:par>
                        <p:par>
                          <p:cTn id="9" fill="hold">
                            <p:stCondLst>
                              <p:cond delay="750"/>
                            </p:stCondLst>
                            <p:childTnLst>
                              <p:par>
                                <p:cTn id="10" presetID="3" presetClass="entr" presetSubtype="1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linds(horizontal)">
                                      <p:cBhvr>
                                        <p:cTn id="12" dur="500"/>
                                        <p:tgtEl>
                                          <p:spTgt spid="35"/>
                                        </p:tgtEl>
                                      </p:cBhvr>
                                    </p:animEffect>
                                  </p:childTnLst>
                                </p:cTn>
                              </p:par>
                            </p:childTnLst>
                          </p:cTn>
                        </p:par>
                        <p:par>
                          <p:cTn id="13" fill="hold">
                            <p:stCondLst>
                              <p:cond delay="1250"/>
                            </p:stCondLst>
                            <p:childTnLst>
                              <p:par>
                                <p:cTn id="14" presetID="23" presetClass="entr" presetSubtype="32"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strVal val="4*#ppt_w"/>
                                          </p:val>
                                        </p:tav>
                                        <p:tav tm="100000">
                                          <p:val>
                                            <p:strVal val="#ppt_w"/>
                                          </p:val>
                                        </p:tav>
                                      </p:tavLst>
                                    </p:anim>
                                    <p:anim calcmode="lin" valueType="num">
                                      <p:cBhvr>
                                        <p:cTn id="17" dur="750" fill="hold"/>
                                        <p:tgtEl>
                                          <p:spTgt spid="34"/>
                                        </p:tgtEl>
                                        <p:attrNameLst>
                                          <p:attrName>ppt_h</p:attrName>
                                        </p:attrNameLst>
                                      </p:cBhvr>
                                      <p:tavLst>
                                        <p:tav tm="0">
                                          <p:val>
                                            <p:strVal val="4*#ppt_h"/>
                                          </p:val>
                                        </p:tav>
                                        <p:tav tm="100000">
                                          <p:val>
                                            <p:strVal val="#ppt_h"/>
                                          </p:val>
                                        </p:tav>
                                      </p:tavLst>
                                    </p:anim>
                                  </p:childTnLst>
                                </p:cTn>
                              </p:par>
                            </p:childTnLst>
                          </p:cTn>
                        </p:par>
                        <p:par>
                          <p:cTn id="18" fill="hold">
                            <p:stCondLst>
                              <p:cond delay="2000"/>
                            </p:stCondLst>
                            <p:childTnLst>
                              <p:par>
                                <p:cTn id="19" presetID="3" presetClass="entr" presetSubtype="10" fill="hold"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linds(horizontal)">
                                      <p:cBhvr>
                                        <p:cTn id="21" dur="750"/>
                                        <p:tgtEl>
                                          <p:spTgt spid="45"/>
                                        </p:tgtEl>
                                      </p:cBhvr>
                                    </p:animEffect>
                                  </p:childTnLst>
                                </p:cTn>
                              </p:par>
                            </p:childTnLst>
                          </p:cTn>
                        </p:par>
                        <p:par>
                          <p:cTn id="22" fill="hold">
                            <p:stCondLst>
                              <p:cond delay="2750"/>
                            </p:stCondLst>
                            <p:childTnLst>
                              <p:par>
                                <p:cTn id="23" presetID="3" presetClass="entr" presetSubtype="1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linds(horizontal)">
                                      <p:cBhvr>
                                        <p:cTn id="25" dur="750"/>
                                        <p:tgtEl>
                                          <p:spTgt spid="23"/>
                                        </p:tgtEl>
                                      </p:cBhvr>
                                    </p:animEffect>
                                  </p:childTnLst>
                                </p:cTn>
                              </p:par>
                            </p:childTnLst>
                          </p:cTn>
                        </p:par>
                        <p:par>
                          <p:cTn id="26" fill="hold">
                            <p:stCondLst>
                              <p:cond delay="3500"/>
                            </p:stCondLst>
                            <p:childTnLst>
                              <p:par>
                                <p:cTn id="27" presetID="3" presetClass="entr" presetSubtype="10" fill="hold"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linds(horizontal)">
                                      <p:cBhvr>
                                        <p:cTn id="29" dur="750"/>
                                        <p:tgtEl>
                                          <p:spTgt spid="40"/>
                                        </p:tgtEl>
                                      </p:cBhvr>
                                    </p:animEffect>
                                  </p:childTnLst>
                                </p:cTn>
                              </p:par>
                            </p:childTnLst>
                          </p:cTn>
                        </p:par>
                        <p:par>
                          <p:cTn id="30" fill="hold">
                            <p:stCondLst>
                              <p:cond delay="4250"/>
                            </p:stCondLst>
                            <p:childTnLst>
                              <p:par>
                                <p:cTn id="31" presetID="3" presetClass="entr" presetSubtype="1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linds(horizontal)">
                                      <p:cBhvr>
                                        <p:cTn id="33" dur="750"/>
                                        <p:tgtEl>
                                          <p:spTgt spid="25"/>
                                        </p:tgtEl>
                                      </p:cBhvr>
                                    </p:animEffect>
                                  </p:childTnLst>
                                </p:cTn>
                              </p:par>
                            </p:childTnLst>
                          </p:cTn>
                        </p:par>
                        <p:par>
                          <p:cTn id="34" fill="hold">
                            <p:stCondLst>
                              <p:cond delay="5000"/>
                            </p:stCondLst>
                            <p:childTnLst>
                              <p:par>
                                <p:cTn id="35" presetID="3" presetClass="entr" presetSubtype="10"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linds(horizontal)">
                                      <p:cBhvr>
                                        <p:cTn id="37" dur="750"/>
                                        <p:tgtEl>
                                          <p:spTgt spid="41"/>
                                        </p:tgtEl>
                                      </p:cBhvr>
                                    </p:animEffect>
                                  </p:childTnLst>
                                </p:cTn>
                              </p:par>
                            </p:childTnLst>
                          </p:cTn>
                        </p:par>
                        <p:par>
                          <p:cTn id="38" fill="hold">
                            <p:stCondLst>
                              <p:cond delay="5750"/>
                            </p:stCondLst>
                            <p:childTnLst>
                              <p:par>
                                <p:cTn id="39" presetID="3" presetClass="entr" presetSubtype="1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linds(horizontal)">
                                      <p:cBhvr>
                                        <p:cTn id="41" dur="500"/>
                                        <p:tgtEl>
                                          <p:spTgt spid="27"/>
                                        </p:tgtEl>
                                      </p:cBhvr>
                                    </p:animEffect>
                                  </p:childTnLst>
                                </p:cTn>
                              </p:par>
                            </p:childTnLst>
                          </p:cTn>
                        </p:par>
                        <p:par>
                          <p:cTn id="42" fill="hold">
                            <p:stCondLst>
                              <p:cond delay="6250"/>
                            </p:stCondLst>
                            <p:childTnLst>
                              <p:par>
                                <p:cTn id="43" presetID="3" presetClass="entr" presetSubtype="10"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linds(horizontal)">
                                      <p:cBhvr>
                                        <p:cTn id="45" dur="750"/>
                                        <p:tgtEl>
                                          <p:spTgt spid="47"/>
                                        </p:tgtEl>
                                      </p:cBhvr>
                                    </p:animEffect>
                                  </p:childTnLst>
                                </p:cTn>
                              </p:par>
                            </p:childTnLst>
                          </p:cTn>
                        </p:par>
                        <p:par>
                          <p:cTn id="46" fill="hold">
                            <p:stCondLst>
                              <p:cond delay="7000"/>
                            </p:stCondLst>
                            <p:childTnLst>
                              <p:par>
                                <p:cTn id="47" presetID="3" presetClass="entr" presetSubtype="1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linds(horizontal)">
                                      <p:cBhvr>
                                        <p:cTn id="49" dur="500"/>
                                        <p:tgtEl>
                                          <p:spTgt spid="29"/>
                                        </p:tgtEl>
                                      </p:cBhvr>
                                    </p:animEffect>
                                  </p:childTnLst>
                                </p:cTn>
                              </p:par>
                            </p:childTnLst>
                          </p:cTn>
                        </p:par>
                        <p:par>
                          <p:cTn id="50" fill="hold">
                            <p:stCondLst>
                              <p:cond delay="7500"/>
                            </p:stCondLst>
                            <p:childTnLst>
                              <p:par>
                                <p:cTn id="51" presetID="3" presetClass="entr" presetSubtype="10" fill="hold" nodeType="after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blinds(horizontal)">
                                      <p:cBhvr>
                                        <p:cTn id="53" dur="750"/>
                                        <p:tgtEl>
                                          <p:spTgt spid="43"/>
                                        </p:tgtEl>
                                      </p:cBhvr>
                                    </p:animEffect>
                                  </p:childTnLst>
                                </p:cTn>
                              </p:par>
                            </p:childTnLst>
                          </p:cTn>
                        </p:par>
                        <p:par>
                          <p:cTn id="54" fill="hold">
                            <p:stCondLst>
                              <p:cond delay="8250"/>
                            </p:stCondLst>
                            <p:childTnLst>
                              <p:par>
                                <p:cTn id="55" presetID="3" presetClass="entr" presetSubtype="10" fill="hold"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750"/>
                                        <p:tgtEl>
                                          <p:spTgt spid="31"/>
                                        </p:tgtEl>
                                      </p:cBhvr>
                                    </p:animEffect>
                                  </p:childTnLst>
                                </p:cTn>
                              </p:par>
                            </p:childTnLst>
                          </p:cTn>
                        </p:par>
                        <p:par>
                          <p:cTn id="58" fill="hold">
                            <p:stCondLst>
                              <p:cond delay="9000"/>
                            </p:stCondLst>
                            <p:childTnLst>
                              <p:par>
                                <p:cTn id="59" presetID="3" presetClass="entr" presetSubtype="10"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linds(horizontal)">
                                      <p:cBhvr>
                                        <p:cTn id="61" dur="7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42C4C-1F7F-C5FE-FCEB-16614E37B88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269D29F-1092-C95C-2AC8-DE202CAF4E24}"/>
              </a:ext>
            </a:extLst>
          </p:cNvPr>
          <p:cNvSpPr/>
          <p:nvPr/>
        </p:nvSpPr>
        <p:spPr>
          <a:xfrm>
            <a:off x="6452990" y="688932"/>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nvGrpSpPr>
          <p:cNvPr id="15" name="Group 14">
            <a:extLst>
              <a:ext uri="{FF2B5EF4-FFF2-40B4-BE49-F238E27FC236}">
                <a16:creationId xmlns:a16="http://schemas.microsoft.com/office/drawing/2014/main" id="{81FE87A5-703F-0D6F-F501-168B2F6710ED}"/>
              </a:ext>
            </a:extLst>
          </p:cNvPr>
          <p:cNvGrpSpPr/>
          <p:nvPr/>
        </p:nvGrpSpPr>
        <p:grpSpPr>
          <a:xfrm>
            <a:off x="2542250" y="688932"/>
            <a:ext cx="5512516" cy="4147679"/>
            <a:chOff x="1815742" y="688932"/>
            <a:chExt cx="5512516" cy="4147679"/>
          </a:xfrm>
        </p:grpSpPr>
        <p:grpSp>
          <p:nvGrpSpPr>
            <p:cNvPr id="13" name="Group 12">
              <a:extLst>
                <a:ext uri="{FF2B5EF4-FFF2-40B4-BE49-F238E27FC236}">
                  <a16:creationId xmlns:a16="http://schemas.microsoft.com/office/drawing/2014/main" id="{43D92F30-09F4-B119-C79F-CA5ABD8ACFEB}"/>
                </a:ext>
              </a:extLst>
            </p:cNvPr>
            <p:cNvGrpSpPr/>
            <p:nvPr/>
          </p:nvGrpSpPr>
          <p:grpSpPr>
            <a:xfrm>
              <a:off x="1815742" y="751562"/>
              <a:ext cx="5512516" cy="4085049"/>
              <a:chOff x="1815742" y="751562"/>
              <a:chExt cx="5512516" cy="4085049"/>
            </a:xfrm>
          </p:grpSpPr>
          <p:pic>
            <p:nvPicPr>
              <p:cNvPr id="3" name="Picture 2">
                <a:extLst>
                  <a:ext uri="{FF2B5EF4-FFF2-40B4-BE49-F238E27FC236}">
                    <a16:creationId xmlns:a16="http://schemas.microsoft.com/office/drawing/2014/main" id="{7AA884E4-1FE9-B50C-5011-EBA61AC37D0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534" b="-1"/>
              <a:stretch/>
            </p:blipFill>
            <p:spPr>
              <a:xfrm>
                <a:off x="1815742" y="751562"/>
                <a:ext cx="5512516" cy="4022419"/>
              </a:xfrm>
              <a:prstGeom prst="rect">
                <a:avLst/>
              </a:prstGeom>
            </p:spPr>
          </p:pic>
          <p:sp>
            <p:nvSpPr>
              <p:cNvPr id="5" name="Rectangle 4">
                <a:extLst>
                  <a:ext uri="{FF2B5EF4-FFF2-40B4-BE49-F238E27FC236}">
                    <a16:creationId xmlns:a16="http://schemas.microsoft.com/office/drawing/2014/main" id="{C358084A-1EEB-AAA9-D08E-E129EF79F0D2}"/>
                  </a:ext>
                </a:extLst>
              </p:cNvPr>
              <p:cNvSpPr/>
              <p:nvPr/>
            </p:nvSpPr>
            <p:spPr>
              <a:xfrm>
                <a:off x="3482235" y="832981"/>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Rectangle 6">
                <a:extLst>
                  <a:ext uri="{FF2B5EF4-FFF2-40B4-BE49-F238E27FC236}">
                    <a16:creationId xmlns:a16="http://schemas.microsoft.com/office/drawing/2014/main" id="{895441C1-0585-256F-9C1B-9E6D67B8FC77}"/>
                  </a:ext>
                </a:extLst>
              </p:cNvPr>
              <p:cNvSpPr/>
              <p:nvPr/>
            </p:nvSpPr>
            <p:spPr>
              <a:xfrm>
                <a:off x="3377852" y="4335571"/>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a:extLst>
                  <a:ext uri="{FF2B5EF4-FFF2-40B4-BE49-F238E27FC236}">
                    <a16:creationId xmlns:a16="http://schemas.microsoft.com/office/drawing/2014/main" id="{8BB80096-581C-299C-D02A-1DFE34A0898A}"/>
                  </a:ext>
                </a:extLst>
              </p:cNvPr>
              <p:cNvSpPr/>
              <p:nvPr/>
            </p:nvSpPr>
            <p:spPr>
              <a:xfrm>
                <a:off x="5506233" y="4667510"/>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a:extLst>
                  <a:ext uri="{FF2B5EF4-FFF2-40B4-BE49-F238E27FC236}">
                    <a16:creationId xmlns:a16="http://schemas.microsoft.com/office/drawing/2014/main" id="{EFA18449-7675-539D-0330-F6E72553D325}"/>
                  </a:ext>
                </a:extLst>
              </p:cNvPr>
              <p:cNvSpPr/>
              <p:nvPr/>
            </p:nvSpPr>
            <p:spPr>
              <a:xfrm>
                <a:off x="4094871" y="4251020"/>
                <a:ext cx="1335161" cy="58559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14" name="Rectangle 13">
              <a:extLst>
                <a:ext uri="{FF2B5EF4-FFF2-40B4-BE49-F238E27FC236}">
                  <a16:creationId xmlns:a16="http://schemas.microsoft.com/office/drawing/2014/main" id="{9C86E91E-521E-0894-14FC-7FD021FE0F54}"/>
                </a:ext>
              </a:extLst>
            </p:cNvPr>
            <p:cNvSpPr/>
            <p:nvPr/>
          </p:nvSpPr>
          <p:spPr>
            <a:xfrm>
              <a:off x="5703518" y="688932"/>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34" name="Rounded Rectangle 33">
            <a:extLst>
              <a:ext uri="{FF2B5EF4-FFF2-40B4-BE49-F238E27FC236}">
                <a16:creationId xmlns:a16="http://schemas.microsoft.com/office/drawing/2014/main" id="{228A6A47-74DB-8C1C-4792-3D456CD6C40B}"/>
              </a:ext>
            </a:extLst>
          </p:cNvPr>
          <p:cNvSpPr/>
          <p:nvPr/>
        </p:nvSpPr>
        <p:spPr>
          <a:xfrm>
            <a:off x="5377840" y="768389"/>
            <a:ext cx="2649253" cy="3867806"/>
          </a:xfrm>
          <a:custGeom>
            <a:avLst/>
            <a:gdLst>
              <a:gd name="connsiteX0" fmla="*/ 0 w 2649253"/>
              <a:gd name="connsiteY0" fmla="*/ 441551 h 3867806"/>
              <a:gd name="connsiteX1" fmla="*/ 441551 w 2649253"/>
              <a:gd name="connsiteY1" fmla="*/ 0 h 3867806"/>
              <a:gd name="connsiteX2" fmla="*/ 1030268 w 2649253"/>
              <a:gd name="connsiteY2" fmla="*/ 0 h 3867806"/>
              <a:gd name="connsiteX3" fmla="*/ 1654308 w 2649253"/>
              <a:gd name="connsiteY3" fmla="*/ 0 h 3867806"/>
              <a:gd name="connsiteX4" fmla="*/ 2207702 w 2649253"/>
              <a:gd name="connsiteY4" fmla="*/ 0 h 3867806"/>
              <a:gd name="connsiteX5" fmla="*/ 2649253 w 2649253"/>
              <a:gd name="connsiteY5" fmla="*/ 441551 h 3867806"/>
              <a:gd name="connsiteX6" fmla="*/ 2649253 w 2649253"/>
              <a:gd name="connsiteY6" fmla="*/ 1038492 h 3867806"/>
              <a:gd name="connsiteX7" fmla="*/ 2649253 w 2649253"/>
              <a:gd name="connsiteY7" fmla="*/ 1665280 h 3867806"/>
              <a:gd name="connsiteX8" fmla="*/ 2649253 w 2649253"/>
              <a:gd name="connsiteY8" fmla="*/ 2292067 h 3867806"/>
              <a:gd name="connsiteX9" fmla="*/ 2649253 w 2649253"/>
              <a:gd name="connsiteY9" fmla="*/ 2799467 h 3867806"/>
              <a:gd name="connsiteX10" fmla="*/ 2649253 w 2649253"/>
              <a:gd name="connsiteY10" fmla="*/ 3426255 h 3867806"/>
              <a:gd name="connsiteX11" fmla="*/ 2207702 w 2649253"/>
              <a:gd name="connsiteY11" fmla="*/ 3867806 h 3867806"/>
              <a:gd name="connsiteX12" fmla="*/ 1601323 w 2649253"/>
              <a:gd name="connsiteY12" fmla="*/ 3867806 h 3867806"/>
              <a:gd name="connsiteX13" fmla="*/ 1030268 w 2649253"/>
              <a:gd name="connsiteY13" fmla="*/ 3867806 h 3867806"/>
              <a:gd name="connsiteX14" fmla="*/ 441551 w 2649253"/>
              <a:gd name="connsiteY14" fmla="*/ 3867806 h 3867806"/>
              <a:gd name="connsiteX15" fmla="*/ 0 w 2649253"/>
              <a:gd name="connsiteY15" fmla="*/ 3426255 h 3867806"/>
              <a:gd name="connsiteX16" fmla="*/ 0 w 2649253"/>
              <a:gd name="connsiteY16" fmla="*/ 2769620 h 3867806"/>
              <a:gd name="connsiteX17" fmla="*/ 0 w 2649253"/>
              <a:gd name="connsiteY17" fmla="*/ 2262220 h 3867806"/>
              <a:gd name="connsiteX18" fmla="*/ 0 w 2649253"/>
              <a:gd name="connsiteY18" fmla="*/ 1665280 h 3867806"/>
              <a:gd name="connsiteX19" fmla="*/ 0 w 2649253"/>
              <a:gd name="connsiteY19" fmla="*/ 1008645 h 3867806"/>
              <a:gd name="connsiteX20" fmla="*/ 0 w 2649253"/>
              <a:gd name="connsiteY20" fmla="*/ 441551 h 386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9253" h="3867806" extrusionOk="0">
                <a:moveTo>
                  <a:pt x="0" y="441551"/>
                </a:moveTo>
                <a:cubicBezTo>
                  <a:pt x="-7537" y="210912"/>
                  <a:pt x="134667" y="-26024"/>
                  <a:pt x="441551" y="0"/>
                </a:cubicBezTo>
                <a:cubicBezTo>
                  <a:pt x="614311" y="-9948"/>
                  <a:pt x="740798" y="35210"/>
                  <a:pt x="1030268" y="0"/>
                </a:cubicBezTo>
                <a:cubicBezTo>
                  <a:pt x="1319738" y="-35210"/>
                  <a:pt x="1446272" y="29548"/>
                  <a:pt x="1654308" y="0"/>
                </a:cubicBezTo>
                <a:cubicBezTo>
                  <a:pt x="1862344" y="-29548"/>
                  <a:pt x="2046854" y="34919"/>
                  <a:pt x="2207702" y="0"/>
                </a:cubicBezTo>
                <a:cubicBezTo>
                  <a:pt x="2455308" y="44005"/>
                  <a:pt x="2641966" y="128675"/>
                  <a:pt x="2649253" y="441551"/>
                </a:cubicBezTo>
                <a:cubicBezTo>
                  <a:pt x="2700221" y="625532"/>
                  <a:pt x="2610096" y="859861"/>
                  <a:pt x="2649253" y="1038492"/>
                </a:cubicBezTo>
                <a:cubicBezTo>
                  <a:pt x="2688410" y="1217123"/>
                  <a:pt x="2638677" y="1448926"/>
                  <a:pt x="2649253" y="1665280"/>
                </a:cubicBezTo>
                <a:cubicBezTo>
                  <a:pt x="2659829" y="1881634"/>
                  <a:pt x="2648987" y="2025504"/>
                  <a:pt x="2649253" y="2292067"/>
                </a:cubicBezTo>
                <a:cubicBezTo>
                  <a:pt x="2649519" y="2558630"/>
                  <a:pt x="2640461" y="2559770"/>
                  <a:pt x="2649253" y="2799467"/>
                </a:cubicBezTo>
                <a:cubicBezTo>
                  <a:pt x="2658045" y="3039164"/>
                  <a:pt x="2604457" y="3131686"/>
                  <a:pt x="2649253" y="3426255"/>
                </a:cubicBezTo>
                <a:cubicBezTo>
                  <a:pt x="2621988" y="3677347"/>
                  <a:pt x="2446667" y="3851959"/>
                  <a:pt x="2207702" y="3867806"/>
                </a:cubicBezTo>
                <a:cubicBezTo>
                  <a:pt x="1906568" y="3897175"/>
                  <a:pt x="1809420" y="3829223"/>
                  <a:pt x="1601323" y="3867806"/>
                </a:cubicBezTo>
                <a:cubicBezTo>
                  <a:pt x="1393226" y="3906389"/>
                  <a:pt x="1147626" y="3813710"/>
                  <a:pt x="1030268" y="3867806"/>
                </a:cubicBezTo>
                <a:cubicBezTo>
                  <a:pt x="912910" y="3921902"/>
                  <a:pt x="735059" y="3808214"/>
                  <a:pt x="441551" y="3867806"/>
                </a:cubicBezTo>
                <a:cubicBezTo>
                  <a:pt x="205200" y="3857221"/>
                  <a:pt x="29927" y="3727226"/>
                  <a:pt x="0" y="3426255"/>
                </a:cubicBezTo>
                <a:cubicBezTo>
                  <a:pt x="-23867" y="3238213"/>
                  <a:pt x="3327" y="2981502"/>
                  <a:pt x="0" y="2769620"/>
                </a:cubicBezTo>
                <a:cubicBezTo>
                  <a:pt x="-3327" y="2557739"/>
                  <a:pt x="15991" y="2372795"/>
                  <a:pt x="0" y="2262220"/>
                </a:cubicBezTo>
                <a:cubicBezTo>
                  <a:pt x="-15991" y="2151645"/>
                  <a:pt x="16379" y="1799018"/>
                  <a:pt x="0" y="1665280"/>
                </a:cubicBezTo>
                <a:cubicBezTo>
                  <a:pt x="-16379" y="1531542"/>
                  <a:pt x="32936" y="1295527"/>
                  <a:pt x="0" y="1008645"/>
                </a:cubicBezTo>
                <a:cubicBezTo>
                  <a:pt x="-32936" y="721763"/>
                  <a:pt x="32275" y="688812"/>
                  <a:pt x="0" y="441551"/>
                </a:cubicBezTo>
                <a:close/>
              </a:path>
            </a:pathLst>
          </a:custGeom>
          <a:noFill/>
          <a:ln w="12700">
            <a:solidFill>
              <a:schemeClr val="accent1"/>
            </a:solidFill>
            <a:prstDash val="lgDash"/>
            <a:extLst>
              <a:ext uri="{C807C97D-BFC1-408E-A445-0C87EB9F89A2}">
                <ask:lineSketchStyleProps xmlns:ask="http://schemas.microsoft.com/office/drawing/2018/sketchyshapes" sd="98176570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DBEB5190-7661-F37F-B5CA-A1FD3D159DE3}"/>
              </a:ext>
            </a:extLst>
          </p:cNvPr>
          <p:cNvSpPr txBox="1"/>
          <p:nvPr/>
        </p:nvSpPr>
        <p:spPr>
          <a:xfrm>
            <a:off x="2929183" y="1229130"/>
            <a:ext cx="8386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Dry Coolers</a:t>
            </a:r>
          </a:p>
        </p:txBody>
      </p:sp>
      <p:sp>
        <p:nvSpPr>
          <p:cNvPr id="9" name="TextBox 8">
            <a:extLst>
              <a:ext uri="{FF2B5EF4-FFF2-40B4-BE49-F238E27FC236}">
                <a16:creationId xmlns:a16="http://schemas.microsoft.com/office/drawing/2014/main" id="{E96F4DA3-5FD3-A71A-E943-3EA7C2D1F38B}"/>
              </a:ext>
            </a:extLst>
          </p:cNvPr>
          <p:cNvSpPr txBox="1"/>
          <p:nvPr/>
        </p:nvSpPr>
        <p:spPr>
          <a:xfrm>
            <a:off x="5602581" y="1229129"/>
            <a:ext cx="6174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Chillers</a:t>
            </a:r>
          </a:p>
        </p:txBody>
      </p:sp>
      <p:sp>
        <p:nvSpPr>
          <p:cNvPr id="10" name="TextBox 9">
            <a:extLst>
              <a:ext uri="{FF2B5EF4-FFF2-40B4-BE49-F238E27FC236}">
                <a16:creationId xmlns:a16="http://schemas.microsoft.com/office/drawing/2014/main" id="{A5909533-4579-C426-7776-278F5D81E377}"/>
              </a:ext>
            </a:extLst>
          </p:cNvPr>
          <p:cNvSpPr txBox="1"/>
          <p:nvPr/>
        </p:nvSpPr>
        <p:spPr>
          <a:xfrm>
            <a:off x="2923153" y="4003411"/>
            <a:ext cx="8386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Dry Coolers</a:t>
            </a:r>
          </a:p>
        </p:txBody>
      </p:sp>
      <p:sp>
        <p:nvSpPr>
          <p:cNvPr id="11" name="TextBox 10">
            <a:extLst>
              <a:ext uri="{FF2B5EF4-FFF2-40B4-BE49-F238E27FC236}">
                <a16:creationId xmlns:a16="http://schemas.microsoft.com/office/drawing/2014/main" id="{E9AF3637-AC4A-DF4B-CAA3-4AA0D15CC0FF}"/>
              </a:ext>
            </a:extLst>
          </p:cNvPr>
          <p:cNvSpPr txBox="1"/>
          <p:nvPr/>
        </p:nvSpPr>
        <p:spPr>
          <a:xfrm>
            <a:off x="5676656" y="4003411"/>
            <a:ext cx="6174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Chillers</a:t>
            </a:r>
          </a:p>
        </p:txBody>
      </p:sp>
      <p:sp>
        <p:nvSpPr>
          <p:cNvPr id="17" name="Rounded Rectangular Callout 16">
            <a:extLst>
              <a:ext uri="{FF2B5EF4-FFF2-40B4-BE49-F238E27FC236}">
                <a16:creationId xmlns:a16="http://schemas.microsoft.com/office/drawing/2014/main" id="{64133262-50F0-1990-CFCC-649B851A7B4C}"/>
              </a:ext>
            </a:extLst>
          </p:cNvPr>
          <p:cNvSpPr/>
          <p:nvPr/>
        </p:nvSpPr>
        <p:spPr>
          <a:xfrm>
            <a:off x="7680214" y="1002082"/>
            <a:ext cx="958241" cy="230752"/>
          </a:xfrm>
          <a:prstGeom prst="wedgeRoundRectCallout">
            <a:avLst>
              <a:gd name="adj1" fmla="val -107761"/>
              <a:gd name="adj2" fmla="val 51643"/>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Warm Water Distribution Riser A</a:t>
            </a:r>
          </a:p>
        </p:txBody>
      </p:sp>
      <p:sp>
        <p:nvSpPr>
          <p:cNvPr id="19" name="Rounded Rectangular Callout 18">
            <a:extLst>
              <a:ext uri="{FF2B5EF4-FFF2-40B4-BE49-F238E27FC236}">
                <a16:creationId xmlns:a16="http://schemas.microsoft.com/office/drawing/2014/main" id="{0FEAE8C9-68C6-89D7-705D-7CFE1F12FCFC}"/>
              </a:ext>
            </a:extLst>
          </p:cNvPr>
          <p:cNvSpPr/>
          <p:nvPr/>
        </p:nvSpPr>
        <p:spPr>
          <a:xfrm>
            <a:off x="7989189" y="1256144"/>
            <a:ext cx="958241" cy="230752"/>
          </a:xfrm>
          <a:prstGeom prst="wedgeRoundRectCallout">
            <a:avLst>
              <a:gd name="adj1" fmla="val -114297"/>
              <a:gd name="adj2" fmla="val -29782"/>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Chilled Water Distribution Riser A</a:t>
            </a:r>
          </a:p>
        </p:txBody>
      </p:sp>
      <p:sp>
        <p:nvSpPr>
          <p:cNvPr id="23" name="Rounded Rectangular Callout 22">
            <a:extLst>
              <a:ext uri="{FF2B5EF4-FFF2-40B4-BE49-F238E27FC236}">
                <a16:creationId xmlns:a16="http://schemas.microsoft.com/office/drawing/2014/main" id="{38254D79-DE31-B875-1F55-B85C8C78F5B6}"/>
              </a:ext>
            </a:extLst>
          </p:cNvPr>
          <p:cNvSpPr/>
          <p:nvPr/>
        </p:nvSpPr>
        <p:spPr>
          <a:xfrm>
            <a:off x="7680214" y="4313063"/>
            <a:ext cx="958241" cy="230752"/>
          </a:xfrm>
          <a:prstGeom prst="wedgeRoundRectCallout">
            <a:avLst>
              <a:gd name="adj1" fmla="val -112990"/>
              <a:gd name="adj2" fmla="val -40639"/>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Warm Water Distribution Riser B</a:t>
            </a:r>
          </a:p>
        </p:txBody>
      </p:sp>
      <p:sp>
        <p:nvSpPr>
          <p:cNvPr id="24" name="Rounded Rectangular Callout 23">
            <a:extLst>
              <a:ext uri="{FF2B5EF4-FFF2-40B4-BE49-F238E27FC236}">
                <a16:creationId xmlns:a16="http://schemas.microsoft.com/office/drawing/2014/main" id="{3C9FA899-BEFD-2EAB-7C1E-8D3E6500B5D0}"/>
              </a:ext>
            </a:extLst>
          </p:cNvPr>
          <p:cNvSpPr/>
          <p:nvPr/>
        </p:nvSpPr>
        <p:spPr>
          <a:xfrm>
            <a:off x="7989188" y="4051172"/>
            <a:ext cx="958241" cy="230752"/>
          </a:xfrm>
          <a:prstGeom prst="wedgeRoundRectCallout">
            <a:avLst>
              <a:gd name="adj1" fmla="val -114297"/>
              <a:gd name="adj2" fmla="val 46215"/>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Chilled Water Distribution Riser B</a:t>
            </a:r>
          </a:p>
        </p:txBody>
      </p:sp>
      <p:sp>
        <p:nvSpPr>
          <p:cNvPr id="30" name="Title 1">
            <a:extLst>
              <a:ext uri="{FF2B5EF4-FFF2-40B4-BE49-F238E27FC236}">
                <a16:creationId xmlns:a16="http://schemas.microsoft.com/office/drawing/2014/main" id="{4A3AEBD1-BE68-66CC-BB94-AD641A11B029}"/>
              </a:ext>
            </a:extLst>
          </p:cNvPr>
          <p:cNvSpPr>
            <a:spLocks noGrp="1"/>
          </p:cNvSpPr>
          <p:nvPr>
            <p:ph type="title"/>
          </p:nvPr>
        </p:nvSpPr>
        <p:spPr>
          <a:xfrm>
            <a:off x="324000" y="211574"/>
            <a:ext cx="8496150" cy="415490"/>
          </a:xfrm>
        </p:spPr>
        <p:txBody>
          <a:bodyPr>
            <a:noAutofit/>
          </a:bodyPr>
          <a:lstStyle/>
          <a:p>
            <a:r>
              <a:rPr lang="en-US" dirty="0"/>
              <a:t>AI-ready Data Centers: cooling</a:t>
            </a:r>
          </a:p>
        </p:txBody>
      </p:sp>
      <p:sp>
        <p:nvSpPr>
          <p:cNvPr id="31" name="TextBox 30">
            <a:extLst>
              <a:ext uri="{FF2B5EF4-FFF2-40B4-BE49-F238E27FC236}">
                <a16:creationId xmlns:a16="http://schemas.microsoft.com/office/drawing/2014/main" id="{2A5E429A-D643-6739-73A9-3875832F4E8A}"/>
              </a:ext>
            </a:extLst>
          </p:cNvPr>
          <p:cNvSpPr txBox="1"/>
          <p:nvPr/>
        </p:nvSpPr>
        <p:spPr>
          <a:xfrm>
            <a:off x="232439" y="553483"/>
            <a:ext cx="314541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Sify’s Unique Design – Hybrid Cooling Infrastructure</a:t>
            </a:r>
          </a:p>
        </p:txBody>
      </p:sp>
      <p:sp>
        <p:nvSpPr>
          <p:cNvPr id="33" name="Rounded Rectangle 32">
            <a:extLst>
              <a:ext uri="{FF2B5EF4-FFF2-40B4-BE49-F238E27FC236}">
                <a16:creationId xmlns:a16="http://schemas.microsoft.com/office/drawing/2014/main" id="{75272EB1-B098-4E94-1559-6E73EECD2F66}"/>
              </a:ext>
            </a:extLst>
          </p:cNvPr>
          <p:cNvSpPr/>
          <p:nvPr/>
        </p:nvSpPr>
        <p:spPr>
          <a:xfrm>
            <a:off x="2649255" y="799704"/>
            <a:ext cx="2649253" cy="3867806"/>
          </a:xfrm>
          <a:custGeom>
            <a:avLst/>
            <a:gdLst>
              <a:gd name="connsiteX0" fmla="*/ 0 w 2649253"/>
              <a:gd name="connsiteY0" fmla="*/ 441551 h 3867806"/>
              <a:gd name="connsiteX1" fmla="*/ 441551 w 2649253"/>
              <a:gd name="connsiteY1" fmla="*/ 0 h 3867806"/>
              <a:gd name="connsiteX2" fmla="*/ 1065591 w 2649253"/>
              <a:gd name="connsiteY2" fmla="*/ 0 h 3867806"/>
              <a:gd name="connsiteX3" fmla="*/ 1636647 w 2649253"/>
              <a:gd name="connsiteY3" fmla="*/ 0 h 3867806"/>
              <a:gd name="connsiteX4" fmla="*/ 2207702 w 2649253"/>
              <a:gd name="connsiteY4" fmla="*/ 0 h 3867806"/>
              <a:gd name="connsiteX5" fmla="*/ 2649253 w 2649253"/>
              <a:gd name="connsiteY5" fmla="*/ 441551 h 3867806"/>
              <a:gd name="connsiteX6" fmla="*/ 2649253 w 2649253"/>
              <a:gd name="connsiteY6" fmla="*/ 978798 h 3867806"/>
              <a:gd name="connsiteX7" fmla="*/ 2649253 w 2649253"/>
              <a:gd name="connsiteY7" fmla="*/ 1516044 h 3867806"/>
              <a:gd name="connsiteX8" fmla="*/ 2649253 w 2649253"/>
              <a:gd name="connsiteY8" fmla="*/ 2172679 h 3867806"/>
              <a:gd name="connsiteX9" fmla="*/ 2649253 w 2649253"/>
              <a:gd name="connsiteY9" fmla="*/ 2680079 h 3867806"/>
              <a:gd name="connsiteX10" fmla="*/ 2649253 w 2649253"/>
              <a:gd name="connsiteY10" fmla="*/ 3426255 h 3867806"/>
              <a:gd name="connsiteX11" fmla="*/ 2207702 w 2649253"/>
              <a:gd name="connsiteY11" fmla="*/ 3867806 h 3867806"/>
              <a:gd name="connsiteX12" fmla="*/ 1671970 w 2649253"/>
              <a:gd name="connsiteY12" fmla="*/ 3867806 h 3867806"/>
              <a:gd name="connsiteX13" fmla="*/ 1047930 w 2649253"/>
              <a:gd name="connsiteY13" fmla="*/ 3867806 h 3867806"/>
              <a:gd name="connsiteX14" fmla="*/ 441551 w 2649253"/>
              <a:gd name="connsiteY14" fmla="*/ 3867806 h 3867806"/>
              <a:gd name="connsiteX15" fmla="*/ 0 w 2649253"/>
              <a:gd name="connsiteY15" fmla="*/ 3426255 h 3867806"/>
              <a:gd name="connsiteX16" fmla="*/ 0 w 2649253"/>
              <a:gd name="connsiteY16" fmla="*/ 2799467 h 3867806"/>
              <a:gd name="connsiteX17" fmla="*/ 0 w 2649253"/>
              <a:gd name="connsiteY17" fmla="*/ 2292067 h 3867806"/>
              <a:gd name="connsiteX18" fmla="*/ 0 w 2649253"/>
              <a:gd name="connsiteY18" fmla="*/ 1754821 h 3867806"/>
              <a:gd name="connsiteX19" fmla="*/ 0 w 2649253"/>
              <a:gd name="connsiteY19" fmla="*/ 1098186 h 3867806"/>
              <a:gd name="connsiteX20" fmla="*/ 0 w 2649253"/>
              <a:gd name="connsiteY20" fmla="*/ 441551 h 386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9253" h="3867806" extrusionOk="0">
                <a:moveTo>
                  <a:pt x="0" y="441551"/>
                </a:moveTo>
                <a:cubicBezTo>
                  <a:pt x="-19183" y="185857"/>
                  <a:pt x="142381" y="20758"/>
                  <a:pt x="441551" y="0"/>
                </a:cubicBezTo>
                <a:cubicBezTo>
                  <a:pt x="600332" y="-12348"/>
                  <a:pt x="898434" y="13877"/>
                  <a:pt x="1065591" y="0"/>
                </a:cubicBezTo>
                <a:cubicBezTo>
                  <a:pt x="1232748" y="-13877"/>
                  <a:pt x="1478015" y="53771"/>
                  <a:pt x="1636647" y="0"/>
                </a:cubicBezTo>
                <a:cubicBezTo>
                  <a:pt x="1795279" y="-53771"/>
                  <a:pt x="1990303" y="35101"/>
                  <a:pt x="2207702" y="0"/>
                </a:cubicBezTo>
                <a:cubicBezTo>
                  <a:pt x="2434426" y="-55199"/>
                  <a:pt x="2662361" y="149185"/>
                  <a:pt x="2649253" y="441551"/>
                </a:cubicBezTo>
                <a:cubicBezTo>
                  <a:pt x="2712457" y="593469"/>
                  <a:pt x="2632070" y="760764"/>
                  <a:pt x="2649253" y="978798"/>
                </a:cubicBezTo>
                <a:cubicBezTo>
                  <a:pt x="2666436" y="1196832"/>
                  <a:pt x="2615588" y="1294273"/>
                  <a:pt x="2649253" y="1516044"/>
                </a:cubicBezTo>
                <a:cubicBezTo>
                  <a:pt x="2682918" y="1737815"/>
                  <a:pt x="2587000" y="1935096"/>
                  <a:pt x="2649253" y="2172679"/>
                </a:cubicBezTo>
                <a:cubicBezTo>
                  <a:pt x="2711506" y="2410262"/>
                  <a:pt x="2641658" y="2493652"/>
                  <a:pt x="2649253" y="2680079"/>
                </a:cubicBezTo>
                <a:cubicBezTo>
                  <a:pt x="2656848" y="2866506"/>
                  <a:pt x="2596808" y="3157981"/>
                  <a:pt x="2649253" y="3426255"/>
                </a:cubicBezTo>
                <a:cubicBezTo>
                  <a:pt x="2656795" y="3681344"/>
                  <a:pt x="2454179" y="3894886"/>
                  <a:pt x="2207702" y="3867806"/>
                </a:cubicBezTo>
                <a:cubicBezTo>
                  <a:pt x="1978678" y="3894157"/>
                  <a:pt x="1894059" y="3867474"/>
                  <a:pt x="1671970" y="3867806"/>
                </a:cubicBezTo>
                <a:cubicBezTo>
                  <a:pt x="1449881" y="3868138"/>
                  <a:pt x="1269022" y="3841807"/>
                  <a:pt x="1047930" y="3867806"/>
                </a:cubicBezTo>
                <a:cubicBezTo>
                  <a:pt x="826838" y="3893805"/>
                  <a:pt x="725866" y="3817782"/>
                  <a:pt x="441551" y="3867806"/>
                </a:cubicBezTo>
                <a:cubicBezTo>
                  <a:pt x="159445" y="3831774"/>
                  <a:pt x="-35605" y="3616892"/>
                  <a:pt x="0" y="3426255"/>
                </a:cubicBezTo>
                <a:cubicBezTo>
                  <a:pt x="-3807" y="3248240"/>
                  <a:pt x="51446" y="3058229"/>
                  <a:pt x="0" y="2799467"/>
                </a:cubicBezTo>
                <a:cubicBezTo>
                  <a:pt x="-51446" y="2540705"/>
                  <a:pt x="4579" y="2446379"/>
                  <a:pt x="0" y="2292067"/>
                </a:cubicBezTo>
                <a:cubicBezTo>
                  <a:pt x="-4579" y="2137755"/>
                  <a:pt x="6185" y="1944622"/>
                  <a:pt x="0" y="1754821"/>
                </a:cubicBezTo>
                <a:cubicBezTo>
                  <a:pt x="-6185" y="1565020"/>
                  <a:pt x="7860" y="1242841"/>
                  <a:pt x="0" y="1098186"/>
                </a:cubicBezTo>
                <a:cubicBezTo>
                  <a:pt x="-7860" y="953531"/>
                  <a:pt x="31459" y="595839"/>
                  <a:pt x="0" y="441551"/>
                </a:cubicBezTo>
                <a:close/>
              </a:path>
            </a:pathLst>
          </a:custGeom>
          <a:noFill/>
          <a:ln w="12700">
            <a:solidFill>
              <a:schemeClr val="accent2">
                <a:lumMod val="60000"/>
                <a:lumOff val="40000"/>
              </a:schemeClr>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Rectangle 1">
            <a:extLst>
              <a:ext uri="{FF2B5EF4-FFF2-40B4-BE49-F238E27FC236}">
                <a16:creationId xmlns:a16="http://schemas.microsoft.com/office/drawing/2014/main" id="{59E40483-9CDD-E025-2B1E-82839FD6B718}"/>
              </a:ext>
            </a:extLst>
          </p:cNvPr>
          <p:cNvSpPr/>
          <p:nvPr/>
        </p:nvSpPr>
        <p:spPr>
          <a:xfrm>
            <a:off x="4064695" y="955505"/>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6" name="Rectangle 15">
            <a:extLst>
              <a:ext uri="{FF2B5EF4-FFF2-40B4-BE49-F238E27FC236}">
                <a16:creationId xmlns:a16="http://schemas.microsoft.com/office/drawing/2014/main" id="{F79A8EBA-1CDE-68EE-68A7-9EC1FC615DD4}"/>
              </a:ext>
            </a:extLst>
          </p:cNvPr>
          <p:cNvSpPr/>
          <p:nvPr/>
        </p:nvSpPr>
        <p:spPr>
          <a:xfrm>
            <a:off x="6337781" y="955504"/>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8" name="Rectangle 17">
            <a:extLst>
              <a:ext uri="{FF2B5EF4-FFF2-40B4-BE49-F238E27FC236}">
                <a16:creationId xmlns:a16="http://schemas.microsoft.com/office/drawing/2014/main" id="{B5CDFF57-D073-1A9B-A7B0-6B254926347D}"/>
              </a:ext>
            </a:extLst>
          </p:cNvPr>
          <p:cNvSpPr/>
          <p:nvPr/>
        </p:nvSpPr>
        <p:spPr>
          <a:xfrm>
            <a:off x="6021789" y="955504"/>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ectangle 19">
            <a:extLst>
              <a:ext uri="{FF2B5EF4-FFF2-40B4-BE49-F238E27FC236}">
                <a16:creationId xmlns:a16="http://schemas.microsoft.com/office/drawing/2014/main" id="{520CA175-7BE0-B6DA-8439-702F9F7A9521}"/>
              </a:ext>
            </a:extLst>
          </p:cNvPr>
          <p:cNvSpPr/>
          <p:nvPr/>
        </p:nvSpPr>
        <p:spPr>
          <a:xfrm>
            <a:off x="4392052" y="955504"/>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1" name="Rectangle 20">
            <a:extLst>
              <a:ext uri="{FF2B5EF4-FFF2-40B4-BE49-F238E27FC236}">
                <a16:creationId xmlns:a16="http://schemas.microsoft.com/office/drawing/2014/main" id="{4BBE89E2-8082-536E-11AC-809743647B33}"/>
              </a:ext>
            </a:extLst>
          </p:cNvPr>
          <p:cNvSpPr/>
          <p:nvPr/>
        </p:nvSpPr>
        <p:spPr>
          <a:xfrm>
            <a:off x="4712895" y="955503"/>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2" name="Rectangle 21">
            <a:extLst>
              <a:ext uri="{FF2B5EF4-FFF2-40B4-BE49-F238E27FC236}">
                <a16:creationId xmlns:a16="http://schemas.microsoft.com/office/drawing/2014/main" id="{20882DDD-B390-C480-5779-EE9181C95365}"/>
              </a:ext>
            </a:extLst>
          </p:cNvPr>
          <p:cNvSpPr/>
          <p:nvPr/>
        </p:nvSpPr>
        <p:spPr>
          <a:xfrm>
            <a:off x="5707751" y="955502"/>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4" name="Right Arrow 43">
            <a:extLst>
              <a:ext uri="{FF2B5EF4-FFF2-40B4-BE49-F238E27FC236}">
                <a16:creationId xmlns:a16="http://schemas.microsoft.com/office/drawing/2014/main" id="{52D598D8-DD1D-D1D7-6F03-E26A1C8AA777}"/>
              </a:ext>
            </a:extLst>
          </p:cNvPr>
          <p:cNvSpPr/>
          <p:nvPr/>
        </p:nvSpPr>
        <p:spPr>
          <a:xfrm>
            <a:off x="3715878" y="4909275"/>
            <a:ext cx="1310168" cy="123218"/>
          </a:xfrm>
          <a:prstGeom prst="rightArrow">
            <a:avLst/>
          </a:prstGeom>
          <a:solidFill>
            <a:schemeClr val="accent2">
              <a:lumMod val="40000"/>
              <a:lumOff val="60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5" name="Right Arrow 44">
            <a:extLst>
              <a:ext uri="{FF2B5EF4-FFF2-40B4-BE49-F238E27FC236}">
                <a16:creationId xmlns:a16="http://schemas.microsoft.com/office/drawing/2014/main" id="{B2DA2DBE-69ED-3C70-8B25-D5CF7B9C9CBB}"/>
              </a:ext>
            </a:extLst>
          </p:cNvPr>
          <p:cNvSpPr/>
          <p:nvPr/>
        </p:nvSpPr>
        <p:spPr>
          <a:xfrm rot="10800000">
            <a:off x="5710516" y="4910007"/>
            <a:ext cx="1310168" cy="123218"/>
          </a:xfrm>
          <a:prstGeom prst="rightArrow">
            <a:avLst/>
          </a:prstGeom>
          <a:solidFill>
            <a:srgbClr val="0070C0"/>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6" name="TextBox 45">
            <a:extLst>
              <a:ext uri="{FF2B5EF4-FFF2-40B4-BE49-F238E27FC236}">
                <a16:creationId xmlns:a16="http://schemas.microsoft.com/office/drawing/2014/main" id="{5D7E5B7D-D476-9F37-24AC-A2A91AA436E2}"/>
              </a:ext>
            </a:extLst>
          </p:cNvPr>
          <p:cNvSpPr txBox="1"/>
          <p:nvPr/>
        </p:nvSpPr>
        <p:spPr>
          <a:xfrm>
            <a:off x="323850" y="1002082"/>
            <a:ext cx="2183974" cy="3541733"/>
          </a:xfrm>
          <a:prstGeom prst="rect">
            <a:avLst/>
          </a:prstGeom>
          <a:noFill/>
        </p:spPr>
        <p:txBody>
          <a:bodyPr wrap="square" rtlCol="0">
            <a:spAutoFit/>
          </a:bodyPr>
          <a:lstStyle>
            <a:defPPr>
              <a:defRPr lang="en-US"/>
            </a:defPPr>
            <a:lvl1pPr marL="171450" marR="0" lvl="0" indent="-171450" fontAlgn="auto">
              <a:spcBef>
                <a:spcPts val="0"/>
              </a:spcBef>
              <a:spcAft>
                <a:spcPts val="600"/>
              </a:spcAft>
              <a:buClrTx/>
              <a:buSzPct val="125000"/>
              <a:buFont typeface="Arial" panose="020B0604020202020204" pitchFamily="34" charset="0"/>
              <a:buChar char="•"/>
              <a:tabLst/>
              <a:defRPr kumimoji="0" sz="1000" b="0" i="0" u="none" strike="noStrike" cap="none" spc="0" normalizeH="0" baseline="0">
                <a:ln>
                  <a:noFill/>
                </a:ln>
                <a:solidFill>
                  <a:prstClr val="white"/>
                </a:solidFill>
                <a:effectLst/>
                <a:uLnTx/>
                <a:uFillTx/>
                <a:latin typeface="Trebuchet MS"/>
              </a:defRPr>
            </a:lvl1pPr>
          </a:lstStyle>
          <a:p>
            <a:r>
              <a:rPr lang="en-US" dirty="0"/>
              <a:t>Hybrid water distribution</a:t>
            </a:r>
          </a:p>
          <a:p>
            <a:r>
              <a:rPr lang="en-US" dirty="0"/>
              <a:t>Provision for warm water and chilled water for various cooling workload</a:t>
            </a:r>
          </a:p>
          <a:p>
            <a:r>
              <a:rPr lang="en-US" dirty="0"/>
              <a:t>Modular expansion either from dry cooler side or chiller side and/or both</a:t>
            </a:r>
          </a:p>
          <a:p>
            <a:r>
              <a:rPr lang="en-US" dirty="0"/>
              <a:t>Piping network is in designed as add on modules for seamless expansion of warm water and chilled water distribution</a:t>
            </a:r>
          </a:p>
          <a:p>
            <a:r>
              <a:rPr lang="en-US" dirty="0"/>
              <a:t>Provision to introduce standalone dry cooler systems for smaller, or independent floor or specific applications such as two-phase liquid immersion system etc.</a:t>
            </a:r>
          </a:p>
          <a:p>
            <a:r>
              <a:rPr lang="en-US" dirty="0"/>
              <a:t>Intelligent monitoring system suing SCADA and PLC supported by AI/ML software tool</a:t>
            </a:r>
          </a:p>
        </p:txBody>
      </p:sp>
    </p:spTree>
    <p:extLst>
      <p:ext uri="{BB962C8B-B14F-4D97-AF65-F5344CB8AC3E}">
        <p14:creationId xmlns:p14="http://schemas.microsoft.com/office/powerpoint/2010/main" val="386887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repeatCount="indefinite" fill="hold" grpId="0" nodeType="clickEffect">
                                  <p:stCondLst>
                                    <p:cond delay="0"/>
                                  </p:stCondLst>
                                  <p:childTnLst>
                                    <p:animScale>
                                      <p:cBhvr>
                                        <p:cTn id="6" dur="2000" fill="hold"/>
                                        <p:tgtEl>
                                          <p:spTgt spid="44"/>
                                        </p:tgtEl>
                                      </p:cBhvr>
                                      <p:by x="150000" y="100000"/>
                                    </p:animScale>
                                  </p:childTnLst>
                                </p:cTn>
                              </p:par>
                              <p:par>
                                <p:cTn id="7" presetID="6" presetClass="emph" presetSubtype="0" repeatCount="indefinite" fill="hold" grpId="0" nodeType="withEffect">
                                  <p:stCondLst>
                                    <p:cond delay="0"/>
                                  </p:stCondLst>
                                  <p:childTnLst>
                                    <p:animScale>
                                      <p:cBhvr>
                                        <p:cTn id="8" dur="2000" fill="hold"/>
                                        <p:tgtEl>
                                          <p:spTgt spid="45"/>
                                        </p:tgtEl>
                                      </p:cBhvr>
                                      <p:by x="150000" y="100000"/>
                                    </p:animScale>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4000"/>
                                        <p:tgtEl>
                                          <p:spTgt spid="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4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4000"/>
                                        <p:tgtEl>
                                          <p:spTgt spid="2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4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dissolve">
                                      <p:cBhvr>
                                        <p:cTn id="29" dur="4000"/>
                                        <p:tgtEl>
                                          <p:spTgt spid="21"/>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4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P spid="20" grpId="0" animBg="1"/>
      <p:bldP spid="21" grpId="0" animBg="1"/>
      <p:bldP spid="22" grpId="0" animBg="1"/>
      <p:bldP spid="44" grpId="0" animBg="1"/>
      <p:bldP spid="4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print of a building&#10;&#10;Description automatically generated">
            <a:extLst>
              <a:ext uri="{FF2B5EF4-FFF2-40B4-BE49-F238E27FC236}">
                <a16:creationId xmlns:a16="http://schemas.microsoft.com/office/drawing/2014/main" id="{D94C9F1A-26EC-2E07-791D-070526468BE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680"/>
          <a:stretch/>
        </p:blipFill>
        <p:spPr>
          <a:xfrm>
            <a:off x="4380388" y="795402"/>
            <a:ext cx="4525908" cy="4022421"/>
          </a:xfrm>
          <a:prstGeom prst="rect">
            <a:avLst/>
          </a:prstGeom>
        </p:spPr>
      </p:pic>
      <p:sp>
        <p:nvSpPr>
          <p:cNvPr id="5" name="Rectangle 4">
            <a:extLst>
              <a:ext uri="{FF2B5EF4-FFF2-40B4-BE49-F238E27FC236}">
                <a16:creationId xmlns:a16="http://schemas.microsoft.com/office/drawing/2014/main" id="{CFD78C24-4E74-871B-11D0-6D9B53991512}"/>
              </a:ext>
            </a:extLst>
          </p:cNvPr>
          <p:cNvSpPr/>
          <p:nvPr/>
        </p:nvSpPr>
        <p:spPr>
          <a:xfrm>
            <a:off x="5038005" y="2523995"/>
            <a:ext cx="3219189" cy="1164920"/>
          </a:xfrm>
          <a:prstGeom prst="rect">
            <a:avLst/>
          </a:prstGeom>
          <a:no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8" name="Straight Connector 7">
            <a:extLst>
              <a:ext uri="{FF2B5EF4-FFF2-40B4-BE49-F238E27FC236}">
                <a16:creationId xmlns:a16="http://schemas.microsoft.com/office/drawing/2014/main" id="{6BB72124-7334-5D82-8457-707322729A07}"/>
              </a:ext>
            </a:extLst>
          </p:cNvPr>
          <p:cNvCxnSpPr/>
          <p:nvPr/>
        </p:nvCxnSpPr>
        <p:spPr>
          <a:xfrm>
            <a:off x="6578706" y="2311052"/>
            <a:ext cx="167848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59EB6F0-5B5C-B1E7-C64E-6BC9475E28CF}"/>
              </a:ext>
            </a:extLst>
          </p:cNvPr>
          <p:cNvCxnSpPr>
            <a:cxnSpLocks/>
          </p:cNvCxnSpPr>
          <p:nvPr/>
        </p:nvCxnSpPr>
        <p:spPr>
          <a:xfrm>
            <a:off x="5653868" y="3922735"/>
            <a:ext cx="235280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881682A2-0211-2C7E-03B8-8F52DB0B303C}"/>
              </a:ext>
            </a:extLst>
          </p:cNvPr>
          <p:cNvCxnSpPr>
            <a:cxnSpLocks/>
          </p:cNvCxnSpPr>
          <p:nvPr/>
        </p:nvCxnSpPr>
        <p:spPr>
          <a:xfrm>
            <a:off x="4862640" y="2319403"/>
            <a:ext cx="1039661"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 name="Title 1">
            <a:extLst>
              <a:ext uri="{FF2B5EF4-FFF2-40B4-BE49-F238E27FC236}">
                <a16:creationId xmlns:a16="http://schemas.microsoft.com/office/drawing/2014/main" id="{A69D9994-5D4A-98CD-88DF-4A3F2C0EA4DA}"/>
              </a:ext>
            </a:extLst>
          </p:cNvPr>
          <p:cNvSpPr>
            <a:spLocks noGrp="1"/>
          </p:cNvSpPr>
          <p:nvPr>
            <p:ph type="title"/>
          </p:nvPr>
        </p:nvSpPr>
        <p:spPr>
          <a:xfrm>
            <a:off x="324000" y="211574"/>
            <a:ext cx="8496150" cy="415490"/>
          </a:xfrm>
        </p:spPr>
        <p:txBody>
          <a:bodyPr>
            <a:noAutofit/>
          </a:bodyPr>
          <a:lstStyle/>
          <a:p>
            <a:r>
              <a:rPr lang="en-US" dirty="0"/>
              <a:t>AI-ready Data Centers: server hall</a:t>
            </a:r>
          </a:p>
        </p:txBody>
      </p:sp>
      <p:sp>
        <p:nvSpPr>
          <p:cNvPr id="2" name="Rounded Rectangular Callout 1">
            <a:extLst>
              <a:ext uri="{FF2B5EF4-FFF2-40B4-BE49-F238E27FC236}">
                <a16:creationId xmlns:a16="http://schemas.microsoft.com/office/drawing/2014/main" id="{89080AD8-7F0C-DCD2-5EFF-F843491059B0}"/>
              </a:ext>
            </a:extLst>
          </p:cNvPr>
          <p:cNvSpPr/>
          <p:nvPr/>
        </p:nvSpPr>
        <p:spPr>
          <a:xfrm>
            <a:off x="3622486" y="1653073"/>
            <a:ext cx="958241" cy="230752"/>
          </a:xfrm>
          <a:prstGeom prst="wedgeRoundRectCallout">
            <a:avLst>
              <a:gd name="adj1" fmla="val 82371"/>
              <a:gd name="adj2" fmla="val 54623"/>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Warm Water Distribution Riser A</a:t>
            </a:r>
          </a:p>
        </p:txBody>
      </p:sp>
      <p:sp>
        <p:nvSpPr>
          <p:cNvPr id="3" name="Rounded Rectangular Callout 2">
            <a:extLst>
              <a:ext uri="{FF2B5EF4-FFF2-40B4-BE49-F238E27FC236}">
                <a16:creationId xmlns:a16="http://schemas.microsoft.com/office/drawing/2014/main" id="{DB8B734A-9B83-B0EC-5D9D-863F2A8AE429}"/>
              </a:ext>
            </a:extLst>
          </p:cNvPr>
          <p:cNvSpPr/>
          <p:nvPr/>
        </p:nvSpPr>
        <p:spPr>
          <a:xfrm>
            <a:off x="3822824" y="1936787"/>
            <a:ext cx="958241" cy="230752"/>
          </a:xfrm>
          <a:prstGeom prst="wedgeRoundRectCallout">
            <a:avLst>
              <a:gd name="adj1" fmla="val 80140"/>
              <a:gd name="adj2" fmla="val -17864"/>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Chilled Water Distribution Riser A</a:t>
            </a:r>
          </a:p>
        </p:txBody>
      </p:sp>
      <p:sp>
        <p:nvSpPr>
          <p:cNvPr id="6" name="Rounded Rectangular Callout 5">
            <a:extLst>
              <a:ext uri="{FF2B5EF4-FFF2-40B4-BE49-F238E27FC236}">
                <a16:creationId xmlns:a16="http://schemas.microsoft.com/office/drawing/2014/main" id="{8CF14037-B830-7F37-0854-2E1DDEDE4705}"/>
              </a:ext>
            </a:extLst>
          </p:cNvPr>
          <p:cNvSpPr/>
          <p:nvPr/>
        </p:nvSpPr>
        <p:spPr>
          <a:xfrm>
            <a:off x="3625415" y="4361164"/>
            <a:ext cx="958241" cy="230752"/>
          </a:xfrm>
          <a:prstGeom prst="wedgeRoundRectCallout">
            <a:avLst>
              <a:gd name="adj1" fmla="val 169697"/>
              <a:gd name="adj2" fmla="val -91290"/>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Warm Water Distribution Riser B</a:t>
            </a:r>
          </a:p>
        </p:txBody>
      </p:sp>
      <p:sp>
        <p:nvSpPr>
          <p:cNvPr id="7" name="Rounded Rectangular Callout 6">
            <a:extLst>
              <a:ext uri="{FF2B5EF4-FFF2-40B4-BE49-F238E27FC236}">
                <a16:creationId xmlns:a16="http://schemas.microsoft.com/office/drawing/2014/main" id="{45F79D62-B739-306E-DF35-ED219F937196}"/>
              </a:ext>
            </a:extLst>
          </p:cNvPr>
          <p:cNvSpPr/>
          <p:nvPr/>
        </p:nvSpPr>
        <p:spPr>
          <a:xfrm>
            <a:off x="3822823" y="4077450"/>
            <a:ext cx="958241" cy="230752"/>
          </a:xfrm>
          <a:prstGeom prst="wedgeRoundRectCallout">
            <a:avLst>
              <a:gd name="adj1" fmla="val 141126"/>
              <a:gd name="adj2" fmla="val -1457"/>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Chilled Water Distribution Riser B</a:t>
            </a:r>
          </a:p>
        </p:txBody>
      </p:sp>
      <p:sp>
        <p:nvSpPr>
          <p:cNvPr id="10" name="Rectangle 9">
            <a:extLst>
              <a:ext uri="{FF2B5EF4-FFF2-40B4-BE49-F238E27FC236}">
                <a16:creationId xmlns:a16="http://schemas.microsoft.com/office/drawing/2014/main" id="{25B910C1-5DD5-2D57-6E32-D3852027F0CE}"/>
              </a:ext>
            </a:extLst>
          </p:cNvPr>
          <p:cNvSpPr/>
          <p:nvPr/>
        </p:nvSpPr>
        <p:spPr>
          <a:xfrm>
            <a:off x="5190767"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a:extLst>
              <a:ext uri="{FF2B5EF4-FFF2-40B4-BE49-F238E27FC236}">
                <a16:creationId xmlns:a16="http://schemas.microsoft.com/office/drawing/2014/main" id="{37171B26-FB92-A452-C187-A3D5D01753FC}"/>
              </a:ext>
            </a:extLst>
          </p:cNvPr>
          <p:cNvSpPr/>
          <p:nvPr/>
        </p:nvSpPr>
        <p:spPr>
          <a:xfrm>
            <a:off x="5634169"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Rectangle 13">
            <a:extLst>
              <a:ext uri="{FF2B5EF4-FFF2-40B4-BE49-F238E27FC236}">
                <a16:creationId xmlns:a16="http://schemas.microsoft.com/office/drawing/2014/main" id="{EED20E68-2CD0-6294-D2EB-7C4328D6D98D}"/>
              </a:ext>
            </a:extLst>
          </p:cNvPr>
          <p:cNvSpPr/>
          <p:nvPr/>
        </p:nvSpPr>
        <p:spPr>
          <a:xfrm>
            <a:off x="5917437"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Rectangle 14">
            <a:extLst>
              <a:ext uri="{FF2B5EF4-FFF2-40B4-BE49-F238E27FC236}">
                <a16:creationId xmlns:a16="http://schemas.microsoft.com/office/drawing/2014/main" id="{7E9D9A86-38C8-4285-A7CD-59734DB13CE4}"/>
              </a:ext>
            </a:extLst>
          </p:cNvPr>
          <p:cNvSpPr/>
          <p:nvPr/>
        </p:nvSpPr>
        <p:spPr>
          <a:xfrm>
            <a:off x="6355497"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6" name="Rectangle 15">
            <a:extLst>
              <a:ext uri="{FF2B5EF4-FFF2-40B4-BE49-F238E27FC236}">
                <a16:creationId xmlns:a16="http://schemas.microsoft.com/office/drawing/2014/main" id="{6FB2B8B8-758D-A6CA-2CD0-0F74E2ADB2F1}"/>
              </a:ext>
            </a:extLst>
          </p:cNvPr>
          <p:cNvSpPr/>
          <p:nvPr/>
        </p:nvSpPr>
        <p:spPr>
          <a:xfrm>
            <a:off x="6638765"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8" name="Rectangle 17">
            <a:extLst>
              <a:ext uri="{FF2B5EF4-FFF2-40B4-BE49-F238E27FC236}">
                <a16:creationId xmlns:a16="http://schemas.microsoft.com/office/drawing/2014/main" id="{EA6D4691-E014-820E-BB38-E0BBC03D5B0D}"/>
              </a:ext>
            </a:extLst>
          </p:cNvPr>
          <p:cNvSpPr/>
          <p:nvPr/>
        </p:nvSpPr>
        <p:spPr>
          <a:xfrm>
            <a:off x="7102226"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9" name="Rectangle 18">
            <a:extLst>
              <a:ext uri="{FF2B5EF4-FFF2-40B4-BE49-F238E27FC236}">
                <a16:creationId xmlns:a16="http://schemas.microsoft.com/office/drawing/2014/main" id="{B4706604-78C0-C60C-F1E4-764B0FFEDD80}"/>
              </a:ext>
            </a:extLst>
          </p:cNvPr>
          <p:cNvSpPr/>
          <p:nvPr/>
        </p:nvSpPr>
        <p:spPr>
          <a:xfrm>
            <a:off x="7385494"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ectangle 19">
            <a:extLst>
              <a:ext uri="{FF2B5EF4-FFF2-40B4-BE49-F238E27FC236}">
                <a16:creationId xmlns:a16="http://schemas.microsoft.com/office/drawing/2014/main" id="{43361AAE-4BCD-E904-5287-511FE5E297FD}"/>
              </a:ext>
            </a:extLst>
          </p:cNvPr>
          <p:cNvSpPr/>
          <p:nvPr/>
        </p:nvSpPr>
        <p:spPr>
          <a:xfrm>
            <a:off x="7848955"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1" name="Rectangle 20">
            <a:extLst>
              <a:ext uri="{FF2B5EF4-FFF2-40B4-BE49-F238E27FC236}">
                <a16:creationId xmlns:a16="http://schemas.microsoft.com/office/drawing/2014/main" id="{4C6F6787-16B4-7A51-F816-266E56F6CC34}"/>
              </a:ext>
            </a:extLst>
          </p:cNvPr>
          <p:cNvSpPr/>
          <p:nvPr/>
        </p:nvSpPr>
        <p:spPr>
          <a:xfrm>
            <a:off x="5175631"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2" name="Rectangle 21">
            <a:extLst>
              <a:ext uri="{FF2B5EF4-FFF2-40B4-BE49-F238E27FC236}">
                <a16:creationId xmlns:a16="http://schemas.microsoft.com/office/drawing/2014/main" id="{D5AC3CCE-D9B5-F944-3F63-29071F96872C}"/>
              </a:ext>
            </a:extLst>
          </p:cNvPr>
          <p:cNvSpPr/>
          <p:nvPr/>
        </p:nvSpPr>
        <p:spPr>
          <a:xfrm>
            <a:off x="5619033"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Rectangle 22">
            <a:extLst>
              <a:ext uri="{FF2B5EF4-FFF2-40B4-BE49-F238E27FC236}">
                <a16:creationId xmlns:a16="http://schemas.microsoft.com/office/drawing/2014/main" id="{8EFE4374-DE9E-0121-2661-DD210DBF37E0}"/>
              </a:ext>
            </a:extLst>
          </p:cNvPr>
          <p:cNvSpPr/>
          <p:nvPr/>
        </p:nvSpPr>
        <p:spPr>
          <a:xfrm>
            <a:off x="5902301"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4" name="Rectangle 23">
            <a:extLst>
              <a:ext uri="{FF2B5EF4-FFF2-40B4-BE49-F238E27FC236}">
                <a16:creationId xmlns:a16="http://schemas.microsoft.com/office/drawing/2014/main" id="{F230A7C3-7362-4468-C3F7-90D3307F6C93}"/>
              </a:ext>
            </a:extLst>
          </p:cNvPr>
          <p:cNvSpPr/>
          <p:nvPr/>
        </p:nvSpPr>
        <p:spPr>
          <a:xfrm>
            <a:off x="6340361"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Rectangle 24">
            <a:extLst>
              <a:ext uri="{FF2B5EF4-FFF2-40B4-BE49-F238E27FC236}">
                <a16:creationId xmlns:a16="http://schemas.microsoft.com/office/drawing/2014/main" id="{8AA997D4-2187-0E47-4729-EF9AFFC7FB10}"/>
              </a:ext>
            </a:extLst>
          </p:cNvPr>
          <p:cNvSpPr/>
          <p:nvPr/>
        </p:nvSpPr>
        <p:spPr>
          <a:xfrm>
            <a:off x="6623629"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Rectangle 25">
            <a:extLst>
              <a:ext uri="{FF2B5EF4-FFF2-40B4-BE49-F238E27FC236}">
                <a16:creationId xmlns:a16="http://schemas.microsoft.com/office/drawing/2014/main" id="{5BA9B890-CCDE-603F-11D8-7104E1E4671F}"/>
              </a:ext>
            </a:extLst>
          </p:cNvPr>
          <p:cNvSpPr/>
          <p:nvPr/>
        </p:nvSpPr>
        <p:spPr>
          <a:xfrm>
            <a:off x="7087090"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7" name="Rectangle 26">
            <a:extLst>
              <a:ext uri="{FF2B5EF4-FFF2-40B4-BE49-F238E27FC236}">
                <a16:creationId xmlns:a16="http://schemas.microsoft.com/office/drawing/2014/main" id="{C1711269-745C-1A39-8485-D2F675B0CD10}"/>
              </a:ext>
            </a:extLst>
          </p:cNvPr>
          <p:cNvSpPr/>
          <p:nvPr/>
        </p:nvSpPr>
        <p:spPr>
          <a:xfrm>
            <a:off x="7370358"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8" name="Rectangle 27">
            <a:extLst>
              <a:ext uri="{FF2B5EF4-FFF2-40B4-BE49-F238E27FC236}">
                <a16:creationId xmlns:a16="http://schemas.microsoft.com/office/drawing/2014/main" id="{FCACBD0A-95B3-1FB3-B9FA-560A44E7BFC0}"/>
              </a:ext>
            </a:extLst>
          </p:cNvPr>
          <p:cNvSpPr/>
          <p:nvPr/>
        </p:nvSpPr>
        <p:spPr>
          <a:xfrm>
            <a:off x="7833819"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 name="Rectangle 29">
            <a:extLst>
              <a:ext uri="{FF2B5EF4-FFF2-40B4-BE49-F238E27FC236}">
                <a16:creationId xmlns:a16="http://schemas.microsoft.com/office/drawing/2014/main" id="{265BC8F3-8EA8-81CD-8F7B-5139078CE508}"/>
              </a:ext>
            </a:extLst>
          </p:cNvPr>
          <p:cNvSpPr/>
          <p:nvPr/>
        </p:nvSpPr>
        <p:spPr>
          <a:xfrm>
            <a:off x="5886791"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Rectangle 30">
            <a:extLst>
              <a:ext uri="{FF2B5EF4-FFF2-40B4-BE49-F238E27FC236}">
                <a16:creationId xmlns:a16="http://schemas.microsoft.com/office/drawing/2014/main" id="{4BE515EB-9FEE-8694-2DA9-C7CF2DCEC91B}"/>
              </a:ext>
            </a:extLst>
          </p:cNvPr>
          <p:cNvSpPr/>
          <p:nvPr/>
        </p:nvSpPr>
        <p:spPr>
          <a:xfrm>
            <a:off x="5659333"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2" name="Rectangle 31">
            <a:extLst>
              <a:ext uri="{FF2B5EF4-FFF2-40B4-BE49-F238E27FC236}">
                <a16:creationId xmlns:a16="http://schemas.microsoft.com/office/drawing/2014/main" id="{458BC4C4-6BED-31FD-1A6F-0A4785EDAAAE}"/>
              </a:ext>
            </a:extLst>
          </p:cNvPr>
          <p:cNvSpPr/>
          <p:nvPr/>
        </p:nvSpPr>
        <p:spPr>
          <a:xfrm>
            <a:off x="6250267"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3" name="Rectangle 32">
            <a:extLst>
              <a:ext uri="{FF2B5EF4-FFF2-40B4-BE49-F238E27FC236}">
                <a16:creationId xmlns:a16="http://schemas.microsoft.com/office/drawing/2014/main" id="{366B897A-01D3-E5CF-A418-7BFF622B0624}"/>
              </a:ext>
            </a:extLst>
          </p:cNvPr>
          <p:cNvSpPr/>
          <p:nvPr/>
        </p:nvSpPr>
        <p:spPr>
          <a:xfrm>
            <a:off x="6022809"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Rectangle 33">
            <a:extLst>
              <a:ext uri="{FF2B5EF4-FFF2-40B4-BE49-F238E27FC236}">
                <a16:creationId xmlns:a16="http://schemas.microsoft.com/office/drawing/2014/main" id="{3D9FCAF7-4872-F859-9741-0973C67F73B4}"/>
              </a:ext>
            </a:extLst>
          </p:cNvPr>
          <p:cNvSpPr/>
          <p:nvPr/>
        </p:nvSpPr>
        <p:spPr>
          <a:xfrm>
            <a:off x="6630557"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Rectangle 34">
            <a:extLst>
              <a:ext uri="{FF2B5EF4-FFF2-40B4-BE49-F238E27FC236}">
                <a16:creationId xmlns:a16="http://schemas.microsoft.com/office/drawing/2014/main" id="{AE5C322D-9A74-17DB-EAED-B0FD0B00BE6D}"/>
              </a:ext>
            </a:extLst>
          </p:cNvPr>
          <p:cNvSpPr/>
          <p:nvPr/>
        </p:nvSpPr>
        <p:spPr>
          <a:xfrm>
            <a:off x="6403099"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Rectangle 35">
            <a:extLst>
              <a:ext uri="{FF2B5EF4-FFF2-40B4-BE49-F238E27FC236}">
                <a16:creationId xmlns:a16="http://schemas.microsoft.com/office/drawing/2014/main" id="{460CAD5F-8222-5C8B-30DA-1562C14E8C63}"/>
              </a:ext>
            </a:extLst>
          </p:cNvPr>
          <p:cNvSpPr/>
          <p:nvPr/>
        </p:nvSpPr>
        <p:spPr>
          <a:xfrm>
            <a:off x="6991660"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36">
            <a:extLst>
              <a:ext uri="{FF2B5EF4-FFF2-40B4-BE49-F238E27FC236}">
                <a16:creationId xmlns:a16="http://schemas.microsoft.com/office/drawing/2014/main" id="{1684A05E-6811-6E91-26E5-D79C0B9DC54C}"/>
              </a:ext>
            </a:extLst>
          </p:cNvPr>
          <p:cNvSpPr/>
          <p:nvPr/>
        </p:nvSpPr>
        <p:spPr>
          <a:xfrm>
            <a:off x="6764202"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8" name="Rectangle 37">
            <a:extLst>
              <a:ext uri="{FF2B5EF4-FFF2-40B4-BE49-F238E27FC236}">
                <a16:creationId xmlns:a16="http://schemas.microsoft.com/office/drawing/2014/main" id="{96F84D90-3D34-61D8-1769-36AEC6D5A61A}"/>
              </a:ext>
            </a:extLst>
          </p:cNvPr>
          <p:cNvSpPr/>
          <p:nvPr/>
        </p:nvSpPr>
        <p:spPr>
          <a:xfrm>
            <a:off x="7367459"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9" name="Rectangle 38">
            <a:extLst>
              <a:ext uri="{FF2B5EF4-FFF2-40B4-BE49-F238E27FC236}">
                <a16:creationId xmlns:a16="http://schemas.microsoft.com/office/drawing/2014/main" id="{69B321C2-09C5-666F-1F95-730624DCA2F3}"/>
              </a:ext>
            </a:extLst>
          </p:cNvPr>
          <p:cNvSpPr/>
          <p:nvPr/>
        </p:nvSpPr>
        <p:spPr>
          <a:xfrm>
            <a:off x="7140001"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0" name="Rectangle 39">
            <a:extLst>
              <a:ext uri="{FF2B5EF4-FFF2-40B4-BE49-F238E27FC236}">
                <a16:creationId xmlns:a16="http://schemas.microsoft.com/office/drawing/2014/main" id="{9ECD0B38-9E05-4867-501A-6E2A35FB4042}"/>
              </a:ext>
            </a:extLst>
          </p:cNvPr>
          <p:cNvSpPr/>
          <p:nvPr/>
        </p:nvSpPr>
        <p:spPr>
          <a:xfrm>
            <a:off x="5886791"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1" name="Rectangle 40">
            <a:extLst>
              <a:ext uri="{FF2B5EF4-FFF2-40B4-BE49-F238E27FC236}">
                <a16:creationId xmlns:a16="http://schemas.microsoft.com/office/drawing/2014/main" id="{74368999-A162-1AEE-4FCB-B7A83E74DBBE}"/>
              </a:ext>
            </a:extLst>
          </p:cNvPr>
          <p:cNvSpPr/>
          <p:nvPr/>
        </p:nvSpPr>
        <p:spPr>
          <a:xfrm>
            <a:off x="5659333"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Rectangle 41">
            <a:extLst>
              <a:ext uri="{FF2B5EF4-FFF2-40B4-BE49-F238E27FC236}">
                <a16:creationId xmlns:a16="http://schemas.microsoft.com/office/drawing/2014/main" id="{286D8D3B-4997-3AA7-3C4E-013B93518AC9}"/>
              </a:ext>
            </a:extLst>
          </p:cNvPr>
          <p:cNvSpPr/>
          <p:nvPr/>
        </p:nvSpPr>
        <p:spPr>
          <a:xfrm>
            <a:off x="6250267"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3" name="Rectangle 42">
            <a:extLst>
              <a:ext uri="{FF2B5EF4-FFF2-40B4-BE49-F238E27FC236}">
                <a16:creationId xmlns:a16="http://schemas.microsoft.com/office/drawing/2014/main" id="{39951A64-9699-F93E-908E-DB99B084E4C4}"/>
              </a:ext>
            </a:extLst>
          </p:cNvPr>
          <p:cNvSpPr/>
          <p:nvPr/>
        </p:nvSpPr>
        <p:spPr>
          <a:xfrm>
            <a:off x="6022809"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4" name="Rectangle 43">
            <a:extLst>
              <a:ext uri="{FF2B5EF4-FFF2-40B4-BE49-F238E27FC236}">
                <a16:creationId xmlns:a16="http://schemas.microsoft.com/office/drawing/2014/main" id="{FF1448E1-153D-A1EF-9C3E-F0D4DE21C635}"/>
              </a:ext>
            </a:extLst>
          </p:cNvPr>
          <p:cNvSpPr/>
          <p:nvPr/>
        </p:nvSpPr>
        <p:spPr>
          <a:xfrm>
            <a:off x="6630557"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5" name="Rectangle 44">
            <a:extLst>
              <a:ext uri="{FF2B5EF4-FFF2-40B4-BE49-F238E27FC236}">
                <a16:creationId xmlns:a16="http://schemas.microsoft.com/office/drawing/2014/main" id="{672DA0BE-AFA0-794F-031E-7ED2BC31C5C2}"/>
              </a:ext>
            </a:extLst>
          </p:cNvPr>
          <p:cNvSpPr/>
          <p:nvPr/>
        </p:nvSpPr>
        <p:spPr>
          <a:xfrm>
            <a:off x="6403099"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6" name="Rectangle 45">
            <a:extLst>
              <a:ext uri="{FF2B5EF4-FFF2-40B4-BE49-F238E27FC236}">
                <a16:creationId xmlns:a16="http://schemas.microsoft.com/office/drawing/2014/main" id="{AE6B8512-25A5-C93A-0FF0-2A6E1E042BBF}"/>
              </a:ext>
            </a:extLst>
          </p:cNvPr>
          <p:cNvSpPr/>
          <p:nvPr/>
        </p:nvSpPr>
        <p:spPr>
          <a:xfrm>
            <a:off x="6991660"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7" name="Rectangle 46">
            <a:extLst>
              <a:ext uri="{FF2B5EF4-FFF2-40B4-BE49-F238E27FC236}">
                <a16:creationId xmlns:a16="http://schemas.microsoft.com/office/drawing/2014/main" id="{6A057CFA-F358-1907-BD4D-AC256684117F}"/>
              </a:ext>
            </a:extLst>
          </p:cNvPr>
          <p:cNvSpPr/>
          <p:nvPr/>
        </p:nvSpPr>
        <p:spPr>
          <a:xfrm>
            <a:off x="6764202"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8" name="Rectangle 47">
            <a:extLst>
              <a:ext uri="{FF2B5EF4-FFF2-40B4-BE49-F238E27FC236}">
                <a16:creationId xmlns:a16="http://schemas.microsoft.com/office/drawing/2014/main" id="{D24A2EF7-258A-DE75-6E4D-88DED3D77272}"/>
              </a:ext>
            </a:extLst>
          </p:cNvPr>
          <p:cNvSpPr/>
          <p:nvPr/>
        </p:nvSpPr>
        <p:spPr>
          <a:xfrm>
            <a:off x="7367459"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9" name="Rectangle 48">
            <a:extLst>
              <a:ext uri="{FF2B5EF4-FFF2-40B4-BE49-F238E27FC236}">
                <a16:creationId xmlns:a16="http://schemas.microsoft.com/office/drawing/2014/main" id="{265B4B8E-9D54-3F1C-145D-908C01222BFC}"/>
              </a:ext>
            </a:extLst>
          </p:cNvPr>
          <p:cNvSpPr/>
          <p:nvPr/>
        </p:nvSpPr>
        <p:spPr>
          <a:xfrm>
            <a:off x="7140001"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0" name="Rounded Rectangular Callout 49">
            <a:extLst>
              <a:ext uri="{FF2B5EF4-FFF2-40B4-BE49-F238E27FC236}">
                <a16:creationId xmlns:a16="http://schemas.microsoft.com/office/drawing/2014/main" id="{E1EC2897-EE3E-7364-C0AB-6AD89167FB42}"/>
              </a:ext>
            </a:extLst>
          </p:cNvPr>
          <p:cNvSpPr/>
          <p:nvPr/>
        </p:nvSpPr>
        <p:spPr>
          <a:xfrm>
            <a:off x="3379042" y="2585052"/>
            <a:ext cx="1061310" cy="440157"/>
          </a:xfrm>
          <a:prstGeom prst="wedgeRoundRectCallout">
            <a:avLst>
              <a:gd name="adj1" fmla="val 80140"/>
              <a:gd name="adj2" fmla="val -17864"/>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Liquid Cooling Infrastructure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(CDU, LIC, </a:t>
            </a:r>
            <a:r>
              <a:rPr kumimoji="0" lang="en-US" sz="600" b="0" i="0" u="none" strike="noStrike" kern="1200" cap="none" spc="0" normalizeH="0" baseline="0" noProof="0" dirty="0" err="1">
                <a:ln>
                  <a:noFill/>
                </a:ln>
                <a:solidFill>
                  <a:prstClr val="white"/>
                </a:solidFill>
                <a:effectLst/>
                <a:uLnTx/>
                <a:uFillTx/>
                <a:latin typeface="Trebuchet MS"/>
                <a:ea typeface="+mn-ea"/>
                <a:cs typeface="+mn-cs"/>
              </a:rPr>
              <a:t>RDHx</a:t>
            </a:r>
            <a:r>
              <a:rPr kumimoji="0" lang="en-US" sz="600" b="0" i="0" u="none" strike="noStrike" kern="1200" cap="none" spc="0" normalizeH="0" baseline="0" noProof="0" dirty="0">
                <a:ln>
                  <a:noFill/>
                </a:ln>
                <a:solidFill>
                  <a:prstClr val="white"/>
                </a:solidFill>
                <a:effectLst/>
                <a:uLnTx/>
                <a:uFillTx/>
                <a:latin typeface="Trebuchet MS"/>
                <a:ea typeface="+mn-ea"/>
                <a:cs typeface="+mn-cs"/>
              </a:rPr>
              <a:t>)</a:t>
            </a:r>
          </a:p>
        </p:txBody>
      </p:sp>
      <p:sp>
        <p:nvSpPr>
          <p:cNvPr id="51" name="Rounded Rectangular Callout 50">
            <a:extLst>
              <a:ext uri="{FF2B5EF4-FFF2-40B4-BE49-F238E27FC236}">
                <a16:creationId xmlns:a16="http://schemas.microsoft.com/office/drawing/2014/main" id="{4E864E74-7CD7-5F22-6BD3-FC8A5DDCEB61}"/>
              </a:ext>
            </a:extLst>
          </p:cNvPr>
          <p:cNvSpPr/>
          <p:nvPr/>
        </p:nvSpPr>
        <p:spPr>
          <a:xfrm>
            <a:off x="3378031" y="3189394"/>
            <a:ext cx="1061310" cy="440157"/>
          </a:xfrm>
          <a:prstGeom prst="wedgeRoundRectCallout">
            <a:avLst>
              <a:gd name="adj1" fmla="val 80140"/>
              <a:gd name="adj2" fmla="val -17864"/>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Air Cooled Infrastructure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(PAHU, FWU, </a:t>
            </a:r>
            <a:r>
              <a:rPr kumimoji="0" lang="en-US" sz="600" b="0" i="0" u="none" strike="noStrike" kern="1200" cap="none" spc="0" normalizeH="0" baseline="0" noProof="0" dirty="0" err="1">
                <a:ln>
                  <a:noFill/>
                </a:ln>
                <a:solidFill>
                  <a:prstClr val="white"/>
                </a:solidFill>
                <a:effectLst/>
                <a:uLnTx/>
                <a:uFillTx/>
                <a:latin typeface="Trebuchet MS"/>
                <a:ea typeface="+mn-ea"/>
                <a:cs typeface="+mn-cs"/>
              </a:rPr>
              <a:t>RDHx</a:t>
            </a:r>
            <a:r>
              <a:rPr kumimoji="0" lang="en-US" sz="600" b="0" i="0" u="none" strike="noStrike" kern="1200" cap="none" spc="0" normalizeH="0" baseline="0" noProof="0" dirty="0">
                <a:ln>
                  <a:noFill/>
                </a:ln>
                <a:solidFill>
                  <a:prstClr val="white"/>
                </a:solidFill>
                <a:effectLst/>
                <a:uLnTx/>
                <a:uFillTx/>
                <a:latin typeface="Trebuchet MS"/>
                <a:ea typeface="+mn-ea"/>
                <a:cs typeface="+mn-cs"/>
              </a:rPr>
              <a:t>)</a:t>
            </a:r>
          </a:p>
        </p:txBody>
      </p:sp>
      <p:sp>
        <p:nvSpPr>
          <p:cNvPr id="52" name="TextBox 51">
            <a:extLst>
              <a:ext uri="{FF2B5EF4-FFF2-40B4-BE49-F238E27FC236}">
                <a16:creationId xmlns:a16="http://schemas.microsoft.com/office/drawing/2014/main" id="{37E3446B-3731-5DD8-B90B-A05D184CC0A4}"/>
              </a:ext>
            </a:extLst>
          </p:cNvPr>
          <p:cNvSpPr txBox="1"/>
          <p:nvPr/>
        </p:nvSpPr>
        <p:spPr>
          <a:xfrm>
            <a:off x="323850" y="987425"/>
            <a:ext cx="2406090" cy="3477875"/>
          </a:xfrm>
          <a:prstGeom prst="rect">
            <a:avLst/>
          </a:prstGeom>
          <a:noFill/>
        </p:spPr>
        <p:txBody>
          <a:bodyPr wrap="square" rtlCol="0">
            <a:spAutoFit/>
          </a:bodyPr>
          <a:lstStyle>
            <a:defPPr>
              <a:defRPr lang="en-US"/>
            </a:defPPr>
            <a:lvl1pPr marL="171450" marR="0" lvl="0" indent="-171450" fontAlgn="auto">
              <a:spcBef>
                <a:spcPts val="0"/>
              </a:spcBef>
              <a:spcAft>
                <a:spcPts val="600"/>
              </a:spcAft>
              <a:buClrTx/>
              <a:buSzPct val="125000"/>
              <a:buFont typeface="Arial" panose="020B0604020202020204" pitchFamily="34" charset="0"/>
              <a:buChar char="•"/>
              <a:tabLst/>
              <a:defRPr kumimoji="0" sz="1000" b="0" i="0" u="none" strike="noStrike" cap="none" spc="0" normalizeH="0" baseline="0">
                <a:ln>
                  <a:noFill/>
                </a:ln>
                <a:solidFill>
                  <a:prstClr val="white"/>
                </a:solidFill>
                <a:effectLst/>
                <a:uLnTx/>
                <a:uFillTx/>
                <a:latin typeface="Trebuchet MS"/>
              </a:defRPr>
            </a:lvl1pPr>
          </a:lstStyle>
          <a:p>
            <a:r>
              <a:rPr lang="en-US" dirty="0"/>
              <a:t>Server hall supports perimeter cooling via PAHUs or FWU</a:t>
            </a:r>
          </a:p>
          <a:p>
            <a:r>
              <a:rPr lang="en-US" dirty="0"/>
              <a:t>Compatible for both Cold Aisle and Hot Aisle containments</a:t>
            </a:r>
          </a:p>
          <a:p>
            <a:r>
              <a:rPr lang="en-US" dirty="0"/>
              <a:t>Liquid to Liquid cooling for DCLC racks or Liquid Immersion Racks using CDUs and without CDUs</a:t>
            </a:r>
          </a:p>
          <a:p>
            <a:r>
              <a:rPr lang="en-US" dirty="0"/>
              <a:t>Dual pipelines for redundant water supply</a:t>
            </a:r>
          </a:p>
          <a:p>
            <a:r>
              <a:rPr lang="en-US" dirty="0"/>
              <a:t>Equipment redundancy in N+1, N+2 or N+N based on customer requirements</a:t>
            </a:r>
          </a:p>
          <a:p>
            <a:r>
              <a:rPr lang="en-US" dirty="0"/>
              <a:t>Supports high density racks with floor load bearing capacity of 2100kg/</a:t>
            </a:r>
            <a:r>
              <a:rPr lang="en-US" dirty="0" err="1"/>
              <a:t>SqMtr</a:t>
            </a:r>
            <a:r>
              <a:rPr lang="en-US" dirty="0"/>
              <a:t>, feasible even for larger LIC racks</a:t>
            </a:r>
          </a:p>
          <a:p>
            <a:r>
              <a:rPr lang="en-US" dirty="0"/>
              <a:t>6300mm slab to slab room height, for multi layer network and power distribution systems</a:t>
            </a:r>
          </a:p>
        </p:txBody>
      </p:sp>
    </p:spTree>
    <p:extLst>
      <p:ext uri="{BB962C8B-B14F-4D97-AF65-F5344CB8AC3E}">
        <p14:creationId xmlns:p14="http://schemas.microsoft.com/office/powerpoint/2010/main" val="63856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repeatCount="indefinite" fill="hold" grpId="0" nodeType="clickEffect">
                                  <p:stCondLst>
                                    <p:cond delay="0"/>
                                  </p:stCondLst>
                                  <p:endCondLst>
                                    <p:cond evt="onNext" delay="0">
                                      <p:tgtEl>
                                        <p:sldTgt/>
                                      </p:tgtEl>
                                    </p:cond>
                                  </p:endCondLst>
                                  <p:childTnLst>
                                    <p:animClr clrSpc="hsl" dir="cw">
                                      <p:cBhvr override="childStyle">
                                        <p:cTn id="6" dur="500" fill="hold"/>
                                        <p:tgtEl>
                                          <p:spTgt spid="30"/>
                                        </p:tgtEl>
                                        <p:attrNameLst>
                                          <p:attrName>style.color</p:attrName>
                                        </p:attrNameLst>
                                      </p:cBhvr>
                                      <p:by>
                                        <p:hsl h="0" s="12549" l="25098"/>
                                      </p:by>
                                    </p:animClr>
                                    <p:animClr clrSpc="hsl" dir="cw">
                                      <p:cBhvr>
                                        <p:cTn id="7" dur="500" fill="hold"/>
                                        <p:tgtEl>
                                          <p:spTgt spid="30"/>
                                        </p:tgtEl>
                                        <p:attrNameLst>
                                          <p:attrName>fillcolor</p:attrName>
                                        </p:attrNameLst>
                                      </p:cBhvr>
                                      <p:by>
                                        <p:hsl h="0" s="12549" l="25098"/>
                                      </p:by>
                                    </p:animClr>
                                    <p:animClr clrSpc="hsl" dir="cw">
                                      <p:cBhvr>
                                        <p:cTn id="8" dur="500" fill="hold"/>
                                        <p:tgtEl>
                                          <p:spTgt spid="30"/>
                                        </p:tgtEl>
                                        <p:attrNameLst>
                                          <p:attrName>stroke.color</p:attrName>
                                        </p:attrNameLst>
                                      </p:cBhvr>
                                      <p:by>
                                        <p:hsl h="0" s="12549" l="25098"/>
                                      </p:by>
                                    </p:animClr>
                                    <p:set>
                                      <p:cBhvr>
                                        <p:cTn id="9" dur="500" fill="hold"/>
                                        <p:tgtEl>
                                          <p:spTgt spid="30"/>
                                        </p:tgtEl>
                                        <p:attrNameLst>
                                          <p:attrName>fill.type</p:attrName>
                                        </p:attrNameLst>
                                      </p:cBhvr>
                                      <p:to>
                                        <p:strVal val="solid"/>
                                      </p:to>
                                    </p:set>
                                  </p:childTnLst>
                                </p:cTn>
                              </p:par>
                              <p:par>
                                <p:cTn id="1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1" dur="500" fill="hold"/>
                                        <p:tgtEl>
                                          <p:spTgt spid="31"/>
                                        </p:tgtEl>
                                        <p:attrNameLst>
                                          <p:attrName>style.color</p:attrName>
                                        </p:attrNameLst>
                                      </p:cBhvr>
                                      <p:by>
                                        <p:hsl h="0" s="12549" l="25098"/>
                                      </p:by>
                                    </p:animClr>
                                    <p:animClr clrSpc="hsl" dir="cw">
                                      <p:cBhvr>
                                        <p:cTn id="12" dur="500" fill="hold"/>
                                        <p:tgtEl>
                                          <p:spTgt spid="31"/>
                                        </p:tgtEl>
                                        <p:attrNameLst>
                                          <p:attrName>fillcolor</p:attrName>
                                        </p:attrNameLst>
                                      </p:cBhvr>
                                      <p:by>
                                        <p:hsl h="0" s="12549" l="25098"/>
                                      </p:by>
                                    </p:animClr>
                                    <p:animClr clrSpc="hsl" dir="cw">
                                      <p:cBhvr>
                                        <p:cTn id="13" dur="500" fill="hold"/>
                                        <p:tgtEl>
                                          <p:spTgt spid="31"/>
                                        </p:tgtEl>
                                        <p:attrNameLst>
                                          <p:attrName>stroke.color</p:attrName>
                                        </p:attrNameLst>
                                      </p:cBhvr>
                                      <p:by>
                                        <p:hsl h="0" s="12549" l="25098"/>
                                      </p:by>
                                    </p:animClr>
                                    <p:set>
                                      <p:cBhvr>
                                        <p:cTn id="14" dur="500" fill="hold"/>
                                        <p:tgtEl>
                                          <p:spTgt spid="31"/>
                                        </p:tgtEl>
                                        <p:attrNameLst>
                                          <p:attrName>fill.type</p:attrName>
                                        </p:attrNameLst>
                                      </p:cBhvr>
                                      <p:to>
                                        <p:strVal val="solid"/>
                                      </p:to>
                                    </p:set>
                                  </p:childTnLst>
                                </p:cTn>
                              </p:par>
                              <p:par>
                                <p:cTn id="1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6" dur="500" fill="hold"/>
                                        <p:tgtEl>
                                          <p:spTgt spid="32"/>
                                        </p:tgtEl>
                                        <p:attrNameLst>
                                          <p:attrName>style.color</p:attrName>
                                        </p:attrNameLst>
                                      </p:cBhvr>
                                      <p:by>
                                        <p:hsl h="0" s="12549" l="25098"/>
                                      </p:by>
                                    </p:animClr>
                                    <p:animClr clrSpc="hsl" dir="cw">
                                      <p:cBhvr>
                                        <p:cTn id="17" dur="500" fill="hold"/>
                                        <p:tgtEl>
                                          <p:spTgt spid="32"/>
                                        </p:tgtEl>
                                        <p:attrNameLst>
                                          <p:attrName>fillcolor</p:attrName>
                                        </p:attrNameLst>
                                      </p:cBhvr>
                                      <p:by>
                                        <p:hsl h="0" s="12549" l="25098"/>
                                      </p:by>
                                    </p:animClr>
                                    <p:animClr clrSpc="hsl" dir="cw">
                                      <p:cBhvr>
                                        <p:cTn id="18" dur="500" fill="hold"/>
                                        <p:tgtEl>
                                          <p:spTgt spid="32"/>
                                        </p:tgtEl>
                                        <p:attrNameLst>
                                          <p:attrName>stroke.color</p:attrName>
                                        </p:attrNameLst>
                                      </p:cBhvr>
                                      <p:by>
                                        <p:hsl h="0" s="12549" l="25098"/>
                                      </p:by>
                                    </p:animClr>
                                    <p:set>
                                      <p:cBhvr>
                                        <p:cTn id="19" dur="500" fill="hold"/>
                                        <p:tgtEl>
                                          <p:spTgt spid="32"/>
                                        </p:tgtEl>
                                        <p:attrNameLst>
                                          <p:attrName>fill.type</p:attrName>
                                        </p:attrNameLst>
                                      </p:cBhvr>
                                      <p:to>
                                        <p:strVal val="solid"/>
                                      </p:to>
                                    </p:set>
                                  </p:childTnLst>
                                </p:cTn>
                              </p:par>
                              <p:par>
                                <p:cTn id="2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21" dur="500" fill="hold"/>
                                        <p:tgtEl>
                                          <p:spTgt spid="33"/>
                                        </p:tgtEl>
                                        <p:attrNameLst>
                                          <p:attrName>style.color</p:attrName>
                                        </p:attrNameLst>
                                      </p:cBhvr>
                                      <p:by>
                                        <p:hsl h="0" s="12549" l="25098"/>
                                      </p:by>
                                    </p:animClr>
                                    <p:animClr clrSpc="hsl" dir="cw">
                                      <p:cBhvr>
                                        <p:cTn id="22" dur="500" fill="hold"/>
                                        <p:tgtEl>
                                          <p:spTgt spid="33"/>
                                        </p:tgtEl>
                                        <p:attrNameLst>
                                          <p:attrName>fillcolor</p:attrName>
                                        </p:attrNameLst>
                                      </p:cBhvr>
                                      <p:by>
                                        <p:hsl h="0" s="12549" l="25098"/>
                                      </p:by>
                                    </p:animClr>
                                    <p:animClr clrSpc="hsl" dir="cw">
                                      <p:cBhvr>
                                        <p:cTn id="23" dur="500" fill="hold"/>
                                        <p:tgtEl>
                                          <p:spTgt spid="33"/>
                                        </p:tgtEl>
                                        <p:attrNameLst>
                                          <p:attrName>stroke.color</p:attrName>
                                        </p:attrNameLst>
                                      </p:cBhvr>
                                      <p:by>
                                        <p:hsl h="0" s="12549" l="25098"/>
                                      </p:by>
                                    </p:animClr>
                                    <p:set>
                                      <p:cBhvr>
                                        <p:cTn id="24" dur="500" fill="hold"/>
                                        <p:tgtEl>
                                          <p:spTgt spid="33"/>
                                        </p:tgtEl>
                                        <p:attrNameLst>
                                          <p:attrName>fill.type</p:attrName>
                                        </p:attrNameLst>
                                      </p:cBhvr>
                                      <p:to>
                                        <p:strVal val="solid"/>
                                      </p:to>
                                    </p:set>
                                  </p:childTnLst>
                                </p:cTn>
                              </p:par>
                              <p:par>
                                <p:cTn id="2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26" dur="500" fill="hold"/>
                                        <p:tgtEl>
                                          <p:spTgt spid="34"/>
                                        </p:tgtEl>
                                        <p:attrNameLst>
                                          <p:attrName>style.color</p:attrName>
                                        </p:attrNameLst>
                                      </p:cBhvr>
                                      <p:by>
                                        <p:hsl h="0" s="12549" l="25098"/>
                                      </p:by>
                                    </p:animClr>
                                    <p:animClr clrSpc="hsl" dir="cw">
                                      <p:cBhvr>
                                        <p:cTn id="27" dur="500" fill="hold"/>
                                        <p:tgtEl>
                                          <p:spTgt spid="34"/>
                                        </p:tgtEl>
                                        <p:attrNameLst>
                                          <p:attrName>fillcolor</p:attrName>
                                        </p:attrNameLst>
                                      </p:cBhvr>
                                      <p:by>
                                        <p:hsl h="0" s="12549" l="25098"/>
                                      </p:by>
                                    </p:animClr>
                                    <p:animClr clrSpc="hsl" dir="cw">
                                      <p:cBhvr>
                                        <p:cTn id="28" dur="500" fill="hold"/>
                                        <p:tgtEl>
                                          <p:spTgt spid="34"/>
                                        </p:tgtEl>
                                        <p:attrNameLst>
                                          <p:attrName>stroke.color</p:attrName>
                                        </p:attrNameLst>
                                      </p:cBhvr>
                                      <p:by>
                                        <p:hsl h="0" s="12549" l="25098"/>
                                      </p:by>
                                    </p:animClr>
                                    <p:set>
                                      <p:cBhvr>
                                        <p:cTn id="29" dur="500" fill="hold"/>
                                        <p:tgtEl>
                                          <p:spTgt spid="34"/>
                                        </p:tgtEl>
                                        <p:attrNameLst>
                                          <p:attrName>fill.type</p:attrName>
                                        </p:attrNameLst>
                                      </p:cBhvr>
                                      <p:to>
                                        <p:strVal val="solid"/>
                                      </p:to>
                                    </p:set>
                                  </p:childTnLst>
                                </p:cTn>
                              </p:par>
                              <p:par>
                                <p:cTn id="3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31" dur="500" fill="hold"/>
                                        <p:tgtEl>
                                          <p:spTgt spid="35"/>
                                        </p:tgtEl>
                                        <p:attrNameLst>
                                          <p:attrName>style.color</p:attrName>
                                        </p:attrNameLst>
                                      </p:cBhvr>
                                      <p:by>
                                        <p:hsl h="0" s="12549" l="25098"/>
                                      </p:by>
                                    </p:animClr>
                                    <p:animClr clrSpc="hsl" dir="cw">
                                      <p:cBhvr>
                                        <p:cTn id="32" dur="500" fill="hold"/>
                                        <p:tgtEl>
                                          <p:spTgt spid="35"/>
                                        </p:tgtEl>
                                        <p:attrNameLst>
                                          <p:attrName>fillcolor</p:attrName>
                                        </p:attrNameLst>
                                      </p:cBhvr>
                                      <p:by>
                                        <p:hsl h="0" s="12549" l="25098"/>
                                      </p:by>
                                    </p:animClr>
                                    <p:animClr clrSpc="hsl" dir="cw">
                                      <p:cBhvr>
                                        <p:cTn id="33" dur="500" fill="hold"/>
                                        <p:tgtEl>
                                          <p:spTgt spid="35"/>
                                        </p:tgtEl>
                                        <p:attrNameLst>
                                          <p:attrName>stroke.color</p:attrName>
                                        </p:attrNameLst>
                                      </p:cBhvr>
                                      <p:by>
                                        <p:hsl h="0" s="12549" l="25098"/>
                                      </p:by>
                                    </p:animClr>
                                    <p:set>
                                      <p:cBhvr>
                                        <p:cTn id="34" dur="500" fill="hold"/>
                                        <p:tgtEl>
                                          <p:spTgt spid="35"/>
                                        </p:tgtEl>
                                        <p:attrNameLst>
                                          <p:attrName>fill.type</p:attrName>
                                        </p:attrNameLst>
                                      </p:cBhvr>
                                      <p:to>
                                        <p:strVal val="solid"/>
                                      </p:to>
                                    </p:set>
                                  </p:childTnLst>
                                </p:cTn>
                              </p:par>
                              <p:par>
                                <p:cTn id="3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36" dur="500" fill="hold"/>
                                        <p:tgtEl>
                                          <p:spTgt spid="36"/>
                                        </p:tgtEl>
                                        <p:attrNameLst>
                                          <p:attrName>style.color</p:attrName>
                                        </p:attrNameLst>
                                      </p:cBhvr>
                                      <p:by>
                                        <p:hsl h="0" s="12549" l="25098"/>
                                      </p:by>
                                    </p:animClr>
                                    <p:animClr clrSpc="hsl" dir="cw">
                                      <p:cBhvr>
                                        <p:cTn id="37" dur="500" fill="hold"/>
                                        <p:tgtEl>
                                          <p:spTgt spid="36"/>
                                        </p:tgtEl>
                                        <p:attrNameLst>
                                          <p:attrName>fillcolor</p:attrName>
                                        </p:attrNameLst>
                                      </p:cBhvr>
                                      <p:by>
                                        <p:hsl h="0" s="12549" l="25098"/>
                                      </p:by>
                                    </p:animClr>
                                    <p:animClr clrSpc="hsl" dir="cw">
                                      <p:cBhvr>
                                        <p:cTn id="38" dur="500" fill="hold"/>
                                        <p:tgtEl>
                                          <p:spTgt spid="36"/>
                                        </p:tgtEl>
                                        <p:attrNameLst>
                                          <p:attrName>stroke.color</p:attrName>
                                        </p:attrNameLst>
                                      </p:cBhvr>
                                      <p:by>
                                        <p:hsl h="0" s="12549" l="25098"/>
                                      </p:by>
                                    </p:animClr>
                                    <p:set>
                                      <p:cBhvr>
                                        <p:cTn id="39" dur="500" fill="hold"/>
                                        <p:tgtEl>
                                          <p:spTgt spid="36"/>
                                        </p:tgtEl>
                                        <p:attrNameLst>
                                          <p:attrName>fill.type</p:attrName>
                                        </p:attrNameLst>
                                      </p:cBhvr>
                                      <p:to>
                                        <p:strVal val="solid"/>
                                      </p:to>
                                    </p:set>
                                  </p:childTnLst>
                                </p:cTn>
                              </p:par>
                              <p:par>
                                <p:cTn id="4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41" dur="500" fill="hold"/>
                                        <p:tgtEl>
                                          <p:spTgt spid="37"/>
                                        </p:tgtEl>
                                        <p:attrNameLst>
                                          <p:attrName>style.color</p:attrName>
                                        </p:attrNameLst>
                                      </p:cBhvr>
                                      <p:by>
                                        <p:hsl h="0" s="12549" l="25098"/>
                                      </p:by>
                                    </p:animClr>
                                    <p:animClr clrSpc="hsl" dir="cw">
                                      <p:cBhvr>
                                        <p:cTn id="42" dur="500" fill="hold"/>
                                        <p:tgtEl>
                                          <p:spTgt spid="37"/>
                                        </p:tgtEl>
                                        <p:attrNameLst>
                                          <p:attrName>fillcolor</p:attrName>
                                        </p:attrNameLst>
                                      </p:cBhvr>
                                      <p:by>
                                        <p:hsl h="0" s="12549" l="25098"/>
                                      </p:by>
                                    </p:animClr>
                                    <p:animClr clrSpc="hsl" dir="cw">
                                      <p:cBhvr>
                                        <p:cTn id="43" dur="500" fill="hold"/>
                                        <p:tgtEl>
                                          <p:spTgt spid="37"/>
                                        </p:tgtEl>
                                        <p:attrNameLst>
                                          <p:attrName>stroke.color</p:attrName>
                                        </p:attrNameLst>
                                      </p:cBhvr>
                                      <p:by>
                                        <p:hsl h="0" s="12549" l="25098"/>
                                      </p:by>
                                    </p:animClr>
                                    <p:set>
                                      <p:cBhvr>
                                        <p:cTn id="44" dur="500" fill="hold"/>
                                        <p:tgtEl>
                                          <p:spTgt spid="37"/>
                                        </p:tgtEl>
                                        <p:attrNameLst>
                                          <p:attrName>fill.type</p:attrName>
                                        </p:attrNameLst>
                                      </p:cBhvr>
                                      <p:to>
                                        <p:strVal val="solid"/>
                                      </p:to>
                                    </p:set>
                                  </p:childTnLst>
                                </p:cTn>
                              </p:par>
                              <p:par>
                                <p:cTn id="4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46" dur="500" fill="hold"/>
                                        <p:tgtEl>
                                          <p:spTgt spid="38"/>
                                        </p:tgtEl>
                                        <p:attrNameLst>
                                          <p:attrName>style.color</p:attrName>
                                        </p:attrNameLst>
                                      </p:cBhvr>
                                      <p:by>
                                        <p:hsl h="0" s="12549" l="25098"/>
                                      </p:by>
                                    </p:animClr>
                                    <p:animClr clrSpc="hsl" dir="cw">
                                      <p:cBhvr>
                                        <p:cTn id="47" dur="500" fill="hold"/>
                                        <p:tgtEl>
                                          <p:spTgt spid="38"/>
                                        </p:tgtEl>
                                        <p:attrNameLst>
                                          <p:attrName>fillcolor</p:attrName>
                                        </p:attrNameLst>
                                      </p:cBhvr>
                                      <p:by>
                                        <p:hsl h="0" s="12549" l="25098"/>
                                      </p:by>
                                    </p:animClr>
                                    <p:animClr clrSpc="hsl" dir="cw">
                                      <p:cBhvr>
                                        <p:cTn id="48" dur="500" fill="hold"/>
                                        <p:tgtEl>
                                          <p:spTgt spid="38"/>
                                        </p:tgtEl>
                                        <p:attrNameLst>
                                          <p:attrName>stroke.color</p:attrName>
                                        </p:attrNameLst>
                                      </p:cBhvr>
                                      <p:by>
                                        <p:hsl h="0" s="12549" l="25098"/>
                                      </p:by>
                                    </p:animClr>
                                    <p:set>
                                      <p:cBhvr>
                                        <p:cTn id="49" dur="500" fill="hold"/>
                                        <p:tgtEl>
                                          <p:spTgt spid="38"/>
                                        </p:tgtEl>
                                        <p:attrNameLst>
                                          <p:attrName>fill.type</p:attrName>
                                        </p:attrNameLst>
                                      </p:cBhvr>
                                      <p:to>
                                        <p:strVal val="solid"/>
                                      </p:to>
                                    </p:set>
                                  </p:childTnLst>
                                </p:cTn>
                              </p:par>
                              <p:par>
                                <p:cTn id="5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51" dur="500" fill="hold"/>
                                        <p:tgtEl>
                                          <p:spTgt spid="39"/>
                                        </p:tgtEl>
                                        <p:attrNameLst>
                                          <p:attrName>style.color</p:attrName>
                                        </p:attrNameLst>
                                      </p:cBhvr>
                                      <p:by>
                                        <p:hsl h="0" s="12549" l="25098"/>
                                      </p:by>
                                    </p:animClr>
                                    <p:animClr clrSpc="hsl" dir="cw">
                                      <p:cBhvr>
                                        <p:cTn id="52" dur="500" fill="hold"/>
                                        <p:tgtEl>
                                          <p:spTgt spid="39"/>
                                        </p:tgtEl>
                                        <p:attrNameLst>
                                          <p:attrName>fillcolor</p:attrName>
                                        </p:attrNameLst>
                                      </p:cBhvr>
                                      <p:by>
                                        <p:hsl h="0" s="12549" l="25098"/>
                                      </p:by>
                                    </p:animClr>
                                    <p:animClr clrSpc="hsl" dir="cw">
                                      <p:cBhvr>
                                        <p:cTn id="53" dur="500" fill="hold"/>
                                        <p:tgtEl>
                                          <p:spTgt spid="39"/>
                                        </p:tgtEl>
                                        <p:attrNameLst>
                                          <p:attrName>stroke.color</p:attrName>
                                        </p:attrNameLst>
                                      </p:cBhvr>
                                      <p:by>
                                        <p:hsl h="0" s="12549" l="25098"/>
                                      </p:by>
                                    </p:animClr>
                                    <p:set>
                                      <p:cBhvr>
                                        <p:cTn id="54" dur="500" fill="hold"/>
                                        <p:tgtEl>
                                          <p:spTgt spid="39"/>
                                        </p:tgtEl>
                                        <p:attrNameLst>
                                          <p:attrName>fill.type</p:attrName>
                                        </p:attrNameLst>
                                      </p:cBhvr>
                                      <p:to>
                                        <p:strVal val="solid"/>
                                      </p:to>
                                    </p:set>
                                  </p:childTnLst>
                                </p:cTn>
                              </p:par>
                              <p:par>
                                <p:cTn id="5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56" dur="500" fill="hold"/>
                                        <p:tgtEl>
                                          <p:spTgt spid="40"/>
                                        </p:tgtEl>
                                        <p:attrNameLst>
                                          <p:attrName>style.color</p:attrName>
                                        </p:attrNameLst>
                                      </p:cBhvr>
                                      <p:by>
                                        <p:hsl h="0" s="12549" l="25098"/>
                                      </p:by>
                                    </p:animClr>
                                    <p:animClr clrSpc="hsl" dir="cw">
                                      <p:cBhvr>
                                        <p:cTn id="57" dur="500" fill="hold"/>
                                        <p:tgtEl>
                                          <p:spTgt spid="40"/>
                                        </p:tgtEl>
                                        <p:attrNameLst>
                                          <p:attrName>fillcolor</p:attrName>
                                        </p:attrNameLst>
                                      </p:cBhvr>
                                      <p:by>
                                        <p:hsl h="0" s="12549" l="25098"/>
                                      </p:by>
                                    </p:animClr>
                                    <p:animClr clrSpc="hsl" dir="cw">
                                      <p:cBhvr>
                                        <p:cTn id="58" dur="500" fill="hold"/>
                                        <p:tgtEl>
                                          <p:spTgt spid="40"/>
                                        </p:tgtEl>
                                        <p:attrNameLst>
                                          <p:attrName>stroke.color</p:attrName>
                                        </p:attrNameLst>
                                      </p:cBhvr>
                                      <p:by>
                                        <p:hsl h="0" s="12549" l="25098"/>
                                      </p:by>
                                    </p:animClr>
                                    <p:set>
                                      <p:cBhvr>
                                        <p:cTn id="59" dur="500" fill="hold"/>
                                        <p:tgtEl>
                                          <p:spTgt spid="40"/>
                                        </p:tgtEl>
                                        <p:attrNameLst>
                                          <p:attrName>fill.type</p:attrName>
                                        </p:attrNameLst>
                                      </p:cBhvr>
                                      <p:to>
                                        <p:strVal val="solid"/>
                                      </p:to>
                                    </p:set>
                                  </p:childTnLst>
                                </p:cTn>
                              </p:par>
                              <p:par>
                                <p:cTn id="6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61" dur="500" fill="hold"/>
                                        <p:tgtEl>
                                          <p:spTgt spid="41"/>
                                        </p:tgtEl>
                                        <p:attrNameLst>
                                          <p:attrName>style.color</p:attrName>
                                        </p:attrNameLst>
                                      </p:cBhvr>
                                      <p:by>
                                        <p:hsl h="0" s="12549" l="25098"/>
                                      </p:by>
                                    </p:animClr>
                                    <p:animClr clrSpc="hsl" dir="cw">
                                      <p:cBhvr>
                                        <p:cTn id="62" dur="500" fill="hold"/>
                                        <p:tgtEl>
                                          <p:spTgt spid="41"/>
                                        </p:tgtEl>
                                        <p:attrNameLst>
                                          <p:attrName>fillcolor</p:attrName>
                                        </p:attrNameLst>
                                      </p:cBhvr>
                                      <p:by>
                                        <p:hsl h="0" s="12549" l="25098"/>
                                      </p:by>
                                    </p:animClr>
                                    <p:animClr clrSpc="hsl" dir="cw">
                                      <p:cBhvr>
                                        <p:cTn id="63" dur="500" fill="hold"/>
                                        <p:tgtEl>
                                          <p:spTgt spid="41"/>
                                        </p:tgtEl>
                                        <p:attrNameLst>
                                          <p:attrName>stroke.color</p:attrName>
                                        </p:attrNameLst>
                                      </p:cBhvr>
                                      <p:by>
                                        <p:hsl h="0" s="12549" l="25098"/>
                                      </p:by>
                                    </p:animClr>
                                    <p:set>
                                      <p:cBhvr>
                                        <p:cTn id="64" dur="500" fill="hold"/>
                                        <p:tgtEl>
                                          <p:spTgt spid="41"/>
                                        </p:tgtEl>
                                        <p:attrNameLst>
                                          <p:attrName>fill.type</p:attrName>
                                        </p:attrNameLst>
                                      </p:cBhvr>
                                      <p:to>
                                        <p:strVal val="solid"/>
                                      </p:to>
                                    </p:set>
                                  </p:childTnLst>
                                </p:cTn>
                              </p:par>
                              <p:par>
                                <p:cTn id="6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66" dur="500" fill="hold"/>
                                        <p:tgtEl>
                                          <p:spTgt spid="42"/>
                                        </p:tgtEl>
                                        <p:attrNameLst>
                                          <p:attrName>style.color</p:attrName>
                                        </p:attrNameLst>
                                      </p:cBhvr>
                                      <p:by>
                                        <p:hsl h="0" s="12549" l="25098"/>
                                      </p:by>
                                    </p:animClr>
                                    <p:animClr clrSpc="hsl" dir="cw">
                                      <p:cBhvr>
                                        <p:cTn id="67" dur="500" fill="hold"/>
                                        <p:tgtEl>
                                          <p:spTgt spid="42"/>
                                        </p:tgtEl>
                                        <p:attrNameLst>
                                          <p:attrName>fillcolor</p:attrName>
                                        </p:attrNameLst>
                                      </p:cBhvr>
                                      <p:by>
                                        <p:hsl h="0" s="12549" l="25098"/>
                                      </p:by>
                                    </p:animClr>
                                    <p:animClr clrSpc="hsl" dir="cw">
                                      <p:cBhvr>
                                        <p:cTn id="68" dur="500" fill="hold"/>
                                        <p:tgtEl>
                                          <p:spTgt spid="42"/>
                                        </p:tgtEl>
                                        <p:attrNameLst>
                                          <p:attrName>stroke.color</p:attrName>
                                        </p:attrNameLst>
                                      </p:cBhvr>
                                      <p:by>
                                        <p:hsl h="0" s="12549" l="25098"/>
                                      </p:by>
                                    </p:animClr>
                                    <p:set>
                                      <p:cBhvr>
                                        <p:cTn id="69" dur="500" fill="hold"/>
                                        <p:tgtEl>
                                          <p:spTgt spid="42"/>
                                        </p:tgtEl>
                                        <p:attrNameLst>
                                          <p:attrName>fill.type</p:attrName>
                                        </p:attrNameLst>
                                      </p:cBhvr>
                                      <p:to>
                                        <p:strVal val="solid"/>
                                      </p:to>
                                    </p:set>
                                  </p:childTnLst>
                                </p:cTn>
                              </p:par>
                              <p:par>
                                <p:cTn id="7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71" dur="500" fill="hold"/>
                                        <p:tgtEl>
                                          <p:spTgt spid="43"/>
                                        </p:tgtEl>
                                        <p:attrNameLst>
                                          <p:attrName>style.color</p:attrName>
                                        </p:attrNameLst>
                                      </p:cBhvr>
                                      <p:by>
                                        <p:hsl h="0" s="12549" l="25098"/>
                                      </p:by>
                                    </p:animClr>
                                    <p:animClr clrSpc="hsl" dir="cw">
                                      <p:cBhvr>
                                        <p:cTn id="72" dur="500" fill="hold"/>
                                        <p:tgtEl>
                                          <p:spTgt spid="43"/>
                                        </p:tgtEl>
                                        <p:attrNameLst>
                                          <p:attrName>fillcolor</p:attrName>
                                        </p:attrNameLst>
                                      </p:cBhvr>
                                      <p:by>
                                        <p:hsl h="0" s="12549" l="25098"/>
                                      </p:by>
                                    </p:animClr>
                                    <p:animClr clrSpc="hsl" dir="cw">
                                      <p:cBhvr>
                                        <p:cTn id="73" dur="500" fill="hold"/>
                                        <p:tgtEl>
                                          <p:spTgt spid="43"/>
                                        </p:tgtEl>
                                        <p:attrNameLst>
                                          <p:attrName>stroke.color</p:attrName>
                                        </p:attrNameLst>
                                      </p:cBhvr>
                                      <p:by>
                                        <p:hsl h="0" s="12549" l="25098"/>
                                      </p:by>
                                    </p:animClr>
                                    <p:set>
                                      <p:cBhvr>
                                        <p:cTn id="74" dur="500" fill="hold"/>
                                        <p:tgtEl>
                                          <p:spTgt spid="43"/>
                                        </p:tgtEl>
                                        <p:attrNameLst>
                                          <p:attrName>fill.type</p:attrName>
                                        </p:attrNameLst>
                                      </p:cBhvr>
                                      <p:to>
                                        <p:strVal val="solid"/>
                                      </p:to>
                                    </p:set>
                                  </p:childTnLst>
                                </p:cTn>
                              </p:par>
                              <p:par>
                                <p:cTn id="7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76" dur="500" fill="hold"/>
                                        <p:tgtEl>
                                          <p:spTgt spid="44"/>
                                        </p:tgtEl>
                                        <p:attrNameLst>
                                          <p:attrName>style.color</p:attrName>
                                        </p:attrNameLst>
                                      </p:cBhvr>
                                      <p:by>
                                        <p:hsl h="0" s="12549" l="25098"/>
                                      </p:by>
                                    </p:animClr>
                                    <p:animClr clrSpc="hsl" dir="cw">
                                      <p:cBhvr>
                                        <p:cTn id="77" dur="500" fill="hold"/>
                                        <p:tgtEl>
                                          <p:spTgt spid="44"/>
                                        </p:tgtEl>
                                        <p:attrNameLst>
                                          <p:attrName>fillcolor</p:attrName>
                                        </p:attrNameLst>
                                      </p:cBhvr>
                                      <p:by>
                                        <p:hsl h="0" s="12549" l="25098"/>
                                      </p:by>
                                    </p:animClr>
                                    <p:animClr clrSpc="hsl" dir="cw">
                                      <p:cBhvr>
                                        <p:cTn id="78" dur="500" fill="hold"/>
                                        <p:tgtEl>
                                          <p:spTgt spid="44"/>
                                        </p:tgtEl>
                                        <p:attrNameLst>
                                          <p:attrName>stroke.color</p:attrName>
                                        </p:attrNameLst>
                                      </p:cBhvr>
                                      <p:by>
                                        <p:hsl h="0" s="12549" l="25098"/>
                                      </p:by>
                                    </p:animClr>
                                    <p:set>
                                      <p:cBhvr>
                                        <p:cTn id="79" dur="500" fill="hold"/>
                                        <p:tgtEl>
                                          <p:spTgt spid="44"/>
                                        </p:tgtEl>
                                        <p:attrNameLst>
                                          <p:attrName>fill.type</p:attrName>
                                        </p:attrNameLst>
                                      </p:cBhvr>
                                      <p:to>
                                        <p:strVal val="solid"/>
                                      </p:to>
                                    </p:set>
                                  </p:childTnLst>
                                </p:cTn>
                              </p:par>
                              <p:par>
                                <p:cTn id="8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81" dur="500" fill="hold"/>
                                        <p:tgtEl>
                                          <p:spTgt spid="45"/>
                                        </p:tgtEl>
                                        <p:attrNameLst>
                                          <p:attrName>style.color</p:attrName>
                                        </p:attrNameLst>
                                      </p:cBhvr>
                                      <p:by>
                                        <p:hsl h="0" s="12549" l="25098"/>
                                      </p:by>
                                    </p:animClr>
                                    <p:animClr clrSpc="hsl" dir="cw">
                                      <p:cBhvr>
                                        <p:cTn id="82" dur="500" fill="hold"/>
                                        <p:tgtEl>
                                          <p:spTgt spid="45"/>
                                        </p:tgtEl>
                                        <p:attrNameLst>
                                          <p:attrName>fillcolor</p:attrName>
                                        </p:attrNameLst>
                                      </p:cBhvr>
                                      <p:by>
                                        <p:hsl h="0" s="12549" l="25098"/>
                                      </p:by>
                                    </p:animClr>
                                    <p:animClr clrSpc="hsl" dir="cw">
                                      <p:cBhvr>
                                        <p:cTn id="83" dur="500" fill="hold"/>
                                        <p:tgtEl>
                                          <p:spTgt spid="45"/>
                                        </p:tgtEl>
                                        <p:attrNameLst>
                                          <p:attrName>stroke.color</p:attrName>
                                        </p:attrNameLst>
                                      </p:cBhvr>
                                      <p:by>
                                        <p:hsl h="0" s="12549" l="25098"/>
                                      </p:by>
                                    </p:animClr>
                                    <p:set>
                                      <p:cBhvr>
                                        <p:cTn id="84" dur="500" fill="hold"/>
                                        <p:tgtEl>
                                          <p:spTgt spid="45"/>
                                        </p:tgtEl>
                                        <p:attrNameLst>
                                          <p:attrName>fill.type</p:attrName>
                                        </p:attrNameLst>
                                      </p:cBhvr>
                                      <p:to>
                                        <p:strVal val="solid"/>
                                      </p:to>
                                    </p:set>
                                  </p:childTnLst>
                                </p:cTn>
                              </p:par>
                              <p:par>
                                <p:cTn id="8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86" dur="500" fill="hold"/>
                                        <p:tgtEl>
                                          <p:spTgt spid="46"/>
                                        </p:tgtEl>
                                        <p:attrNameLst>
                                          <p:attrName>style.color</p:attrName>
                                        </p:attrNameLst>
                                      </p:cBhvr>
                                      <p:by>
                                        <p:hsl h="0" s="12549" l="25098"/>
                                      </p:by>
                                    </p:animClr>
                                    <p:animClr clrSpc="hsl" dir="cw">
                                      <p:cBhvr>
                                        <p:cTn id="87" dur="500" fill="hold"/>
                                        <p:tgtEl>
                                          <p:spTgt spid="46"/>
                                        </p:tgtEl>
                                        <p:attrNameLst>
                                          <p:attrName>fillcolor</p:attrName>
                                        </p:attrNameLst>
                                      </p:cBhvr>
                                      <p:by>
                                        <p:hsl h="0" s="12549" l="25098"/>
                                      </p:by>
                                    </p:animClr>
                                    <p:animClr clrSpc="hsl" dir="cw">
                                      <p:cBhvr>
                                        <p:cTn id="88" dur="500" fill="hold"/>
                                        <p:tgtEl>
                                          <p:spTgt spid="46"/>
                                        </p:tgtEl>
                                        <p:attrNameLst>
                                          <p:attrName>stroke.color</p:attrName>
                                        </p:attrNameLst>
                                      </p:cBhvr>
                                      <p:by>
                                        <p:hsl h="0" s="12549" l="25098"/>
                                      </p:by>
                                    </p:animClr>
                                    <p:set>
                                      <p:cBhvr>
                                        <p:cTn id="89" dur="500" fill="hold"/>
                                        <p:tgtEl>
                                          <p:spTgt spid="46"/>
                                        </p:tgtEl>
                                        <p:attrNameLst>
                                          <p:attrName>fill.type</p:attrName>
                                        </p:attrNameLst>
                                      </p:cBhvr>
                                      <p:to>
                                        <p:strVal val="solid"/>
                                      </p:to>
                                    </p:set>
                                  </p:childTnLst>
                                </p:cTn>
                              </p:par>
                              <p:par>
                                <p:cTn id="9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91" dur="500" fill="hold"/>
                                        <p:tgtEl>
                                          <p:spTgt spid="47"/>
                                        </p:tgtEl>
                                        <p:attrNameLst>
                                          <p:attrName>style.color</p:attrName>
                                        </p:attrNameLst>
                                      </p:cBhvr>
                                      <p:by>
                                        <p:hsl h="0" s="12549" l="25098"/>
                                      </p:by>
                                    </p:animClr>
                                    <p:animClr clrSpc="hsl" dir="cw">
                                      <p:cBhvr>
                                        <p:cTn id="92" dur="500" fill="hold"/>
                                        <p:tgtEl>
                                          <p:spTgt spid="47"/>
                                        </p:tgtEl>
                                        <p:attrNameLst>
                                          <p:attrName>fillcolor</p:attrName>
                                        </p:attrNameLst>
                                      </p:cBhvr>
                                      <p:by>
                                        <p:hsl h="0" s="12549" l="25098"/>
                                      </p:by>
                                    </p:animClr>
                                    <p:animClr clrSpc="hsl" dir="cw">
                                      <p:cBhvr>
                                        <p:cTn id="93" dur="500" fill="hold"/>
                                        <p:tgtEl>
                                          <p:spTgt spid="47"/>
                                        </p:tgtEl>
                                        <p:attrNameLst>
                                          <p:attrName>stroke.color</p:attrName>
                                        </p:attrNameLst>
                                      </p:cBhvr>
                                      <p:by>
                                        <p:hsl h="0" s="12549" l="25098"/>
                                      </p:by>
                                    </p:animClr>
                                    <p:set>
                                      <p:cBhvr>
                                        <p:cTn id="94" dur="500" fill="hold"/>
                                        <p:tgtEl>
                                          <p:spTgt spid="47"/>
                                        </p:tgtEl>
                                        <p:attrNameLst>
                                          <p:attrName>fill.type</p:attrName>
                                        </p:attrNameLst>
                                      </p:cBhvr>
                                      <p:to>
                                        <p:strVal val="solid"/>
                                      </p:to>
                                    </p:set>
                                  </p:childTnLst>
                                </p:cTn>
                              </p:par>
                              <p:par>
                                <p:cTn id="9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96" dur="500" fill="hold"/>
                                        <p:tgtEl>
                                          <p:spTgt spid="48"/>
                                        </p:tgtEl>
                                        <p:attrNameLst>
                                          <p:attrName>style.color</p:attrName>
                                        </p:attrNameLst>
                                      </p:cBhvr>
                                      <p:by>
                                        <p:hsl h="0" s="12549" l="25098"/>
                                      </p:by>
                                    </p:animClr>
                                    <p:animClr clrSpc="hsl" dir="cw">
                                      <p:cBhvr>
                                        <p:cTn id="97" dur="500" fill="hold"/>
                                        <p:tgtEl>
                                          <p:spTgt spid="48"/>
                                        </p:tgtEl>
                                        <p:attrNameLst>
                                          <p:attrName>fillcolor</p:attrName>
                                        </p:attrNameLst>
                                      </p:cBhvr>
                                      <p:by>
                                        <p:hsl h="0" s="12549" l="25098"/>
                                      </p:by>
                                    </p:animClr>
                                    <p:animClr clrSpc="hsl" dir="cw">
                                      <p:cBhvr>
                                        <p:cTn id="98" dur="500" fill="hold"/>
                                        <p:tgtEl>
                                          <p:spTgt spid="48"/>
                                        </p:tgtEl>
                                        <p:attrNameLst>
                                          <p:attrName>stroke.color</p:attrName>
                                        </p:attrNameLst>
                                      </p:cBhvr>
                                      <p:by>
                                        <p:hsl h="0" s="12549" l="25098"/>
                                      </p:by>
                                    </p:animClr>
                                    <p:set>
                                      <p:cBhvr>
                                        <p:cTn id="99" dur="500" fill="hold"/>
                                        <p:tgtEl>
                                          <p:spTgt spid="48"/>
                                        </p:tgtEl>
                                        <p:attrNameLst>
                                          <p:attrName>fill.type</p:attrName>
                                        </p:attrNameLst>
                                      </p:cBhvr>
                                      <p:to>
                                        <p:strVal val="solid"/>
                                      </p:to>
                                    </p:set>
                                  </p:childTnLst>
                                </p:cTn>
                              </p:par>
                              <p:par>
                                <p:cTn id="10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01" dur="500" fill="hold"/>
                                        <p:tgtEl>
                                          <p:spTgt spid="49"/>
                                        </p:tgtEl>
                                        <p:attrNameLst>
                                          <p:attrName>style.color</p:attrName>
                                        </p:attrNameLst>
                                      </p:cBhvr>
                                      <p:by>
                                        <p:hsl h="0" s="12549" l="25098"/>
                                      </p:by>
                                    </p:animClr>
                                    <p:animClr clrSpc="hsl" dir="cw">
                                      <p:cBhvr>
                                        <p:cTn id="102" dur="500" fill="hold"/>
                                        <p:tgtEl>
                                          <p:spTgt spid="49"/>
                                        </p:tgtEl>
                                        <p:attrNameLst>
                                          <p:attrName>fillcolor</p:attrName>
                                        </p:attrNameLst>
                                      </p:cBhvr>
                                      <p:by>
                                        <p:hsl h="0" s="12549" l="25098"/>
                                      </p:by>
                                    </p:animClr>
                                    <p:animClr clrSpc="hsl" dir="cw">
                                      <p:cBhvr>
                                        <p:cTn id="103" dur="500" fill="hold"/>
                                        <p:tgtEl>
                                          <p:spTgt spid="49"/>
                                        </p:tgtEl>
                                        <p:attrNameLst>
                                          <p:attrName>stroke.color</p:attrName>
                                        </p:attrNameLst>
                                      </p:cBhvr>
                                      <p:by>
                                        <p:hsl h="0" s="12549" l="25098"/>
                                      </p:by>
                                    </p:animClr>
                                    <p:set>
                                      <p:cBhvr>
                                        <p:cTn id="104" dur="500" fill="hold"/>
                                        <p:tgtEl>
                                          <p:spTgt spid="49"/>
                                        </p:tgtEl>
                                        <p:attrNameLst>
                                          <p:attrName>fill.type</p:attrName>
                                        </p:attrNameLst>
                                      </p:cBhvr>
                                      <p:to>
                                        <p:strVal val="solid"/>
                                      </p:to>
                                    </p:set>
                                  </p:childTnLst>
                                </p:cTn>
                              </p:par>
                              <p:par>
                                <p:cTn id="105" presetID="18" presetClass="emph" presetSubtype="0" repeatCount="indefinite" fill="hold" grpId="0" nodeType="withEffect">
                                  <p:stCondLst>
                                    <p:cond delay="0"/>
                                  </p:stCondLst>
                                  <p:endCondLst>
                                    <p:cond evt="onNext" delay="0">
                                      <p:tgtEl>
                                        <p:sldTgt/>
                                      </p:tgtEl>
                                    </p:cond>
                                  </p:endCondLst>
                                  <p:iterate type="lt">
                                    <p:tmPct val="4000"/>
                                  </p:iterate>
                                  <p:childTnLst>
                                    <p:set>
                                      <p:cBhvr override="childStyle">
                                        <p:cTn id="106" dur="1000" fill="hold"/>
                                        <p:tgtEl>
                                          <p:spTgt spid="50"/>
                                        </p:tgtEl>
                                        <p:attrNameLst>
                                          <p:attrName>style.textDecorationUnderline</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18" presetClass="emph" presetSubtype="0" repeatCount="indefinite" fill="hold" grpId="0" nodeType="clickEffect">
                                  <p:stCondLst>
                                    <p:cond delay="0"/>
                                  </p:stCondLst>
                                  <p:endCondLst>
                                    <p:cond evt="onNext" delay="0">
                                      <p:tgtEl>
                                        <p:sldTgt/>
                                      </p:tgtEl>
                                    </p:cond>
                                  </p:endCondLst>
                                  <p:iterate type="lt">
                                    <p:tmPct val="4000"/>
                                  </p:iterate>
                                  <p:childTnLst>
                                    <p:set>
                                      <p:cBhvr override="childStyle">
                                        <p:cTn id="110" dur="1000" fill="hold"/>
                                        <p:tgtEl>
                                          <p:spTgt spid="51"/>
                                        </p:tgtEl>
                                        <p:attrNameLst>
                                          <p:attrName>style.textDecorationUnderline</p:attrName>
                                        </p:attrNameLst>
                                      </p:cBhvr>
                                      <p:to>
                                        <p:strVal val="true"/>
                                      </p:to>
                                    </p:set>
                                  </p:childTnLst>
                                </p:cTn>
                              </p:par>
                              <p:par>
                                <p:cTn id="11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12" dur="1000" fill="hold"/>
                                        <p:tgtEl>
                                          <p:spTgt spid="10"/>
                                        </p:tgtEl>
                                        <p:attrNameLst>
                                          <p:attrName>style.color</p:attrName>
                                        </p:attrNameLst>
                                      </p:cBhvr>
                                      <p:by>
                                        <p:hsl h="0" s="12549" l="25098"/>
                                      </p:by>
                                    </p:animClr>
                                    <p:animClr clrSpc="hsl" dir="cw">
                                      <p:cBhvr>
                                        <p:cTn id="113" dur="1000" fill="hold"/>
                                        <p:tgtEl>
                                          <p:spTgt spid="10"/>
                                        </p:tgtEl>
                                        <p:attrNameLst>
                                          <p:attrName>fillcolor</p:attrName>
                                        </p:attrNameLst>
                                      </p:cBhvr>
                                      <p:by>
                                        <p:hsl h="0" s="12549" l="25098"/>
                                      </p:by>
                                    </p:animClr>
                                    <p:animClr clrSpc="hsl" dir="cw">
                                      <p:cBhvr>
                                        <p:cTn id="114" dur="1000" fill="hold"/>
                                        <p:tgtEl>
                                          <p:spTgt spid="10"/>
                                        </p:tgtEl>
                                        <p:attrNameLst>
                                          <p:attrName>stroke.color</p:attrName>
                                        </p:attrNameLst>
                                      </p:cBhvr>
                                      <p:by>
                                        <p:hsl h="0" s="12549" l="25098"/>
                                      </p:by>
                                    </p:animClr>
                                    <p:set>
                                      <p:cBhvr>
                                        <p:cTn id="115" dur="1000" fill="hold"/>
                                        <p:tgtEl>
                                          <p:spTgt spid="10"/>
                                        </p:tgtEl>
                                        <p:attrNameLst>
                                          <p:attrName>fill.type</p:attrName>
                                        </p:attrNameLst>
                                      </p:cBhvr>
                                      <p:to>
                                        <p:strVal val="solid"/>
                                      </p:to>
                                    </p:set>
                                  </p:childTnLst>
                                </p:cTn>
                              </p:par>
                              <p:par>
                                <p:cTn id="11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17" dur="1000" fill="hold"/>
                                        <p:tgtEl>
                                          <p:spTgt spid="12"/>
                                        </p:tgtEl>
                                        <p:attrNameLst>
                                          <p:attrName>style.color</p:attrName>
                                        </p:attrNameLst>
                                      </p:cBhvr>
                                      <p:by>
                                        <p:hsl h="0" s="12549" l="25098"/>
                                      </p:by>
                                    </p:animClr>
                                    <p:animClr clrSpc="hsl" dir="cw">
                                      <p:cBhvr>
                                        <p:cTn id="118" dur="1000" fill="hold"/>
                                        <p:tgtEl>
                                          <p:spTgt spid="12"/>
                                        </p:tgtEl>
                                        <p:attrNameLst>
                                          <p:attrName>fillcolor</p:attrName>
                                        </p:attrNameLst>
                                      </p:cBhvr>
                                      <p:by>
                                        <p:hsl h="0" s="12549" l="25098"/>
                                      </p:by>
                                    </p:animClr>
                                    <p:animClr clrSpc="hsl" dir="cw">
                                      <p:cBhvr>
                                        <p:cTn id="119" dur="1000" fill="hold"/>
                                        <p:tgtEl>
                                          <p:spTgt spid="12"/>
                                        </p:tgtEl>
                                        <p:attrNameLst>
                                          <p:attrName>stroke.color</p:attrName>
                                        </p:attrNameLst>
                                      </p:cBhvr>
                                      <p:by>
                                        <p:hsl h="0" s="12549" l="25098"/>
                                      </p:by>
                                    </p:animClr>
                                    <p:set>
                                      <p:cBhvr>
                                        <p:cTn id="120" dur="1000" fill="hold"/>
                                        <p:tgtEl>
                                          <p:spTgt spid="12"/>
                                        </p:tgtEl>
                                        <p:attrNameLst>
                                          <p:attrName>fill.type</p:attrName>
                                        </p:attrNameLst>
                                      </p:cBhvr>
                                      <p:to>
                                        <p:strVal val="solid"/>
                                      </p:to>
                                    </p:set>
                                  </p:childTnLst>
                                </p:cTn>
                              </p:par>
                              <p:par>
                                <p:cTn id="12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22" dur="1000" fill="hold"/>
                                        <p:tgtEl>
                                          <p:spTgt spid="14"/>
                                        </p:tgtEl>
                                        <p:attrNameLst>
                                          <p:attrName>style.color</p:attrName>
                                        </p:attrNameLst>
                                      </p:cBhvr>
                                      <p:by>
                                        <p:hsl h="0" s="12549" l="25098"/>
                                      </p:by>
                                    </p:animClr>
                                    <p:animClr clrSpc="hsl" dir="cw">
                                      <p:cBhvr>
                                        <p:cTn id="123" dur="1000" fill="hold"/>
                                        <p:tgtEl>
                                          <p:spTgt spid="14"/>
                                        </p:tgtEl>
                                        <p:attrNameLst>
                                          <p:attrName>fillcolor</p:attrName>
                                        </p:attrNameLst>
                                      </p:cBhvr>
                                      <p:by>
                                        <p:hsl h="0" s="12549" l="25098"/>
                                      </p:by>
                                    </p:animClr>
                                    <p:animClr clrSpc="hsl" dir="cw">
                                      <p:cBhvr>
                                        <p:cTn id="124" dur="1000" fill="hold"/>
                                        <p:tgtEl>
                                          <p:spTgt spid="14"/>
                                        </p:tgtEl>
                                        <p:attrNameLst>
                                          <p:attrName>stroke.color</p:attrName>
                                        </p:attrNameLst>
                                      </p:cBhvr>
                                      <p:by>
                                        <p:hsl h="0" s="12549" l="25098"/>
                                      </p:by>
                                    </p:animClr>
                                    <p:set>
                                      <p:cBhvr>
                                        <p:cTn id="125" dur="1000" fill="hold"/>
                                        <p:tgtEl>
                                          <p:spTgt spid="14"/>
                                        </p:tgtEl>
                                        <p:attrNameLst>
                                          <p:attrName>fill.type</p:attrName>
                                        </p:attrNameLst>
                                      </p:cBhvr>
                                      <p:to>
                                        <p:strVal val="solid"/>
                                      </p:to>
                                    </p:set>
                                  </p:childTnLst>
                                </p:cTn>
                              </p:par>
                              <p:par>
                                <p:cTn id="12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27" dur="1000" fill="hold"/>
                                        <p:tgtEl>
                                          <p:spTgt spid="15"/>
                                        </p:tgtEl>
                                        <p:attrNameLst>
                                          <p:attrName>style.color</p:attrName>
                                        </p:attrNameLst>
                                      </p:cBhvr>
                                      <p:by>
                                        <p:hsl h="0" s="12549" l="25098"/>
                                      </p:by>
                                    </p:animClr>
                                    <p:animClr clrSpc="hsl" dir="cw">
                                      <p:cBhvr>
                                        <p:cTn id="128" dur="1000" fill="hold"/>
                                        <p:tgtEl>
                                          <p:spTgt spid="15"/>
                                        </p:tgtEl>
                                        <p:attrNameLst>
                                          <p:attrName>fillcolor</p:attrName>
                                        </p:attrNameLst>
                                      </p:cBhvr>
                                      <p:by>
                                        <p:hsl h="0" s="12549" l="25098"/>
                                      </p:by>
                                    </p:animClr>
                                    <p:animClr clrSpc="hsl" dir="cw">
                                      <p:cBhvr>
                                        <p:cTn id="129" dur="1000" fill="hold"/>
                                        <p:tgtEl>
                                          <p:spTgt spid="15"/>
                                        </p:tgtEl>
                                        <p:attrNameLst>
                                          <p:attrName>stroke.color</p:attrName>
                                        </p:attrNameLst>
                                      </p:cBhvr>
                                      <p:by>
                                        <p:hsl h="0" s="12549" l="25098"/>
                                      </p:by>
                                    </p:animClr>
                                    <p:set>
                                      <p:cBhvr>
                                        <p:cTn id="130" dur="1000" fill="hold"/>
                                        <p:tgtEl>
                                          <p:spTgt spid="15"/>
                                        </p:tgtEl>
                                        <p:attrNameLst>
                                          <p:attrName>fill.type</p:attrName>
                                        </p:attrNameLst>
                                      </p:cBhvr>
                                      <p:to>
                                        <p:strVal val="solid"/>
                                      </p:to>
                                    </p:set>
                                  </p:childTnLst>
                                </p:cTn>
                              </p:par>
                              <p:par>
                                <p:cTn id="13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32" dur="1000" fill="hold"/>
                                        <p:tgtEl>
                                          <p:spTgt spid="16"/>
                                        </p:tgtEl>
                                        <p:attrNameLst>
                                          <p:attrName>style.color</p:attrName>
                                        </p:attrNameLst>
                                      </p:cBhvr>
                                      <p:by>
                                        <p:hsl h="0" s="12549" l="25098"/>
                                      </p:by>
                                    </p:animClr>
                                    <p:animClr clrSpc="hsl" dir="cw">
                                      <p:cBhvr>
                                        <p:cTn id="133" dur="1000" fill="hold"/>
                                        <p:tgtEl>
                                          <p:spTgt spid="16"/>
                                        </p:tgtEl>
                                        <p:attrNameLst>
                                          <p:attrName>fillcolor</p:attrName>
                                        </p:attrNameLst>
                                      </p:cBhvr>
                                      <p:by>
                                        <p:hsl h="0" s="12549" l="25098"/>
                                      </p:by>
                                    </p:animClr>
                                    <p:animClr clrSpc="hsl" dir="cw">
                                      <p:cBhvr>
                                        <p:cTn id="134" dur="1000" fill="hold"/>
                                        <p:tgtEl>
                                          <p:spTgt spid="16"/>
                                        </p:tgtEl>
                                        <p:attrNameLst>
                                          <p:attrName>stroke.color</p:attrName>
                                        </p:attrNameLst>
                                      </p:cBhvr>
                                      <p:by>
                                        <p:hsl h="0" s="12549" l="25098"/>
                                      </p:by>
                                    </p:animClr>
                                    <p:set>
                                      <p:cBhvr>
                                        <p:cTn id="135" dur="1000" fill="hold"/>
                                        <p:tgtEl>
                                          <p:spTgt spid="16"/>
                                        </p:tgtEl>
                                        <p:attrNameLst>
                                          <p:attrName>fill.type</p:attrName>
                                        </p:attrNameLst>
                                      </p:cBhvr>
                                      <p:to>
                                        <p:strVal val="solid"/>
                                      </p:to>
                                    </p:set>
                                  </p:childTnLst>
                                </p:cTn>
                              </p:par>
                              <p:par>
                                <p:cTn id="13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37" dur="1000" fill="hold"/>
                                        <p:tgtEl>
                                          <p:spTgt spid="18"/>
                                        </p:tgtEl>
                                        <p:attrNameLst>
                                          <p:attrName>style.color</p:attrName>
                                        </p:attrNameLst>
                                      </p:cBhvr>
                                      <p:by>
                                        <p:hsl h="0" s="12549" l="25098"/>
                                      </p:by>
                                    </p:animClr>
                                    <p:animClr clrSpc="hsl" dir="cw">
                                      <p:cBhvr>
                                        <p:cTn id="138" dur="1000" fill="hold"/>
                                        <p:tgtEl>
                                          <p:spTgt spid="18"/>
                                        </p:tgtEl>
                                        <p:attrNameLst>
                                          <p:attrName>fillcolor</p:attrName>
                                        </p:attrNameLst>
                                      </p:cBhvr>
                                      <p:by>
                                        <p:hsl h="0" s="12549" l="25098"/>
                                      </p:by>
                                    </p:animClr>
                                    <p:animClr clrSpc="hsl" dir="cw">
                                      <p:cBhvr>
                                        <p:cTn id="139" dur="1000" fill="hold"/>
                                        <p:tgtEl>
                                          <p:spTgt spid="18"/>
                                        </p:tgtEl>
                                        <p:attrNameLst>
                                          <p:attrName>stroke.color</p:attrName>
                                        </p:attrNameLst>
                                      </p:cBhvr>
                                      <p:by>
                                        <p:hsl h="0" s="12549" l="25098"/>
                                      </p:by>
                                    </p:animClr>
                                    <p:set>
                                      <p:cBhvr>
                                        <p:cTn id="140" dur="1000" fill="hold"/>
                                        <p:tgtEl>
                                          <p:spTgt spid="18"/>
                                        </p:tgtEl>
                                        <p:attrNameLst>
                                          <p:attrName>fill.type</p:attrName>
                                        </p:attrNameLst>
                                      </p:cBhvr>
                                      <p:to>
                                        <p:strVal val="solid"/>
                                      </p:to>
                                    </p:set>
                                  </p:childTnLst>
                                </p:cTn>
                              </p:par>
                              <p:par>
                                <p:cTn id="14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42" dur="1000" fill="hold"/>
                                        <p:tgtEl>
                                          <p:spTgt spid="19"/>
                                        </p:tgtEl>
                                        <p:attrNameLst>
                                          <p:attrName>style.color</p:attrName>
                                        </p:attrNameLst>
                                      </p:cBhvr>
                                      <p:by>
                                        <p:hsl h="0" s="12549" l="25098"/>
                                      </p:by>
                                    </p:animClr>
                                    <p:animClr clrSpc="hsl" dir="cw">
                                      <p:cBhvr>
                                        <p:cTn id="143" dur="1000" fill="hold"/>
                                        <p:tgtEl>
                                          <p:spTgt spid="19"/>
                                        </p:tgtEl>
                                        <p:attrNameLst>
                                          <p:attrName>fillcolor</p:attrName>
                                        </p:attrNameLst>
                                      </p:cBhvr>
                                      <p:by>
                                        <p:hsl h="0" s="12549" l="25098"/>
                                      </p:by>
                                    </p:animClr>
                                    <p:animClr clrSpc="hsl" dir="cw">
                                      <p:cBhvr>
                                        <p:cTn id="144" dur="1000" fill="hold"/>
                                        <p:tgtEl>
                                          <p:spTgt spid="19"/>
                                        </p:tgtEl>
                                        <p:attrNameLst>
                                          <p:attrName>stroke.color</p:attrName>
                                        </p:attrNameLst>
                                      </p:cBhvr>
                                      <p:by>
                                        <p:hsl h="0" s="12549" l="25098"/>
                                      </p:by>
                                    </p:animClr>
                                    <p:set>
                                      <p:cBhvr>
                                        <p:cTn id="145" dur="1000" fill="hold"/>
                                        <p:tgtEl>
                                          <p:spTgt spid="19"/>
                                        </p:tgtEl>
                                        <p:attrNameLst>
                                          <p:attrName>fill.type</p:attrName>
                                        </p:attrNameLst>
                                      </p:cBhvr>
                                      <p:to>
                                        <p:strVal val="solid"/>
                                      </p:to>
                                    </p:set>
                                  </p:childTnLst>
                                </p:cTn>
                              </p:par>
                              <p:par>
                                <p:cTn id="14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47" dur="1000" fill="hold"/>
                                        <p:tgtEl>
                                          <p:spTgt spid="20"/>
                                        </p:tgtEl>
                                        <p:attrNameLst>
                                          <p:attrName>style.color</p:attrName>
                                        </p:attrNameLst>
                                      </p:cBhvr>
                                      <p:by>
                                        <p:hsl h="0" s="12549" l="25098"/>
                                      </p:by>
                                    </p:animClr>
                                    <p:animClr clrSpc="hsl" dir="cw">
                                      <p:cBhvr>
                                        <p:cTn id="148" dur="1000" fill="hold"/>
                                        <p:tgtEl>
                                          <p:spTgt spid="20"/>
                                        </p:tgtEl>
                                        <p:attrNameLst>
                                          <p:attrName>fillcolor</p:attrName>
                                        </p:attrNameLst>
                                      </p:cBhvr>
                                      <p:by>
                                        <p:hsl h="0" s="12549" l="25098"/>
                                      </p:by>
                                    </p:animClr>
                                    <p:animClr clrSpc="hsl" dir="cw">
                                      <p:cBhvr>
                                        <p:cTn id="149" dur="1000" fill="hold"/>
                                        <p:tgtEl>
                                          <p:spTgt spid="20"/>
                                        </p:tgtEl>
                                        <p:attrNameLst>
                                          <p:attrName>stroke.color</p:attrName>
                                        </p:attrNameLst>
                                      </p:cBhvr>
                                      <p:by>
                                        <p:hsl h="0" s="12549" l="25098"/>
                                      </p:by>
                                    </p:animClr>
                                    <p:set>
                                      <p:cBhvr>
                                        <p:cTn id="150" dur="1000" fill="hold"/>
                                        <p:tgtEl>
                                          <p:spTgt spid="20"/>
                                        </p:tgtEl>
                                        <p:attrNameLst>
                                          <p:attrName>fill.type</p:attrName>
                                        </p:attrNameLst>
                                      </p:cBhvr>
                                      <p:to>
                                        <p:strVal val="solid"/>
                                      </p:to>
                                    </p:set>
                                  </p:childTnLst>
                                </p:cTn>
                              </p:par>
                              <p:par>
                                <p:cTn id="15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52" dur="1000" fill="hold"/>
                                        <p:tgtEl>
                                          <p:spTgt spid="21"/>
                                        </p:tgtEl>
                                        <p:attrNameLst>
                                          <p:attrName>style.color</p:attrName>
                                        </p:attrNameLst>
                                      </p:cBhvr>
                                      <p:by>
                                        <p:hsl h="0" s="12549" l="25098"/>
                                      </p:by>
                                    </p:animClr>
                                    <p:animClr clrSpc="hsl" dir="cw">
                                      <p:cBhvr>
                                        <p:cTn id="153" dur="1000" fill="hold"/>
                                        <p:tgtEl>
                                          <p:spTgt spid="21"/>
                                        </p:tgtEl>
                                        <p:attrNameLst>
                                          <p:attrName>fillcolor</p:attrName>
                                        </p:attrNameLst>
                                      </p:cBhvr>
                                      <p:by>
                                        <p:hsl h="0" s="12549" l="25098"/>
                                      </p:by>
                                    </p:animClr>
                                    <p:animClr clrSpc="hsl" dir="cw">
                                      <p:cBhvr>
                                        <p:cTn id="154" dur="1000" fill="hold"/>
                                        <p:tgtEl>
                                          <p:spTgt spid="21"/>
                                        </p:tgtEl>
                                        <p:attrNameLst>
                                          <p:attrName>stroke.color</p:attrName>
                                        </p:attrNameLst>
                                      </p:cBhvr>
                                      <p:by>
                                        <p:hsl h="0" s="12549" l="25098"/>
                                      </p:by>
                                    </p:animClr>
                                    <p:set>
                                      <p:cBhvr>
                                        <p:cTn id="155" dur="1000" fill="hold"/>
                                        <p:tgtEl>
                                          <p:spTgt spid="21"/>
                                        </p:tgtEl>
                                        <p:attrNameLst>
                                          <p:attrName>fill.type</p:attrName>
                                        </p:attrNameLst>
                                      </p:cBhvr>
                                      <p:to>
                                        <p:strVal val="solid"/>
                                      </p:to>
                                    </p:set>
                                  </p:childTnLst>
                                </p:cTn>
                              </p:par>
                              <p:par>
                                <p:cTn id="15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57" dur="1000" fill="hold"/>
                                        <p:tgtEl>
                                          <p:spTgt spid="22"/>
                                        </p:tgtEl>
                                        <p:attrNameLst>
                                          <p:attrName>style.color</p:attrName>
                                        </p:attrNameLst>
                                      </p:cBhvr>
                                      <p:by>
                                        <p:hsl h="0" s="12549" l="25098"/>
                                      </p:by>
                                    </p:animClr>
                                    <p:animClr clrSpc="hsl" dir="cw">
                                      <p:cBhvr>
                                        <p:cTn id="158" dur="1000" fill="hold"/>
                                        <p:tgtEl>
                                          <p:spTgt spid="22"/>
                                        </p:tgtEl>
                                        <p:attrNameLst>
                                          <p:attrName>fillcolor</p:attrName>
                                        </p:attrNameLst>
                                      </p:cBhvr>
                                      <p:by>
                                        <p:hsl h="0" s="12549" l="25098"/>
                                      </p:by>
                                    </p:animClr>
                                    <p:animClr clrSpc="hsl" dir="cw">
                                      <p:cBhvr>
                                        <p:cTn id="159" dur="1000" fill="hold"/>
                                        <p:tgtEl>
                                          <p:spTgt spid="22"/>
                                        </p:tgtEl>
                                        <p:attrNameLst>
                                          <p:attrName>stroke.color</p:attrName>
                                        </p:attrNameLst>
                                      </p:cBhvr>
                                      <p:by>
                                        <p:hsl h="0" s="12549" l="25098"/>
                                      </p:by>
                                    </p:animClr>
                                    <p:set>
                                      <p:cBhvr>
                                        <p:cTn id="160" dur="1000" fill="hold"/>
                                        <p:tgtEl>
                                          <p:spTgt spid="22"/>
                                        </p:tgtEl>
                                        <p:attrNameLst>
                                          <p:attrName>fill.type</p:attrName>
                                        </p:attrNameLst>
                                      </p:cBhvr>
                                      <p:to>
                                        <p:strVal val="solid"/>
                                      </p:to>
                                    </p:set>
                                  </p:childTnLst>
                                </p:cTn>
                              </p:par>
                              <p:par>
                                <p:cTn id="16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62" dur="1000" fill="hold"/>
                                        <p:tgtEl>
                                          <p:spTgt spid="23"/>
                                        </p:tgtEl>
                                        <p:attrNameLst>
                                          <p:attrName>style.color</p:attrName>
                                        </p:attrNameLst>
                                      </p:cBhvr>
                                      <p:by>
                                        <p:hsl h="0" s="12549" l="25098"/>
                                      </p:by>
                                    </p:animClr>
                                    <p:animClr clrSpc="hsl" dir="cw">
                                      <p:cBhvr>
                                        <p:cTn id="163" dur="1000" fill="hold"/>
                                        <p:tgtEl>
                                          <p:spTgt spid="23"/>
                                        </p:tgtEl>
                                        <p:attrNameLst>
                                          <p:attrName>fillcolor</p:attrName>
                                        </p:attrNameLst>
                                      </p:cBhvr>
                                      <p:by>
                                        <p:hsl h="0" s="12549" l="25098"/>
                                      </p:by>
                                    </p:animClr>
                                    <p:animClr clrSpc="hsl" dir="cw">
                                      <p:cBhvr>
                                        <p:cTn id="164" dur="1000" fill="hold"/>
                                        <p:tgtEl>
                                          <p:spTgt spid="23"/>
                                        </p:tgtEl>
                                        <p:attrNameLst>
                                          <p:attrName>stroke.color</p:attrName>
                                        </p:attrNameLst>
                                      </p:cBhvr>
                                      <p:by>
                                        <p:hsl h="0" s="12549" l="25098"/>
                                      </p:by>
                                    </p:animClr>
                                    <p:set>
                                      <p:cBhvr>
                                        <p:cTn id="165" dur="1000" fill="hold"/>
                                        <p:tgtEl>
                                          <p:spTgt spid="23"/>
                                        </p:tgtEl>
                                        <p:attrNameLst>
                                          <p:attrName>fill.type</p:attrName>
                                        </p:attrNameLst>
                                      </p:cBhvr>
                                      <p:to>
                                        <p:strVal val="solid"/>
                                      </p:to>
                                    </p:set>
                                  </p:childTnLst>
                                </p:cTn>
                              </p:par>
                              <p:par>
                                <p:cTn id="16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67" dur="1000" fill="hold"/>
                                        <p:tgtEl>
                                          <p:spTgt spid="24"/>
                                        </p:tgtEl>
                                        <p:attrNameLst>
                                          <p:attrName>style.color</p:attrName>
                                        </p:attrNameLst>
                                      </p:cBhvr>
                                      <p:by>
                                        <p:hsl h="0" s="12549" l="25098"/>
                                      </p:by>
                                    </p:animClr>
                                    <p:animClr clrSpc="hsl" dir="cw">
                                      <p:cBhvr>
                                        <p:cTn id="168" dur="1000" fill="hold"/>
                                        <p:tgtEl>
                                          <p:spTgt spid="24"/>
                                        </p:tgtEl>
                                        <p:attrNameLst>
                                          <p:attrName>fillcolor</p:attrName>
                                        </p:attrNameLst>
                                      </p:cBhvr>
                                      <p:by>
                                        <p:hsl h="0" s="12549" l="25098"/>
                                      </p:by>
                                    </p:animClr>
                                    <p:animClr clrSpc="hsl" dir="cw">
                                      <p:cBhvr>
                                        <p:cTn id="169" dur="1000" fill="hold"/>
                                        <p:tgtEl>
                                          <p:spTgt spid="24"/>
                                        </p:tgtEl>
                                        <p:attrNameLst>
                                          <p:attrName>stroke.color</p:attrName>
                                        </p:attrNameLst>
                                      </p:cBhvr>
                                      <p:by>
                                        <p:hsl h="0" s="12549" l="25098"/>
                                      </p:by>
                                    </p:animClr>
                                    <p:set>
                                      <p:cBhvr>
                                        <p:cTn id="170" dur="1000" fill="hold"/>
                                        <p:tgtEl>
                                          <p:spTgt spid="24"/>
                                        </p:tgtEl>
                                        <p:attrNameLst>
                                          <p:attrName>fill.type</p:attrName>
                                        </p:attrNameLst>
                                      </p:cBhvr>
                                      <p:to>
                                        <p:strVal val="solid"/>
                                      </p:to>
                                    </p:set>
                                  </p:childTnLst>
                                </p:cTn>
                              </p:par>
                              <p:par>
                                <p:cTn id="17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72" dur="1000" fill="hold"/>
                                        <p:tgtEl>
                                          <p:spTgt spid="25"/>
                                        </p:tgtEl>
                                        <p:attrNameLst>
                                          <p:attrName>style.color</p:attrName>
                                        </p:attrNameLst>
                                      </p:cBhvr>
                                      <p:by>
                                        <p:hsl h="0" s="12549" l="25098"/>
                                      </p:by>
                                    </p:animClr>
                                    <p:animClr clrSpc="hsl" dir="cw">
                                      <p:cBhvr>
                                        <p:cTn id="173" dur="1000" fill="hold"/>
                                        <p:tgtEl>
                                          <p:spTgt spid="25"/>
                                        </p:tgtEl>
                                        <p:attrNameLst>
                                          <p:attrName>fillcolor</p:attrName>
                                        </p:attrNameLst>
                                      </p:cBhvr>
                                      <p:by>
                                        <p:hsl h="0" s="12549" l="25098"/>
                                      </p:by>
                                    </p:animClr>
                                    <p:animClr clrSpc="hsl" dir="cw">
                                      <p:cBhvr>
                                        <p:cTn id="174" dur="1000" fill="hold"/>
                                        <p:tgtEl>
                                          <p:spTgt spid="25"/>
                                        </p:tgtEl>
                                        <p:attrNameLst>
                                          <p:attrName>stroke.color</p:attrName>
                                        </p:attrNameLst>
                                      </p:cBhvr>
                                      <p:by>
                                        <p:hsl h="0" s="12549" l="25098"/>
                                      </p:by>
                                    </p:animClr>
                                    <p:set>
                                      <p:cBhvr>
                                        <p:cTn id="175" dur="1000" fill="hold"/>
                                        <p:tgtEl>
                                          <p:spTgt spid="25"/>
                                        </p:tgtEl>
                                        <p:attrNameLst>
                                          <p:attrName>fill.type</p:attrName>
                                        </p:attrNameLst>
                                      </p:cBhvr>
                                      <p:to>
                                        <p:strVal val="solid"/>
                                      </p:to>
                                    </p:set>
                                  </p:childTnLst>
                                </p:cTn>
                              </p:par>
                              <p:par>
                                <p:cTn id="17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77" dur="1000" fill="hold"/>
                                        <p:tgtEl>
                                          <p:spTgt spid="26"/>
                                        </p:tgtEl>
                                        <p:attrNameLst>
                                          <p:attrName>style.color</p:attrName>
                                        </p:attrNameLst>
                                      </p:cBhvr>
                                      <p:by>
                                        <p:hsl h="0" s="12549" l="25098"/>
                                      </p:by>
                                    </p:animClr>
                                    <p:animClr clrSpc="hsl" dir="cw">
                                      <p:cBhvr>
                                        <p:cTn id="178" dur="1000" fill="hold"/>
                                        <p:tgtEl>
                                          <p:spTgt spid="26"/>
                                        </p:tgtEl>
                                        <p:attrNameLst>
                                          <p:attrName>fillcolor</p:attrName>
                                        </p:attrNameLst>
                                      </p:cBhvr>
                                      <p:by>
                                        <p:hsl h="0" s="12549" l="25098"/>
                                      </p:by>
                                    </p:animClr>
                                    <p:animClr clrSpc="hsl" dir="cw">
                                      <p:cBhvr>
                                        <p:cTn id="179" dur="1000" fill="hold"/>
                                        <p:tgtEl>
                                          <p:spTgt spid="26"/>
                                        </p:tgtEl>
                                        <p:attrNameLst>
                                          <p:attrName>stroke.color</p:attrName>
                                        </p:attrNameLst>
                                      </p:cBhvr>
                                      <p:by>
                                        <p:hsl h="0" s="12549" l="25098"/>
                                      </p:by>
                                    </p:animClr>
                                    <p:set>
                                      <p:cBhvr>
                                        <p:cTn id="180" dur="1000" fill="hold"/>
                                        <p:tgtEl>
                                          <p:spTgt spid="26"/>
                                        </p:tgtEl>
                                        <p:attrNameLst>
                                          <p:attrName>fill.type</p:attrName>
                                        </p:attrNameLst>
                                      </p:cBhvr>
                                      <p:to>
                                        <p:strVal val="solid"/>
                                      </p:to>
                                    </p:set>
                                  </p:childTnLst>
                                </p:cTn>
                              </p:par>
                              <p:par>
                                <p:cTn id="18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82" dur="1000" fill="hold"/>
                                        <p:tgtEl>
                                          <p:spTgt spid="27"/>
                                        </p:tgtEl>
                                        <p:attrNameLst>
                                          <p:attrName>style.color</p:attrName>
                                        </p:attrNameLst>
                                      </p:cBhvr>
                                      <p:by>
                                        <p:hsl h="0" s="12549" l="25098"/>
                                      </p:by>
                                    </p:animClr>
                                    <p:animClr clrSpc="hsl" dir="cw">
                                      <p:cBhvr>
                                        <p:cTn id="183" dur="1000" fill="hold"/>
                                        <p:tgtEl>
                                          <p:spTgt spid="27"/>
                                        </p:tgtEl>
                                        <p:attrNameLst>
                                          <p:attrName>fillcolor</p:attrName>
                                        </p:attrNameLst>
                                      </p:cBhvr>
                                      <p:by>
                                        <p:hsl h="0" s="12549" l="25098"/>
                                      </p:by>
                                    </p:animClr>
                                    <p:animClr clrSpc="hsl" dir="cw">
                                      <p:cBhvr>
                                        <p:cTn id="184" dur="1000" fill="hold"/>
                                        <p:tgtEl>
                                          <p:spTgt spid="27"/>
                                        </p:tgtEl>
                                        <p:attrNameLst>
                                          <p:attrName>stroke.color</p:attrName>
                                        </p:attrNameLst>
                                      </p:cBhvr>
                                      <p:by>
                                        <p:hsl h="0" s="12549" l="25098"/>
                                      </p:by>
                                    </p:animClr>
                                    <p:set>
                                      <p:cBhvr>
                                        <p:cTn id="185" dur="1000" fill="hold"/>
                                        <p:tgtEl>
                                          <p:spTgt spid="27"/>
                                        </p:tgtEl>
                                        <p:attrNameLst>
                                          <p:attrName>fill.type</p:attrName>
                                        </p:attrNameLst>
                                      </p:cBhvr>
                                      <p:to>
                                        <p:strVal val="solid"/>
                                      </p:to>
                                    </p:set>
                                  </p:childTnLst>
                                </p:cTn>
                              </p:par>
                              <p:par>
                                <p:cTn id="18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87" dur="1000" fill="hold"/>
                                        <p:tgtEl>
                                          <p:spTgt spid="28"/>
                                        </p:tgtEl>
                                        <p:attrNameLst>
                                          <p:attrName>style.color</p:attrName>
                                        </p:attrNameLst>
                                      </p:cBhvr>
                                      <p:by>
                                        <p:hsl h="0" s="12549" l="25098"/>
                                      </p:by>
                                    </p:animClr>
                                    <p:animClr clrSpc="hsl" dir="cw">
                                      <p:cBhvr>
                                        <p:cTn id="188" dur="1000" fill="hold"/>
                                        <p:tgtEl>
                                          <p:spTgt spid="28"/>
                                        </p:tgtEl>
                                        <p:attrNameLst>
                                          <p:attrName>fillcolor</p:attrName>
                                        </p:attrNameLst>
                                      </p:cBhvr>
                                      <p:by>
                                        <p:hsl h="0" s="12549" l="25098"/>
                                      </p:by>
                                    </p:animClr>
                                    <p:animClr clrSpc="hsl" dir="cw">
                                      <p:cBhvr>
                                        <p:cTn id="189" dur="1000" fill="hold"/>
                                        <p:tgtEl>
                                          <p:spTgt spid="28"/>
                                        </p:tgtEl>
                                        <p:attrNameLst>
                                          <p:attrName>stroke.color</p:attrName>
                                        </p:attrNameLst>
                                      </p:cBhvr>
                                      <p:by>
                                        <p:hsl h="0" s="12549" l="25098"/>
                                      </p:by>
                                    </p:animClr>
                                    <p:set>
                                      <p:cBhvr>
                                        <p:cTn id="190" dur="10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71A76E-443A-6EB8-7F11-02F932736A6C}"/>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Pentagon 3">
            <a:extLst>
              <a:ext uri="{FF2B5EF4-FFF2-40B4-BE49-F238E27FC236}">
                <a16:creationId xmlns:a16="http://schemas.microsoft.com/office/drawing/2014/main" id="{AE99CDA6-CBB2-43E6-A89F-CFCD51E37445}"/>
              </a:ext>
            </a:extLst>
          </p:cNvPr>
          <p:cNvSpPr/>
          <p:nvPr/>
        </p:nvSpPr>
        <p:spPr>
          <a:xfrm rot="5400000">
            <a:off x="382547" y="739317"/>
            <a:ext cx="1692000" cy="1800000"/>
          </a:xfrm>
          <a:prstGeom prst="homePlate">
            <a:avLst>
              <a:gd name="adj" fmla="val 16703"/>
            </a:avLst>
          </a:prstGeom>
          <a:no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a:solidFill>
                <a:prstClr val="white"/>
              </a:solidFill>
              <a:latin typeface="Trebuchet MS"/>
            </a:endParaRPr>
          </a:p>
        </p:txBody>
      </p:sp>
      <p:sp>
        <p:nvSpPr>
          <p:cNvPr id="48" name="Arrow: Pentagon 47">
            <a:extLst>
              <a:ext uri="{FF2B5EF4-FFF2-40B4-BE49-F238E27FC236}">
                <a16:creationId xmlns:a16="http://schemas.microsoft.com/office/drawing/2014/main" id="{3F587B6B-9FF2-4BE6-BFD5-7CD0B02C37EB}"/>
              </a:ext>
            </a:extLst>
          </p:cNvPr>
          <p:cNvSpPr/>
          <p:nvPr/>
        </p:nvSpPr>
        <p:spPr>
          <a:xfrm rot="5400000">
            <a:off x="2342742" y="739317"/>
            <a:ext cx="1692000" cy="1800000"/>
          </a:xfrm>
          <a:prstGeom prst="homePlate">
            <a:avLst>
              <a:gd name="adj" fmla="val 16703"/>
            </a:avLst>
          </a:prstGeom>
          <a:solidFill>
            <a:srgbClr val="10253F">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a:solidFill>
                <a:prstClr val="white"/>
              </a:solidFill>
              <a:latin typeface="Trebuchet MS"/>
            </a:endParaRPr>
          </a:p>
        </p:txBody>
      </p:sp>
      <p:sp>
        <p:nvSpPr>
          <p:cNvPr id="49" name="Arrow: Pentagon 48">
            <a:extLst>
              <a:ext uri="{FF2B5EF4-FFF2-40B4-BE49-F238E27FC236}">
                <a16:creationId xmlns:a16="http://schemas.microsoft.com/office/drawing/2014/main" id="{83CA51A3-5161-4CB3-9C50-29EE7CDB08EB}"/>
              </a:ext>
            </a:extLst>
          </p:cNvPr>
          <p:cNvSpPr/>
          <p:nvPr/>
        </p:nvSpPr>
        <p:spPr>
          <a:xfrm rot="5400000">
            <a:off x="4302937" y="739317"/>
            <a:ext cx="1692000" cy="1800000"/>
          </a:xfrm>
          <a:prstGeom prst="homePlate">
            <a:avLst>
              <a:gd name="adj" fmla="val 16703"/>
            </a:avLst>
          </a:prstGeom>
          <a:no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a:solidFill>
                <a:prstClr val="white"/>
              </a:solidFill>
              <a:latin typeface="Trebuchet MS"/>
            </a:endParaRPr>
          </a:p>
        </p:txBody>
      </p:sp>
      <p:sp>
        <p:nvSpPr>
          <p:cNvPr id="2" name="Title 1">
            <a:extLst>
              <a:ext uri="{FF2B5EF4-FFF2-40B4-BE49-F238E27FC236}">
                <a16:creationId xmlns:a16="http://schemas.microsoft.com/office/drawing/2014/main" id="{4D2448A1-0A00-43B4-B178-D652125EC636}"/>
              </a:ext>
            </a:extLst>
          </p:cNvPr>
          <p:cNvSpPr>
            <a:spLocks noGrp="1"/>
          </p:cNvSpPr>
          <p:nvPr>
            <p:ph type="title"/>
          </p:nvPr>
        </p:nvSpPr>
        <p:spPr>
          <a:xfrm>
            <a:off x="324000" y="211574"/>
            <a:ext cx="8496150" cy="415490"/>
          </a:xfrm>
        </p:spPr>
        <p:txBody>
          <a:bodyPr vert="horz" wrap="square" lIns="0" tIns="45715" rIns="91428" bIns="45715" rtlCol="0" anchor="ctr">
            <a:spAutoFit/>
          </a:bodyPr>
          <a:lstStyle/>
          <a:p>
            <a:r>
              <a:rPr lang="en-US" dirty="0"/>
              <a:t>AI-Ready Data Centers: network</a:t>
            </a:r>
            <a:endParaRPr lang="en-IN" dirty="0"/>
          </a:p>
        </p:txBody>
      </p:sp>
      <p:sp>
        <p:nvSpPr>
          <p:cNvPr id="65" name="Arrow: Pentagon 64">
            <a:extLst>
              <a:ext uri="{FF2B5EF4-FFF2-40B4-BE49-F238E27FC236}">
                <a16:creationId xmlns:a16="http://schemas.microsoft.com/office/drawing/2014/main" id="{80D44A66-A288-413F-85A4-C97CD78485F5}"/>
              </a:ext>
            </a:extLst>
          </p:cNvPr>
          <p:cNvSpPr/>
          <p:nvPr/>
        </p:nvSpPr>
        <p:spPr>
          <a:xfrm rot="5400000">
            <a:off x="4302937" y="2537017"/>
            <a:ext cx="1692000" cy="1800000"/>
          </a:xfrm>
          <a:prstGeom prst="homePlate">
            <a:avLst>
              <a:gd name="adj" fmla="val 16703"/>
            </a:avLst>
          </a:prstGeom>
          <a:solidFill>
            <a:srgbClr val="10253F">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a:solidFill>
                <a:prstClr val="white"/>
              </a:solidFill>
              <a:latin typeface="Trebuchet MS"/>
            </a:endParaRPr>
          </a:p>
        </p:txBody>
      </p:sp>
      <p:sp>
        <p:nvSpPr>
          <p:cNvPr id="71" name="TextBox 70">
            <a:extLst>
              <a:ext uri="{FF2B5EF4-FFF2-40B4-BE49-F238E27FC236}">
                <a16:creationId xmlns:a16="http://schemas.microsoft.com/office/drawing/2014/main" id="{8247537D-5E7D-4D0C-8321-01D3E9E56F9A}"/>
              </a:ext>
            </a:extLst>
          </p:cNvPr>
          <p:cNvSpPr txBox="1"/>
          <p:nvPr/>
        </p:nvSpPr>
        <p:spPr>
          <a:xfrm>
            <a:off x="415118" y="1177627"/>
            <a:ext cx="1512596" cy="261610"/>
          </a:xfrm>
          <a:prstGeom prst="rect">
            <a:avLst/>
          </a:prstGeom>
          <a:noFill/>
        </p:spPr>
        <p:txBody>
          <a:bodyPr wrap="square" lIns="91440" tIns="45720" rIns="91440" bIns="45720" rtlCol="0" anchor="t">
            <a:spAutoFit/>
          </a:bodyPr>
          <a:lstStyle/>
          <a:p>
            <a:pPr defTabSz="685783"/>
            <a:r>
              <a:rPr lang="en-US" sz="1100" b="1">
                <a:solidFill>
                  <a:srgbClr val="BED730"/>
                </a:solidFill>
                <a:latin typeface="Trebuchet MS"/>
                <a:ea typeface="Calibri"/>
                <a:cs typeface="Times New Roman"/>
              </a:rPr>
              <a:t>Multi-tier Network </a:t>
            </a:r>
            <a:endParaRPr lang="en-IN" sz="1100" b="1">
              <a:solidFill>
                <a:srgbClr val="BED730"/>
              </a:solidFill>
              <a:latin typeface="Trebuchet MS"/>
              <a:ea typeface="Calibri"/>
              <a:cs typeface="Times New Roman"/>
            </a:endParaRPr>
          </a:p>
        </p:txBody>
      </p:sp>
      <p:sp>
        <p:nvSpPr>
          <p:cNvPr id="72" name="TextBox 71">
            <a:extLst>
              <a:ext uri="{FF2B5EF4-FFF2-40B4-BE49-F238E27FC236}">
                <a16:creationId xmlns:a16="http://schemas.microsoft.com/office/drawing/2014/main" id="{EE424903-F2C8-4B5F-9814-4BD6475528F6}"/>
              </a:ext>
            </a:extLst>
          </p:cNvPr>
          <p:cNvSpPr txBox="1"/>
          <p:nvPr/>
        </p:nvSpPr>
        <p:spPr>
          <a:xfrm>
            <a:off x="415118" y="1435707"/>
            <a:ext cx="1647360" cy="830997"/>
          </a:xfrm>
          <a:prstGeom prst="rect">
            <a:avLst/>
          </a:prstGeom>
          <a:noFill/>
        </p:spPr>
        <p:txBody>
          <a:bodyPr wrap="square" lIns="91440" tIns="45720" rIns="91440" bIns="45720" rtlCol="0" anchor="t">
            <a:spAutoFit/>
          </a:bodyPr>
          <a:lstStyle/>
          <a:p>
            <a:pPr marL="92075" indent="-92075" defTabSz="685783">
              <a:buFont typeface="Arial" panose="020B0604020202020204" pitchFamily="34" charset="0"/>
              <a:buChar char="•"/>
            </a:pPr>
            <a:r>
              <a:rPr lang="en-IN" sz="800" dirty="0">
                <a:solidFill>
                  <a:prstClr val="white"/>
                </a:solidFill>
                <a:latin typeface="Trebuchet MS"/>
              </a:rPr>
              <a:t>Multi-tier Fiber and Copper for low latency </a:t>
            </a:r>
            <a:r>
              <a:rPr lang="en-IN" sz="800" dirty="0">
                <a:solidFill>
                  <a:srgbClr val="B6CD2E"/>
                </a:solidFill>
                <a:latin typeface="Trebuchet MS"/>
              </a:rPr>
              <a:t>Infini-band</a:t>
            </a:r>
            <a:r>
              <a:rPr lang="en-IN" sz="800" dirty="0">
                <a:solidFill>
                  <a:prstClr val="white"/>
                </a:solidFill>
                <a:latin typeface="Trebuchet MS"/>
              </a:rPr>
              <a:t> like deployment</a:t>
            </a:r>
          </a:p>
          <a:p>
            <a:pPr marL="92075" indent="-92075" defTabSz="685783">
              <a:buFont typeface="Arial" panose="020B0604020202020204" pitchFamily="34" charset="0"/>
              <a:buChar char="•"/>
            </a:pPr>
            <a:r>
              <a:rPr lang="en-IN" sz="800" dirty="0">
                <a:solidFill>
                  <a:prstClr val="white"/>
                </a:solidFill>
                <a:latin typeface="Trebuchet MS"/>
              </a:rPr>
              <a:t>Cluster based rack placement</a:t>
            </a:r>
          </a:p>
          <a:p>
            <a:pPr marL="92075" indent="-92075" defTabSz="685783">
              <a:buFont typeface="Arial" panose="020B0604020202020204" pitchFamily="34" charset="0"/>
              <a:buChar char="•"/>
            </a:pPr>
            <a:r>
              <a:rPr lang="en-IN" sz="800" dirty="0">
                <a:solidFill>
                  <a:prstClr val="white"/>
                </a:solidFill>
                <a:latin typeface="Trebuchet MS"/>
              </a:rPr>
              <a:t>High capacity intra rack and inter rack network</a:t>
            </a:r>
            <a:endParaRPr lang="en-US" dirty="0">
              <a:solidFill>
                <a:prstClr val="white"/>
              </a:solidFill>
              <a:latin typeface="Trebuchet MS"/>
            </a:endParaRPr>
          </a:p>
        </p:txBody>
      </p:sp>
      <p:pic>
        <p:nvPicPr>
          <p:cNvPr id="73" name="Picture 72" descr="Shape&#10;&#10;Description automatically generated with low confidence">
            <a:extLst>
              <a:ext uri="{FF2B5EF4-FFF2-40B4-BE49-F238E27FC236}">
                <a16:creationId xmlns:a16="http://schemas.microsoft.com/office/drawing/2014/main" id="{A40C40D9-EE32-4F2C-9FCA-30F107B5FAE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6683" y="891441"/>
            <a:ext cx="288000" cy="288000"/>
          </a:xfrm>
          <a:prstGeom prst="rect">
            <a:avLst/>
          </a:prstGeom>
        </p:spPr>
      </p:pic>
      <p:sp>
        <p:nvSpPr>
          <p:cNvPr id="93" name="TextBox 92">
            <a:extLst>
              <a:ext uri="{FF2B5EF4-FFF2-40B4-BE49-F238E27FC236}">
                <a16:creationId xmlns:a16="http://schemas.microsoft.com/office/drawing/2014/main" id="{8E582710-EE22-4265-854B-346C55B42E97}"/>
              </a:ext>
            </a:extLst>
          </p:cNvPr>
          <p:cNvSpPr txBox="1"/>
          <p:nvPr/>
        </p:nvSpPr>
        <p:spPr>
          <a:xfrm>
            <a:off x="4328678" y="2990176"/>
            <a:ext cx="1734600" cy="600164"/>
          </a:xfrm>
          <a:prstGeom prst="rect">
            <a:avLst/>
          </a:prstGeom>
          <a:noFill/>
        </p:spPr>
        <p:txBody>
          <a:bodyPr wrap="square" rtlCol="0">
            <a:spAutoFit/>
          </a:bodyPr>
          <a:lstStyle/>
          <a:p>
            <a:pPr defTabSz="685783"/>
            <a:r>
              <a:rPr lang="en-US" sz="1100" b="1">
                <a:solidFill>
                  <a:srgbClr val="BED730"/>
                </a:solidFill>
                <a:latin typeface="Trebuchet MS"/>
                <a:ea typeface="Calibri" panose="020F0502020204030204" pitchFamily="34" charset="0"/>
                <a:cs typeface="Times New Roman" panose="02020603050405020304" pitchFamily="18" charset="0"/>
              </a:rPr>
              <a:t>Access to Clouds Internet Exchanges &amp; Cable Landing stations</a:t>
            </a:r>
            <a:endParaRPr lang="en-IN" sz="1100" b="1">
              <a:solidFill>
                <a:srgbClr val="BED730"/>
              </a:solidFill>
              <a:latin typeface="Trebuchet MS"/>
            </a:endParaRPr>
          </a:p>
        </p:txBody>
      </p:sp>
      <p:pic>
        <p:nvPicPr>
          <p:cNvPr id="41" name="Picture 40">
            <a:extLst>
              <a:ext uri="{FF2B5EF4-FFF2-40B4-BE49-F238E27FC236}">
                <a16:creationId xmlns:a16="http://schemas.microsoft.com/office/drawing/2014/main" id="{22B014FE-BDFA-43E5-946A-7CB370D8C45C}"/>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4370243" y="2693728"/>
            <a:ext cx="288000" cy="288000"/>
          </a:xfrm>
          <a:prstGeom prst="rect">
            <a:avLst/>
          </a:prstGeom>
        </p:spPr>
      </p:pic>
      <p:sp>
        <p:nvSpPr>
          <p:cNvPr id="42" name="Arrow: Pentagon 41">
            <a:extLst>
              <a:ext uri="{FF2B5EF4-FFF2-40B4-BE49-F238E27FC236}">
                <a16:creationId xmlns:a16="http://schemas.microsoft.com/office/drawing/2014/main" id="{0CF8FCCF-CFF4-4D8C-AAC5-B71F5557A2AE}"/>
              </a:ext>
            </a:extLst>
          </p:cNvPr>
          <p:cNvSpPr/>
          <p:nvPr/>
        </p:nvSpPr>
        <p:spPr>
          <a:xfrm rot="5400000">
            <a:off x="378256" y="2537017"/>
            <a:ext cx="1692000" cy="1800000"/>
          </a:xfrm>
          <a:prstGeom prst="homePlate">
            <a:avLst>
              <a:gd name="adj" fmla="val 16703"/>
            </a:avLst>
          </a:prstGeom>
          <a:solidFill>
            <a:srgbClr val="10253F">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a:solidFill>
                <a:prstClr val="white"/>
              </a:solidFill>
              <a:latin typeface="Trebuchet MS"/>
            </a:endParaRPr>
          </a:p>
        </p:txBody>
      </p:sp>
      <p:sp>
        <p:nvSpPr>
          <p:cNvPr id="50" name="TextBox 49">
            <a:extLst>
              <a:ext uri="{FF2B5EF4-FFF2-40B4-BE49-F238E27FC236}">
                <a16:creationId xmlns:a16="http://schemas.microsoft.com/office/drawing/2014/main" id="{95C7293A-D5A6-4EFA-B6EB-9F358F237E75}"/>
              </a:ext>
            </a:extLst>
          </p:cNvPr>
          <p:cNvSpPr txBox="1"/>
          <p:nvPr/>
        </p:nvSpPr>
        <p:spPr>
          <a:xfrm>
            <a:off x="4248937" y="3558194"/>
            <a:ext cx="1962339" cy="487313"/>
          </a:xfrm>
          <a:prstGeom prst="rect">
            <a:avLst/>
          </a:prstGeom>
          <a:noFill/>
        </p:spPr>
        <p:txBody>
          <a:bodyPr wrap="square" lIns="91440" tIns="45720" rIns="91440" bIns="45720" rtlCol="0" anchor="t">
            <a:spAutoFit/>
          </a:bodyPr>
          <a:lstStyle/>
          <a:p>
            <a:pPr marL="91436" indent="-91436" defTabSz="685783">
              <a:spcAft>
                <a:spcPts val="200"/>
              </a:spcAft>
              <a:buFont typeface="Arial" panose="020B0604020202020204" pitchFamily="34" charset="0"/>
              <a:buChar char="•"/>
            </a:pPr>
            <a:r>
              <a:rPr lang="en-US" sz="800">
                <a:solidFill>
                  <a:prstClr val="white"/>
                </a:solidFill>
                <a:latin typeface="Trebuchet MS"/>
              </a:rPr>
              <a:t>Proximity  to Internet exchanges, Hyperscale, OTT, Social Media</a:t>
            </a:r>
          </a:p>
          <a:p>
            <a:pPr marL="91436" indent="-91436" defTabSz="685783">
              <a:spcAft>
                <a:spcPts val="200"/>
              </a:spcAft>
              <a:buFont typeface="Arial" panose="020B0604020202020204" pitchFamily="34" charset="0"/>
              <a:buChar char="•"/>
            </a:pPr>
            <a:r>
              <a:rPr lang="en-US" sz="800">
                <a:solidFill>
                  <a:prstClr val="white"/>
                </a:solidFill>
                <a:latin typeface="Trebuchet MS"/>
              </a:rPr>
              <a:t>Access to  Cable landing station</a:t>
            </a:r>
          </a:p>
        </p:txBody>
      </p:sp>
      <p:sp>
        <p:nvSpPr>
          <p:cNvPr id="51" name="TextBox 50">
            <a:extLst>
              <a:ext uri="{FF2B5EF4-FFF2-40B4-BE49-F238E27FC236}">
                <a16:creationId xmlns:a16="http://schemas.microsoft.com/office/drawing/2014/main" id="{A1527AF4-DA97-4B65-9B08-2E7EDAA59D8B}"/>
              </a:ext>
            </a:extLst>
          </p:cNvPr>
          <p:cNvSpPr txBox="1"/>
          <p:nvPr/>
        </p:nvSpPr>
        <p:spPr>
          <a:xfrm>
            <a:off x="415118" y="2990176"/>
            <a:ext cx="1472674" cy="261610"/>
          </a:xfrm>
          <a:prstGeom prst="rect">
            <a:avLst/>
          </a:prstGeom>
          <a:noFill/>
        </p:spPr>
        <p:txBody>
          <a:bodyPr wrap="square" lIns="91440" tIns="45720" rIns="91440" bIns="45720" rtlCol="0" anchor="t">
            <a:spAutoFit/>
          </a:bodyPr>
          <a:lstStyle/>
          <a:p>
            <a:pPr defTabSz="685783"/>
            <a:r>
              <a:rPr lang="en-US" sz="1100" b="1">
                <a:solidFill>
                  <a:srgbClr val="BED730"/>
                </a:solidFill>
                <a:latin typeface="Trebuchet MS"/>
                <a:ea typeface="Calibri"/>
                <a:cs typeface="Times New Roman"/>
              </a:rPr>
              <a:t>Carrier Neutral</a:t>
            </a:r>
            <a:endParaRPr lang="en-IN" sz="1100" b="1">
              <a:solidFill>
                <a:srgbClr val="BED730"/>
              </a:solidFill>
              <a:latin typeface="Trebuchet MS"/>
            </a:endParaRPr>
          </a:p>
        </p:txBody>
      </p:sp>
      <p:sp>
        <p:nvSpPr>
          <p:cNvPr id="52" name="TextBox 51">
            <a:extLst>
              <a:ext uri="{FF2B5EF4-FFF2-40B4-BE49-F238E27FC236}">
                <a16:creationId xmlns:a16="http://schemas.microsoft.com/office/drawing/2014/main" id="{B0AC47AC-FE50-488F-822D-51A3FC425628}"/>
              </a:ext>
            </a:extLst>
          </p:cNvPr>
          <p:cNvSpPr txBox="1"/>
          <p:nvPr/>
        </p:nvSpPr>
        <p:spPr>
          <a:xfrm>
            <a:off x="415118" y="3287910"/>
            <a:ext cx="1591815" cy="707886"/>
          </a:xfrm>
          <a:prstGeom prst="rect">
            <a:avLst/>
          </a:prstGeom>
          <a:noFill/>
        </p:spPr>
        <p:txBody>
          <a:bodyPr wrap="square" lIns="91440" tIns="45720" rIns="91440" bIns="45720" rtlCol="0" anchor="t">
            <a:spAutoFit/>
          </a:bodyPr>
          <a:lstStyle/>
          <a:p>
            <a:pPr marL="91436" indent="-91436" defTabSz="685783">
              <a:buFont typeface="Arial" panose="020B0604020202020204" pitchFamily="34" charset="0"/>
              <a:buChar char="•"/>
            </a:pPr>
            <a:r>
              <a:rPr lang="en-US" sz="800">
                <a:solidFill>
                  <a:prstClr val="white"/>
                </a:solidFill>
                <a:latin typeface="Trebuchet MS"/>
              </a:rPr>
              <a:t>90% of fiber links are from non Sify Telcos </a:t>
            </a:r>
          </a:p>
          <a:p>
            <a:pPr marL="91436" indent="-91436" defTabSz="685783">
              <a:buFont typeface="Arial" panose="020B0604020202020204" pitchFamily="34" charset="0"/>
              <a:buChar char="•"/>
            </a:pPr>
            <a:r>
              <a:rPr lang="en-US" sz="800">
                <a:solidFill>
                  <a:prstClr val="white"/>
                </a:solidFill>
                <a:latin typeface="Trebuchet MS"/>
              </a:rPr>
              <a:t>Extension simplified with in-campus wiring and is a low capex option for all Telcos</a:t>
            </a:r>
            <a:endParaRPr lang="en-IN" sz="800">
              <a:solidFill>
                <a:prstClr val="white"/>
              </a:solidFill>
              <a:latin typeface="Trebuchet MS"/>
            </a:endParaRPr>
          </a:p>
        </p:txBody>
      </p:sp>
      <p:pic>
        <p:nvPicPr>
          <p:cNvPr id="43" name="Picture 42">
            <a:extLst>
              <a:ext uri="{FF2B5EF4-FFF2-40B4-BE49-F238E27FC236}">
                <a16:creationId xmlns:a16="http://schemas.microsoft.com/office/drawing/2014/main" id="{6F1BA898-6161-4793-8F93-C769C7C3A891}"/>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456683" y="2693728"/>
            <a:ext cx="288000" cy="288000"/>
          </a:xfrm>
          <a:prstGeom prst="rect">
            <a:avLst/>
          </a:prstGeom>
          <a:ln>
            <a:noFill/>
          </a:ln>
        </p:spPr>
      </p:pic>
      <p:sp>
        <p:nvSpPr>
          <p:cNvPr id="11" name="Arrow: Pentagon 10">
            <a:extLst>
              <a:ext uri="{FF2B5EF4-FFF2-40B4-BE49-F238E27FC236}">
                <a16:creationId xmlns:a16="http://schemas.microsoft.com/office/drawing/2014/main" id="{EED4680C-92F2-39B6-D5E5-B53BB82B0B6C}"/>
              </a:ext>
            </a:extLst>
          </p:cNvPr>
          <p:cNvSpPr/>
          <p:nvPr/>
        </p:nvSpPr>
        <p:spPr>
          <a:xfrm rot="5400000">
            <a:off x="2340597" y="2537018"/>
            <a:ext cx="1692000" cy="1800000"/>
          </a:xfrm>
          <a:prstGeom prst="homePlate">
            <a:avLst>
              <a:gd name="adj" fmla="val 16703"/>
            </a:avLst>
          </a:prstGeom>
          <a:no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a:solidFill>
                <a:prstClr val="white"/>
              </a:solidFill>
              <a:latin typeface="Trebuchet MS"/>
            </a:endParaRPr>
          </a:p>
        </p:txBody>
      </p:sp>
      <p:sp>
        <p:nvSpPr>
          <p:cNvPr id="12" name="TextBox 11">
            <a:extLst>
              <a:ext uri="{FF2B5EF4-FFF2-40B4-BE49-F238E27FC236}">
                <a16:creationId xmlns:a16="http://schemas.microsoft.com/office/drawing/2014/main" id="{6181FF8D-35FF-E47E-08F8-8CD4E3638672}"/>
              </a:ext>
            </a:extLst>
          </p:cNvPr>
          <p:cNvSpPr txBox="1"/>
          <p:nvPr/>
        </p:nvSpPr>
        <p:spPr>
          <a:xfrm>
            <a:off x="2359706" y="2990176"/>
            <a:ext cx="1466363" cy="261610"/>
          </a:xfrm>
          <a:prstGeom prst="rect">
            <a:avLst/>
          </a:prstGeom>
          <a:noFill/>
        </p:spPr>
        <p:txBody>
          <a:bodyPr wrap="square" lIns="91440" tIns="45720" rIns="91440" bIns="45720" rtlCol="0" anchor="t">
            <a:spAutoFit/>
          </a:bodyPr>
          <a:lstStyle/>
          <a:p>
            <a:pPr defTabSz="685783"/>
            <a:r>
              <a:rPr lang="en-US" sz="1100" b="1">
                <a:solidFill>
                  <a:srgbClr val="BED730"/>
                </a:solidFill>
                <a:latin typeface="Trebuchet MS"/>
                <a:ea typeface="Calibri"/>
                <a:cs typeface="Times New Roman"/>
              </a:rPr>
              <a:t>Meet-Me-Room</a:t>
            </a:r>
            <a:endParaRPr lang="en-IN" sz="1100" b="1">
              <a:solidFill>
                <a:srgbClr val="BED730"/>
              </a:solidFill>
              <a:latin typeface="Trebuchet MS"/>
            </a:endParaRPr>
          </a:p>
        </p:txBody>
      </p:sp>
      <p:sp>
        <p:nvSpPr>
          <p:cNvPr id="13" name="TextBox 12">
            <a:extLst>
              <a:ext uri="{FF2B5EF4-FFF2-40B4-BE49-F238E27FC236}">
                <a16:creationId xmlns:a16="http://schemas.microsoft.com/office/drawing/2014/main" id="{2C7F6A96-E88D-DB5C-2800-93F431012092}"/>
              </a:ext>
            </a:extLst>
          </p:cNvPr>
          <p:cNvSpPr txBox="1"/>
          <p:nvPr/>
        </p:nvSpPr>
        <p:spPr>
          <a:xfrm>
            <a:off x="2359706" y="3287910"/>
            <a:ext cx="1542546" cy="733534"/>
          </a:xfrm>
          <a:prstGeom prst="rect">
            <a:avLst/>
          </a:prstGeom>
          <a:noFill/>
        </p:spPr>
        <p:txBody>
          <a:bodyPr wrap="square" lIns="91440" tIns="45720" rIns="91440" bIns="45720" rtlCol="0" anchor="t">
            <a:spAutoFit/>
          </a:bodyPr>
          <a:lstStyle>
            <a:defPPr>
              <a:defRPr lang="en-US"/>
            </a:defPPr>
            <a:lvl1pPr marL="91438" indent="-91438" defTabSz="685800">
              <a:spcAft>
                <a:spcPts val="200"/>
              </a:spcAft>
              <a:buFont typeface="Arial" panose="020B0604020202020204" pitchFamily="34" charset="0"/>
              <a:buChar char="•"/>
              <a:defRPr sz="800">
                <a:solidFill>
                  <a:prstClr val="white"/>
                </a:solidFill>
                <a:latin typeface="Trebuchet MS"/>
              </a:defRPr>
            </a:lvl1pPr>
          </a:lstStyle>
          <a:p>
            <a:r>
              <a:rPr lang="en-IN"/>
              <a:t>MDF(Network Closet) in every floor, connected to MMR via network risers</a:t>
            </a:r>
          </a:p>
          <a:p>
            <a:r>
              <a:rPr lang="en-IN"/>
              <a:t>Separate access to telco MMRs for O&amp;M in the BTS</a:t>
            </a:r>
          </a:p>
        </p:txBody>
      </p:sp>
      <p:pic>
        <p:nvPicPr>
          <p:cNvPr id="14" name="Picture 13">
            <a:extLst>
              <a:ext uri="{FF2B5EF4-FFF2-40B4-BE49-F238E27FC236}">
                <a16:creationId xmlns:a16="http://schemas.microsoft.com/office/drawing/2014/main" id="{F34ADC3D-6AAA-79EF-121C-6F57B217E012}"/>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401271" y="2693728"/>
            <a:ext cx="288000" cy="288000"/>
          </a:xfrm>
          <a:prstGeom prst="rect">
            <a:avLst/>
          </a:prstGeom>
        </p:spPr>
      </p:pic>
      <p:sp>
        <p:nvSpPr>
          <p:cNvPr id="15" name="TextBox 14">
            <a:extLst>
              <a:ext uri="{FF2B5EF4-FFF2-40B4-BE49-F238E27FC236}">
                <a16:creationId xmlns:a16="http://schemas.microsoft.com/office/drawing/2014/main" id="{FF49B266-AE8E-4C1E-BE16-E3F0042EAA5B}"/>
              </a:ext>
            </a:extLst>
          </p:cNvPr>
          <p:cNvSpPr txBox="1"/>
          <p:nvPr/>
        </p:nvSpPr>
        <p:spPr>
          <a:xfrm>
            <a:off x="4328678" y="1177627"/>
            <a:ext cx="1447594" cy="261610"/>
          </a:xfrm>
          <a:prstGeom prst="rect">
            <a:avLst/>
          </a:prstGeom>
          <a:noFill/>
        </p:spPr>
        <p:txBody>
          <a:bodyPr wrap="square" lIns="91440" tIns="45720" rIns="91440" bIns="45720" rtlCol="0" anchor="t">
            <a:spAutoFit/>
          </a:bodyPr>
          <a:lstStyle/>
          <a:p>
            <a:pPr defTabSz="685783"/>
            <a:r>
              <a:rPr lang="en-US" sz="1100" b="1">
                <a:solidFill>
                  <a:srgbClr val="BED730"/>
                </a:solidFill>
                <a:latin typeface="Trebuchet MS"/>
                <a:ea typeface="Calibri"/>
                <a:cs typeface="Times New Roman"/>
              </a:rPr>
              <a:t>Cross-Connectivity</a:t>
            </a:r>
            <a:endParaRPr lang="en-IN" sz="1100" b="1">
              <a:solidFill>
                <a:srgbClr val="BED730"/>
              </a:solidFill>
              <a:latin typeface="Trebuchet MS"/>
            </a:endParaRPr>
          </a:p>
        </p:txBody>
      </p:sp>
      <p:pic>
        <p:nvPicPr>
          <p:cNvPr id="16" name="Picture 15" descr="Shape&#10;&#10;Description automatically generated with low confidence">
            <a:extLst>
              <a:ext uri="{FF2B5EF4-FFF2-40B4-BE49-F238E27FC236}">
                <a16:creationId xmlns:a16="http://schemas.microsoft.com/office/drawing/2014/main" id="{F555E8C5-FAE5-4A15-A046-0FC1686857C5}"/>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70243" y="891441"/>
            <a:ext cx="288000" cy="288000"/>
          </a:xfrm>
          <a:prstGeom prst="rect">
            <a:avLst/>
          </a:prstGeom>
        </p:spPr>
      </p:pic>
      <p:sp>
        <p:nvSpPr>
          <p:cNvPr id="17" name="TextBox 16">
            <a:extLst>
              <a:ext uri="{FF2B5EF4-FFF2-40B4-BE49-F238E27FC236}">
                <a16:creationId xmlns:a16="http://schemas.microsoft.com/office/drawing/2014/main" id="{6F86892C-9A08-48DD-B4F7-BE885FED64D8}"/>
              </a:ext>
            </a:extLst>
          </p:cNvPr>
          <p:cNvSpPr txBox="1"/>
          <p:nvPr/>
        </p:nvSpPr>
        <p:spPr>
          <a:xfrm>
            <a:off x="4328678" y="1435707"/>
            <a:ext cx="1510150" cy="707886"/>
          </a:xfrm>
          <a:prstGeom prst="rect">
            <a:avLst/>
          </a:prstGeom>
          <a:noFill/>
        </p:spPr>
        <p:txBody>
          <a:bodyPr wrap="square" lIns="91440" tIns="45720" rIns="91440" bIns="45720" rtlCol="0" anchor="t">
            <a:spAutoFit/>
          </a:bodyPr>
          <a:lstStyle/>
          <a:p>
            <a:pPr marL="91436" indent="-91436" defTabSz="685783">
              <a:buFont typeface="Arial" panose="020B0604020202020204" pitchFamily="34" charset="0"/>
              <a:buChar char="•"/>
            </a:pPr>
            <a:r>
              <a:rPr lang="en-US" sz="800" dirty="0">
                <a:solidFill>
                  <a:srgbClr val="FFFFFF"/>
                </a:solidFill>
                <a:latin typeface="Trebuchet MS"/>
              </a:rPr>
              <a:t>Access via high capacity </a:t>
            </a:r>
            <a:r>
              <a:rPr lang="en-US" sz="800" dirty="0">
                <a:solidFill>
                  <a:srgbClr val="BED730"/>
                </a:solidFill>
                <a:latin typeface="Trebuchet MS"/>
              </a:rPr>
              <a:t>600 </a:t>
            </a:r>
            <a:r>
              <a:rPr lang="en-US" sz="800" dirty="0" err="1">
                <a:solidFill>
                  <a:srgbClr val="BED730"/>
                </a:solidFill>
                <a:latin typeface="Trebuchet MS"/>
              </a:rPr>
              <a:t>gbps</a:t>
            </a:r>
            <a:r>
              <a:rPr lang="en-US" sz="800" dirty="0">
                <a:solidFill>
                  <a:srgbClr val="BED730"/>
                </a:solidFill>
                <a:latin typeface="Trebuchet MS"/>
              </a:rPr>
              <a:t> </a:t>
            </a:r>
            <a:r>
              <a:rPr lang="en-US" sz="800" dirty="0">
                <a:solidFill>
                  <a:srgbClr val="FFFFFF"/>
                </a:solidFill>
                <a:latin typeface="Trebuchet MS"/>
              </a:rPr>
              <a:t>networks</a:t>
            </a:r>
          </a:p>
          <a:p>
            <a:pPr marL="91436" indent="-91436" defTabSz="685783">
              <a:buFont typeface="Arial" panose="020B0604020202020204" pitchFamily="34" charset="0"/>
              <a:buChar char="•"/>
            </a:pPr>
            <a:r>
              <a:rPr lang="en-US" sz="800" dirty="0">
                <a:solidFill>
                  <a:srgbClr val="FFFFFF"/>
                </a:solidFill>
                <a:latin typeface="Trebuchet MS"/>
              </a:rPr>
              <a:t>Lower </a:t>
            </a:r>
            <a:r>
              <a:rPr lang="en-US" sz="800" dirty="0">
                <a:solidFill>
                  <a:srgbClr val="BED730"/>
                </a:solidFill>
                <a:latin typeface="Trebuchet MS"/>
              </a:rPr>
              <a:t>TCO </a:t>
            </a:r>
            <a:r>
              <a:rPr lang="en-US" sz="800" dirty="0">
                <a:solidFill>
                  <a:srgbClr val="FFFFFF"/>
                </a:solidFill>
                <a:latin typeface="Trebuchet MS"/>
              </a:rPr>
              <a:t>as expensive network bandwidth not required</a:t>
            </a:r>
            <a:endParaRPr lang="en-IN" sz="800" dirty="0">
              <a:solidFill>
                <a:srgbClr val="FFFFFF"/>
              </a:solidFill>
              <a:latin typeface="Trebuchet MS"/>
            </a:endParaRPr>
          </a:p>
        </p:txBody>
      </p:sp>
      <p:sp>
        <p:nvSpPr>
          <p:cNvPr id="18" name="TextBox 17">
            <a:extLst>
              <a:ext uri="{FF2B5EF4-FFF2-40B4-BE49-F238E27FC236}">
                <a16:creationId xmlns:a16="http://schemas.microsoft.com/office/drawing/2014/main" id="{B941F32A-CAE4-99DA-5A80-61F8614480A2}"/>
              </a:ext>
            </a:extLst>
          </p:cNvPr>
          <p:cNvSpPr txBox="1"/>
          <p:nvPr/>
        </p:nvSpPr>
        <p:spPr>
          <a:xfrm>
            <a:off x="2359706" y="1177627"/>
            <a:ext cx="1472674" cy="430887"/>
          </a:xfrm>
          <a:prstGeom prst="rect">
            <a:avLst/>
          </a:prstGeom>
          <a:noFill/>
        </p:spPr>
        <p:txBody>
          <a:bodyPr wrap="square" lIns="91440" tIns="45720" rIns="91440" bIns="45720" rtlCol="0" anchor="t">
            <a:spAutoFit/>
          </a:bodyPr>
          <a:lstStyle/>
          <a:p>
            <a:pPr defTabSz="685783"/>
            <a:r>
              <a:rPr lang="en-US" sz="1100" b="1">
                <a:solidFill>
                  <a:srgbClr val="BED730"/>
                </a:solidFill>
                <a:latin typeface="Trebuchet MS"/>
                <a:ea typeface="Calibri"/>
                <a:cs typeface="Times New Roman"/>
              </a:rPr>
              <a:t>Reliable Network Access</a:t>
            </a:r>
            <a:endParaRPr lang="en-IN" sz="1100" b="1">
              <a:solidFill>
                <a:srgbClr val="BED730"/>
              </a:solidFill>
              <a:latin typeface="Trebuchet MS"/>
              <a:ea typeface="Calibri"/>
              <a:cs typeface="Times New Roman"/>
            </a:endParaRPr>
          </a:p>
        </p:txBody>
      </p:sp>
      <p:sp>
        <p:nvSpPr>
          <p:cNvPr id="19" name="TextBox 18">
            <a:extLst>
              <a:ext uri="{FF2B5EF4-FFF2-40B4-BE49-F238E27FC236}">
                <a16:creationId xmlns:a16="http://schemas.microsoft.com/office/drawing/2014/main" id="{179A6591-56B3-52A3-EEC1-1B56D00F0C45}"/>
              </a:ext>
            </a:extLst>
          </p:cNvPr>
          <p:cNvSpPr txBox="1"/>
          <p:nvPr/>
        </p:nvSpPr>
        <p:spPr>
          <a:xfrm>
            <a:off x="2359706" y="1519635"/>
            <a:ext cx="1495835" cy="810478"/>
          </a:xfrm>
          <a:prstGeom prst="rect">
            <a:avLst/>
          </a:prstGeom>
          <a:noFill/>
          <a:ln>
            <a:noFill/>
          </a:ln>
        </p:spPr>
        <p:txBody>
          <a:bodyPr wrap="square" lIns="91440" tIns="45720" rIns="91440" bIns="45720" rtlCol="0" anchor="t">
            <a:spAutoFit/>
          </a:bodyPr>
          <a:lstStyle/>
          <a:p>
            <a:pPr marL="91436" indent="-91436" defTabSz="685783">
              <a:spcAft>
                <a:spcPts val="200"/>
              </a:spcAft>
              <a:buFont typeface="Arial,Sans-Serif"/>
              <a:buChar char="•"/>
            </a:pPr>
            <a:r>
              <a:rPr lang="en-IN" sz="900">
                <a:solidFill>
                  <a:prstClr val="white"/>
                </a:solidFill>
                <a:latin typeface="Calibri"/>
                <a:ea typeface="Calibri"/>
                <a:cs typeface="Calibri"/>
              </a:rPr>
              <a:t>Multiple Fiber routes to the building and MMRs at each tower of the DCs.</a:t>
            </a:r>
          </a:p>
          <a:p>
            <a:pPr marL="91436" indent="-91436" defTabSz="685783">
              <a:spcAft>
                <a:spcPts val="200"/>
              </a:spcAft>
              <a:buFont typeface="Arial,Sans-Serif"/>
              <a:buChar char="•"/>
            </a:pPr>
            <a:r>
              <a:rPr lang="en-IN" sz="900">
                <a:solidFill>
                  <a:prstClr val="white"/>
                </a:solidFill>
                <a:latin typeface="Calibri"/>
                <a:ea typeface="Calibri"/>
                <a:cs typeface="Calibri"/>
              </a:rPr>
              <a:t>Enables connect for </a:t>
            </a:r>
            <a:r>
              <a:rPr lang="en-IN" sz="900">
                <a:solidFill>
                  <a:srgbClr val="BED730"/>
                </a:solidFill>
                <a:latin typeface="Calibri"/>
                <a:ea typeface="Calibri"/>
                <a:cs typeface="Calibri"/>
              </a:rPr>
              <a:t>DR</a:t>
            </a:r>
            <a:r>
              <a:rPr lang="en-IN" sz="900">
                <a:solidFill>
                  <a:prstClr val="white"/>
                </a:solidFill>
                <a:latin typeface="Calibri"/>
                <a:ea typeface="Calibri"/>
                <a:cs typeface="Calibri"/>
              </a:rPr>
              <a:t>, </a:t>
            </a:r>
            <a:r>
              <a:rPr lang="en-IN" sz="900">
                <a:solidFill>
                  <a:srgbClr val="BED730"/>
                </a:solidFill>
                <a:latin typeface="Calibri"/>
                <a:ea typeface="Calibri"/>
                <a:cs typeface="Calibri"/>
              </a:rPr>
              <a:t>NDR, FDR</a:t>
            </a:r>
            <a:r>
              <a:rPr lang="en-IN" sz="900">
                <a:solidFill>
                  <a:prstClr val="white"/>
                </a:solidFill>
                <a:latin typeface="Calibri"/>
                <a:ea typeface="Calibri"/>
                <a:cs typeface="Calibri"/>
              </a:rPr>
              <a:t> deployments </a:t>
            </a:r>
          </a:p>
        </p:txBody>
      </p:sp>
      <p:pic>
        <p:nvPicPr>
          <p:cNvPr id="20" name="Picture 19" descr="A picture containing night sky&#10;&#10;Description automatically generated">
            <a:extLst>
              <a:ext uri="{FF2B5EF4-FFF2-40B4-BE49-F238E27FC236}">
                <a16:creationId xmlns:a16="http://schemas.microsoft.com/office/drawing/2014/main" id="{B380EF2B-11C3-5FB4-79CD-327B289DEDD6}"/>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01271" y="891441"/>
            <a:ext cx="288000" cy="288000"/>
          </a:xfrm>
          <a:prstGeom prst="rect">
            <a:avLst/>
          </a:prstGeom>
        </p:spPr>
      </p:pic>
      <p:pic>
        <p:nvPicPr>
          <p:cNvPr id="22" name="Picture 21">
            <a:extLst>
              <a:ext uri="{FF2B5EF4-FFF2-40B4-BE49-F238E27FC236}">
                <a16:creationId xmlns:a16="http://schemas.microsoft.com/office/drawing/2014/main" id="{EEA037E7-4B34-D064-968E-CAB0D9DB1C8A}"/>
              </a:ext>
            </a:extLst>
          </p:cNvPr>
          <p:cNvPicPr>
            <a:picLocks noChangeAspect="1"/>
          </p:cNvPicPr>
          <p:nvPr/>
        </p:nvPicPr>
        <p:blipFill>
          <a:blip r:embed="rId9"/>
          <a:stretch>
            <a:fillRect/>
          </a:stretch>
        </p:blipFill>
        <p:spPr>
          <a:xfrm>
            <a:off x="6472645" y="2541139"/>
            <a:ext cx="2340377" cy="1738878"/>
          </a:xfrm>
          <a:prstGeom prst="rect">
            <a:avLst/>
          </a:prstGeom>
          <a:ln w="3175">
            <a:noFill/>
          </a:ln>
        </p:spPr>
      </p:pic>
      <p:pic>
        <p:nvPicPr>
          <p:cNvPr id="24" name="Picture 23">
            <a:extLst>
              <a:ext uri="{FF2B5EF4-FFF2-40B4-BE49-F238E27FC236}">
                <a16:creationId xmlns:a16="http://schemas.microsoft.com/office/drawing/2014/main" id="{F42A6C24-3940-E3BC-3F06-C1DEC095CD57}"/>
              </a:ext>
            </a:extLst>
          </p:cNvPr>
          <p:cNvPicPr>
            <a:picLocks noChangeAspect="1"/>
          </p:cNvPicPr>
          <p:nvPr/>
        </p:nvPicPr>
        <p:blipFill>
          <a:blip r:embed="rId10"/>
          <a:stretch>
            <a:fillRect/>
          </a:stretch>
        </p:blipFill>
        <p:spPr>
          <a:xfrm>
            <a:off x="6945187" y="577999"/>
            <a:ext cx="1867835" cy="1883272"/>
          </a:xfrm>
          <a:prstGeom prst="rect">
            <a:avLst/>
          </a:prstGeom>
          <a:ln w="3175">
            <a:noFill/>
          </a:ln>
        </p:spPr>
      </p:pic>
      <p:sp>
        <p:nvSpPr>
          <p:cNvPr id="5" name="TextBox 4">
            <a:extLst>
              <a:ext uri="{FF2B5EF4-FFF2-40B4-BE49-F238E27FC236}">
                <a16:creationId xmlns:a16="http://schemas.microsoft.com/office/drawing/2014/main" id="{C8FB43AC-D12E-F49B-E803-69482CBB6B2A}"/>
              </a:ext>
            </a:extLst>
          </p:cNvPr>
          <p:cNvSpPr txBox="1"/>
          <p:nvPr/>
        </p:nvSpPr>
        <p:spPr>
          <a:xfrm>
            <a:off x="324000" y="4399524"/>
            <a:ext cx="8496300" cy="276999"/>
          </a:xfrm>
          <a:prstGeom prst="rect">
            <a:avLst/>
          </a:prstGeom>
          <a:noFill/>
        </p:spPr>
        <p:txBody>
          <a:bodyPr wrap="square">
            <a:spAutoFit/>
          </a:bodyPr>
          <a:lstStyle/>
          <a:p>
            <a:pPr algn="ctr"/>
            <a:r>
              <a:rPr lang="en-US" sz="1200" b="1" i="1" dirty="0"/>
              <a:t>High capacity, robust connectivity, and cost-effective bandwidth</a:t>
            </a:r>
          </a:p>
        </p:txBody>
      </p:sp>
    </p:spTree>
    <p:extLst>
      <p:ext uri="{BB962C8B-B14F-4D97-AF65-F5344CB8AC3E}">
        <p14:creationId xmlns:p14="http://schemas.microsoft.com/office/powerpoint/2010/main" val="63921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1F4B18-53B0-D688-8784-87DEC87241E1}"/>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Pentagon 7">
            <a:extLst>
              <a:ext uri="{FF2B5EF4-FFF2-40B4-BE49-F238E27FC236}">
                <a16:creationId xmlns:a16="http://schemas.microsoft.com/office/drawing/2014/main" id="{951F729F-3795-E233-4094-88F1B96E0C8A}"/>
              </a:ext>
            </a:extLst>
          </p:cNvPr>
          <p:cNvSpPr/>
          <p:nvPr/>
        </p:nvSpPr>
        <p:spPr>
          <a:xfrm rot="5400000">
            <a:off x="809651" y="501365"/>
            <a:ext cx="1008699" cy="1980000"/>
          </a:xfrm>
          <a:prstGeom prst="homePlate">
            <a:avLst>
              <a:gd name="adj" fmla="val 25856"/>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9"/>
            <a:endParaRPr lang="en-IN">
              <a:solidFill>
                <a:prstClr val="white"/>
              </a:solidFill>
              <a:latin typeface="TheSansOffice" panose="020B0503040302060204" pitchFamily="34" charset="0"/>
            </a:endParaRPr>
          </a:p>
        </p:txBody>
      </p:sp>
      <p:sp>
        <p:nvSpPr>
          <p:cNvPr id="6" name="Arrow: Pentagon 5">
            <a:extLst>
              <a:ext uri="{FF2B5EF4-FFF2-40B4-BE49-F238E27FC236}">
                <a16:creationId xmlns:a16="http://schemas.microsoft.com/office/drawing/2014/main" id="{5677B32B-B6B7-6344-088B-C89A78179F1A}"/>
              </a:ext>
            </a:extLst>
          </p:cNvPr>
          <p:cNvSpPr/>
          <p:nvPr/>
        </p:nvSpPr>
        <p:spPr>
          <a:xfrm rot="5400000">
            <a:off x="2981450" y="501365"/>
            <a:ext cx="1008699" cy="1980000"/>
          </a:xfrm>
          <a:prstGeom prst="homePlate">
            <a:avLst>
              <a:gd name="adj" fmla="val 2585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sz="1400" b="1">
              <a:solidFill>
                <a:srgbClr val="BED730"/>
              </a:solidFill>
              <a:latin typeface="Trebuchet MS"/>
            </a:endParaRPr>
          </a:p>
        </p:txBody>
      </p:sp>
      <p:sp>
        <p:nvSpPr>
          <p:cNvPr id="12" name="Arrow: Pentagon 11">
            <a:extLst>
              <a:ext uri="{FF2B5EF4-FFF2-40B4-BE49-F238E27FC236}">
                <a16:creationId xmlns:a16="http://schemas.microsoft.com/office/drawing/2014/main" id="{9F082CD0-1236-768D-031D-F49D6BD4B61A}"/>
              </a:ext>
            </a:extLst>
          </p:cNvPr>
          <p:cNvSpPr/>
          <p:nvPr/>
        </p:nvSpPr>
        <p:spPr>
          <a:xfrm rot="5400000">
            <a:off x="5153249" y="501365"/>
            <a:ext cx="1008699" cy="1980000"/>
          </a:xfrm>
          <a:prstGeom prst="homePlate">
            <a:avLst>
              <a:gd name="adj" fmla="val 25856"/>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9"/>
            <a:endParaRPr lang="en-IN">
              <a:solidFill>
                <a:prstClr val="white"/>
              </a:solidFill>
              <a:latin typeface="TheSansOffice" panose="020B0503040302060204" pitchFamily="34" charset="0"/>
            </a:endParaRPr>
          </a:p>
        </p:txBody>
      </p:sp>
      <p:sp>
        <p:nvSpPr>
          <p:cNvPr id="13" name="Arrow: Pentagon 12">
            <a:extLst>
              <a:ext uri="{FF2B5EF4-FFF2-40B4-BE49-F238E27FC236}">
                <a16:creationId xmlns:a16="http://schemas.microsoft.com/office/drawing/2014/main" id="{F7DC9D59-3C12-E4BC-0E4F-65B099373C63}"/>
              </a:ext>
            </a:extLst>
          </p:cNvPr>
          <p:cNvSpPr/>
          <p:nvPr/>
        </p:nvSpPr>
        <p:spPr>
          <a:xfrm rot="5400000">
            <a:off x="7325051" y="501365"/>
            <a:ext cx="1008699" cy="1980000"/>
          </a:xfrm>
          <a:prstGeom prst="homePlate">
            <a:avLst>
              <a:gd name="adj" fmla="val 2585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sz="1400" b="1">
              <a:solidFill>
                <a:srgbClr val="BED730"/>
              </a:solidFill>
              <a:latin typeface="Trebuchet MS"/>
            </a:endParaRPr>
          </a:p>
        </p:txBody>
      </p:sp>
      <p:sp>
        <p:nvSpPr>
          <p:cNvPr id="2" name="Title 1">
            <a:extLst>
              <a:ext uri="{FF2B5EF4-FFF2-40B4-BE49-F238E27FC236}">
                <a16:creationId xmlns:a16="http://schemas.microsoft.com/office/drawing/2014/main" id="{9A3805E6-6E79-9061-6198-75C4FC75264A}"/>
              </a:ext>
            </a:extLst>
          </p:cNvPr>
          <p:cNvSpPr>
            <a:spLocks noGrp="1"/>
          </p:cNvSpPr>
          <p:nvPr>
            <p:ph type="title"/>
          </p:nvPr>
        </p:nvSpPr>
        <p:spPr>
          <a:xfrm>
            <a:off x="324000" y="211574"/>
            <a:ext cx="8496150" cy="415490"/>
          </a:xfrm>
        </p:spPr>
        <p:txBody>
          <a:bodyPr/>
          <a:lstStyle/>
          <a:p>
            <a:r>
              <a:rPr lang="en-US" dirty="0"/>
              <a:t>Your trusted data center partner</a:t>
            </a:r>
          </a:p>
        </p:txBody>
      </p:sp>
      <p:sp>
        <p:nvSpPr>
          <p:cNvPr id="14" name="TextBox 13">
            <a:extLst>
              <a:ext uri="{FF2B5EF4-FFF2-40B4-BE49-F238E27FC236}">
                <a16:creationId xmlns:a16="http://schemas.microsoft.com/office/drawing/2014/main" id="{69AD77BC-6547-A0BC-FB1E-F56FCA6AC3D4}"/>
              </a:ext>
            </a:extLst>
          </p:cNvPr>
          <p:cNvSpPr txBox="1"/>
          <p:nvPr/>
        </p:nvSpPr>
        <p:spPr>
          <a:xfrm>
            <a:off x="457200" y="1073732"/>
            <a:ext cx="1714800" cy="738664"/>
          </a:xfrm>
          <a:prstGeom prst="rect">
            <a:avLst/>
          </a:prstGeom>
          <a:noFill/>
        </p:spPr>
        <p:txBody>
          <a:bodyPr wrap="square" rtlCol="0">
            <a:spAutoFit/>
          </a:bodyPr>
          <a:lstStyle/>
          <a:p>
            <a:pPr algn="ctr" defTabSz="685783"/>
            <a:r>
              <a:rPr lang="en-GB" sz="1400" b="1">
                <a:solidFill>
                  <a:srgbClr val="BED730"/>
                </a:solidFill>
                <a:latin typeface="Trebuchet MS"/>
              </a:rPr>
              <a:t>Mission Critical Customer Experience</a:t>
            </a:r>
            <a:endParaRPr lang="en-IN" sz="1400" b="1">
              <a:solidFill>
                <a:srgbClr val="BED730"/>
              </a:solidFill>
              <a:latin typeface="Trebuchet MS"/>
            </a:endParaRPr>
          </a:p>
        </p:txBody>
      </p:sp>
      <p:sp>
        <p:nvSpPr>
          <p:cNvPr id="15" name="TextBox 14">
            <a:extLst>
              <a:ext uri="{FF2B5EF4-FFF2-40B4-BE49-F238E27FC236}">
                <a16:creationId xmlns:a16="http://schemas.microsoft.com/office/drawing/2014/main" id="{E8F13817-2CD3-9208-4788-C763910DFD7D}"/>
              </a:ext>
            </a:extLst>
          </p:cNvPr>
          <p:cNvSpPr txBox="1"/>
          <p:nvPr/>
        </p:nvSpPr>
        <p:spPr>
          <a:xfrm>
            <a:off x="2628000" y="1073732"/>
            <a:ext cx="1714800" cy="738664"/>
          </a:xfrm>
          <a:prstGeom prst="rect">
            <a:avLst/>
          </a:prstGeom>
          <a:noFill/>
        </p:spPr>
        <p:txBody>
          <a:bodyPr wrap="square" rtlCol="0">
            <a:spAutoFit/>
          </a:bodyPr>
          <a:lstStyle/>
          <a:p>
            <a:pPr algn="ctr" defTabSz="685783"/>
            <a:r>
              <a:rPr lang="en-US" sz="1400" b="1">
                <a:solidFill>
                  <a:srgbClr val="BED730"/>
                </a:solidFill>
                <a:latin typeface="Trebuchet MS"/>
              </a:rPr>
              <a:t>2 Decades of Operational Experience</a:t>
            </a:r>
            <a:endParaRPr lang="en-IN" sz="1400" b="1">
              <a:solidFill>
                <a:srgbClr val="BED730"/>
              </a:solidFill>
              <a:latin typeface="Trebuchet MS"/>
            </a:endParaRPr>
          </a:p>
        </p:txBody>
      </p:sp>
      <p:sp>
        <p:nvSpPr>
          <p:cNvPr id="16" name="TextBox 15">
            <a:extLst>
              <a:ext uri="{FF2B5EF4-FFF2-40B4-BE49-F238E27FC236}">
                <a16:creationId xmlns:a16="http://schemas.microsoft.com/office/drawing/2014/main" id="{7550A0F8-467D-BA67-B845-21708F753876}"/>
              </a:ext>
            </a:extLst>
          </p:cNvPr>
          <p:cNvSpPr txBox="1"/>
          <p:nvPr/>
        </p:nvSpPr>
        <p:spPr>
          <a:xfrm>
            <a:off x="4801199" y="1135289"/>
            <a:ext cx="1714800" cy="523220"/>
          </a:xfrm>
          <a:prstGeom prst="rect">
            <a:avLst/>
          </a:prstGeom>
          <a:noFill/>
        </p:spPr>
        <p:txBody>
          <a:bodyPr wrap="square" rtlCol="0">
            <a:spAutoFit/>
          </a:bodyPr>
          <a:lstStyle/>
          <a:p>
            <a:pPr algn="ctr" defTabSz="685783"/>
            <a:r>
              <a:rPr lang="en-US" sz="1400" b="1">
                <a:solidFill>
                  <a:srgbClr val="BED730"/>
                </a:solidFill>
                <a:latin typeface="Trebuchet MS"/>
              </a:rPr>
              <a:t>Future-ready </a:t>
            </a:r>
            <a:br>
              <a:rPr lang="en-US" sz="1400" b="1">
                <a:solidFill>
                  <a:srgbClr val="BED730"/>
                </a:solidFill>
                <a:latin typeface="Trebuchet MS"/>
              </a:rPr>
            </a:br>
            <a:r>
              <a:rPr lang="en-US" sz="1400" b="1">
                <a:solidFill>
                  <a:srgbClr val="BED730"/>
                </a:solidFill>
                <a:latin typeface="Trebuchet MS"/>
              </a:rPr>
              <a:t>Data Centers</a:t>
            </a:r>
            <a:endParaRPr lang="en-IN" sz="1400" b="1">
              <a:solidFill>
                <a:srgbClr val="BED730"/>
              </a:solidFill>
              <a:latin typeface="Trebuchet MS"/>
            </a:endParaRPr>
          </a:p>
        </p:txBody>
      </p:sp>
      <p:sp>
        <p:nvSpPr>
          <p:cNvPr id="17" name="TextBox 16">
            <a:extLst>
              <a:ext uri="{FF2B5EF4-FFF2-40B4-BE49-F238E27FC236}">
                <a16:creationId xmlns:a16="http://schemas.microsoft.com/office/drawing/2014/main" id="{C8A11D98-CF66-7A34-C8F9-6EE1A547B484}"/>
              </a:ext>
            </a:extLst>
          </p:cNvPr>
          <p:cNvSpPr txBox="1"/>
          <p:nvPr/>
        </p:nvSpPr>
        <p:spPr>
          <a:xfrm>
            <a:off x="6972000" y="1126247"/>
            <a:ext cx="1714800" cy="523220"/>
          </a:xfrm>
          <a:prstGeom prst="rect">
            <a:avLst/>
          </a:prstGeom>
          <a:noFill/>
        </p:spPr>
        <p:txBody>
          <a:bodyPr wrap="square" rtlCol="0">
            <a:spAutoFit/>
          </a:bodyPr>
          <a:lstStyle/>
          <a:p>
            <a:pPr algn="ctr" defTabSz="685783"/>
            <a:r>
              <a:rPr lang="en-GB" sz="1400" b="1">
                <a:solidFill>
                  <a:srgbClr val="BED730"/>
                </a:solidFill>
                <a:latin typeface="Trebuchet MS"/>
              </a:rPr>
              <a:t> Trusted</a:t>
            </a:r>
          </a:p>
          <a:p>
            <a:pPr algn="ctr" defTabSz="685783"/>
            <a:r>
              <a:rPr lang="en-GB" sz="1400" b="1">
                <a:solidFill>
                  <a:srgbClr val="BED730"/>
                </a:solidFill>
                <a:latin typeface="Trebuchet MS"/>
              </a:rPr>
              <a:t>Partner</a:t>
            </a:r>
          </a:p>
        </p:txBody>
      </p:sp>
      <p:sp>
        <p:nvSpPr>
          <p:cNvPr id="27" name="TextBox 26">
            <a:extLst>
              <a:ext uri="{FF2B5EF4-FFF2-40B4-BE49-F238E27FC236}">
                <a16:creationId xmlns:a16="http://schemas.microsoft.com/office/drawing/2014/main" id="{B5624F17-4525-F381-0B3E-1D9CF38492F7}"/>
              </a:ext>
            </a:extLst>
          </p:cNvPr>
          <p:cNvSpPr txBox="1"/>
          <p:nvPr/>
        </p:nvSpPr>
        <p:spPr>
          <a:xfrm>
            <a:off x="457199" y="2082432"/>
            <a:ext cx="1861263" cy="1692771"/>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3 out of 4 Hyperscalers</a:t>
            </a:r>
          </a:p>
          <a:p>
            <a:pPr marL="87309" indent="-87309" defTabSz="685783">
              <a:spcAft>
                <a:spcPts val="600"/>
              </a:spcAft>
              <a:buFont typeface="Arial" panose="020B0604020202020204" pitchFamily="34" charset="0"/>
              <a:buChar char="•"/>
            </a:pPr>
            <a:r>
              <a:rPr lang="en-GB" sz="1050" dirty="0">
                <a:solidFill>
                  <a:prstClr val="white">
                    <a:lumMod val="85000"/>
                  </a:prstClr>
                </a:solidFill>
                <a:latin typeface="Trebuchet MS"/>
              </a:rPr>
              <a:t>Global OTT &amp; social media players</a:t>
            </a:r>
          </a:p>
          <a:p>
            <a:pPr marL="87309" indent="-87309" defTabSz="685783">
              <a:spcAft>
                <a:spcPts val="600"/>
              </a:spcAft>
              <a:buFont typeface="Arial" panose="020B0604020202020204" pitchFamily="34" charset="0"/>
              <a:buChar char="•"/>
            </a:pPr>
            <a:r>
              <a:rPr lang="en-GB" sz="1050" dirty="0">
                <a:solidFill>
                  <a:prstClr val="white">
                    <a:lumMod val="85000"/>
                  </a:prstClr>
                </a:solidFill>
                <a:latin typeface="Trebuchet MS"/>
              </a:rPr>
              <a:t>India’s top 10 banks</a:t>
            </a:r>
          </a:p>
          <a:p>
            <a:pPr marL="87309" indent="-87309" defTabSz="685783">
              <a:spcAft>
                <a:spcPts val="600"/>
              </a:spcAft>
              <a:buFont typeface="Arial" panose="020B0604020202020204" pitchFamily="34" charset="0"/>
              <a:buChar char="•"/>
            </a:pPr>
            <a:r>
              <a:rPr lang="en-GB" sz="1050" dirty="0">
                <a:solidFill>
                  <a:prstClr val="white">
                    <a:lumMod val="85000"/>
                  </a:prstClr>
                </a:solidFill>
                <a:latin typeface="Trebuchet MS"/>
              </a:rPr>
              <a:t>Global InfoSec security providers</a:t>
            </a:r>
          </a:p>
          <a:p>
            <a:pPr marL="87309" indent="-87309" defTabSz="685783">
              <a:spcAft>
                <a:spcPts val="600"/>
              </a:spcAft>
              <a:buFont typeface="Arial" panose="020B0604020202020204" pitchFamily="34" charset="0"/>
              <a:buChar char="•"/>
            </a:pPr>
            <a:r>
              <a:rPr lang="en-GB" sz="1050" dirty="0">
                <a:solidFill>
                  <a:prstClr val="white">
                    <a:lumMod val="85000"/>
                  </a:prstClr>
                </a:solidFill>
                <a:latin typeface="Trebuchet MS"/>
              </a:rPr>
              <a:t>600+ customers across all major industries</a:t>
            </a:r>
          </a:p>
        </p:txBody>
      </p:sp>
      <p:sp>
        <p:nvSpPr>
          <p:cNvPr id="28" name="TextBox 27">
            <a:extLst>
              <a:ext uri="{FF2B5EF4-FFF2-40B4-BE49-F238E27FC236}">
                <a16:creationId xmlns:a16="http://schemas.microsoft.com/office/drawing/2014/main" id="{2450718C-E8AE-3A4B-0B5B-51546E3FDC95}"/>
              </a:ext>
            </a:extLst>
          </p:cNvPr>
          <p:cNvSpPr txBox="1"/>
          <p:nvPr/>
        </p:nvSpPr>
        <p:spPr>
          <a:xfrm>
            <a:off x="2496000" y="2082432"/>
            <a:ext cx="2076000" cy="1777410"/>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100% uptime</a:t>
            </a:r>
          </a:p>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Best Practices covering Safety, Security, Availability, Excellence</a:t>
            </a:r>
          </a:p>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PUE &amp; WUE </a:t>
            </a:r>
            <a:r>
              <a:rPr lang="en-GB" sz="1050" dirty="0">
                <a:solidFill>
                  <a:prstClr val="white">
                    <a:lumMod val="85000"/>
                  </a:prstClr>
                </a:solidFill>
                <a:latin typeface="Trebuchet MS"/>
              </a:rPr>
              <a:t>prediction and optimization</a:t>
            </a:r>
          </a:p>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Certifications</a:t>
            </a:r>
            <a:r>
              <a:rPr lang="en-US" sz="1050" dirty="0">
                <a:solidFill>
                  <a:srgbClr val="BED730"/>
                </a:solidFill>
                <a:latin typeface="Trebuchet MS"/>
              </a:rPr>
              <a:t>: </a:t>
            </a:r>
            <a:r>
              <a:rPr lang="en-US" sz="1050" dirty="0">
                <a:solidFill>
                  <a:prstClr val="white">
                    <a:lumMod val="85000"/>
                  </a:prstClr>
                </a:solidFill>
                <a:latin typeface="Trebuchet MS"/>
              </a:rPr>
              <a:t>Information Security, EHS, PCI-DSS, SOC 1 SOC 2, NVDIA, </a:t>
            </a:r>
            <a:r>
              <a:rPr lang="en-US" sz="1050" dirty="0" err="1">
                <a:solidFill>
                  <a:prstClr val="white">
                    <a:lumMod val="85000"/>
                  </a:prstClr>
                </a:solidFill>
                <a:latin typeface="Trebuchet MS"/>
              </a:rPr>
              <a:t>MeitY</a:t>
            </a:r>
            <a:r>
              <a:rPr lang="en-US" sz="1050" dirty="0">
                <a:solidFill>
                  <a:prstClr val="white">
                    <a:lumMod val="85000"/>
                  </a:prstClr>
                </a:solidFill>
                <a:latin typeface="Trebuchet MS"/>
              </a:rPr>
              <a:t>, IGBC</a:t>
            </a:r>
          </a:p>
        </p:txBody>
      </p:sp>
      <p:sp>
        <p:nvSpPr>
          <p:cNvPr id="29" name="TextBox 28">
            <a:extLst>
              <a:ext uri="{FF2B5EF4-FFF2-40B4-BE49-F238E27FC236}">
                <a16:creationId xmlns:a16="http://schemas.microsoft.com/office/drawing/2014/main" id="{5D95103B-0D47-C908-8470-384B2725312D}"/>
              </a:ext>
            </a:extLst>
          </p:cNvPr>
          <p:cNvSpPr txBox="1"/>
          <p:nvPr/>
        </p:nvSpPr>
        <p:spPr>
          <a:xfrm>
            <a:off x="4572000" y="2082432"/>
            <a:ext cx="2179320" cy="2015936"/>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Mega campus approach for long term scalability with BTS</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Next Gen Data Center design &amp; operations. </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AI ready infra with liquid cooling solutions </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AI/ML platform enabling faster decision-making</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Up to 70% Green Power available</a:t>
            </a:r>
          </a:p>
        </p:txBody>
      </p:sp>
      <p:sp>
        <p:nvSpPr>
          <p:cNvPr id="30" name="TextBox 29">
            <a:extLst>
              <a:ext uri="{FF2B5EF4-FFF2-40B4-BE49-F238E27FC236}">
                <a16:creationId xmlns:a16="http://schemas.microsoft.com/office/drawing/2014/main" id="{09A05E04-2FDE-87B0-E0A8-BEDCE47A057B}"/>
              </a:ext>
            </a:extLst>
          </p:cNvPr>
          <p:cNvSpPr txBox="1"/>
          <p:nvPr/>
        </p:nvSpPr>
        <p:spPr>
          <a:xfrm>
            <a:off x="6847323" y="2082432"/>
            <a:ext cx="1915132" cy="1777410"/>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1</a:t>
            </a:r>
            <a:r>
              <a:rPr lang="en-GB" sz="1050" baseline="30000">
                <a:solidFill>
                  <a:prstClr val="white">
                    <a:lumMod val="85000"/>
                  </a:prstClr>
                </a:solidFill>
                <a:latin typeface="Trebuchet MS"/>
              </a:rPr>
              <a:t>st</a:t>
            </a:r>
            <a:r>
              <a:rPr lang="en-GB" sz="1050">
                <a:solidFill>
                  <a:prstClr val="white">
                    <a:lumMod val="85000"/>
                  </a:prstClr>
                </a:solidFill>
                <a:latin typeface="Trebuchet MS"/>
              </a:rPr>
              <a:t> commercial Data Center provider in India since year 2000</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Data Center, Networks Digital and Security services under one roof</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Reliability for services</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Flexibility for customer requirements</a:t>
            </a:r>
          </a:p>
        </p:txBody>
      </p:sp>
      <p:sp>
        <p:nvSpPr>
          <p:cNvPr id="4" name="TextBox 3">
            <a:extLst>
              <a:ext uri="{FF2B5EF4-FFF2-40B4-BE49-F238E27FC236}">
                <a16:creationId xmlns:a16="http://schemas.microsoft.com/office/drawing/2014/main" id="{61798962-E8F0-D7A0-2346-0D775361D32E}"/>
              </a:ext>
            </a:extLst>
          </p:cNvPr>
          <p:cNvSpPr txBox="1"/>
          <p:nvPr/>
        </p:nvSpPr>
        <p:spPr>
          <a:xfrm>
            <a:off x="324000" y="4395733"/>
            <a:ext cx="8496300" cy="276999"/>
          </a:xfrm>
          <a:prstGeom prst="rect">
            <a:avLst/>
          </a:prstGeom>
          <a:noFill/>
        </p:spPr>
        <p:txBody>
          <a:bodyPr wrap="square">
            <a:spAutoFit/>
          </a:bodyPr>
          <a:lstStyle/>
          <a:p>
            <a:pPr algn="ctr"/>
            <a:r>
              <a:rPr lang="en-US" sz="1200" b="1" i="1" dirty="0"/>
              <a:t>Ensuring accountability, reliability, flexibility and choices through our innovative designs and services </a:t>
            </a:r>
          </a:p>
        </p:txBody>
      </p:sp>
      <p:sp>
        <p:nvSpPr>
          <p:cNvPr id="3" name="TextBox 2">
            <a:extLst>
              <a:ext uri="{FF2B5EF4-FFF2-40B4-BE49-F238E27FC236}">
                <a16:creationId xmlns:a16="http://schemas.microsoft.com/office/drawing/2014/main" id="{7E96A59C-93FE-BF79-7A6D-4514BD585FB0}"/>
              </a:ext>
            </a:extLst>
          </p:cNvPr>
          <p:cNvSpPr txBox="1"/>
          <p:nvPr/>
        </p:nvSpPr>
        <p:spPr>
          <a:xfrm>
            <a:off x="267668" y="589307"/>
            <a:ext cx="6435464" cy="276999"/>
          </a:xfrm>
          <a:prstGeom prst="rect">
            <a:avLst/>
          </a:prstGeom>
          <a:noFill/>
        </p:spPr>
        <p:txBody>
          <a:bodyPr wrap="square" rtlCol="0">
            <a:spAutoFit/>
          </a:bodyPr>
          <a:lstStyle/>
          <a:p>
            <a:pPr defTabSz="457189"/>
            <a:r>
              <a:rPr lang="en-US" sz="1200" dirty="0">
                <a:solidFill>
                  <a:prstClr val="white"/>
                </a:solidFill>
                <a:latin typeface="Trebuchet MS"/>
              </a:rPr>
              <a:t>SIFY IS A LEADER IN THE IDC MARKETSCAPE DATA CENTER SERVICES INDIA, 2024 </a:t>
            </a:r>
          </a:p>
        </p:txBody>
      </p:sp>
    </p:spTree>
    <p:extLst>
      <p:ext uri="{BB962C8B-B14F-4D97-AF65-F5344CB8AC3E}">
        <p14:creationId xmlns:p14="http://schemas.microsoft.com/office/powerpoint/2010/main" val="118811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E32C9A-3950-1E5A-5BBD-4D42C3F39A21}"/>
              </a:ext>
            </a:extLst>
          </p:cNvPr>
          <p:cNvSpPr txBox="1"/>
          <p:nvPr/>
        </p:nvSpPr>
        <p:spPr>
          <a:xfrm>
            <a:off x="1767119" y="4093804"/>
            <a:ext cx="5700021" cy="52322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42">
              <a:spcAft>
                <a:spcPts val="600"/>
              </a:spcAft>
              <a:defRPr/>
            </a:pPr>
            <a:r>
              <a:rPr lang="en-IN" sz="2800" dirty="0">
                <a:solidFill>
                  <a:prstClr val="white"/>
                </a:solidFill>
                <a:latin typeface="Trebuchet MS" panose="020B0603020202020204" pitchFamily="34" charset="0"/>
              </a:rPr>
              <a:t>Thank You</a:t>
            </a:r>
          </a:p>
        </p:txBody>
      </p:sp>
      <p:grpSp>
        <p:nvGrpSpPr>
          <p:cNvPr id="36" name="Group 35">
            <a:extLst>
              <a:ext uri="{FF2B5EF4-FFF2-40B4-BE49-F238E27FC236}">
                <a16:creationId xmlns:a16="http://schemas.microsoft.com/office/drawing/2014/main" id="{330A5927-F0A3-9D94-3524-6ACA9E6F517A}"/>
              </a:ext>
            </a:extLst>
          </p:cNvPr>
          <p:cNvGrpSpPr/>
          <p:nvPr/>
        </p:nvGrpSpPr>
        <p:grpSpPr>
          <a:xfrm>
            <a:off x="1705648" y="1847075"/>
            <a:ext cx="5732705" cy="948743"/>
            <a:chOff x="323850" y="2753261"/>
            <a:chExt cx="8496300" cy="1406110"/>
          </a:xfrm>
        </p:grpSpPr>
        <p:sp>
          <p:nvSpPr>
            <p:cNvPr id="5" name="TextBox 4">
              <a:extLst>
                <a:ext uri="{FF2B5EF4-FFF2-40B4-BE49-F238E27FC236}">
                  <a16:creationId xmlns:a16="http://schemas.microsoft.com/office/drawing/2014/main" id="{4CAB60B1-3325-27EA-2F3F-BEC7F0EF10AC}"/>
                </a:ext>
              </a:extLst>
            </p:cNvPr>
            <p:cNvSpPr txBox="1"/>
            <p:nvPr/>
          </p:nvSpPr>
          <p:spPr>
            <a:xfrm>
              <a:off x="323850" y="2753261"/>
              <a:ext cx="8496300" cy="104914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685732">
                <a:defRPr/>
              </a:pPr>
              <a:r>
                <a:rPr lang="en-US" sz="4000" b="1" dirty="0">
                  <a:solidFill>
                    <a:srgbClr val="BED730"/>
                  </a:solidFill>
                  <a:latin typeface="Trebuchet MS"/>
                </a:rPr>
                <a:t>Tried  Tested  Trusted</a:t>
              </a:r>
              <a:endParaRPr lang="en-IN" sz="4000" b="1" dirty="0">
                <a:solidFill>
                  <a:srgbClr val="BED730"/>
                </a:solidFill>
                <a:latin typeface="Trebuchet MS"/>
              </a:endParaRPr>
            </a:p>
          </p:txBody>
        </p:sp>
        <p:sp>
          <p:nvSpPr>
            <p:cNvPr id="28" name="TextBox 27">
              <a:extLst>
                <a:ext uri="{FF2B5EF4-FFF2-40B4-BE49-F238E27FC236}">
                  <a16:creationId xmlns:a16="http://schemas.microsoft.com/office/drawing/2014/main" id="{FD198489-A54F-9DE7-3B74-4C2422284570}"/>
                </a:ext>
              </a:extLst>
            </p:cNvPr>
            <p:cNvSpPr txBox="1"/>
            <p:nvPr/>
          </p:nvSpPr>
          <p:spPr>
            <a:xfrm>
              <a:off x="489373" y="3657608"/>
              <a:ext cx="8330777" cy="501763"/>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685732">
                <a:defRPr/>
              </a:pPr>
              <a:r>
                <a:rPr lang="en-US" sz="1600" b="1" dirty="0">
                  <a:solidFill>
                    <a:prstClr val="white"/>
                  </a:solidFill>
                  <a:latin typeface="Trebuchet MS"/>
                </a:rPr>
                <a:t>Your digital infrastructure partner for over 25 years</a:t>
              </a:r>
            </a:p>
          </p:txBody>
        </p:sp>
        <p:sp>
          <p:nvSpPr>
            <p:cNvPr id="33" name="Rectangle 32">
              <a:extLst>
                <a:ext uri="{FF2B5EF4-FFF2-40B4-BE49-F238E27FC236}">
                  <a16:creationId xmlns:a16="http://schemas.microsoft.com/office/drawing/2014/main" id="{2418B5EA-73D3-1DFE-E9AB-2C0724B83566}"/>
                </a:ext>
              </a:extLst>
            </p:cNvPr>
            <p:cNvSpPr/>
            <p:nvPr/>
          </p:nvSpPr>
          <p:spPr>
            <a:xfrm>
              <a:off x="228984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32">
                <a:defRPr/>
              </a:pPr>
              <a:endParaRPr lang="en-IN" sz="1013" dirty="0">
                <a:solidFill>
                  <a:prstClr val="white"/>
                </a:solidFill>
                <a:latin typeface="Trebuchet MS"/>
              </a:endParaRPr>
            </a:p>
          </p:txBody>
        </p:sp>
        <p:sp>
          <p:nvSpPr>
            <p:cNvPr id="34" name="Rectangle 33">
              <a:extLst>
                <a:ext uri="{FF2B5EF4-FFF2-40B4-BE49-F238E27FC236}">
                  <a16:creationId xmlns:a16="http://schemas.microsoft.com/office/drawing/2014/main" id="{9BCC286C-0C55-6539-0A6A-16706C54AE86}"/>
                </a:ext>
              </a:extLst>
            </p:cNvPr>
            <p:cNvSpPr/>
            <p:nvPr/>
          </p:nvSpPr>
          <p:spPr>
            <a:xfrm>
              <a:off x="502797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32">
                <a:defRPr/>
              </a:pPr>
              <a:endParaRPr lang="en-IN" sz="1013" dirty="0">
                <a:solidFill>
                  <a:prstClr val="white"/>
                </a:solidFill>
                <a:latin typeface="Trebuchet MS"/>
              </a:endParaRPr>
            </a:p>
          </p:txBody>
        </p:sp>
        <p:sp>
          <p:nvSpPr>
            <p:cNvPr id="35" name="Rectangle 34">
              <a:extLst>
                <a:ext uri="{FF2B5EF4-FFF2-40B4-BE49-F238E27FC236}">
                  <a16:creationId xmlns:a16="http://schemas.microsoft.com/office/drawing/2014/main" id="{E7A024D9-4A9D-9349-7CF1-DFEFE490C776}"/>
                </a:ext>
              </a:extLst>
            </p:cNvPr>
            <p:cNvSpPr/>
            <p:nvPr/>
          </p:nvSpPr>
          <p:spPr>
            <a:xfrm>
              <a:off x="8128425"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32">
                <a:defRPr/>
              </a:pPr>
              <a:endParaRPr lang="en-IN" sz="1013" dirty="0">
                <a:solidFill>
                  <a:prstClr val="white"/>
                </a:solidFill>
                <a:latin typeface="Trebuchet MS"/>
              </a:endParaRPr>
            </a:p>
          </p:txBody>
        </p:sp>
      </p:grpSp>
      <p:pic>
        <p:nvPicPr>
          <p:cNvPr id="37" name="Picture 2" descr="Image result for sify logo">
            <a:extLst>
              <a:ext uri="{FF2B5EF4-FFF2-40B4-BE49-F238E27FC236}">
                <a16:creationId xmlns:a16="http://schemas.microsoft.com/office/drawing/2014/main" id="{EC67CE75-B098-BA2C-AEB6-ED420B2DF3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7971593" y="234502"/>
            <a:ext cx="905357" cy="512966"/>
          </a:xfrm>
          <a:prstGeom prst="rect">
            <a:avLst/>
          </a:prstGeom>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681D39C2-E8D4-0F3B-DB14-03D006D78D5F}"/>
              </a:ext>
            </a:extLst>
          </p:cNvPr>
          <p:cNvGrpSpPr/>
          <p:nvPr/>
        </p:nvGrpSpPr>
        <p:grpSpPr>
          <a:xfrm>
            <a:off x="478502" y="2981243"/>
            <a:ext cx="8186996" cy="894286"/>
            <a:chOff x="483929" y="2565721"/>
            <a:chExt cx="8186996" cy="894286"/>
          </a:xfrm>
        </p:grpSpPr>
        <p:grpSp>
          <p:nvGrpSpPr>
            <p:cNvPr id="42" name="Group 41">
              <a:extLst>
                <a:ext uri="{FF2B5EF4-FFF2-40B4-BE49-F238E27FC236}">
                  <a16:creationId xmlns:a16="http://schemas.microsoft.com/office/drawing/2014/main" id="{2172AB10-2064-77EC-B5AD-6A162D606387}"/>
                </a:ext>
              </a:extLst>
            </p:cNvPr>
            <p:cNvGrpSpPr/>
            <p:nvPr/>
          </p:nvGrpSpPr>
          <p:grpSpPr>
            <a:xfrm>
              <a:off x="483929" y="2565721"/>
              <a:ext cx="945000" cy="894286"/>
              <a:chOff x="444173" y="2556318"/>
              <a:chExt cx="945000" cy="894286"/>
            </a:xfrm>
          </p:grpSpPr>
          <p:sp>
            <p:nvSpPr>
              <p:cNvPr id="7" name="Flowchart: Connector 3">
                <a:extLst>
                  <a:ext uri="{FF2B5EF4-FFF2-40B4-BE49-F238E27FC236}">
                    <a16:creationId xmlns:a16="http://schemas.microsoft.com/office/drawing/2014/main" id="{B6DDA099-8BEE-BB84-2E44-A57A4A328DF9}"/>
                  </a:ext>
                </a:extLst>
              </p:cNvPr>
              <p:cNvSpPr>
                <a:spLocks noChangeAspect="1"/>
              </p:cNvSpPr>
              <p:nvPr/>
            </p:nvSpPr>
            <p:spPr>
              <a:xfrm rot="2700000">
                <a:off x="648960" y="2556318"/>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514274">
                  <a:defRPr/>
                </a:pPr>
                <a:endParaRPr lang="en-IN" sz="1013" dirty="0">
                  <a:solidFill>
                    <a:prstClr val="white"/>
                  </a:solidFill>
                  <a:latin typeface="Trebuchet MS"/>
                </a:endParaRPr>
              </a:p>
            </p:txBody>
          </p:sp>
          <p:sp>
            <p:nvSpPr>
              <p:cNvPr id="8" name="TextBox 7">
                <a:extLst>
                  <a:ext uri="{FF2B5EF4-FFF2-40B4-BE49-F238E27FC236}">
                    <a16:creationId xmlns:a16="http://schemas.microsoft.com/office/drawing/2014/main" id="{1C9D187E-BE58-D3C3-D950-8587F89C002E}"/>
                  </a:ext>
                </a:extLst>
              </p:cNvPr>
              <p:cNvSpPr txBox="1"/>
              <p:nvPr/>
            </p:nvSpPr>
            <p:spPr>
              <a:xfrm>
                <a:off x="444173"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49">
                  <a:defRPr/>
                </a:pPr>
                <a:r>
                  <a:rPr lang="en-IN" sz="750" dirty="0">
                    <a:solidFill>
                      <a:prstClr val="white"/>
                    </a:solidFill>
                    <a:latin typeface="TheSansOffice" panose="020B0503040302060204"/>
                  </a:rPr>
                  <a:t>Network</a:t>
                </a:r>
              </a:p>
              <a:p>
                <a:pPr algn="ctr" defTabSz="685749">
                  <a:defRPr/>
                </a:pPr>
                <a:r>
                  <a:rPr lang="en-IN" sz="750" dirty="0">
                    <a:solidFill>
                      <a:prstClr val="white"/>
                    </a:solidFill>
                    <a:latin typeface="TheSansOffice" panose="020B0503040302060204"/>
                  </a:rPr>
                  <a:t>Infra Services</a:t>
                </a:r>
                <a:endParaRPr lang="en-US" sz="750" dirty="0">
                  <a:solidFill>
                    <a:prstClr val="white"/>
                  </a:solidFill>
                  <a:latin typeface="TheSansOffice" panose="020B0503040302060204"/>
                </a:endParaRPr>
              </a:p>
            </p:txBody>
          </p:sp>
          <p:pic>
            <p:nvPicPr>
              <p:cNvPr id="23" name="Graphic 22">
                <a:extLst>
                  <a:ext uri="{FF2B5EF4-FFF2-40B4-BE49-F238E27FC236}">
                    <a16:creationId xmlns:a16="http://schemas.microsoft.com/office/drawing/2014/main" id="{DD6C9173-E925-B8E8-EAEA-29D72BEF22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540" y="2664164"/>
                <a:ext cx="296267" cy="334642"/>
              </a:xfrm>
              <a:prstGeom prst="rect">
                <a:avLst/>
              </a:prstGeom>
            </p:spPr>
          </p:pic>
        </p:grpSp>
        <p:grpSp>
          <p:nvGrpSpPr>
            <p:cNvPr id="47" name="Group 46">
              <a:extLst>
                <a:ext uri="{FF2B5EF4-FFF2-40B4-BE49-F238E27FC236}">
                  <a16:creationId xmlns:a16="http://schemas.microsoft.com/office/drawing/2014/main" id="{7DA2BBF5-3296-7BEC-AAA1-4B5BC250F0C2}"/>
                </a:ext>
              </a:extLst>
            </p:cNvPr>
            <p:cNvGrpSpPr/>
            <p:nvPr/>
          </p:nvGrpSpPr>
          <p:grpSpPr>
            <a:xfrm>
              <a:off x="5656784" y="2565721"/>
              <a:ext cx="945000" cy="886833"/>
              <a:chOff x="5726469" y="2563772"/>
              <a:chExt cx="945000" cy="886832"/>
            </a:xfrm>
          </p:grpSpPr>
          <p:sp>
            <p:nvSpPr>
              <p:cNvPr id="17" name="Flowchart: Connector 19">
                <a:extLst>
                  <a:ext uri="{FF2B5EF4-FFF2-40B4-BE49-F238E27FC236}">
                    <a16:creationId xmlns:a16="http://schemas.microsoft.com/office/drawing/2014/main" id="{1E6BA7D2-269F-8266-37AB-2B4DB75D4CAC}"/>
                  </a:ext>
                </a:extLst>
              </p:cNvPr>
              <p:cNvSpPr>
                <a:spLocks noChangeAspect="1"/>
              </p:cNvSpPr>
              <p:nvPr/>
            </p:nvSpPr>
            <p:spPr>
              <a:xfrm rot="2700000">
                <a:off x="5931256" y="256377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514274">
                  <a:defRPr/>
                </a:pPr>
                <a:endParaRPr lang="en-IN" sz="1013" dirty="0">
                  <a:solidFill>
                    <a:prstClr val="white"/>
                  </a:solidFill>
                  <a:latin typeface="Trebuchet MS"/>
                </a:endParaRPr>
              </a:p>
            </p:txBody>
          </p:sp>
          <p:sp>
            <p:nvSpPr>
              <p:cNvPr id="18" name="TextBox 17">
                <a:extLst>
                  <a:ext uri="{FF2B5EF4-FFF2-40B4-BE49-F238E27FC236}">
                    <a16:creationId xmlns:a16="http://schemas.microsoft.com/office/drawing/2014/main" id="{DB265CCB-1060-75F6-747E-4D3AC4AC5B5E}"/>
                  </a:ext>
                </a:extLst>
              </p:cNvPr>
              <p:cNvSpPr txBox="1"/>
              <p:nvPr/>
            </p:nvSpPr>
            <p:spPr>
              <a:xfrm>
                <a:off x="5726469"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49">
                  <a:defRPr/>
                </a:pPr>
                <a:r>
                  <a:rPr lang="en-IN" sz="750" dirty="0">
                    <a:solidFill>
                      <a:prstClr val="white"/>
                    </a:solidFill>
                    <a:latin typeface="TheSansOffice" panose="020B0503040302060204"/>
                  </a:rPr>
                  <a:t>Digital Apps</a:t>
                </a:r>
              </a:p>
              <a:p>
                <a:pPr algn="ctr" defTabSz="685749">
                  <a:defRPr/>
                </a:pPr>
                <a:r>
                  <a:rPr lang="en-IN" sz="750" dirty="0">
                    <a:solidFill>
                      <a:prstClr val="white"/>
                    </a:solidFill>
                    <a:latin typeface="TheSansOffice" panose="020B0503040302060204"/>
                  </a:rPr>
                  <a:t>Managed Services</a:t>
                </a:r>
                <a:endParaRPr lang="en-US" sz="750" dirty="0">
                  <a:solidFill>
                    <a:prstClr val="white"/>
                  </a:solidFill>
                  <a:latin typeface="TheSansOffice" panose="020B0503040302060204"/>
                </a:endParaRPr>
              </a:p>
            </p:txBody>
          </p:sp>
          <p:pic>
            <p:nvPicPr>
              <p:cNvPr id="24" name="Graphic 23">
                <a:extLst>
                  <a:ext uri="{FF2B5EF4-FFF2-40B4-BE49-F238E27FC236}">
                    <a16:creationId xmlns:a16="http://schemas.microsoft.com/office/drawing/2014/main" id="{8DEBFA4B-A71C-2F7B-B8CB-215CB2F7A6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32617" y="2671618"/>
                <a:ext cx="332707" cy="334642"/>
              </a:xfrm>
              <a:prstGeom prst="rect">
                <a:avLst/>
              </a:prstGeom>
            </p:spPr>
          </p:pic>
        </p:grpSp>
        <p:grpSp>
          <p:nvGrpSpPr>
            <p:cNvPr id="48" name="Group 47">
              <a:extLst>
                <a:ext uri="{FF2B5EF4-FFF2-40B4-BE49-F238E27FC236}">
                  <a16:creationId xmlns:a16="http://schemas.microsoft.com/office/drawing/2014/main" id="{2A696BCE-DD40-9C3B-EDCB-8A47889FC960}"/>
                </a:ext>
              </a:extLst>
            </p:cNvPr>
            <p:cNvGrpSpPr/>
            <p:nvPr/>
          </p:nvGrpSpPr>
          <p:grpSpPr>
            <a:xfrm>
              <a:off x="6691355" y="2565727"/>
              <a:ext cx="945000" cy="886833"/>
              <a:chOff x="6784264" y="2563771"/>
              <a:chExt cx="945000" cy="886833"/>
            </a:xfrm>
          </p:grpSpPr>
          <p:sp>
            <p:nvSpPr>
              <p:cNvPr id="19" name="Flowchart: Connector 21">
                <a:extLst>
                  <a:ext uri="{FF2B5EF4-FFF2-40B4-BE49-F238E27FC236}">
                    <a16:creationId xmlns:a16="http://schemas.microsoft.com/office/drawing/2014/main" id="{A1D0A54F-5C45-9EED-1439-01FD150A8D0E}"/>
                  </a:ext>
                </a:extLst>
              </p:cNvPr>
              <p:cNvSpPr>
                <a:spLocks noChangeAspect="1"/>
              </p:cNvSpPr>
              <p:nvPr/>
            </p:nvSpPr>
            <p:spPr>
              <a:xfrm rot="2700000">
                <a:off x="6989051" y="2563771"/>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514274">
                  <a:defRPr/>
                </a:pPr>
                <a:endParaRPr lang="en-IN" sz="1013" dirty="0">
                  <a:solidFill>
                    <a:prstClr val="white"/>
                  </a:solidFill>
                  <a:latin typeface="Trebuchet MS"/>
                </a:endParaRPr>
              </a:p>
            </p:txBody>
          </p:sp>
          <p:sp>
            <p:nvSpPr>
              <p:cNvPr id="20" name="TextBox 19">
                <a:extLst>
                  <a:ext uri="{FF2B5EF4-FFF2-40B4-BE49-F238E27FC236}">
                    <a16:creationId xmlns:a16="http://schemas.microsoft.com/office/drawing/2014/main" id="{2F7647D1-76A1-EA24-D385-0B6FA2E95AF7}"/>
                  </a:ext>
                </a:extLst>
              </p:cNvPr>
              <p:cNvSpPr txBox="1"/>
              <p:nvPr/>
            </p:nvSpPr>
            <p:spPr>
              <a:xfrm>
                <a:off x="6784264"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49">
                  <a:defRPr/>
                </a:pPr>
                <a:r>
                  <a:rPr lang="en-IN" sz="750" dirty="0">
                    <a:solidFill>
                      <a:prstClr val="white"/>
                    </a:solidFill>
                    <a:latin typeface="TheSansOffice" panose="020B0503040302060204"/>
                  </a:rPr>
                  <a:t>Industry Apps</a:t>
                </a:r>
              </a:p>
              <a:p>
                <a:pPr algn="ctr" defTabSz="685749">
                  <a:defRPr/>
                </a:pPr>
                <a:r>
                  <a:rPr lang="en-IN" sz="750" dirty="0">
                    <a:solidFill>
                      <a:prstClr val="white"/>
                    </a:solidFill>
                    <a:latin typeface="TheSansOffice" panose="020B0503040302060204"/>
                  </a:rPr>
                  <a:t>Managed Services</a:t>
                </a:r>
                <a:endParaRPr lang="en-US" sz="750" dirty="0">
                  <a:solidFill>
                    <a:prstClr val="white"/>
                  </a:solidFill>
                  <a:latin typeface="TheSansOffice" panose="020B0503040302060204"/>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7DE3FCA9-2F98-1C63-BD50-BA65C2F05D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4416" y="2686424"/>
                <a:ext cx="404697" cy="346379"/>
              </a:xfrm>
              <a:prstGeom prst="rect">
                <a:avLst/>
              </a:prstGeom>
            </p:spPr>
          </p:pic>
        </p:grpSp>
        <p:grpSp>
          <p:nvGrpSpPr>
            <p:cNvPr id="46" name="Group 45">
              <a:extLst>
                <a:ext uri="{FF2B5EF4-FFF2-40B4-BE49-F238E27FC236}">
                  <a16:creationId xmlns:a16="http://schemas.microsoft.com/office/drawing/2014/main" id="{B161EA61-BEEF-5EA9-48A3-9C469BA043A2}"/>
                </a:ext>
              </a:extLst>
            </p:cNvPr>
            <p:cNvGrpSpPr/>
            <p:nvPr/>
          </p:nvGrpSpPr>
          <p:grpSpPr>
            <a:xfrm>
              <a:off x="4622213" y="2565721"/>
              <a:ext cx="945000" cy="892360"/>
              <a:chOff x="4675343" y="2558244"/>
              <a:chExt cx="945000" cy="892360"/>
            </a:xfrm>
          </p:grpSpPr>
          <p:sp>
            <p:nvSpPr>
              <p:cNvPr id="13" name="Flowchart: Connector 13">
                <a:extLst>
                  <a:ext uri="{FF2B5EF4-FFF2-40B4-BE49-F238E27FC236}">
                    <a16:creationId xmlns:a16="http://schemas.microsoft.com/office/drawing/2014/main" id="{60CF8CE0-C886-9125-545B-024F154502A9}"/>
                  </a:ext>
                </a:extLst>
              </p:cNvPr>
              <p:cNvSpPr>
                <a:spLocks noChangeAspect="1"/>
              </p:cNvSpPr>
              <p:nvPr/>
            </p:nvSpPr>
            <p:spPr>
              <a:xfrm rot="2700000">
                <a:off x="4880130"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514274">
                  <a:defRPr/>
                </a:pPr>
                <a:endParaRPr lang="en-IN" sz="1013" dirty="0">
                  <a:solidFill>
                    <a:prstClr val="white"/>
                  </a:solidFill>
                  <a:latin typeface="Trebuchet MS"/>
                </a:endParaRPr>
              </a:p>
            </p:txBody>
          </p:sp>
          <p:sp>
            <p:nvSpPr>
              <p:cNvPr id="14" name="TextBox 13">
                <a:extLst>
                  <a:ext uri="{FF2B5EF4-FFF2-40B4-BE49-F238E27FC236}">
                    <a16:creationId xmlns:a16="http://schemas.microsoft.com/office/drawing/2014/main" id="{456F55AB-1E6E-D050-40F0-751A6A94EC1B}"/>
                  </a:ext>
                </a:extLst>
              </p:cNvPr>
              <p:cNvSpPr txBox="1"/>
              <p:nvPr/>
            </p:nvSpPr>
            <p:spPr>
              <a:xfrm>
                <a:off x="4675343"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49">
                  <a:defRPr/>
                </a:pPr>
                <a:r>
                  <a:rPr lang="en-IN" sz="750" dirty="0">
                    <a:solidFill>
                      <a:prstClr val="white"/>
                    </a:solidFill>
                    <a:latin typeface="TheSansOffice" panose="020B0503040302060204"/>
                  </a:rPr>
                  <a:t>Cloud &amp; IT</a:t>
                </a:r>
              </a:p>
              <a:p>
                <a:pPr algn="ctr" defTabSz="685749">
                  <a:defRPr/>
                </a:pPr>
                <a:r>
                  <a:rPr lang="en-IN" sz="750" dirty="0">
                    <a:solidFill>
                      <a:prstClr val="white"/>
                    </a:solidFill>
                    <a:latin typeface="TheSansOffice" panose="020B0503040302060204"/>
                  </a:rPr>
                  <a:t>Managed Services</a:t>
                </a:r>
                <a:endParaRPr lang="en-US" sz="750" dirty="0">
                  <a:solidFill>
                    <a:prstClr val="white"/>
                  </a:solidFill>
                  <a:latin typeface="TheSansOffice" panose="020B0503040302060204"/>
                </a:endParaRPr>
              </a:p>
            </p:txBody>
          </p:sp>
          <p:pic>
            <p:nvPicPr>
              <p:cNvPr id="29" name="Picture 28" descr="A black background with a black square&#10;&#10;Description automatically generated with medium confidence">
                <a:extLst>
                  <a:ext uri="{FF2B5EF4-FFF2-40B4-BE49-F238E27FC236}">
                    <a16:creationId xmlns:a16="http://schemas.microsoft.com/office/drawing/2014/main" id="{F9D569C8-7CA3-2DA2-28A0-0320D56064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5648" y="2648839"/>
                <a:ext cx="384392" cy="369318"/>
              </a:xfrm>
              <a:prstGeom prst="rect">
                <a:avLst/>
              </a:prstGeom>
            </p:spPr>
          </p:pic>
        </p:grpSp>
        <p:grpSp>
          <p:nvGrpSpPr>
            <p:cNvPr id="50" name="Group 49">
              <a:extLst>
                <a:ext uri="{FF2B5EF4-FFF2-40B4-BE49-F238E27FC236}">
                  <a16:creationId xmlns:a16="http://schemas.microsoft.com/office/drawing/2014/main" id="{A94A6B21-06EE-0C61-C912-530259C05D1B}"/>
                </a:ext>
              </a:extLst>
            </p:cNvPr>
            <p:cNvGrpSpPr/>
            <p:nvPr/>
          </p:nvGrpSpPr>
          <p:grpSpPr>
            <a:xfrm>
              <a:off x="2553071" y="2565727"/>
              <a:ext cx="945000" cy="879378"/>
              <a:chOff x="2568712" y="2571226"/>
              <a:chExt cx="945000" cy="879378"/>
            </a:xfrm>
          </p:grpSpPr>
          <p:sp>
            <p:nvSpPr>
              <p:cNvPr id="9" name="Flowchart: Connector 7">
                <a:extLst>
                  <a:ext uri="{FF2B5EF4-FFF2-40B4-BE49-F238E27FC236}">
                    <a16:creationId xmlns:a16="http://schemas.microsoft.com/office/drawing/2014/main" id="{74F58237-A978-E081-987A-A2BB03A2ABE7}"/>
                  </a:ext>
                </a:extLst>
              </p:cNvPr>
              <p:cNvSpPr>
                <a:spLocks noChangeAspect="1"/>
              </p:cNvSpPr>
              <p:nvPr/>
            </p:nvSpPr>
            <p:spPr>
              <a:xfrm rot="2700000">
                <a:off x="2773498" y="2571226"/>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514274">
                  <a:defRPr/>
                </a:pPr>
                <a:endParaRPr lang="en-IN" sz="1013" dirty="0">
                  <a:solidFill>
                    <a:prstClr val="white"/>
                  </a:solidFill>
                  <a:latin typeface="Trebuchet MS"/>
                </a:endParaRPr>
              </a:p>
            </p:txBody>
          </p:sp>
          <p:sp>
            <p:nvSpPr>
              <p:cNvPr id="10" name="TextBox 9">
                <a:extLst>
                  <a:ext uri="{FF2B5EF4-FFF2-40B4-BE49-F238E27FC236}">
                    <a16:creationId xmlns:a16="http://schemas.microsoft.com/office/drawing/2014/main" id="{460831A9-B8C8-4D2B-C1B5-3E6FD55410E8}"/>
                  </a:ext>
                </a:extLst>
              </p:cNvPr>
              <p:cNvSpPr txBox="1"/>
              <p:nvPr/>
            </p:nvSpPr>
            <p:spPr>
              <a:xfrm>
                <a:off x="2568712"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49">
                  <a:defRPr/>
                </a:pPr>
                <a:r>
                  <a:rPr lang="pt-BR" sz="750">
                    <a:solidFill>
                      <a:prstClr val="white"/>
                    </a:solidFill>
                    <a:latin typeface="TheSansOffice" panose="020B0503040302060204"/>
                  </a:rPr>
                  <a:t>Data Center</a:t>
                </a:r>
              </a:p>
              <a:p>
                <a:pPr algn="ctr" defTabSz="685749">
                  <a:defRPr/>
                </a:pPr>
                <a:r>
                  <a:rPr lang="pt-BR" sz="750">
                    <a:solidFill>
                      <a:prstClr val="white"/>
                    </a:solidFill>
                    <a:latin typeface="TheSansOffice" panose="020B0503040302060204"/>
                  </a:rPr>
                  <a:t>Colo Services</a:t>
                </a:r>
                <a:endParaRPr lang="en-US" sz="750" dirty="0">
                  <a:solidFill>
                    <a:prstClr val="white"/>
                  </a:solidFill>
                  <a:latin typeface="TheSansOffice" panose="020B0503040302060204"/>
                </a:endParaRPr>
              </a:p>
            </p:txBody>
          </p:sp>
          <p:pic>
            <p:nvPicPr>
              <p:cNvPr id="30" name="Picture 29" descr="A black background with a black square&#10;&#10;Description automatically generated with medium confidence">
                <a:extLst>
                  <a:ext uri="{FF2B5EF4-FFF2-40B4-BE49-F238E27FC236}">
                    <a16:creationId xmlns:a16="http://schemas.microsoft.com/office/drawing/2014/main" id="{89E55E8B-806B-EC65-A0F1-C0A91EC08D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70180" y="2639048"/>
                <a:ext cx="342065" cy="356621"/>
              </a:xfrm>
              <a:prstGeom prst="rect">
                <a:avLst/>
              </a:prstGeom>
            </p:spPr>
          </p:pic>
        </p:grpSp>
        <p:grpSp>
          <p:nvGrpSpPr>
            <p:cNvPr id="51" name="Group 50">
              <a:extLst>
                <a:ext uri="{FF2B5EF4-FFF2-40B4-BE49-F238E27FC236}">
                  <a16:creationId xmlns:a16="http://schemas.microsoft.com/office/drawing/2014/main" id="{C1240F7B-D242-AD24-D938-010189C2EE9B}"/>
                </a:ext>
              </a:extLst>
            </p:cNvPr>
            <p:cNvGrpSpPr/>
            <p:nvPr/>
          </p:nvGrpSpPr>
          <p:grpSpPr>
            <a:xfrm>
              <a:off x="3587642" y="2565722"/>
              <a:ext cx="945000" cy="892361"/>
              <a:chOff x="4099500" y="2558244"/>
              <a:chExt cx="945000" cy="892360"/>
            </a:xfrm>
          </p:grpSpPr>
          <p:sp>
            <p:nvSpPr>
              <p:cNvPr id="25" name="Flowchart: Connector 43">
                <a:extLst>
                  <a:ext uri="{FF2B5EF4-FFF2-40B4-BE49-F238E27FC236}">
                    <a16:creationId xmlns:a16="http://schemas.microsoft.com/office/drawing/2014/main" id="{D62CC28D-5A88-3B65-18A9-47E447ECBB32}"/>
                  </a:ext>
                </a:extLst>
              </p:cNvPr>
              <p:cNvSpPr>
                <a:spLocks noChangeAspect="1"/>
              </p:cNvSpPr>
              <p:nvPr/>
            </p:nvSpPr>
            <p:spPr>
              <a:xfrm rot="2700000">
                <a:off x="4304287"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514274">
                  <a:defRPr/>
                </a:pPr>
                <a:endParaRPr lang="en-IN" sz="1013" dirty="0">
                  <a:solidFill>
                    <a:prstClr val="white"/>
                  </a:solidFill>
                  <a:latin typeface="Trebuchet MS"/>
                </a:endParaRPr>
              </a:p>
            </p:txBody>
          </p:sp>
          <p:sp>
            <p:nvSpPr>
              <p:cNvPr id="26" name="TextBox 25">
                <a:extLst>
                  <a:ext uri="{FF2B5EF4-FFF2-40B4-BE49-F238E27FC236}">
                    <a16:creationId xmlns:a16="http://schemas.microsoft.com/office/drawing/2014/main" id="{7D66FB86-314A-B782-D769-C1E8F62EC723}"/>
                  </a:ext>
                </a:extLst>
              </p:cNvPr>
              <p:cNvSpPr txBox="1"/>
              <p:nvPr/>
            </p:nvSpPr>
            <p:spPr>
              <a:xfrm>
                <a:off x="4099500" y="3127439"/>
                <a:ext cx="945000" cy="323165"/>
              </a:xfrm>
              <a:prstGeom prst="rect">
                <a:avLst/>
              </a:prstGeom>
              <a:noFill/>
            </p:spPr>
            <p:txBody>
              <a:bodyPr wrap="square" lIns="91440" tIns="45720" rIns="91440" bIns="4572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49">
                  <a:defRPr/>
                </a:pPr>
                <a:r>
                  <a:rPr lang="en-IN" sz="750" dirty="0">
                    <a:solidFill>
                      <a:prstClr val="white"/>
                    </a:solidFill>
                    <a:latin typeface="TheSansOffice" panose="020B0503040302060204"/>
                  </a:rPr>
                  <a:t>CloudInfinit</a:t>
                </a:r>
                <a:r>
                  <a:rPr lang="en-IN" sz="750" baseline="30000" dirty="0">
                    <a:solidFill>
                      <a:srgbClr val="BBD42F"/>
                    </a:solidFill>
                    <a:latin typeface="TheSansOffice" panose="020B0503040302060204"/>
                  </a:rPr>
                  <a:t>+AI</a:t>
                </a:r>
                <a:r>
                  <a:rPr lang="en-IN" sz="750" dirty="0">
                    <a:solidFill>
                      <a:prstClr val="white"/>
                    </a:solidFill>
                    <a:latin typeface="TheSansOffice" panose="020B0503040302060204"/>
                  </a:rPr>
                  <a:t> </a:t>
                </a:r>
              </a:p>
              <a:p>
                <a:pPr algn="ctr" defTabSz="685749">
                  <a:defRPr/>
                </a:pPr>
                <a:r>
                  <a:rPr lang="en-IN" sz="750" dirty="0">
                    <a:solidFill>
                      <a:prstClr val="white"/>
                    </a:solidFill>
                    <a:latin typeface="TheSansOffice" panose="020B0503040302060204"/>
                  </a:rPr>
                  <a:t>GPU Cloud</a:t>
                </a:r>
                <a:endParaRPr lang="en-US" sz="750" dirty="0">
                  <a:solidFill>
                    <a:prstClr val="white"/>
                  </a:solidFill>
                  <a:latin typeface="TheSansOffice" panose="020B0503040302060204"/>
                </a:endParaRPr>
              </a:p>
            </p:txBody>
          </p:sp>
          <p:pic>
            <p:nvPicPr>
              <p:cNvPr id="31" name="Picture 30">
                <a:extLst>
                  <a:ext uri="{FF2B5EF4-FFF2-40B4-BE49-F238E27FC236}">
                    <a16:creationId xmlns:a16="http://schemas.microsoft.com/office/drawing/2014/main" id="{9185BF58-EB01-1F36-4E40-BBBD041842B9}"/>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0"/>
                        </a14:imgEffect>
                      </a14:imgLayer>
                    </a14:imgProps>
                  </a:ext>
                </a:extLst>
              </a:blip>
              <a:stretch>
                <a:fillRect/>
              </a:stretch>
            </p:blipFill>
            <p:spPr>
              <a:xfrm>
                <a:off x="4369911" y="2688163"/>
                <a:ext cx="404178" cy="254943"/>
              </a:xfrm>
              <a:prstGeom prst="rect">
                <a:avLst/>
              </a:prstGeom>
            </p:spPr>
          </p:pic>
        </p:grpSp>
        <p:grpSp>
          <p:nvGrpSpPr>
            <p:cNvPr id="43" name="Group 42">
              <a:extLst>
                <a:ext uri="{FF2B5EF4-FFF2-40B4-BE49-F238E27FC236}">
                  <a16:creationId xmlns:a16="http://schemas.microsoft.com/office/drawing/2014/main" id="{38CF1548-6C19-20C9-32FE-3A32C9EF182F}"/>
                </a:ext>
              </a:extLst>
            </p:cNvPr>
            <p:cNvGrpSpPr/>
            <p:nvPr/>
          </p:nvGrpSpPr>
          <p:grpSpPr>
            <a:xfrm>
              <a:off x="1518500" y="2565721"/>
              <a:ext cx="945000" cy="869614"/>
              <a:chOff x="1508631" y="2580990"/>
              <a:chExt cx="945000" cy="869614"/>
            </a:xfrm>
          </p:grpSpPr>
          <p:sp>
            <p:nvSpPr>
              <p:cNvPr id="6" name="Flowchart: Connector 11">
                <a:extLst>
                  <a:ext uri="{FF2B5EF4-FFF2-40B4-BE49-F238E27FC236}">
                    <a16:creationId xmlns:a16="http://schemas.microsoft.com/office/drawing/2014/main" id="{E72D2A5C-A44C-AA19-F472-418C1B4E5333}"/>
                  </a:ext>
                </a:extLst>
              </p:cNvPr>
              <p:cNvSpPr>
                <a:spLocks noChangeAspect="1"/>
              </p:cNvSpPr>
              <p:nvPr/>
            </p:nvSpPr>
            <p:spPr>
              <a:xfrm rot="2700000">
                <a:off x="1713418" y="2580990"/>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514274">
                  <a:defRPr/>
                </a:pPr>
                <a:endParaRPr lang="en-IN" sz="1013" dirty="0">
                  <a:solidFill>
                    <a:prstClr val="white"/>
                  </a:solidFill>
                  <a:latin typeface="Trebuchet MS"/>
                </a:endParaRPr>
              </a:p>
            </p:txBody>
          </p:sp>
          <p:sp>
            <p:nvSpPr>
              <p:cNvPr id="32" name="TextBox 31">
                <a:extLst>
                  <a:ext uri="{FF2B5EF4-FFF2-40B4-BE49-F238E27FC236}">
                    <a16:creationId xmlns:a16="http://schemas.microsoft.com/office/drawing/2014/main" id="{15075E7D-EE06-B640-FC4E-B6592E6A0A4E}"/>
                  </a:ext>
                </a:extLst>
              </p:cNvPr>
              <p:cNvSpPr txBox="1"/>
              <p:nvPr/>
            </p:nvSpPr>
            <p:spPr>
              <a:xfrm>
                <a:off x="1508631"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49">
                  <a:defRPr/>
                </a:pPr>
                <a:r>
                  <a:rPr lang="en-IN" sz="750" dirty="0">
                    <a:solidFill>
                      <a:prstClr val="white"/>
                    </a:solidFill>
                    <a:latin typeface="TheSansOffice" panose="020B0503040302060204"/>
                  </a:rPr>
                  <a:t>Network Digital </a:t>
                </a:r>
              </a:p>
              <a:p>
                <a:pPr algn="ctr" defTabSz="685749">
                  <a:defRPr/>
                </a:pPr>
                <a:r>
                  <a:rPr lang="en-IN" sz="750" dirty="0">
                    <a:solidFill>
                      <a:prstClr val="white"/>
                    </a:solidFill>
                    <a:latin typeface="TheSansOffice" panose="020B0503040302060204"/>
                  </a:rPr>
                  <a:t>Managed Services</a:t>
                </a:r>
                <a:endParaRPr lang="en-US" sz="750" dirty="0">
                  <a:solidFill>
                    <a:prstClr val="white"/>
                  </a:solidFill>
                  <a:latin typeface="TheSansOffice" panose="020B0503040302060204"/>
                </a:endParaRPr>
              </a:p>
            </p:txBody>
          </p:sp>
          <p:pic>
            <p:nvPicPr>
              <p:cNvPr id="38" name="Graphic 37">
                <a:extLst>
                  <a:ext uri="{FF2B5EF4-FFF2-40B4-BE49-F238E27FC236}">
                    <a16:creationId xmlns:a16="http://schemas.microsoft.com/office/drawing/2014/main" id="{0CD0ADC3-22CF-23AB-5FB3-818F9FB59C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76109" y="2665997"/>
                <a:ext cx="410045" cy="374389"/>
              </a:xfrm>
              <a:prstGeom prst="rect">
                <a:avLst/>
              </a:prstGeom>
            </p:spPr>
          </p:pic>
        </p:grpSp>
        <p:grpSp>
          <p:nvGrpSpPr>
            <p:cNvPr id="49" name="Group 48">
              <a:extLst>
                <a:ext uri="{FF2B5EF4-FFF2-40B4-BE49-F238E27FC236}">
                  <a16:creationId xmlns:a16="http://schemas.microsoft.com/office/drawing/2014/main" id="{CFCCD0EF-B7F8-8C8F-3127-BDF1B71AAFBB}"/>
                </a:ext>
              </a:extLst>
            </p:cNvPr>
            <p:cNvGrpSpPr/>
            <p:nvPr/>
          </p:nvGrpSpPr>
          <p:grpSpPr>
            <a:xfrm>
              <a:off x="7725925" y="2565721"/>
              <a:ext cx="945000" cy="862162"/>
              <a:chOff x="7837240" y="2588442"/>
              <a:chExt cx="945000" cy="862162"/>
            </a:xfrm>
          </p:grpSpPr>
          <p:sp>
            <p:nvSpPr>
              <p:cNvPr id="39" name="Flowchart: Connector 15">
                <a:extLst>
                  <a:ext uri="{FF2B5EF4-FFF2-40B4-BE49-F238E27FC236}">
                    <a16:creationId xmlns:a16="http://schemas.microsoft.com/office/drawing/2014/main" id="{EF5804E3-F30F-9533-8F76-8160B0C28DB8}"/>
                  </a:ext>
                </a:extLst>
              </p:cNvPr>
              <p:cNvSpPr>
                <a:spLocks noChangeAspect="1"/>
              </p:cNvSpPr>
              <p:nvPr/>
            </p:nvSpPr>
            <p:spPr>
              <a:xfrm rot="2700000">
                <a:off x="8042026" y="258844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514274">
                  <a:defRPr/>
                </a:pPr>
                <a:endParaRPr lang="en-IN" sz="1013" dirty="0">
                  <a:solidFill>
                    <a:prstClr val="white"/>
                  </a:solidFill>
                  <a:latin typeface="Trebuchet MS"/>
                </a:endParaRPr>
              </a:p>
            </p:txBody>
          </p:sp>
          <p:sp>
            <p:nvSpPr>
              <p:cNvPr id="40" name="TextBox 39">
                <a:extLst>
                  <a:ext uri="{FF2B5EF4-FFF2-40B4-BE49-F238E27FC236}">
                    <a16:creationId xmlns:a16="http://schemas.microsoft.com/office/drawing/2014/main" id="{3808E0DD-D43B-C955-C1A4-7F33670D93AE}"/>
                  </a:ext>
                </a:extLst>
              </p:cNvPr>
              <p:cNvSpPr txBox="1"/>
              <p:nvPr/>
            </p:nvSpPr>
            <p:spPr>
              <a:xfrm>
                <a:off x="7837240"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85749">
                  <a:defRPr/>
                </a:pPr>
                <a:r>
                  <a:rPr lang="en-IN" sz="750" dirty="0">
                    <a:solidFill>
                      <a:prstClr val="white"/>
                    </a:solidFill>
                    <a:latin typeface="TheSansOffice" panose="020B0503040302060204"/>
                  </a:rPr>
                  <a:t>Security </a:t>
                </a:r>
              </a:p>
              <a:p>
                <a:pPr algn="ctr" defTabSz="685749">
                  <a:defRPr/>
                </a:pPr>
                <a:r>
                  <a:rPr lang="en-IN" sz="750" dirty="0">
                    <a:solidFill>
                      <a:prstClr val="white"/>
                    </a:solidFill>
                    <a:latin typeface="TheSansOffice" panose="020B0503040302060204"/>
                  </a:rPr>
                  <a:t>Managed Services</a:t>
                </a:r>
                <a:endParaRPr lang="en-US" sz="750" dirty="0">
                  <a:solidFill>
                    <a:prstClr val="white"/>
                  </a:solidFill>
                  <a:latin typeface="TheSansOffice" panose="020B0503040302060204"/>
                </a:endParaRPr>
              </a:p>
            </p:txBody>
          </p:sp>
          <p:pic>
            <p:nvPicPr>
              <p:cNvPr id="41" name="Graphic 40">
                <a:extLst>
                  <a:ext uri="{FF2B5EF4-FFF2-40B4-BE49-F238E27FC236}">
                    <a16:creationId xmlns:a16="http://schemas.microsoft.com/office/drawing/2014/main" id="{1DD9D8F3-3354-E27C-DEA2-C96D393F70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84046" y="2703288"/>
                <a:ext cx="251389" cy="334642"/>
              </a:xfrm>
              <a:prstGeom prst="rect">
                <a:avLst/>
              </a:prstGeom>
            </p:spPr>
          </p:pic>
        </p:grpSp>
      </p:grpSp>
      <p:grpSp>
        <p:nvGrpSpPr>
          <p:cNvPr id="62" name="Group 61">
            <a:extLst>
              <a:ext uri="{FF2B5EF4-FFF2-40B4-BE49-F238E27FC236}">
                <a16:creationId xmlns:a16="http://schemas.microsoft.com/office/drawing/2014/main" id="{218A14E9-02DC-0BB4-CE7B-3934368656E2}"/>
              </a:ext>
            </a:extLst>
          </p:cNvPr>
          <p:cNvGrpSpPr/>
          <p:nvPr/>
        </p:nvGrpSpPr>
        <p:grpSpPr>
          <a:xfrm>
            <a:off x="738316" y="744619"/>
            <a:ext cx="7667369" cy="900670"/>
            <a:chOff x="405362" y="318692"/>
            <a:chExt cx="7667369" cy="900670"/>
          </a:xfrm>
        </p:grpSpPr>
        <p:sp>
          <p:nvSpPr>
            <p:cNvPr id="21" name="TextBox 20">
              <a:extLst>
                <a:ext uri="{FF2B5EF4-FFF2-40B4-BE49-F238E27FC236}">
                  <a16:creationId xmlns:a16="http://schemas.microsoft.com/office/drawing/2014/main" id="{C40C3085-C98C-4490-F3E1-60989DBD82C8}"/>
                </a:ext>
              </a:extLst>
            </p:cNvPr>
            <p:cNvSpPr txBox="1"/>
            <p:nvPr/>
          </p:nvSpPr>
          <p:spPr>
            <a:xfrm>
              <a:off x="2515669" y="759250"/>
              <a:ext cx="981029"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66">
                <a:defRPr/>
              </a:pPr>
              <a:r>
                <a:rPr lang="en-US" sz="800" dirty="0">
                  <a:solidFill>
                    <a:prstClr val="white"/>
                  </a:solidFill>
                  <a:latin typeface="Trebuchet MS"/>
                </a:rPr>
                <a:t>Award for Sustainability</a:t>
              </a:r>
            </a:p>
          </p:txBody>
        </p:sp>
        <p:sp>
          <p:nvSpPr>
            <p:cNvPr id="22" name="TextBox 21">
              <a:extLst>
                <a:ext uri="{FF2B5EF4-FFF2-40B4-BE49-F238E27FC236}">
                  <a16:creationId xmlns:a16="http://schemas.microsoft.com/office/drawing/2014/main" id="{4BDC3DD2-F5C8-7CC2-B40E-5AB7B192C698}"/>
                </a:ext>
              </a:extLst>
            </p:cNvPr>
            <p:cNvSpPr txBox="1"/>
            <p:nvPr/>
          </p:nvSpPr>
          <p:spPr>
            <a:xfrm>
              <a:off x="3327106" y="746406"/>
              <a:ext cx="867840"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66">
                <a:defRPr/>
              </a:pPr>
              <a:r>
                <a:rPr lang="en-US" sz="800" dirty="0">
                  <a:solidFill>
                    <a:prstClr val="white"/>
                  </a:solidFill>
                  <a:latin typeface="Trebuchet MS"/>
                </a:rPr>
                <a:t>Innovation in Data Center</a:t>
              </a:r>
            </a:p>
          </p:txBody>
        </p:sp>
        <p:sp>
          <p:nvSpPr>
            <p:cNvPr id="44" name="TextBox 43">
              <a:extLst>
                <a:ext uri="{FF2B5EF4-FFF2-40B4-BE49-F238E27FC236}">
                  <a16:creationId xmlns:a16="http://schemas.microsoft.com/office/drawing/2014/main" id="{8FA783B9-1ABB-2365-8B9D-CC85D219BAD5}"/>
                </a:ext>
              </a:extLst>
            </p:cNvPr>
            <p:cNvSpPr txBox="1"/>
            <p:nvPr/>
          </p:nvSpPr>
          <p:spPr>
            <a:xfrm>
              <a:off x="5081696" y="729759"/>
              <a:ext cx="1061894"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66">
                <a:defRPr/>
              </a:pPr>
              <a:r>
                <a:rPr lang="en-US" sz="800" dirty="0">
                  <a:solidFill>
                    <a:prstClr val="white"/>
                  </a:solidFill>
                  <a:latin typeface="Trebuchet MS"/>
                </a:rPr>
                <a:t>Best in </a:t>
              </a:r>
            </a:p>
            <a:p>
              <a:pPr algn="ctr" defTabSz="457166">
                <a:defRPr/>
              </a:pPr>
              <a:r>
                <a:rPr lang="en-US" sz="800" dirty="0">
                  <a:solidFill>
                    <a:prstClr val="white"/>
                  </a:solidFill>
                  <a:latin typeface="Trebuchet MS"/>
                </a:rPr>
                <a:t>Services Industry</a:t>
              </a:r>
            </a:p>
          </p:txBody>
        </p:sp>
        <p:pic>
          <p:nvPicPr>
            <p:cNvPr id="45" name="Picture 44" descr="A logo with a sun&#10;&#10;Description automatically generated">
              <a:extLst>
                <a:ext uri="{FF2B5EF4-FFF2-40B4-BE49-F238E27FC236}">
                  <a16:creationId xmlns:a16="http://schemas.microsoft.com/office/drawing/2014/main" id="{E0ACB252-53EC-8845-34D4-BCC3DFD2026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512027" y="488244"/>
              <a:ext cx="496691" cy="233600"/>
            </a:xfrm>
            <a:prstGeom prst="rect">
              <a:avLst/>
            </a:prstGeom>
          </p:spPr>
        </p:pic>
        <p:pic>
          <p:nvPicPr>
            <p:cNvPr id="52" name="Picture 51" descr="A blue and black logo&#10;&#10;Description automatically generated">
              <a:extLst>
                <a:ext uri="{FF2B5EF4-FFF2-40B4-BE49-F238E27FC236}">
                  <a16:creationId xmlns:a16="http://schemas.microsoft.com/office/drawing/2014/main" id="{61F6B167-7B12-75BE-BFAB-BE496966FB73}"/>
                </a:ext>
              </a:extLst>
            </p:cNvPr>
            <p:cNvPicPr>
              <a:picLocks noChangeAspect="1"/>
            </p:cNvPicPr>
            <p:nvPr/>
          </p:nvPicPr>
          <p:blipFill>
            <a:blip r:embed="rId18" cstate="email">
              <a:extLst>
                <a:ext uri="{BEBA8EAE-BF5A-486C-A8C5-ECC9F3942E4B}">
                  <a14:imgProps xmlns:a14="http://schemas.microsoft.com/office/drawing/2010/main">
                    <a14:imgLayer r:embed="rId19">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392609" y="401068"/>
              <a:ext cx="434385" cy="320776"/>
            </a:xfrm>
            <a:prstGeom prst="rect">
              <a:avLst/>
            </a:prstGeom>
          </p:spPr>
        </p:pic>
        <p:pic>
          <p:nvPicPr>
            <p:cNvPr id="53" name="Picture 52" descr="A red white and blue sign&#10;&#10;Description automatically generated">
              <a:extLst>
                <a:ext uri="{FF2B5EF4-FFF2-40B4-BE49-F238E27FC236}">
                  <a16:creationId xmlns:a16="http://schemas.microsoft.com/office/drawing/2014/main" id="{83ADAD85-30A6-A069-EE36-B942D0D2C82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756133" y="488245"/>
              <a:ext cx="500100" cy="233599"/>
            </a:xfrm>
            <a:prstGeom prst="rect">
              <a:avLst/>
            </a:prstGeom>
          </p:spPr>
        </p:pic>
        <p:sp>
          <p:nvSpPr>
            <p:cNvPr id="54" name="TextBox 53">
              <a:extLst>
                <a:ext uri="{FF2B5EF4-FFF2-40B4-BE49-F238E27FC236}">
                  <a16:creationId xmlns:a16="http://schemas.microsoft.com/office/drawing/2014/main" id="{F71B3BFE-084C-A81C-8440-2AA63E6F5A54}"/>
                </a:ext>
              </a:extLst>
            </p:cNvPr>
            <p:cNvSpPr txBox="1"/>
            <p:nvPr/>
          </p:nvSpPr>
          <p:spPr>
            <a:xfrm>
              <a:off x="7010837" y="716213"/>
              <a:ext cx="1061894"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66">
                <a:defRPr/>
              </a:pPr>
              <a:r>
                <a:rPr lang="en-US" sz="800" dirty="0">
                  <a:solidFill>
                    <a:prstClr val="white"/>
                  </a:solidFill>
                  <a:latin typeface="Trebuchet MS"/>
                </a:rPr>
                <a:t>Managed Network Services - MQ</a:t>
              </a:r>
            </a:p>
          </p:txBody>
        </p:sp>
        <p:pic>
          <p:nvPicPr>
            <p:cNvPr id="55" name="Picture 54">
              <a:extLst>
                <a:ext uri="{FF2B5EF4-FFF2-40B4-BE49-F238E27FC236}">
                  <a16:creationId xmlns:a16="http://schemas.microsoft.com/office/drawing/2014/main" id="{A6D6C1DA-D90E-C2D5-29E2-FB4E59917089}"/>
                </a:ext>
              </a:extLst>
            </p:cNvPr>
            <p:cNvPicPr>
              <a:picLocks noChangeAspect="1"/>
            </p:cNvPicPr>
            <p:nvPr/>
          </p:nvPicPr>
          <p:blipFill>
            <a:blip r:embed="rId21" cstate="email">
              <a:biLevel thresh="25000"/>
              <a:extLst>
                <a:ext uri="{BEBA8EAE-BF5A-486C-A8C5-ECC9F3942E4B}">
                  <a14:imgProps xmlns:a14="http://schemas.microsoft.com/office/drawing/2010/main">
                    <a14:imgLayer r:embed="rId22">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178663" y="570272"/>
              <a:ext cx="659013" cy="151572"/>
            </a:xfrm>
            <a:prstGeom prst="rect">
              <a:avLst/>
            </a:prstGeom>
          </p:spPr>
        </p:pic>
        <p:pic>
          <p:nvPicPr>
            <p:cNvPr id="15" name="Picture 14" descr="Logos &amp; Brand Guidelines | NVIDIA">
              <a:extLst>
                <a:ext uri="{FF2B5EF4-FFF2-40B4-BE49-F238E27FC236}">
                  <a16:creationId xmlns:a16="http://schemas.microsoft.com/office/drawing/2014/main" id="{D157B8E9-CCE0-490A-5626-628235B6DC36}"/>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346846" y="385452"/>
              <a:ext cx="600700" cy="3363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DD66AFA-648F-DD04-552E-23BEE82611AD}"/>
                </a:ext>
              </a:extLst>
            </p:cNvPr>
            <p:cNvSpPr txBox="1"/>
            <p:nvPr/>
          </p:nvSpPr>
          <p:spPr>
            <a:xfrm>
              <a:off x="3965209" y="757697"/>
              <a:ext cx="1393480"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609570">
                <a:defRPr/>
              </a:pPr>
              <a:r>
                <a:rPr lang="en-US" sz="800" dirty="0">
                  <a:solidFill>
                    <a:prstClr val="white"/>
                  </a:solidFill>
                  <a:latin typeface="Trebuchet MS"/>
                </a:rPr>
                <a:t>India’s 1</a:t>
              </a:r>
              <a:r>
                <a:rPr lang="en-US" sz="800" baseline="30000" dirty="0">
                  <a:solidFill>
                    <a:prstClr val="white"/>
                  </a:solidFill>
                  <a:latin typeface="Trebuchet MS"/>
                </a:rPr>
                <a:t>st</a:t>
              </a:r>
              <a:r>
                <a:rPr lang="en-US" sz="800" dirty="0">
                  <a:solidFill>
                    <a:prstClr val="white"/>
                  </a:solidFill>
                  <a:latin typeface="Trebuchet MS"/>
                </a:rPr>
                <a:t> Nvidia </a:t>
              </a:r>
            </a:p>
            <a:p>
              <a:pPr algn="ctr" defTabSz="609570">
                <a:defRPr/>
              </a:pPr>
              <a:r>
                <a:rPr lang="en-US" sz="800" dirty="0">
                  <a:solidFill>
                    <a:prstClr val="white"/>
                  </a:solidFill>
                  <a:latin typeface="Trebuchet MS"/>
                </a:rPr>
                <a:t>DGX Ready Liquid &amp; </a:t>
              </a:r>
            </a:p>
            <a:p>
              <a:pPr algn="ctr" defTabSz="609570">
                <a:defRPr/>
              </a:pPr>
              <a:r>
                <a:rPr lang="en-US" sz="800" dirty="0">
                  <a:solidFill>
                    <a:prstClr val="white"/>
                  </a:solidFill>
                  <a:latin typeface="Trebuchet MS"/>
                </a:rPr>
                <a:t>Air Cooled DCs</a:t>
              </a:r>
              <a:endParaRPr lang="en-IN" sz="800" dirty="0">
                <a:solidFill>
                  <a:prstClr val="white"/>
                </a:solidFill>
                <a:latin typeface="Trebuchet MS"/>
              </a:endParaRPr>
            </a:p>
          </p:txBody>
        </p:sp>
        <p:pic>
          <p:nvPicPr>
            <p:cNvPr id="57" name="Picture 2" descr="India Primetime', ET BrandEquity">
              <a:extLst>
                <a:ext uri="{FF2B5EF4-FFF2-40B4-BE49-F238E27FC236}">
                  <a16:creationId xmlns:a16="http://schemas.microsoft.com/office/drawing/2014/main" id="{CBA89BB5-AAD4-0319-D207-73301072D64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981493" y="406031"/>
              <a:ext cx="294965" cy="315813"/>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D6094B7F-354B-9797-57BB-487DEF5B7A0B}"/>
                </a:ext>
              </a:extLst>
            </p:cNvPr>
            <p:cNvSpPr txBox="1"/>
            <p:nvPr/>
          </p:nvSpPr>
          <p:spPr>
            <a:xfrm>
              <a:off x="1518500" y="758907"/>
              <a:ext cx="1208155" cy="338554"/>
            </a:xfrm>
            <a:prstGeom prst="rect">
              <a:avLst/>
            </a:prstGeom>
            <a:noFill/>
          </p:spPr>
          <p:txBody>
            <a:bodyPr wrap="square" rtlCol="0">
              <a:spAutoFit/>
            </a:bodyPr>
            <a:lstStyle/>
            <a:p>
              <a:pPr algn="ctr" defTabSz="685783">
                <a:defRPr/>
              </a:pPr>
              <a:r>
                <a:rPr lang="en-US" sz="800" dirty="0">
                  <a:solidFill>
                    <a:prstClr val="white"/>
                  </a:solidFill>
                  <a:latin typeface="Trebuchet MS"/>
                </a:rPr>
                <a:t>Best Future-Proof Data Center Project</a:t>
              </a:r>
            </a:p>
          </p:txBody>
        </p:sp>
        <p:pic>
          <p:nvPicPr>
            <p:cNvPr id="1026" name="Picture 2" descr="Partner Content - IDC European Utilities Summit 2021">
              <a:extLst>
                <a:ext uri="{FF2B5EF4-FFF2-40B4-BE49-F238E27FC236}">
                  <a16:creationId xmlns:a16="http://schemas.microsoft.com/office/drawing/2014/main" id="{AD547B04-6A11-39CC-1536-07CD234589A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156577" y="475514"/>
              <a:ext cx="847482" cy="25424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90FC0E6F-7A9A-595A-6FE1-139D0FDABC1F}"/>
                </a:ext>
              </a:extLst>
            </p:cNvPr>
            <p:cNvSpPr txBox="1"/>
            <p:nvPr/>
          </p:nvSpPr>
          <p:spPr>
            <a:xfrm>
              <a:off x="6030245" y="727327"/>
              <a:ext cx="1061894"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66">
                <a:defRPr/>
              </a:pPr>
              <a:r>
                <a:rPr lang="en-US" sz="800" dirty="0">
                  <a:solidFill>
                    <a:prstClr val="white"/>
                  </a:solidFill>
                  <a:latin typeface="Trebuchet MS"/>
                </a:rPr>
                <a:t>DC Services India &amp; ​Managed Cloud Services APAC ​</a:t>
              </a:r>
            </a:p>
          </p:txBody>
        </p:sp>
        <p:sp>
          <p:nvSpPr>
            <p:cNvPr id="56" name="TextBox 55">
              <a:extLst>
                <a:ext uri="{FF2B5EF4-FFF2-40B4-BE49-F238E27FC236}">
                  <a16:creationId xmlns:a16="http://schemas.microsoft.com/office/drawing/2014/main" id="{B8A6BE3A-717D-A366-D5A6-1A6DE8427D4B}"/>
                </a:ext>
              </a:extLst>
            </p:cNvPr>
            <p:cNvSpPr txBox="1"/>
            <p:nvPr/>
          </p:nvSpPr>
          <p:spPr>
            <a:xfrm>
              <a:off x="405362" y="758907"/>
              <a:ext cx="1208155" cy="338554"/>
            </a:xfrm>
            <a:prstGeom prst="rect">
              <a:avLst/>
            </a:prstGeom>
            <a:noFill/>
          </p:spPr>
          <p:txBody>
            <a:bodyPr wrap="square" rtlCol="0">
              <a:spAutoFit/>
            </a:bodyPr>
            <a:lstStyle>
              <a:defPPr>
                <a:defRPr lang="en-US"/>
              </a:defPPr>
              <a:lvl1pPr algn="ctr" defTabSz="685783">
                <a:defRPr sz="800">
                  <a:solidFill>
                    <a:prstClr val="white"/>
                  </a:solidFill>
                  <a:latin typeface="Trebuchet MS"/>
                </a:defRPr>
              </a:lvl1pPr>
            </a:lstStyle>
            <a:p>
              <a:r>
                <a:rPr lang="en-US" dirty="0"/>
                <a:t>CIO Choice 2025 for </a:t>
              </a:r>
            </a:p>
            <a:p>
              <a:r>
                <a:rPr lang="en-US" dirty="0"/>
                <a:t>AI Ready Data Centers</a:t>
              </a:r>
            </a:p>
          </p:txBody>
        </p:sp>
        <p:pic>
          <p:nvPicPr>
            <p:cNvPr id="61" name="Picture 60" descr="A gold medal with a red strap&#10;&#10;AI-generated content may be incorrect.">
              <a:extLst>
                <a:ext uri="{FF2B5EF4-FFF2-40B4-BE49-F238E27FC236}">
                  <a16:creationId xmlns:a16="http://schemas.microsoft.com/office/drawing/2014/main" id="{C4A7F1F2-A196-B9D2-A0ED-69D34B53579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51527" y="318692"/>
              <a:ext cx="403152" cy="403152"/>
            </a:xfrm>
            <a:prstGeom prst="rect">
              <a:avLst/>
            </a:prstGeom>
          </p:spPr>
        </p:pic>
      </p:grpSp>
    </p:spTree>
    <p:extLst>
      <p:ext uri="{BB962C8B-B14F-4D97-AF65-F5344CB8AC3E}">
        <p14:creationId xmlns:p14="http://schemas.microsoft.com/office/powerpoint/2010/main" val="23487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FA1FC-F81A-2CBE-F90C-CA6371A5246B}"/>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EFB06095-B14F-D40C-89E7-79CDD5AAB528}"/>
              </a:ext>
            </a:extLst>
          </p:cNvPr>
          <p:cNvSpPr/>
          <p:nvPr/>
        </p:nvSpPr>
        <p:spPr>
          <a:xfrm>
            <a:off x="323850" y="987425"/>
            <a:ext cx="8496300" cy="3744913"/>
          </a:xfrm>
          <a:prstGeom prst="roundRect">
            <a:avLst>
              <a:gd name="adj" fmla="val 4314"/>
            </a:avLst>
          </a:prstGeom>
          <a:solidFill>
            <a:srgbClr val="10253F">
              <a:alpha val="50196"/>
            </a:srgbClr>
          </a:solidFill>
          <a:ln w="6350">
            <a:solidFill>
              <a:schemeClr val="accent1">
                <a:lumMod val="75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C04A429-2AE4-CC3E-E895-4A9DA0927AC0}"/>
              </a:ext>
            </a:extLst>
          </p:cNvPr>
          <p:cNvSpPr txBox="1"/>
          <p:nvPr/>
        </p:nvSpPr>
        <p:spPr>
          <a:xfrm>
            <a:off x="1274773" y="1200019"/>
            <a:ext cx="1161042" cy="1477328"/>
          </a:xfrm>
          <a:prstGeom prst="rect">
            <a:avLst/>
          </a:prstGeom>
          <a:noFill/>
          <a:ln w="6350">
            <a:solidFill>
              <a:schemeClr val="bg1"/>
            </a:solidFill>
            <a:prstDash val="sysDot"/>
          </a:ln>
        </p:spPr>
        <p:txBody>
          <a:bodyPr wrap="square" rtlCol="0">
            <a:spAutoFit/>
          </a:bodyPr>
          <a:lstStyle/>
          <a:p>
            <a:endParaRPr lang="en-IN"/>
          </a:p>
          <a:p>
            <a:endParaRPr lang="en-US"/>
          </a:p>
          <a:p>
            <a:endParaRPr lang="en-US"/>
          </a:p>
          <a:p>
            <a:endParaRPr lang="en-US"/>
          </a:p>
          <a:p>
            <a:endParaRPr lang="en-US"/>
          </a:p>
        </p:txBody>
      </p:sp>
      <p:sp>
        <p:nvSpPr>
          <p:cNvPr id="38" name="TextBox 37">
            <a:extLst>
              <a:ext uri="{FF2B5EF4-FFF2-40B4-BE49-F238E27FC236}">
                <a16:creationId xmlns:a16="http://schemas.microsoft.com/office/drawing/2014/main" id="{21BF26A0-51F4-2E49-77C1-CD303EEFB32F}"/>
              </a:ext>
            </a:extLst>
          </p:cNvPr>
          <p:cNvSpPr txBox="1"/>
          <p:nvPr/>
        </p:nvSpPr>
        <p:spPr>
          <a:xfrm>
            <a:off x="7495333" y="1200019"/>
            <a:ext cx="1161042" cy="1477328"/>
          </a:xfrm>
          <a:prstGeom prst="rect">
            <a:avLst/>
          </a:prstGeom>
          <a:noFill/>
          <a:ln w="6350">
            <a:solidFill>
              <a:schemeClr val="bg1"/>
            </a:solidFill>
            <a:prstDash val="sysDot"/>
          </a:ln>
        </p:spPr>
        <p:txBody>
          <a:bodyPr wrap="square" rtlCol="0">
            <a:spAutoFit/>
          </a:bodyPr>
          <a:lstStyle/>
          <a:p>
            <a:endParaRPr lang="en-IN"/>
          </a:p>
          <a:p>
            <a:endParaRPr lang="en-US"/>
          </a:p>
          <a:p>
            <a:endParaRPr lang="en-US"/>
          </a:p>
          <a:p>
            <a:endParaRPr lang="en-US"/>
          </a:p>
          <a:p>
            <a:endParaRPr lang="en-US"/>
          </a:p>
        </p:txBody>
      </p:sp>
      <p:pic>
        <p:nvPicPr>
          <p:cNvPr id="16" name="Picture 2" descr="eGovernments Foundation">
            <a:extLst>
              <a:ext uri="{FF2B5EF4-FFF2-40B4-BE49-F238E27FC236}">
                <a16:creationId xmlns:a16="http://schemas.microsoft.com/office/drawing/2014/main" id="{5B780084-A80F-07B7-01E5-10FCD27F7E92}"/>
              </a:ext>
            </a:extLst>
          </p:cNvPr>
          <p:cNvPicPr>
            <a:picLocks noChangeAspect="1" noChangeArrowheads="1"/>
          </p:cNvPicPr>
          <p:nvPr/>
        </p:nvPicPr>
        <p:blipFill>
          <a:blip r:embed="rId3" cstate="screen"/>
          <a:srcRect/>
          <a:stretch>
            <a:fillRect/>
          </a:stretch>
        </p:blipFill>
        <p:spPr bwMode="auto">
          <a:xfrm>
            <a:off x="441368" y="1260535"/>
            <a:ext cx="792000" cy="7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4D8D87-57F0-05C7-A103-ED09F817DAEE}"/>
              </a:ext>
            </a:extLst>
          </p:cNvPr>
          <p:cNvSpPr>
            <a:spLocks noGrp="1"/>
          </p:cNvSpPr>
          <p:nvPr>
            <p:ph type="title"/>
          </p:nvPr>
        </p:nvSpPr>
        <p:spPr>
          <a:xfrm>
            <a:off x="324000" y="211574"/>
            <a:ext cx="8496150" cy="415490"/>
          </a:xfrm>
        </p:spPr>
        <p:txBody>
          <a:bodyPr/>
          <a:lstStyle/>
          <a:p>
            <a:r>
              <a:rPr lang="en-US"/>
              <a:t>COMPLIANCE AND CERTIFICATIONS</a:t>
            </a:r>
            <a:endParaRPr lang="en-IN"/>
          </a:p>
        </p:txBody>
      </p:sp>
      <p:sp>
        <p:nvSpPr>
          <p:cNvPr id="7" name="TextBox 6">
            <a:extLst>
              <a:ext uri="{FF2B5EF4-FFF2-40B4-BE49-F238E27FC236}">
                <a16:creationId xmlns:a16="http://schemas.microsoft.com/office/drawing/2014/main" id="{6BE7E47F-A73A-5CB6-7437-CCC4D7803FA8}"/>
              </a:ext>
            </a:extLst>
          </p:cNvPr>
          <p:cNvSpPr txBox="1"/>
          <p:nvPr/>
        </p:nvSpPr>
        <p:spPr>
          <a:xfrm>
            <a:off x="2393667" y="2050406"/>
            <a:ext cx="10442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Rated 3: Concurrently Maintainable Site Infrastructure</a:t>
            </a:r>
          </a:p>
        </p:txBody>
      </p:sp>
      <p:sp>
        <p:nvSpPr>
          <p:cNvPr id="8" name="TextBox 7">
            <a:extLst>
              <a:ext uri="{FF2B5EF4-FFF2-40B4-BE49-F238E27FC236}">
                <a16:creationId xmlns:a16="http://schemas.microsoft.com/office/drawing/2014/main" id="{B064C017-8F56-82FA-CD6B-A73EC1E4CB48}"/>
              </a:ext>
            </a:extLst>
          </p:cNvPr>
          <p:cNvSpPr txBox="1"/>
          <p:nvPr/>
        </p:nvSpPr>
        <p:spPr>
          <a:xfrm>
            <a:off x="348125" y="3787226"/>
            <a:ext cx="94361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PCI DSS</a:t>
            </a:r>
          </a:p>
        </p:txBody>
      </p:sp>
      <p:sp>
        <p:nvSpPr>
          <p:cNvPr id="9" name="TextBox 8">
            <a:extLst>
              <a:ext uri="{FF2B5EF4-FFF2-40B4-BE49-F238E27FC236}">
                <a16:creationId xmlns:a16="http://schemas.microsoft.com/office/drawing/2014/main" id="{1424B5CA-25D9-A81F-EBAB-3174EBED7725}"/>
              </a:ext>
            </a:extLst>
          </p:cNvPr>
          <p:cNvSpPr txBox="1"/>
          <p:nvPr/>
        </p:nvSpPr>
        <p:spPr>
          <a:xfrm>
            <a:off x="3592731" y="2050406"/>
            <a:ext cx="18345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Trebuchet MS" panose="020B0603020202020204"/>
                <a:ea typeface="+mn-ea"/>
                <a:cs typeface="+mn-cs"/>
              </a:rPr>
              <a:t>Data Center, Cloud &amp;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Trebuchet MS" panose="020B0603020202020204"/>
                <a:ea typeface="+mn-ea"/>
                <a:cs typeface="+mn-cs"/>
              </a:rPr>
              <a:t>Managed Services</a:t>
            </a:r>
            <a:endPar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TextBox 13">
            <a:extLst>
              <a:ext uri="{FF2B5EF4-FFF2-40B4-BE49-F238E27FC236}">
                <a16:creationId xmlns:a16="http://schemas.microsoft.com/office/drawing/2014/main" id="{A9963A08-FAF3-B699-0A0E-DDE8525D3F82}"/>
              </a:ext>
            </a:extLst>
          </p:cNvPr>
          <p:cNvSpPr txBox="1"/>
          <p:nvPr/>
        </p:nvSpPr>
        <p:spPr>
          <a:xfrm>
            <a:off x="4516520" y="3797590"/>
            <a:ext cx="10966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Environmental Management system</a:t>
            </a:r>
          </a:p>
        </p:txBody>
      </p:sp>
      <p:grpSp>
        <p:nvGrpSpPr>
          <p:cNvPr id="24" name="Group 23">
            <a:extLst>
              <a:ext uri="{FF2B5EF4-FFF2-40B4-BE49-F238E27FC236}">
                <a16:creationId xmlns:a16="http://schemas.microsoft.com/office/drawing/2014/main" id="{B54BEB74-B004-478C-5006-DADFAF8B5A37}"/>
              </a:ext>
            </a:extLst>
          </p:cNvPr>
          <p:cNvGrpSpPr/>
          <p:nvPr/>
        </p:nvGrpSpPr>
        <p:grpSpPr>
          <a:xfrm>
            <a:off x="1253608" y="2999314"/>
            <a:ext cx="857577" cy="997596"/>
            <a:chOff x="597202" y="2878547"/>
            <a:chExt cx="857577" cy="997596"/>
          </a:xfrm>
        </p:grpSpPr>
        <p:sp>
          <p:nvSpPr>
            <p:cNvPr id="11" name="TextBox 10">
              <a:extLst>
                <a:ext uri="{FF2B5EF4-FFF2-40B4-BE49-F238E27FC236}">
                  <a16:creationId xmlns:a16="http://schemas.microsoft.com/office/drawing/2014/main" id="{B642301F-7E5A-BBCF-6D26-F8457A8BCF3C}"/>
                </a:ext>
              </a:extLst>
            </p:cNvPr>
            <p:cNvSpPr txBox="1"/>
            <p:nvPr/>
          </p:nvSpPr>
          <p:spPr>
            <a:xfrm>
              <a:off x="597202" y="3660699"/>
              <a:ext cx="85757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SOC 1 Type II</a:t>
              </a:r>
            </a:p>
          </p:txBody>
        </p:sp>
        <p:pic>
          <p:nvPicPr>
            <p:cNvPr id="17" name="Picture 16" descr="Graphical user interface, application&#10;&#10;Description automatically generated with medium confidence">
              <a:extLst>
                <a:ext uri="{FF2B5EF4-FFF2-40B4-BE49-F238E27FC236}">
                  <a16:creationId xmlns:a16="http://schemas.microsoft.com/office/drawing/2014/main" id="{5FF4F8D9-2C44-6699-93F6-4CAEF42EBFD0}"/>
                </a:ext>
              </a:extLst>
            </p:cNvPr>
            <p:cNvPicPr>
              <a:picLocks noChangeAspect="1"/>
            </p:cNvPicPr>
            <p:nvPr/>
          </p:nvPicPr>
          <p:blipFill rotWithShape="1">
            <a:blip r:embed="rId4" cstate="screen"/>
            <a:srcRect/>
            <a:stretch>
              <a:fillRect/>
            </a:stretch>
          </p:blipFill>
          <p:spPr>
            <a:xfrm>
              <a:off x="665990" y="2878547"/>
              <a:ext cx="720000" cy="730888"/>
            </a:xfrm>
            <a:prstGeom prst="rect">
              <a:avLst/>
            </a:prstGeom>
          </p:spPr>
        </p:pic>
      </p:grpSp>
      <p:grpSp>
        <p:nvGrpSpPr>
          <p:cNvPr id="22" name="Group 21">
            <a:extLst>
              <a:ext uri="{FF2B5EF4-FFF2-40B4-BE49-F238E27FC236}">
                <a16:creationId xmlns:a16="http://schemas.microsoft.com/office/drawing/2014/main" id="{81DCB0AF-5778-7CCD-B6C0-3E77DE268A22}"/>
              </a:ext>
            </a:extLst>
          </p:cNvPr>
          <p:cNvGrpSpPr/>
          <p:nvPr/>
        </p:nvGrpSpPr>
        <p:grpSpPr>
          <a:xfrm>
            <a:off x="2083616" y="2999314"/>
            <a:ext cx="852776" cy="997596"/>
            <a:chOff x="1558981" y="2878547"/>
            <a:chExt cx="852776" cy="997596"/>
          </a:xfrm>
        </p:grpSpPr>
        <p:sp>
          <p:nvSpPr>
            <p:cNvPr id="12" name="TextBox 11">
              <a:extLst>
                <a:ext uri="{FF2B5EF4-FFF2-40B4-BE49-F238E27FC236}">
                  <a16:creationId xmlns:a16="http://schemas.microsoft.com/office/drawing/2014/main" id="{4CBDD27A-C8C2-AE05-681A-F58610C3C840}"/>
                </a:ext>
              </a:extLst>
            </p:cNvPr>
            <p:cNvSpPr txBox="1"/>
            <p:nvPr/>
          </p:nvSpPr>
          <p:spPr>
            <a:xfrm>
              <a:off x="1558981" y="3660699"/>
              <a:ext cx="85277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SOC 2 Type II</a:t>
              </a:r>
            </a:p>
          </p:txBody>
        </p:sp>
        <p:pic>
          <p:nvPicPr>
            <p:cNvPr id="19" name="Picture 18" descr="A picture containing application&#10;&#10;Description automatically generated">
              <a:extLst>
                <a:ext uri="{FF2B5EF4-FFF2-40B4-BE49-F238E27FC236}">
                  <a16:creationId xmlns:a16="http://schemas.microsoft.com/office/drawing/2014/main" id="{C7177F5D-7359-178E-EF0F-87455684BDF7}"/>
                </a:ext>
              </a:extLst>
            </p:cNvPr>
            <p:cNvPicPr>
              <a:picLocks noChangeAspect="1"/>
            </p:cNvPicPr>
            <p:nvPr/>
          </p:nvPicPr>
          <p:blipFill>
            <a:blip r:embed="rId5" cstate="screen"/>
            <a:stretch>
              <a:fillRect/>
            </a:stretch>
          </p:blipFill>
          <p:spPr>
            <a:xfrm>
              <a:off x="1625369" y="2878547"/>
              <a:ext cx="720000" cy="720000"/>
            </a:xfrm>
            <a:prstGeom prst="rect">
              <a:avLst/>
            </a:prstGeom>
          </p:spPr>
        </p:pic>
      </p:grpSp>
      <p:pic>
        <p:nvPicPr>
          <p:cNvPr id="21" name="Picture 20" descr="Logo&#10;&#10;Description automatically generated">
            <a:extLst>
              <a:ext uri="{FF2B5EF4-FFF2-40B4-BE49-F238E27FC236}">
                <a16:creationId xmlns:a16="http://schemas.microsoft.com/office/drawing/2014/main" id="{695A837E-CE12-1434-C103-2B43744DDB92}"/>
              </a:ext>
            </a:extLst>
          </p:cNvPr>
          <p:cNvPicPr>
            <a:picLocks noChangeAspect="1"/>
          </p:cNvPicPr>
          <p:nvPr/>
        </p:nvPicPr>
        <p:blipFill>
          <a:blip r:embed="rId6" cstate="screen"/>
          <a:stretch>
            <a:fillRect/>
          </a:stretch>
        </p:blipFill>
        <p:spPr>
          <a:xfrm>
            <a:off x="5681599" y="1296535"/>
            <a:ext cx="647091" cy="720000"/>
          </a:xfrm>
          <a:prstGeom prst="rect">
            <a:avLst/>
          </a:prstGeom>
        </p:spPr>
      </p:pic>
      <p:pic>
        <p:nvPicPr>
          <p:cNvPr id="23" name="Picture 22" descr="Graphical user interface, text, website&#10;&#10;Description automatically generated">
            <a:extLst>
              <a:ext uri="{FF2B5EF4-FFF2-40B4-BE49-F238E27FC236}">
                <a16:creationId xmlns:a16="http://schemas.microsoft.com/office/drawing/2014/main" id="{FAF277C8-D9AF-0B8A-2454-272FA60F3897}"/>
              </a:ext>
            </a:extLst>
          </p:cNvPr>
          <p:cNvPicPr>
            <a:picLocks noChangeAspect="1"/>
          </p:cNvPicPr>
          <p:nvPr/>
        </p:nvPicPr>
        <p:blipFill>
          <a:blip r:embed="rId7" cstate="screen"/>
          <a:stretch>
            <a:fillRect/>
          </a:stretch>
        </p:blipFill>
        <p:spPr>
          <a:xfrm>
            <a:off x="3584466" y="1296535"/>
            <a:ext cx="1842797" cy="720000"/>
          </a:xfrm>
          <a:prstGeom prst="rect">
            <a:avLst/>
          </a:prstGeom>
        </p:spPr>
      </p:pic>
      <p:pic>
        <p:nvPicPr>
          <p:cNvPr id="27" name="Picture 26" descr="Logo&#10;&#10;Description automatically generated">
            <a:extLst>
              <a:ext uri="{FF2B5EF4-FFF2-40B4-BE49-F238E27FC236}">
                <a16:creationId xmlns:a16="http://schemas.microsoft.com/office/drawing/2014/main" id="{71CACBA3-0F74-5CD7-74B6-94972353748B}"/>
              </a:ext>
            </a:extLst>
          </p:cNvPr>
          <p:cNvPicPr>
            <a:picLocks noChangeAspect="1"/>
          </p:cNvPicPr>
          <p:nvPr/>
        </p:nvPicPr>
        <p:blipFill>
          <a:blip r:embed="rId8" cstate="screen"/>
          <a:stretch>
            <a:fillRect/>
          </a:stretch>
        </p:blipFill>
        <p:spPr>
          <a:xfrm>
            <a:off x="4686985" y="2999313"/>
            <a:ext cx="790730" cy="720000"/>
          </a:xfrm>
          <a:prstGeom prst="rect">
            <a:avLst/>
          </a:prstGeom>
        </p:spPr>
      </p:pic>
      <p:pic>
        <p:nvPicPr>
          <p:cNvPr id="29" name="Picture 28" descr="Diagram&#10;&#10;Description automatically generated">
            <a:extLst>
              <a:ext uri="{FF2B5EF4-FFF2-40B4-BE49-F238E27FC236}">
                <a16:creationId xmlns:a16="http://schemas.microsoft.com/office/drawing/2014/main" id="{8C55BEF6-94EA-7547-4B91-760622F4DB53}"/>
              </a:ext>
            </a:extLst>
          </p:cNvPr>
          <p:cNvPicPr>
            <a:picLocks noChangeAspect="1"/>
          </p:cNvPicPr>
          <p:nvPr/>
        </p:nvPicPr>
        <p:blipFill>
          <a:blip r:embed="rId9" cstate="screen"/>
          <a:stretch>
            <a:fillRect/>
          </a:stretch>
        </p:blipFill>
        <p:spPr>
          <a:xfrm>
            <a:off x="441368" y="2999313"/>
            <a:ext cx="805713" cy="720000"/>
          </a:xfrm>
          <a:prstGeom prst="rect">
            <a:avLst/>
          </a:prstGeom>
        </p:spPr>
      </p:pic>
      <p:pic>
        <p:nvPicPr>
          <p:cNvPr id="31" name="Picture 30" descr="A picture containing text, wheel, gear&#10;&#10;Description automatically generated">
            <a:extLst>
              <a:ext uri="{FF2B5EF4-FFF2-40B4-BE49-F238E27FC236}">
                <a16:creationId xmlns:a16="http://schemas.microsoft.com/office/drawing/2014/main" id="{FF0FB5FC-A78C-2132-A54A-8EA412F05952}"/>
              </a:ext>
            </a:extLst>
          </p:cNvPr>
          <p:cNvPicPr>
            <a:picLocks noChangeAspect="1"/>
          </p:cNvPicPr>
          <p:nvPr/>
        </p:nvPicPr>
        <p:blipFill>
          <a:blip r:embed="rId10" cstate="screen"/>
          <a:stretch>
            <a:fillRect/>
          </a:stretch>
        </p:blipFill>
        <p:spPr>
          <a:xfrm>
            <a:off x="2578699" y="1296535"/>
            <a:ext cx="720000" cy="720000"/>
          </a:xfrm>
          <a:prstGeom prst="rect">
            <a:avLst/>
          </a:prstGeom>
        </p:spPr>
      </p:pic>
      <p:sp>
        <p:nvSpPr>
          <p:cNvPr id="3" name="TextBox 2">
            <a:extLst>
              <a:ext uri="{FF2B5EF4-FFF2-40B4-BE49-F238E27FC236}">
                <a16:creationId xmlns:a16="http://schemas.microsoft.com/office/drawing/2014/main" id="{227DDE39-C341-9E00-4FFB-6125AA0835F6}"/>
              </a:ext>
            </a:extLst>
          </p:cNvPr>
          <p:cNvSpPr txBox="1"/>
          <p:nvPr/>
        </p:nvSpPr>
        <p:spPr>
          <a:xfrm>
            <a:off x="6436429" y="2050406"/>
            <a:ext cx="10130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Telecom Data Center &amp; Managed Services</a:t>
            </a:r>
          </a:p>
        </p:txBody>
      </p:sp>
      <p:pic>
        <p:nvPicPr>
          <p:cNvPr id="4" name="Picture 3">
            <a:extLst>
              <a:ext uri="{FF2B5EF4-FFF2-40B4-BE49-F238E27FC236}">
                <a16:creationId xmlns:a16="http://schemas.microsoft.com/office/drawing/2014/main" id="{4E1059A8-DEDF-1CCF-B329-44D8A5DB96E4}"/>
              </a:ext>
            </a:extLst>
          </p:cNvPr>
          <p:cNvPicPr>
            <a:picLocks noChangeAspect="1"/>
          </p:cNvPicPr>
          <p:nvPr/>
        </p:nvPicPr>
        <p:blipFill rotWithShape="1">
          <a:blip r:embed="rId11" cstate="screen"/>
          <a:srcRect/>
          <a:stretch>
            <a:fillRect/>
          </a:stretch>
        </p:blipFill>
        <p:spPr>
          <a:xfrm>
            <a:off x="6576464" y="1296535"/>
            <a:ext cx="732987" cy="720000"/>
          </a:xfrm>
          <a:prstGeom prst="rect">
            <a:avLst/>
          </a:prstGeom>
        </p:spPr>
      </p:pic>
      <p:sp>
        <p:nvSpPr>
          <p:cNvPr id="18" name="TextBox 17">
            <a:extLst>
              <a:ext uri="{FF2B5EF4-FFF2-40B4-BE49-F238E27FC236}">
                <a16:creationId xmlns:a16="http://schemas.microsoft.com/office/drawing/2014/main" id="{010F9365-B0B7-11C3-0A1C-36273824D5A5}"/>
              </a:ext>
            </a:extLst>
          </p:cNvPr>
          <p:cNvSpPr txBox="1"/>
          <p:nvPr/>
        </p:nvSpPr>
        <p:spPr>
          <a:xfrm>
            <a:off x="5573860" y="2050406"/>
            <a:ext cx="86256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Trebuchet MS" panose="020B0603020202020204"/>
                <a:ea typeface="+mn-ea"/>
                <a:cs typeface="+mn-cs"/>
              </a:rPr>
              <a:t>I</a:t>
            </a: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T Service Management</a:t>
            </a:r>
          </a:p>
        </p:txBody>
      </p:sp>
      <p:pic>
        <p:nvPicPr>
          <p:cNvPr id="26" name="Picture 25">
            <a:extLst>
              <a:ext uri="{FF2B5EF4-FFF2-40B4-BE49-F238E27FC236}">
                <a16:creationId xmlns:a16="http://schemas.microsoft.com/office/drawing/2014/main" id="{565A5CC0-FBDB-56F0-8925-7EF78511DA86}"/>
              </a:ext>
            </a:extLst>
          </p:cNvPr>
          <p:cNvPicPr>
            <a:picLocks noChangeAspect="1"/>
          </p:cNvPicPr>
          <p:nvPr/>
        </p:nvPicPr>
        <p:blipFill rotWithShape="1">
          <a:blip r:embed="rId12" cstate="screen"/>
          <a:srcRect/>
          <a:stretch>
            <a:fillRect/>
          </a:stretch>
        </p:blipFill>
        <p:spPr>
          <a:xfrm>
            <a:off x="1377565" y="1419916"/>
            <a:ext cx="955459" cy="473238"/>
          </a:xfrm>
          <a:prstGeom prst="rect">
            <a:avLst/>
          </a:prstGeom>
        </p:spPr>
      </p:pic>
      <p:pic>
        <p:nvPicPr>
          <p:cNvPr id="10" name="Picture 9">
            <a:extLst>
              <a:ext uri="{FF2B5EF4-FFF2-40B4-BE49-F238E27FC236}">
                <a16:creationId xmlns:a16="http://schemas.microsoft.com/office/drawing/2014/main" id="{2F106327-DA65-C6A2-266F-3F9E72BAF622}"/>
              </a:ext>
            </a:extLst>
          </p:cNvPr>
          <p:cNvPicPr>
            <a:picLocks noChangeAspect="1"/>
          </p:cNvPicPr>
          <p:nvPr/>
        </p:nvPicPr>
        <p:blipFill>
          <a:blip r:embed="rId13" cstate="screen"/>
          <a:stretch>
            <a:fillRect/>
          </a:stretch>
        </p:blipFill>
        <p:spPr>
          <a:xfrm>
            <a:off x="5563457" y="2938230"/>
            <a:ext cx="440471" cy="720000"/>
          </a:xfrm>
          <a:prstGeom prst="rect">
            <a:avLst/>
          </a:prstGeom>
        </p:spPr>
      </p:pic>
      <p:pic>
        <p:nvPicPr>
          <p:cNvPr id="30" name="Picture 2" descr="Image result for Cisco service provider partner of the year 2017">
            <a:extLst>
              <a:ext uri="{FF2B5EF4-FFF2-40B4-BE49-F238E27FC236}">
                <a16:creationId xmlns:a16="http://schemas.microsoft.com/office/drawing/2014/main" id="{BD90E6B0-24EB-A3C9-B6CC-E1EE5676B15C}"/>
              </a:ext>
            </a:extLst>
          </p:cNvPr>
          <p:cNvPicPr>
            <a:picLocks noChangeAspect="1" noChangeArrowheads="1"/>
          </p:cNvPicPr>
          <p:nvPr/>
        </p:nvPicPr>
        <p:blipFill>
          <a:blip r:embed="rId14" cstate="screen"/>
          <a:srcRect/>
          <a:stretch>
            <a:fillRect/>
          </a:stretch>
        </p:blipFill>
        <p:spPr bwMode="auto">
          <a:xfrm>
            <a:off x="6103742" y="2933245"/>
            <a:ext cx="642116" cy="708331"/>
          </a:xfrm>
          <a:prstGeom prst="rect">
            <a:avLst/>
          </a:prstGeom>
          <a:noFill/>
          <a:extLst>
            <a:ext uri="{909E8E84-426E-40DD-AFC4-6F175D3DCCD1}">
              <a14:hiddenFill xmlns:a14="http://schemas.microsoft.com/office/drawing/2010/main">
                <a:solidFill>
                  <a:srgbClr val="FFFFFF"/>
                </a:solidFill>
              </a14:hiddenFill>
            </a:ext>
          </a:extLst>
        </p:spPr>
      </p:pic>
      <p:grpSp>
        <p:nvGrpSpPr>
          <p:cNvPr id="1024" name="Group 1023">
            <a:extLst>
              <a:ext uri="{FF2B5EF4-FFF2-40B4-BE49-F238E27FC236}">
                <a16:creationId xmlns:a16="http://schemas.microsoft.com/office/drawing/2014/main" id="{F925A5D7-771F-8D35-6A28-B30EAE6C56FA}"/>
              </a:ext>
            </a:extLst>
          </p:cNvPr>
          <p:cNvGrpSpPr/>
          <p:nvPr/>
        </p:nvGrpSpPr>
        <p:grpSpPr>
          <a:xfrm>
            <a:off x="6843553" y="2948082"/>
            <a:ext cx="1202621" cy="691062"/>
            <a:chOff x="3546100" y="4468830"/>
            <a:chExt cx="853036" cy="475040"/>
          </a:xfrm>
        </p:grpSpPr>
        <p:pic>
          <p:nvPicPr>
            <p:cNvPr id="1025" name="Picture 8" descr="Image result for microsoft hosting partner logo">
              <a:extLst>
                <a:ext uri="{FF2B5EF4-FFF2-40B4-BE49-F238E27FC236}">
                  <a16:creationId xmlns:a16="http://schemas.microsoft.com/office/drawing/2014/main" id="{B4344600-7EA1-F253-E1AC-853EA0204410}"/>
                </a:ext>
              </a:extLst>
            </p:cNvPr>
            <p:cNvPicPr>
              <a:picLocks noChangeAspect="1" noChangeArrowheads="1"/>
            </p:cNvPicPr>
            <p:nvPr/>
          </p:nvPicPr>
          <p:blipFill rotWithShape="1">
            <a:blip r:embed="rId15" cstate="screen"/>
            <a:srcRect t="23908" b="23173"/>
            <a:stretch>
              <a:fillRect/>
            </a:stretch>
          </p:blipFill>
          <p:spPr bwMode="auto">
            <a:xfrm>
              <a:off x="3546102" y="4468830"/>
              <a:ext cx="853034" cy="239085"/>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1026">
              <a:extLst>
                <a:ext uri="{FF2B5EF4-FFF2-40B4-BE49-F238E27FC236}">
                  <a16:creationId xmlns:a16="http://schemas.microsoft.com/office/drawing/2014/main" id="{AFD61557-D99E-F178-8178-DD182F761B78}"/>
                </a:ext>
              </a:extLst>
            </p:cNvPr>
            <p:cNvSpPr/>
            <p:nvPr/>
          </p:nvSpPr>
          <p:spPr>
            <a:xfrm>
              <a:off x="3546100" y="4688741"/>
              <a:ext cx="853035" cy="25512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700" b="1" i="0" u="none" strike="noStrike" kern="1200" cap="none" spc="0" normalizeH="0" baseline="0" noProof="0">
                  <a:ln>
                    <a:noFill/>
                  </a:ln>
                  <a:solidFill>
                    <a:prstClr val="white"/>
                  </a:solidFill>
                  <a:effectLst/>
                  <a:uLnTx/>
                  <a:uFillTx/>
                  <a:latin typeface="Trebuchet MS" panose="020B0603020202020204"/>
                  <a:ea typeface="+mn-ea"/>
                  <a:cs typeface="+mn-cs"/>
                </a:rPr>
                <a:t>Hosting Partner</a:t>
              </a:r>
            </a:p>
          </p:txBody>
        </p:sp>
      </p:grpSp>
      <p:sp>
        <p:nvSpPr>
          <p:cNvPr id="32" name="TextBox 31">
            <a:extLst>
              <a:ext uri="{FF2B5EF4-FFF2-40B4-BE49-F238E27FC236}">
                <a16:creationId xmlns:a16="http://schemas.microsoft.com/office/drawing/2014/main" id="{1956863F-5D73-5E05-DB49-737785E9A0B5}"/>
              </a:ext>
            </a:extLst>
          </p:cNvPr>
          <p:cNvSpPr txBox="1"/>
          <p:nvPr/>
        </p:nvSpPr>
        <p:spPr>
          <a:xfrm>
            <a:off x="1306648" y="2050406"/>
            <a:ext cx="1097293" cy="584775"/>
          </a:xfrm>
          <a:prstGeom prst="rect">
            <a:avLst/>
          </a:prstGeom>
          <a:noFill/>
        </p:spPr>
        <p:txBody>
          <a:bodyPr wrap="square" rtlCol="0">
            <a:spAutoFit/>
          </a:bodyPr>
          <a:lstStyle/>
          <a:p>
            <a:pPr algn="ctr" defTabSz="914400">
              <a:defRPr/>
            </a:pPr>
            <a:r>
              <a:rPr lang="en-US" sz="800">
                <a:solidFill>
                  <a:prstClr val="white"/>
                </a:solidFill>
                <a:latin typeface="Trebuchet MS" panose="020B0603020202020204"/>
              </a:rPr>
              <a:t>India’s 1</a:t>
            </a:r>
            <a:r>
              <a:rPr lang="en-US" sz="800" baseline="30000">
                <a:solidFill>
                  <a:prstClr val="white"/>
                </a:solidFill>
                <a:latin typeface="Trebuchet MS" panose="020B0603020202020204"/>
              </a:rPr>
              <a:t>st</a:t>
            </a:r>
            <a:r>
              <a:rPr lang="en-US" sz="800">
                <a:solidFill>
                  <a:prstClr val="white"/>
                </a:solidFill>
                <a:latin typeface="Trebuchet MS" panose="020B0603020202020204"/>
              </a:rPr>
              <a:t> Nvidia DGX Ready Air Cooled DC since 2022</a:t>
            </a:r>
            <a:endParaRPr lang="en-IN" sz="800">
              <a:solidFill>
                <a:prstClr val="white"/>
              </a:solidFill>
              <a:latin typeface="Trebuchet MS" panose="020B0603020202020204"/>
            </a:endParaRPr>
          </a:p>
        </p:txBody>
      </p:sp>
      <p:sp>
        <p:nvSpPr>
          <p:cNvPr id="33" name="TextBox 32">
            <a:extLst>
              <a:ext uri="{FF2B5EF4-FFF2-40B4-BE49-F238E27FC236}">
                <a16:creationId xmlns:a16="http://schemas.microsoft.com/office/drawing/2014/main" id="{220B6C1F-6E23-7AAA-E89E-C8130604F08D}"/>
              </a:ext>
            </a:extLst>
          </p:cNvPr>
          <p:cNvSpPr txBox="1"/>
          <p:nvPr/>
        </p:nvSpPr>
        <p:spPr>
          <a:xfrm>
            <a:off x="441368" y="2050406"/>
            <a:ext cx="792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MEITY Cloud Empanelled</a:t>
            </a:r>
          </a:p>
        </p:txBody>
      </p:sp>
      <p:sp>
        <p:nvSpPr>
          <p:cNvPr id="35" name="TextBox 34">
            <a:extLst>
              <a:ext uri="{FF2B5EF4-FFF2-40B4-BE49-F238E27FC236}">
                <a16:creationId xmlns:a16="http://schemas.microsoft.com/office/drawing/2014/main" id="{140D3778-478E-C1AA-FC19-FAE4FC4AB67C}"/>
              </a:ext>
            </a:extLst>
          </p:cNvPr>
          <p:cNvSpPr txBox="1"/>
          <p:nvPr/>
        </p:nvSpPr>
        <p:spPr>
          <a:xfrm>
            <a:off x="5390673" y="3781466"/>
            <a:ext cx="7366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Green Building</a:t>
            </a:r>
          </a:p>
        </p:txBody>
      </p:sp>
      <p:pic>
        <p:nvPicPr>
          <p:cNvPr id="36" name="Picture 35">
            <a:extLst>
              <a:ext uri="{FF2B5EF4-FFF2-40B4-BE49-F238E27FC236}">
                <a16:creationId xmlns:a16="http://schemas.microsoft.com/office/drawing/2014/main" id="{64B6514A-B809-6F27-2A5C-5A939565117C}"/>
              </a:ext>
            </a:extLst>
          </p:cNvPr>
          <p:cNvPicPr>
            <a:picLocks noChangeAspect="1"/>
          </p:cNvPicPr>
          <p:nvPr/>
        </p:nvPicPr>
        <p:blipFill rotWithShape="1">
          <a:blip r:embed="rId16" cstate="screen"/>
          <a:srcRect l="190" t="846" r="921" b="82"/>
          <a:stretch>
            <a:fillRect/>
          </a:stretch>
        </p:blipFill>
        <p:spPr>
          <a:xfrm>
            <a:off x="6083914" y="3781466"/>
            <a:ext cx="594638" cy="384180"/>
          </a:xfrm>
          <a:prstGeom prst="rect">
            <a:avLst/>
          </a:prstGeom>
        </p:spPr>
      </p:pic>
      <p:sp>
        <p:nvSpPr>
          <p:cNvPr id="37" name="TextBox 36">
            <a:extLst>
              <a:ext uri="{FF2B5EF4-FFF2-40B4-BE49-F238E27FC236}">
                <a16:creationId xmlns:a16="http://schemas.microsoft.com/office/drawing/2014/main" id="{F3BE4306-8247-11CC-C64C-5837F42D451B}"/>
              </a:ext>
            </a:extLst>
          </p:cNvPr>
          <p:cNvSpPr txBox="1"/>
          <p:nvPr/>
        </p:nvSpPr>
        <p:spPr>
          <a:xfrm>
            <a:off x="6760226" y="3722049"/>
            <a:ext cx="2158401" cy="630940"/>
          </a:xfrm>
          <a:prstGeom prst="rect">
            <a:avLst/>
          </a:prstGeom>
          <a:noFill/>
        </p:spPr>
        <p:txBody>
          <a:bodyPr wrap="square" lIns="91438" tIns="45719" rIns="91438" bIns="45719"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SAP</a:t>
            </a:r>
            <a:r>
              <a:rPr kumimoji="0" lang="en-IN" sz="700" b="0" i="0" u="none" strike="noStrike" kern="1200" cap="none" spc="0" normalizeH="0" baseline="0" noProof="0">
                <a:ln>
                  <a:noFill/>
                </a:ln>
                <a:solidFill>
                  <a:prstClr val="white"/>
                </a:solidFill>
                <a:effectLst/>
                <a:uLnTx/>
                <a:uFillTx/>
                <a:latin typeface="Trebuchet MS" panose="020B0603020202020204"/>
                <a:ea typeface="+mn-ea"/>
                <a:cs typeface="+mn-cs"/>
              </a:rPr>
              <a:t> Certified In </a:t>
            </a: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Hosting Services</a:t>
            </a:r>
          </a:p>
          <a:p>
            <a:pPr marL="0" marR="0" lvl="0" indent="0" algn="l" defTabSz="685800" rtl="0" eaLnBrk="1" fontAlgn="auto" latinLnBrk="0" hangingPunct="1">
              <a:lnSpc>
                <a:spcPct val="100000"/>
              </a:lnSpc>
              <a:spcBef>
                <a:spcPts val="0"/>
              </a:spcBef>
              <a:spcAft>
                <a:spcPts val="0"/>
              </a:spcAft>
              <a:buClrTx/>
              <a:buSzTx/>
              <a:buFontTx/>
              <a:buNone/>
              <a:defRPr/>
            </a:pP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SAP</a:t>
            </a:r>
            <a:r>
              <a:rPr kumimoji="0" lang="en-IN" sz="700" b="0" i="0" u="none" strike="noStrike" kern="1200" cap="none" spc="0" normalizeH="0" baseline="0" noProof="0">
                <a:ln>
                  <a:noFill/>
                </a:ln>
                <a:solidFill>
                  <a:prstClr val="white"/>
                </a:solidFill>
                <a:effectLst/>
                <a:uLnTx/>
                <a:uFillTx/>
                <a:latin typeface="Trebuchet MS" panose="020B0603020202020204"/>
                <a:ea typeface="+mn-ea"/>
                <a:cs typeface="+mn-cs"/>
              </a:rPr>
              <a:t> Certified In </a:t>
            </a: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Cloud Services</a:t>
            </a:r>
          </a:p>
          <a:p>
            <a:pPr marL="0" marR="0" lvl="0" indent="0" algn="l" defTabSz="685800" rtl="0" eaLnBrk="1" fontAlgn="auto" latinLnBrk="0" hangingPunct="1">
              <a:lnSpc>
                <a:spcPct val="100000"/>
              </a:lnSpc>
              <a:spcBef>
                <a:spcPts val="0"/>
              </a:spcBef>
              <a:spcAft>
                <a:spcPts val="0"/>
              </a:spcAft>
              <a:buClrTx/>
              <a:buSzTx/>
              <a:buFontTx/>
              <a:buNone/>
              <a:defRPr/>
            </a:pP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SAP</a:t>
            </a:r>
            <a:r>
              <a:rPr kumimoji="0" lang="en-IN" sz="700" b="0" i="0" u="none" strike="noStrike" kern="1200" cap="none" spc="0" normalizeH="0" baseline="0" noProof="0">
                <a:ln>
                  <a:noFill/>
                </a:ln>
                <a:solidFill>
                  <a:prstClr val="white"/>
                </a:solidFill>
                <a:effectLst/>
                <a:uLnTx/>
                <a:uFillTx/>
                <a:latin typeface="Trebuchet MS" panose="020B0603020202020204"/>
                <a:ea typeface="+mn-ea"/>
                <a:cs typeface="+mn-cs"/>
              </a:rPr>
              <a:t> Certified In </a:t>
            </a: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SAP HANA Operations Services</a:t>
            </a:r>
          </a:p>
          <a:p>
            <a:pPr marL="0" marR="0" lvl="0" indent="0" algn="l" defTabSz="685800" rtl="0" eaLnBrk="1" fontAlgn="auto" latinLnBrk="0" hangingPunct="1">
              <a:lnSpc>
                <a:spcPct val="100000"/>
              </a:lnSpc>
              <a:spcBef>
                <a:spcPts val="0"/>
              </a:spcBef>
              <a:spcAft>
                <a:spcPts val="0"/>
              </a:spcAft>
              <a:buClrTx/>
              <a:buSzTx/>
              <a:buFontTx/>
              <a:buNone/>
              <a:defRPr/>
            </a:pP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SAP</a:t>
            </a:r>
            <a:r>
              <a:rPr kumimoji="0" lang="en-IN" sz="700" b="0" i="0" u="none" strike="noStrike" kern="1200" cap="none" spc="0" normalizeH="0" baseline="0" noProof="0">
                <a:ln>
                  <a:noFill/>
                </a:ln>
                <a:solidFill>
                  <a:prstClr val="white"/>
                </a:solidFill>
                <a:effectLst/>
                <a:uLnTx/>
                <a:uFillTx/>
                <a:latin typeface="Trebuchet MS" panose="020B0603020202020204"/>
                <a:ea typeface="+mn-ea"/>
                <a:cs typeface="+mn-cs"/>
              </a:rPr>
              <a:t> Certified In </a:t>
            </a: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Application Management Services </a:t>
            </a:r>
          </a:p>
        </p:txBody>
      </p:sp>
      <p:grpSp>
        <p:nvGrpSpPr>
          <p:cNvPr id="20" name="Group 19">
            <a:extLst>
              <a:ext uri="{FF2B5EF4-FFF2-40B4-BE49-F238E27FC236}">
                <a16:creationId xmlns:a16="http://schemas.microsoft.com/office/drawing/2014/main" id="{6E481B53-6B18-3963-69E5-E7C487B523D5}"/>
              </a:ext>
            </a:extLst>
          </p:cNvPr>
          <p:cNvGrpSpPr/>
          <p:nvPr/>
        </p:nvGrpSpPr>
        <p:grpSpPr>
          <a:xfrm>
            <a:off x="2727922" y="2999314"/>
            <a:ext cx="1096625" cy="1490039"/>
            <a:chOff x="2400798" y="2878547"/>
            <a:chExt cx="1096625" cy="1490039"/>
          </a:xfrm>
        </p:grpSpPr>
        <p:sp>
          <p:nvSpPr>
            <p:cNvPr id="13" name="TextBox 12">
              <a:extLst>
                <a:ext uri="{FF2B5EF4-FFF2-40B4-BE49-F238E27FC236}">
                  <a16:creationId xmlns:a16="http://schemas.microsoft.com/office/drawing/2014/main" id="{5E4F6A8D-FF1E-3434-7B9E-1BADC8536309}"/>
                </a:ext>
              </a:extLst>
            </p:cNvPr>
            <p:cNvSpPr txBox="1"/>
            <p:nvPr/>
          </p:nvSpPr>
          <p:spPr>
            <a:xfrm>
              <a:off x="2400798" y="3660700"/>
              <a:ext cx="1096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World’s international standard for occupational health and safety</a:t>
              </a:r>
            </a:p>
          </p:txBody>
        </p:sp>
        <p:pic>
          <p:nvPicPr>
            <p:cNvPr id="1032" name="Picture 8" descr="ISO 45001 OHSAS - ISO 45001 Standard in KSA">
              <a:extLst>
                <a:ext uri="{FF2B5EF4-FFF2-40B4-BE49-F238E27FC236}">
                  <a16:creationId xmlns:a16="http://schemas.microsoft.com/office/drawing/2014/main" id="{654E002E-E8C6-FABA-9AF3-79B2ABBFB68B}"/>
                </a:ext>
              </a:extLst>
            </p:cNvPr>
            <p:cNvPicPr>
              <a:picLocks noChangeAspect="1" noChangeArrowheads="1"/>
            </p:cNvPicPr>
            <p:nvPr/>
          </p:nvPicPr>
          <p:blipFill>
            <a:blip r:embed="rId17" cstate="screen"/>
            <a:srcRect/>
            <a:stretch>
              <a:fillRect/>
            </a:stretch>
          </p:blipFill>
          <p:spPr bwMode="auto">
            <a:xfrm>
              <a:off x="2632396" y="2878547"/>
              <a:ext cx="820689" cy="7527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D5AB52C7-80DD-6533-AA83-051F2D577295}"/>
              </a:ext>
            </a:extLst>
          </p:cNvPr>
          <p:cNvGrpSpPr/>
          <p:nvPr/>
        </p:nvGrpSpPr>
        <p:grpSpPr>
          <a:xfrm>
            <a:off x="3704302" y="2999314"/>
            <a:ext cx="988193" cy="1366927"/>
            <a:chOff x="3597234" y="2878547"/>
            <a:chExt cx="988193" cy="1366927"/>
          </a:xfrm>
        </p:grpSpPr>
        <p:sp>
          <p:nvSpPr>
            <p:cNvPr id="5" name="TextBox 4">
              <a:extLst>
                <a:ext uri="{FF2B5EF4-FFF2-40B4-BE49-F238E27FC236}">
                  <a16:creationId xmlns:a16="http://schemas.microsoft.com/office/drawing/2014/main" id="{15AC436F-E27E-A34D-0FC2-FBD3A1465E8C}"/>
                </a:ext>
              </a:extLst>
            </p:cNvPr>
            <p:cNvSpPr txBox="1"/>
            <p:nvPr/>
          </p:nvSpPr>
          <p:spPr>
            <a:xfrm>
              <a:off x="3597234" y="3660699"/>
              <a:ext cx="9881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Business Continuity Management System</a:t>
              </a:r>
            </a:p>
          </p:txBody>
        </p:sp>
        <p:pic>
          <p:nvPicPr>
            <p:cNvPr id="1036" name="Picture 12" descr="ISO 9001 Compliance Definition | Arena">
              <a:extLst>
                <a:ext uri="{FF2B5EF4-FFF2-40B4-BE49-F238E27FC236}">
                  <a16:creationId xmlns:a16="http://schemas.microsoft.com/office/drawing/2014/main" id="{2EA967B3-4A0E-CE1E-DC0A-6CB4ACB899E8}"/>
                </a:ext>
              </a:extLst>
            </p:cNvPr>
            <p:cNvPicPr>
              <a:picLocks noChangeAspect="1" noChangeArrowheads="1"/>
            </p:cNvPicPr>
            <p:nvPr/>
          </p:nvPicPr>
          <p:blipFill>
            <a:blip r:embed="rId18" cstate="screen"/>
            <a:srcRect/>
            <a:stretch>
              <a:fillRect/>
            </a:stretch>
          </p:blipFill>
          <p:spPr bwMode="auto">
            <a:xfrm>
              <a:off x="3731330" y="2878547"/>
              <a:ext cx="720000" cy="72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B197C2F3-6125-C2B5-B423-E8E7CD280788}"/>
              </a:ext>
            </a:extLst>
          </p:cNvPr>
          <p:cNvPicPr>
            <a:picLocks noChangeAspect="1"/>
          </p:cNvPicPr>
          <p:nvPr/>
        </p:nvPicPr>
        <p:blipFill rotWithShape="1">
          <a:blip r:embed="rId12" cstate="screen"/>
          <a:srcRect/>
          <a:stretch>
            <a:fillRect/>
          </a:stretch>
        </p:blipFill>
        <p:spPr>
          <a:xfrm>
            <a:off x="7585631" y="1419916"/>
            <a:ext cx="955459" cy="473238"/>
          </a:xfrm>
          <a:prstGeom prst="rect">
            <a:avLst/>
          </a:prstGeom>
        </p:spPr>
      </p:pic>
      <p:sp>
        <p:nvSpPr>
          <p:cNvPr id="25" name="TextBox 24">
            <a:extLst>
              <a:ext uri="{FF2B5EF4-FFF2-40B4-BE49-F238E27FC236}">
                <a16:creationId xmlns:a16="http://schemas.microsoft.com/office/drawing/2014/main" id="{68FC7E8B-43D1-72B3-C385-9E00E9A9C90A}"/>
              </a:ext>
            </a:extLst>
          </p:cNvPr>
          <p:cNvSpPr txBox="1"/>
          <p:nvPr/>
        </p:nvSpPr>
        <p:spPr>
          <a:xfrm>
            <a:off x="7482839" y="2050406"/>
            <a:ext cx="11610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Trebuchet MS" panose="020B0603020202020204"/>
                <a:ea typeface="+mn-ea"/>
                <a:cs typeface="+mn-cs"/>
              </a:rPr>
              <a:t>India’s 1</a:t>
            </a:r>
            <a:r>
              <a:rPr kumimoji="0" lang="en-US" sz="800" b="0" i="0" u="none" strike="noStrike" kern="1200" cap="none" spc="0" normalizeH="0" baseline="30000" noProof="0">
                <a:ln>
                  <a:noFill/>
                </a:ln>
                <a:solidFill>
                  <a:prstClr val="white"/>
                </a:solidFill>
                <a:effectLst/>
                <a:uLnTx/>
                <a:uFillTx/>
                <a:latin typeface="Trebuchet MS" panose="020B0603020202020204"/>
                <a:ea typeface="+mn-ea"/>
                <a:cs typeface="+mn-cs"/>
              </a:rPr>
              <a:t>st</a:t>
            </a:r>
            <a:r>
              <a:rPr kumimoji="0" lang="en-US" sz="800" b="0" i="0" u="none" strike="noStrike" kern="1200" cap="none" spc="0" normalizeH="0" baseline="0" noProof="0">
                <a:ln>
                  <a:noFill/>
                </a:ln>
                <a:solidFill>
                  <a:prstClr val="white"/>
                </a:solidFill>
                <a:effectLst/>
                <a:uLnTx/>
                <a:uFillTx/>
                <a:latin typeface="Trebuchet MS" panose="020B0603020202020204"/>
                <a:ea typeface="+mn-ea"/>
                <a:cs typeface="+mn-cs"/>
              </a:rPr>
              <a:t> Nvidia DGX Ready </a:t>
            </a:r>
            <a:r>
              <a:rPr lang="en-US" sz="800">
                <a:solidFill>
                  <a:prstClr val="white"/>
                </a:solidFill>
                <a:latin typeface="Trebuchet MS" panose="020B0603020202020204"/>
              </a:rPr>
              <a:t>Liquid Cooled 130/kW/rack </a:t>
            </a:r>
            <a:r>
              <a:rPr kumimoji="0" lang="en-US" sz="800" b="0" i="0" u="none" strike="noStrike" kern="1200" cap="none" spc="0" normalizeH="0" baseline="0" noProof="0">
                <a:ln>
                  <a:noFill/>
                </a:ln>
                <a:solidFill>
                  <a:prstClr val="white"/>
                </a:solidFill>
                <a:effectLst/>
                <a:uLnTx/>
                <a:uFillTx/>
                <a:latin typeface="Trebuchet MS" panose="020B0603020202020204"/>
                <a:ea typeface="+mn-ea"/>
                <a:cs typeface="+mn-cs"/>
              </a:rPr>
              <a:t>DC since 2024</a:t>
            </a:r>
            <a:endPar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77992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5AF15-B771-9206-3FFB-BBF2E849A5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DEB8DB-BBDE-E926-4DC7-08D704A4AF9E}"/>
              </a:ext>
            </a:extLst>
          </p:cNvPr>
          <p:cNvSpPr>
            <a:spLocks noGrp="1"/>
          </p:cNvSpPr>
          <p:nvPr>
            <p:ph type="title"/>
          </p:nvPr>
        </p:nvSpPr>
        <p:spPr>
          <a:xfrm>
            <a:off x="324000" y="211574"/>
            <a:ext cx="8496150" cy="415490"/>
          </a:xfrm>
        </p:spPr>
        <p:txBody>
          <a:bodyPr/>
          <a:lstStyle/>
          <a:p>
            <a:r>
              <a:rPr lang="en-US" dirty="0"/>
              <a:t>Sify Data Center Advantage</a:t>
            </a:r>
            <a:endParaRPr lang="en-IN" dirty="0"/>
          </a:p>
        </p:txBody>
      </p:sp>
      <p:sp>
        <p:nvSpPr>
          <p:cNvPr id="7" name="TextBox 6">
            <a:extLst>
              <a:ext uri="{FF2B5EF4-FFF2-40B4-BE49-F238E27FC236}">
                <a16:creationId xmlns:a16="http://schemas.microsoft.com/office/drawing/2014/main" id="{745EE531-CF0E-3C09-734A-9AD8D4F5CF56}"/>
              </a:ext>
            </a:extLst>
          </p:cNvPr>
          <p:cNvSpPr txBox="1"/>
          <p:nvPr/>
        </p:nvSpPr>
        <p:spPr>
          <a:xfrm>
            <a:off x="1797804" y="1051972"/>
            <a:ext cx="2316996"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panose="020B0703020202090204" pitchFamily="34" charset="0"/>
              </a:rPr>
              <a:t>RAS</a:t>
            </a:r>
            <a:r>
              <a:rPr kumimoji="0" lang="en-US" sz="1200" b="0" i="0" u="none" strike="noStrike" kern="1200" cap="none" spc="0" normalizeH="0" baseline="0" noProof="0">
                <a:ln>
                  <a:noFill/>
                </a:ln>
                <a:solidFill>
                  <a:prstClr val="white">
                    <a:lumMod val="85000"/>
                  </a:prstClr>
                </a:solidFill>
                <a:effectLst/>
                <a:uLnTx/>
                <a:uFillTx/>
                <a:latin typeface="Trebuchet MS" panose="020B0703020202090204" pitchFamily="34" charset="0"/>
              </a:rPr>
              <a:t> based design for future ready infrastructure  </a:t>
            </a:r>
            <a:endParaRPr kumimoji="0" lang="en-IN" sz="1200" b="0" i="0" u="none" strike="noStrike" kern="1200" cap="none" spc="0" normalizeH="0" baseline="0" noProof="0">
              <a:ln>
                <a:noFill/>
              </a:ln>
              <a:solidFill>
                <a:prstClr val="white">
                  <a:lumMod val="85000"/>
                </a:prstClr>
              </a:solidFill>
              <a:effectLst/>
              <a:uLnTx/>
              <a:uFillTx/>
              <a:latin typeface="Trebuchet MS" panose="020B0703020202090204" pitchFamily="34" charset="0"/>
            </a:endParaRPr>
          </a:p>
        </p:txBody>
      </p:sp>
      <p:sp>
        <p:nvSpPr>
          <p:cNvPr id="9" name="TextBox 8">
            <a:extLst>
              <a:ext uri="{FF2B5EF4-FFF2-40B4-BE49-F238E27FC236}">
                <a16:creationId xmlns:a16="http://schemas.microsoft.com/office/drawing/2014/main" id="{0D8039EC-A840-41EF-903B-9E29D3CD3A5B}"/>
              </a:ext>
            </a:extLst>
          </p:cNvPr>
          <p:cNvSpPr txBox="1"/>
          <p:nvPr/>
        </p:nvSpPr>
        <p:spPr>
          <a:xfrm>
            <a:off x="633875" y="2159304"/>
            <a:ext cx="2375692" cy="646331"/>
          </a:xfrm>
          <a:prstGeom prst="rect">
            <a:avLst/>
          </a:prstGeom>
          <a:noFill/>
        </p:spPr>
        <p:txBody>
          <a:bodyPr wrap="square" rtlCol="0">
            <a:spAutoFit/>
          </a:bodyPr>
          <a:lstStyle/>
          <a:p>
            <a:pPr marL="0" marR="0" lvl="0" indent="0" algn="r" defTabSz="457178" rtl="0" eaLnBrk="1" fontAlgn="auto" latinLnBrk="0" hangingPunct="1">
              <a:lnSpc>
                <a:spcPct val="100000"/>
              </a:lnSpc>
              <a:spcBef>
                <a:spcPts val="0"/>
              </a:spcBef>
              <a:spcAft>
                <a:spcPts val="0"/>
              </a:spcAft>
              <a:buClrTx/>
              <a:buSzTx/>
              <a:buFontTx/>
              <a:buNone/>
              <a:tabLst/>
              <a:defRPr/>
            </a:pPr>
            <a:r>
              <a:rPr lang="en-US" sz="1200" dirty="0">
                <a:solidFill>
                  <a:srgbClr val="BED730"/>
                </a:solidFill>
                <a:latin typeface="Trebuchet MS" panose="020B0703020202090204" pitchFamily="34" charset="0"/>
              </a:rPr>
              <a:t>14 DCs, 227+ </a:t>
            </a:r>
            <a:r>
              <a:rPr lang="en-US" sz="1200" dirty="0">
                <a:solidFill>
                  <a:prstClr val="white">
                    <a:lumMod val="85000"/>
                  </a:prstClr>
                </a:solidFill>
                <a:latin typeface="Trebuchet MS" panose="020B0703020202090204" pitchFamily="34" charset="0"/>
              </a:rPr>
              <a:t>MW IT power, expanding to </a:t>
            </a:r>
            <a:r>
              <a:rPr lang="en-US" sz="1200" dirty="0">
                <a:solidFill>
                  <a:srgbClr val="BED730"/>
                </a:solidFill>
                <a:latin typeface="Trebuchet MS" panose="020B0703020202090204" pitchFamily="34" charset="0"/>
              </a:rPr>
              <a:t>407+ MW </a:t>
            </a:r>
            <a:r>
              <a:rPr lang="en-US" sz="1200" dirty="0">
                <a:solidFill>
                  <a:prstClr val="white">
                    <a:lumMod val="85000"/>
                  </a:prstClr>
                </a:solidFill>
                <a:latin typeface="Trebuchet MS" panose="020B0703020202090204" pitchFamily="34" charset="0"/>
              </a:rPr>
              <a:t>by 2025. 10+ Edge DCs.</a:t>
            </a:r>
            <a:endParaRPr lang="en-IN" sz="1200" dirty="0">
              <a:solidFill>
                <a:prstClr val="white">
                  <a:lumMod val="85000"/>
                </a:prstClr>
              </a:solidFill>
              <a:latin typeface="Trebuchet MS" panose="020B0703020202090204" pitchFamily="34" charset="0"/>
            </a:endParaRPr>
          </a:p>
        </p:txBody>
      </p:sp>
      <p:sp>
        <p:nvSpPr>
          <p:cNvPr id="10" name="TextBox 9">
            <a:extLst>
              <a:ext uri="{FF2B5EF4-FFF2-40B4-BE49-F238E27FC236}">
                <a16:creationId xmlns:a16="http://schemas.microsoft.com/office/drawing/2014/main" id="{3C9C2C8D-F822-54C9-C4CE-1E31E845EF1E}"/>
              </a:ext>
            </a:extLst>
          </p:cNvPr>
          <p:cNvSpPr txBox="1"/>
          <p:nvPr/>
        </p:nvSpPr>
        <p:spPr>
          <a:xfrm>
            <a:off x="482891" y="3182997"/>
            <a:ext cx="2399795" cy="461665"/>
          </a:xfrm>
          <a:prstGeom prst="rect">
            <a:avLst/>
          </a:prstGeom>
          <a:noFill/>
        </p:spPr>
        <p:txBody>
          <a:bodyPr wrap="square" rtlCol="0">
            <a:spAutoFit/>
          </a:bodyPr>
          <a:lstStyle/>
          <a:p>
            <a:pPr algn="r" defTabSz="457178">
              <a:defRPr/>
            </a:pPr>
            <a:r>
              <a:rPr lang="en-US" sz="1200">
                <a:solidFill>
                  <a:prstClr val="white">
                    <a:lumMod val="85000"/>
                  </a:prstClr>
                </a:solidFill>
                <a:latin typeface="Trebuchet MS" panose="020B0703020202090204" pitchFamily="34" charset="0"/>
              </a:rPr>
              <a:t>Campuses scalable to </a:t>
            </a:r>
          </a:p>
          <a:p>
            <a:pPr algn="r" defTabSz="457178">
              <a:defRPr/>
            </a:pPr>
            <a:r>
              <a:rPr lang="en-US" sz="1200">
                <a:solidFill>
                  <a:srgbClr val="BED730"/>
                </a:solidFill>
                <a:latin typeface="Trebuchet MS" panose="020B0703020202090204" pitchFamily="34" charset="0"/>
              </a:rPr>
              <a:t>970+ MW </a:t>
            </a:r>
            <a:r>
              <a:rPr lang="en-US" sz="1200">
                <a:solidFill>
                  <a:prstClr val="white">
                    <a:lumMod val="85000"/>
                  </a:prstClr>
                </a:solidFill>
                <a:latin typeface="Trebuchet MS" panose="020B0703020202090204" pitchFamily="34" charset="0"/>
              </a:rPr>
              <a:t>with BTS capabilities</a:t>
            </a:r>
            <a:endParaRPr lang="en-IN" sz="1200">
              <a:solidFill>
                <a:prstClr val="white">
                  <a:lumMod val="85000"/>
                </a:prstClr>
              </a:solidFill>
              <a:latin typeface="Trebuchet MS" panose="020B0703020202090204" pitchFamily="34" charset="0"/>
            </a:endParaRPr>
          </a:p>
        </p:txBody>
      </p:sp>
      <p:sp>
        <p:nvSpPr>
          <p:cNvPr id="11" name="TextBox 10">
            <a:extLst>
              <a:ext uri="{FF2B5EF4-FFF2-40B4-BE49-F238E27FC236}">
                <a16:creationId xmlns:a16="http://schemas.microsoft.com/office/drawing/2014/main" id="{78F2A64A-95F6-793C-D8EB-F4E3BF8A0537}"/>
              </a:ext>
            </a:extLst>
          </p:cNvPr>
          <p:cNvSpPr txBox="1"/>
          <p:nvPr/>
        </p:nvSpPr>
        <p:spPr>
          <a:xfrm>
            <a:off x="1866952" y="4010758"/>
            <a:ext cx="2216654" cy="461665"/>
          </a:xfrm>
          <a:prstGeom prst="rect">
            <a:avLst/>
          </a:prstGeom>
          <a:noFill/>
        </p:spPr>
        <p:txBody>
          <a:bodyPr wrap="square" rtlCol="0">
            <a:spAutoFit/>
          </a:bodyPr>
          <a:lstStyle/>
          <a:p>
            <a:pPr marL="0" marR="0" lvl="0" indent="0" algn="r" defTabSz="4571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rebuchet MS" panose="020B0703020202090204" pitchFamily="34" charset="0"/>
              </a:rPr>
              <a:t>Enhanced </a:t>
            </a:r>
            <a:r>
              <a:rPr kumimoji="0" lang="en-US" sz="1200" b="1" i="0" u="none" strike="noStrike" kern="1200" cap="none" spc="0" normalizeH="0" baseline="0" noProof="0">
                <a:ln>
                  <a:noFill/>
                </a:ln>
                <a:solidFill>
                  <a:srgbClr val="BED730"/>
                </a:solidFill>
                <a:effectLst/>
                <a:uLnTx/>
                <a:uFillTx/>
                <a:latin typeface="Trebuchet MS" panose="020B0703020202090204" pitchFamily="34" charset="0"/>
              </a:rPr>
              <a:t>10 levels </a:t>
            </a:r>
            <a:r>
              <a:rPr kumimoji="0" lang="en-US" sz="1200" b="0" i="0" u="none" strike="noStrike" kern="1200" cap="none" spc="0" normalizeH="0" baseline="0" noProof="0">
                <a:ln>
                  <a:noFill/>
                </a:ln>
                <a:solidFill>
                  <a:prstClr val="white"/>
                </a:solidFill>
                <a:effectLst/>
                <a:uLnTx/>
                <a:uFillTx/>
                <a:latin typeface="Trebuchet MS" panose="020B0703020202090204" pitchFamily="34" charset="0"/>
              </a:rPr>
              <a:t>of security with automation</a:t>
            </a:r>
            <a:endParaRPr kumimoji="0" lang="en-IN" sz="12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12" name="TextBox 11">
            <a:extLst>
              <a:ext uri="{FF2B5EF4-FFF2-40B4-BE49-F238E27FC236}">
                <a16:creationId xmlns:a16="http://schemas.microsoft.com/office/drawing/2014/main" id="{446F243D-7BDA-40E4-879A-C1648AD92CBF}"/>
              </a:ext>
            </a:extLst>
          </p:cNvPr>
          <p:cNvSpPr txBox="1"/>
          <p:nvPr/>
        </p:nvSpPr>
        <p:spPr>
          <a:xfrm>
            <a:off x="5013703" y="4010758"/>
            <a:ext cx="2216654" cy="461665"/>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BED730"/>
                </a:solidFill>
                <a:effectLst/>
                <a:uLnTx/>
                <a:uFillTx/>
                <a:latin typeface="Trebuchet MS" panose="020B0703020202090204" pitchFamily="34" charset="0"/>
              </a:rPr>
              <a:t>231 MW </a:t>
            </a:r>
            <a:r>
              <a:rPr kumimoji="0" lang="en-IN" sz="1200" b="0" i="0" u="none" strike="noStrike" kern="1200" cap="none" spc="0" normalizeH="0" baseline="0" noProof="0">
                <a:ln>
                  <a:noFill/>
                </a:ln>
                <a:solidFill>
                  <a:prstClr val="white"/>
                </a:solidFill>
                <a:effectLst/>
                <a:uLnTx/>
                <a:uFillTx/>
                <a:latin typeface="Trebuchet MS" panose="020B0703020202090204" pitchFamily="34" charset="0"/>
              </a:rPr>
              <a:t>renewable energy contracted</a:t>
            </a:r>
          </a:p>
        </p:txBody>
      </p:sp>
      <p:sp>
        <p:nvSpPr>
          <p:cNvPr id="13" name="TextBox 12">
            <a:extLst>
              <a:ext uri="{FF2B5EF4-FFF2-40B4-BE49-F238E27FC236}">
                <a16:creationId xmlns:a16="http://schemas.microsoft.com/office/drawing/2014/main" id="{5159D424-C901-CCD9-37D7-4E7D3D137DBA}"/>
              </a:ext>
            </a:extLst>
          </p:cNvPr>
          <p:cNvSpPr txBox="1"/>
          <p:nvPr/>
        </p:nvSpPr>
        <p:spPr>
          <a:xfrm>
            <a:off x="6261316" y="3182997"/>
            <a:ext cx="2558834" cy="461665"/>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prstClr val="white"/>
                </a:solidFill>
                <a:effectLst/>
                <a:uLnTx/>
                <a:uFillTx/>
                <a:latin typeface="Trebuchet MS" panose="020B0703020202090204" pitchFamily="34" charset="0"/>
              </a:rPr>
              <a:t>AI/ML led operational excellence with </a:t>
            </a:r>
            <a:r>
              <a:rPr kumimoji="0" lang="en-IN" sz="1200" b="1" i="0" u="none" strike="noStrike" kern="1200" cap="none" spc="0" normalizeH="0" baseline="0" noProof="0">
                <a:ln>
                  <a:noFill/>
                </a:ln>
                <a:solidFill>
                  <a:srgbClr val="BED730"/>
                </a:solidFill>
                <a:effectLst/>
                <a:uLnTx/>
                <a:uFillTx/>
                <a:latin typeface="Trebuchet MS" panose="020B0703020202090204" pitchFamily="34" charset="0"/>
              </a:rPr>
              <a:t>100% uptime</a:t>
            </a:r>
            <a:endParaRPr kumimoji="0" lang="en-IN" sz="12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14" name="TextBox 13">
            <a:extLst>
              <a:ext uri="{FF2B5EF4-FFF2-40B4-BE49-F238E27FC236}">
                <a16:creationId xmlns:a16="http://schemas.microsoft.com/office/drawing/2014/main" id="{B701DCF4-0CA4-9952-C62D-65A2472D2B8A}"/>
              </a:ext>
            </a:extLst>
          </p:cNvPr>
          <p:cNvSpPr txBox="1"/>
          <p:nvPr/>
        </p:nvSpPr>
        <p:spPr>
          <a:xfrm>
            <a:off x="6180884" y="2146604"/>
            <a:ext cx="2586377" cy="461665"/>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BED730"/>
                </a:solidFill>
                <a:effectLst/>
                <a:uLnTx/>
                <a:uFillTx/>
                <a:latin typeface="Trebuchet MS" panose="020B0703020202090204" pitchFamily="34" charset="0"/>
              </a:rPr>
              <a:t>Hyperconnected</a:t>
            </a:r>
            <a:r>
              <a:rPr kumimoji="0" lang="en-IN" sz="1200" b="1" i="0" u="none" strike="noStrike" kern="1200" cap="none" spc="0" normalizeH="0" baseline="0" noProof="0">
                <a:ln>
                  <a:noFill/>
                </a:ln>
                <a:solidFill>
                  <a:prstClr val="white"/>
                </a:solidFill>
                <a:effectLst/>
                <a:uLnTx/>
                <a:uFillTx/>
                <a:latin typeface="Trebuchet MS" panose="020B0703020202090204" pitchFamily="34" charset="0"/>
              </a:rPr>
              <a:t>, </a:t>
            </a:r>
            <a:r>
              <a:rPr kumimoji="0" lang="en-IN" sz="1200" b="0" i="0" u="none" strike="noStrike" kern="1200" cap="none" spc="0" normalizeH="0" baseline="0" noProof="0">
                <a:ln>
                  <a:noFill/>
                </a:ln>
                <a:solidFill>
                  <a:prstClr val="white"/>
                </a:solidFill>
                <a:effectLst/>
                <a:uLnTx/>
                <a:uFillTx/>
                <a:latin typeface="Trebuchet MS" panose="020B0703020202090204" pitchFamily="34" charset="0"/>
              </a:rPr>
              <a:t>Carrier-neutral and Rich Interconnect ecosystem</a:t>
            </a:r>
          </a:p>
        </p:txBody>
      </p:sp>
      <p:sp>
        <p:nvSpPr>
          <p:cNvPr id="15" name="TextBox 14">
            <a:extLst>
              <a:ext uri="{FF2B5EF4-FFF2-40B4-BE49-F238E27FC236}">
                <a16:creationId xmlns:a16="http://schemas.microsoft.com/office/drawing/2014/main" id="{C8B6D222-819E-A2C4-FC65-B9F27AFABCDF}"/>
              </a:ext>
            </a:extLst>
          </p:cNvPr>
          <p:cNvSpPr txBox="1"/>
          <p:nvPr/>
        </p:nvSpPr>
        <p:spPr>
          <a:xfrm>
            <a:off x="5013704" y="1051971"/>
            <a:ext cx="315968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BED730"/>
                </a:solidFill>
                <a:effectLst/>
                <a:uLnTx/>
                <a:uFillTx/>
                <a:latin typeface="Trebuchet MS" panose="020B0703020202090204" pitchFamily="34" charset="0"/>
              </a:rPr>
              <a:t>Liquid &amp; Air-Cooling </a:t>
            </a:r>
            <a:r>
              <a:rPr lang="en-IN" sz="1200">
                <a:solidFill>
                  <a:prstClr val="white">
                    <a:lumMod val="85000"/>
                  </a:prstClr>
                </a:solidFill>
                <a:latin typeface="Trebuchet MS" panose="020B0703020202090204" pitchFamily="34" charset="0"/>
              </a:rPr>
              <a:t>r</a:t>
            </a:r>
            <a:r>
              <a:rPr kumimoji="0" lang="en-IN" sz="1200" b="0" i="0" u="none" strike="noStrike" kern="1200" cap="none" spc="0" normalizeH="0" baseline="0" noProof="0" err="1">
                <a:ln>
                  <a:noFill/>
                </a:ln>
                <a:solidFill>
                  <a:prstClr val="white">
                    <a:lumMod val="85000"/>
                  </a:prstClr>
                </a:solidFill>
                <a:effectLst/>
                <a:uLnTx/>
                <a:uFillTx/>
                <a:latin typeface="Trebuchet MS" panose="020B0703020202090204" pitchFamily="34" charset="0"/>
              </a:rPr>
              <a:t>eady</a:t>
            </a:r>
            <a:r>
              <a:rPr kumimoji="0" lang="en-IN" sz="1200" b="0" i="0" u="none" strike="noStrike" kern="1200" cap="none" spc="0" normalizeH="0" baseline="0" noProof="0">
                <a:ln>
                  <a:noFill/>
                </a:ln>
                <a:solidFill>
                  <a:prstClr val="white">
                    <a:lumMod val="85000"/>
                  </a:prstClr>
                </a:solidFill>
                <a:effectLst/>
                <a:uLnTx/>
                <a:uFillTx/>
                <a:latin typeface="Trebuchet MS" panose="020B0703020202090204" pitchFamily="34" charset="0"/>
              </a:rPr>
              <a:t> Data Centers, up to </a:t>
            </a:r>
            <a:r>
              <a:rPr lang="en-IN" sz="1200">
                <a:solidFill>
                  <a:prstClr val="white">
                    <a:lumMod val="85000"/>
                  </a:prstClr>
                </a:solidFill>
                <a:latin typeface="Trebuchet MS" panose="020B0703020202090204" pitchFamily="34" charset="0"/>
              </a:rPr>
              <a:t>20</a:t>
            </a:r>
            <a:r>
              <a:rPr kumimoji="0" lang="en-IN" sz="1200" b="0" i="0" u="none" strike="noStrike" kern="1200" cap="none" spc="0" normalizeH="0" baseline="0" noProof="0">
                <a:ln>
                  <a:noFill/>
                </a:ln>
                <a:solidFill>
                  <a:prstClr val="white">
                    <a:lumMod val="85000"/>
                  </a:prstClr>
                </a:solidFill>
                <a:effectLst/>
                <a:uLnTx/>
                <a:uFillTx/>
                <a:latin typeface="Trebuchet MS" panose="020B0703020202090204" pitchFamily="34" charset="0"/>
              </a:rPr>
              <a:t>0 kW power/rack.</a:t>
            </a:r>
          </a:p>
        </p:txBody>
      </p:sp>
      <p:sp>
        <p:nvSpPr>
          <p:cNvPr id="6" name="Rounded Rectangular Callout 5">
            <a:extLst>
              <a:ext uri="{FF2B5EF4-FFF2-40B4-BE49-F238E27FC236}">
                <a16:creationId xmlns:a16="http://schemas.microsoft.com/office/drawing/2014/main" id="{3F39AD05-C6E3-EA00-4670-B8878F3E275B}"/>
              </a:ext>
            </a:extLst>
          </p:cNvPr>
          <p:cNvSpPr/>
          <p:nvPr/>
        </p:nvSpPr>
        <p:spPr>
          <a:xfrm>
            <a:off x="1816602" y="987425"/>
            <a:ext cx="2375692" cy="596793"/>
          </a:xfrm>
          <a:prstGeom prst="wedgeRoundRectCallout">
            <a:avLst>
              <a:gd name="adj1" fmla="val 33858"/>
              <a:gd name="adj2" fmla="val 141448"/>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8" name="Rounded Rectangular Callout 7">
            <a:extLst>
              <a:ext uri="{FF2B5EF4-FFF2-40B4-BE49-F238E27FC236}">
                <a16:creationId xmlns:a16="http://schemas.microsoft.com/office/drawing/2014/main" id="{EBEFEB26-93AA-C622-A756-1ADF1068FA27}"/>
              </a:ext>
            </a:extLst>
          </p:cNvPr>
          <p:cNvSpPr/>
          <p:nvPr/>
        </p:nvSpPr>
        <p:spPr>
          <a:xfrm>
            <a:off x="4951712" y="987425"/>
            <a:ext cx="3159685" cy="596793"/>
          </a:xfrm>
          <a:prstGeom prst="wedgeRoundRectCallout">
            <a:avLst>
              <a:gd name="adj1" fmla="val -38905"/>
              <a:gd name="adj2" fmla="val 141448"/>
              <a:gd name="adj3" fmla="val 16667"/>
            </a:avLst>
          </a:pr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16" name="Rounded Rectangular Callout 15">
            <a:extLst>
              <a:ext uri="{FF2B5EF4-FFF2-40B4-BE49-F238E27FC236}">
                <a16:creationId xmlns:a16="http://schemas.microsoft.com/office/drawing/2014/main" id="{D156D96A-0541-7A16-F645-D39A89EB0E32}"/>
              </a:ext>
            </a:extLst>
          </p:cNvPr>
          <p:cNvSpPr/>
          <p:nvPr/>
        </p:nvSpPr>
        <p:spPr>
          <a:xfrm>
            <a:off x="575484" y="2098952"/>
            <a:ext cx="2479314" cy="690012"/>
          </a:xfrm>
          <a:prstGeom prst="wedgeRoundRectCallout">
            <a:avLst>
              <a:gd name="adj1" fmla="val 59014"/>
              <a:gd name="adj2" fmla="val -2727"/>
              <a:gd name="adj3" fmla="val 16667"/>
            </a:avLst>
          </a:pr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2" name="Rounded Rectangular Callout 21">
            <a:extLst>
              <a:ext uri="{FF2B5EF4-FFF2-40B4-BE49-F238E27FC236}">
                <a16:creationId xmlns:a16="http://schemas.microsoft.com/office/drawing/2014/main" id="{AA52649D-ED7F-75DF-3019-7333C79E8AE1}"/>
              </a:ext>
            </a:extLst>
          </p:cNvPr>
          <p:cNvSpPr/>
          <p:nvPr/>
        </p:nvSpPr>
        <p:spPr>
          <a:xfrm>
            <a:off x="6089204" y="2098952"/>
            <a:ext cx="2716201" cy="596793"/>
          </a:xfrm>
          <a:prstGeom prst="wedgeRoundRectCallout">
            <a:avLst>
              <a:gd name="adj1" fmla="val -60971"/>
              <a:gd name="adj2" fmla="val -9288"/>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6" name="Rounded Rectangular Callout 25">
            <a:extLst>
              <a:ext uri="{FF2B5EF4-FFF2-40B4-BE49-F238E27FC236}">
                <a16:creationId xmlns:a16="http://schemas.microsoft.com/office/drawing/2014/main" id="{AC4FC304-A541-F46C-5A2B-694E8ADF8D00}"/>
              </a:ext>
            </a:extLst>
          </p:cNvPr>
          <p:cNvSpPr/>
          <p:nvPr/>
        </p:nvSpPr>
        <p:spPr>
          <a:xfrm>
            <a:off x="323851" y="3124184"/>
            <a:ext cx="2632452" cy="596793"/>
          </a:xfrm>
          <a:prstGeom prst="wedgeRoundRectCallout">
            <a:avLst>
              <a:gd name="adj1" fmla="val 58649"/>
              <a:gd name="adj2" fmla="val -50726"/>
              <a:gd name="adj3" fmla="val 16667"/>
            </a:avLst>
          </a:pr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78"/>
            <a:endParaRPr lang="en-US">
              <a:solidFill>
                <a:prstClr val="white"/>
              </a:solidFill>
              <a:latin typeface="Trebuchet MS" panose="020B0703020202090204" pitchFamily="34" charset="0"/>
            </a:endParaRPr>
          </a:p>
        </p:txBody>
      </p:sp>
      <p:sp>
        <p:nvSpPr>
          <p:cNvPr id="27" name="Rounded Rectangular Callout 26">
            <a:extLst>
              <a:ext uri="{FF2B5EF4-FFF2-40B4-BE49-F238E27FC236}">
                <a16:creationId xmlns:a16="http://schemas.microsoft.com/office/drawing/2014/main" id="{BA9F93F2-33A5-426F-7365-7A94147D9CDE}"/>
              </a:ext>
            </a:extLst>
          </p:cNvPr>
          <p:cNvSpPr/>
          <p:nvPr/>
        </p:nvSpPr>
        <p:spPr>
          <a:xfrm>
            <a:off x="6187698" y="3124184"/>
            <a:ext cx="2632452" cy="596793"/>
          </a:xfrm>
          <a:prstGeom prst="wedgeRoundRectCallout">
            <a:avLst>
              <a:gd name="adj1" fmla="val -62337"/>
              <a:gd name="adj2" fmla="val -50726"/>
              <a:gd name="adj3" fmla="val 16667"/>
            </a:avLst>
          </a:pr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8" name="Rounded Rectangular Callout 27">
            <a:extLst>
              <a:ext uri="{FF2B5EF4-FFF2-40B4-BE49-F238E27FC236}">
                <a16:creationId xmlns:a16="http://schemas.microsoft.com/office/drawing/2014/main" id="{C23EB78A-2FD3-F719-989D-070CEF804AEB}"/>
              </a:ext>
            </a:extLst>
          </p:cNvPr>
          <p:cNvSpPr/>
          <p:nvPr/>
        </p:nvSpPr>
        <p:spPr>
          <a:xfrm flipV="1">
            <a:off x="1816602" y="3932990"/>
            <a:ext cx="2375692" cy="596793"/>
          </a:xfrm>
          <a:prstGeom prst="wedgeRoundRectCallout">
            <a:avLst>
              <a:gd name="adj1" fmla="val 33532"/>
              <a:gd name="adj2" fmla="val 97300"/>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9" name="Rounded Rectangular Callout 28">
            <a:extLst>
              <a:ext uri="{FF2B5EF4-FFF2-40B4-BE49-F238E27FC236}">
                <a16:creationId xmlns:a16="http://schemas.microsoft.com/office/drawing/2014/main" id="{275F4A33-CD19-6354-0590-7B9A782A71E2}"/>
              </a:ext>
            </a:extLst>
          </p:cNvPr>
          <p:cNvSpPr/>
          <p:nvPr/>
        </p:nvSpPr>
        <p:spPr>
          <a:xfrm flipV="1">
            <a:off x="4951711" y="3932990"/>
            <a:ext cx="2325338" cy="596793"/>
          </a:xfrm>
          <a:prstGeom prst="wedgeRoundRectCallout">
            <a:avLst>
              <a:gd name="adj1" fmla="val -33795"/>
              <a:gd name="adj2" fmla="val 105091"/>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4" name="TextBox 23">
            <a:extLst>
              <a:ext uri="{FF2B5EF4-FFF2-40B4-BE49-F238E27FC236}">
                <a16:creationId xmlns:a16="http://schemas.microsoft.com/office/drawing/2014/main" id="{4A35C35E-43E3-93C0-1AEB-EC2D884DFF32}"/>
              </a:ext>
            </a:extLst>
          </p:cNvPr>
          <p:cNvSpPr txBox="1"/>
          <p:nvPr/>
        </p:nvSpPr>
        <p:spPr>
          <a:xfrm>
            <a:off x="241664" y="535629"/>
            <a:ext cx="8578487"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Trebuchet MS" panose="020B0703020202090204" pitchFamily="34" charset="0"/>
              </a:rPr>
              <a:t>Hyperscale, Hyperconnected, Green, Edge, AI-ready</a:t>
            </a:r>
          </a:p>
        </p:txBody>
      </p:sp>
      <p:sp>
        <p:nvSpPr>
          <p:cNvPr id="5" name="Rounded Rectangle 4">
            <a:extLst>
              <a:ext uri="{FF2B5EF4-FFF2-40B4-BE49-F238E27FC236}">
                <a16:creationId xmlns:a16="http://schemas.microsoft.com/office/drawing/2014/main" id="{4516138D-1343-646A-CFF2-7C45E5F60687}"/>
              </a:ext>
            </a:extLst>
          </p:cNvPr>
          <p:cNvSpPr/>
          <p:nvPr/>
        </p:nvSpPr>
        <p:spPr>
          <a:xfrm>
            <a:off x="3175560" y="2107109"/>
            <a:ext cx="2805193" cy="1570311"/>
          </a:xfrm>
          <a:prstGeom prst="roundRect">
            <a:avLst>
              <a:gd name="adj" fmla="val 50000"/>
            </a:avLst>
          </a:prstGeom>
          <a:solidFill>
            <a:srgbClr val="BED730"/>
          </a:solidFill>
          <a:ln w="57150"/>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3" name="TextBox 2">
            <a:extLst>
              <a:ext uri="{FF2B5EF4-FFF2-40B4-BE49-F238E27FC236}">
                <a16:creationId xmlns:a16="http://schemas.microsoft.com/office/drawing/2014/main" id="{2D944172-B9D1-E850-53F9-546422358544}"/>
              </a:ext>
            </a:extLst>
          </p:cNvPr>
          <p:cNvSpPr txBox="1"/>
          <p:nvPr/>
        </p:nvSpPr>
        <p:spPr>
          <a:xfrm>
            <a:off x="3458462" y="2406843"/>
            <a:ext cx="2379338" cy="430887"/>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rebuchet MS" panose="020B0703020202090204" pitchFamily="34" charset="0"/>
              </a:rPr>
              <a:t>India’s Data Center Powerhouse for over 2 decades</a:t>
            </a:r>
            <a:endParaRPr kumimoji="0" lang="en-IN" sz="1100" b="1" i="0" u="none" strike="noStrike" kern="1200" cap="none" spc="0" normalizeH="0" baseline="0" noProof="0">
              <a:ln>
                <a:noFill/>
              </a:ln>
              <a:solidFill>
                <a:prstClr val="black"/>
              </a:solidFill>
              <a:effectLst/>
              <a:uLnTx/>
              <a:uFillTx/>
              <a:latin typeface="Trebuchet MS" panose="020B0703020202090204" pitchFamily="34" charset="0"/>
            </a:endParaRPr>
          </a:p>
        </p:txBody>
      </p:sp>
      <p:sp>
        <p:nvSpPr>
          <p:cNvPr id="4" name="TextBox 3">
            <a:extLst>
              <a:ext uri="{FF2B5EF4-FFF2-40B4-BE49-F238E27FC236}">
                <a16:creationId xmlns:a16="http://schemas.microsoft.com/office/drawing/2014/main" id="{55671C53-5F52-460E-0462-93C679BA08FB}"/>
              </a:ext>
            </a:extLst>
          </p:cNvPr>
          <p:cNvSpPr txBox="1"/>
          <p:nvPr/>
        </p:nvSpPr>
        <p:spPr>
          <a:xfrm>
            <a:off x="3318512" y="2788964"/>
            <a:ext cx="2519288" cy="769441"/>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703020202090204" pitchFamily="34" charset="0"/>
              </a:rPr>
              <a:t>3 of 4 </a:t>
            </a:r>
            <a:r>
              <a:rPr kumimoji="0" lang="en-US" sz="1100" b="1" i="0" u="none" strike="noStrike" kern="1200" cap="none" spc="0" normalizeH="0" baseline="0" noProof="0" dirty="0" err="1">
                <a:ln>
                  <a:noFill/>
                </a:ln>
                <a:solidFill>
                  <a:prstClr val="black"/>
                </a:solidFill>
                <a:effectLst/>
                <a:uLnTx/>
                <a:uFillTx/>
                <a:latin typeface="Trebuchet MS" panose="020B0703020202090204" pitchFamily="34" charset="0"/>
              </a:rPr>
              <a:t>Hyperscalers</a:t>
            </a:r>
            <a:r>
              <a:rPr kumimoji="0" lang="en-US" sz="1100" b="1" i="0" u="none" strike="noStrike" kern="1200" cap="none" spc="0" normalizeH="0" baseline="0" noProof="0" dirty="0">
                <a:ln>
                  <a:noFill/>
                </a:ln>
                <a:solidFill>
                  <a:prstClr val="black"/>
                </a:solidFill>
                <a:effectLst/>
                <a:uLnTx/>
                <a:uFillTx/>
                <a:latin typeface="Trebuchet MS" panose="020B0703020202090204" pitchFamily="34" charset="0"/>
              </a:rPr>
              <a:t>, Global OTT &amp; Social media players, </a:t>
            </a:r>
          </a:p>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703020202090204" pitchFamily="34" charset="0"/>
              </a:rPr>
              <a:t>India’s Top 10 banks, </a:t>
            </a:r>
          </a:p>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703020202090204" pitchFamily="34" charset="0"/>
              </a:rPr>
              <a:t> and 600+ enterprises…</a:t>
            </a:r>
          </a:p>
        </p:txBody>
      </p:sp>
      <p:sp>
        <p:nvSpPr>
          <p:cNvPr id="17" name="TextBox 16">
            <a:extLst>
              <a:ext uri="{FF2B5EF4-FFF2-40B4-BE49-F238E27FC236}">
                <a16:creationId xmlns:a16="http://schemas.microsoft.com/office/drawing/2014/main" id="{DCCC8AE6-9890-5D16-1ECA-4A404902651C}"/>
              </a:ext>
            </a:extLst>
          </p:cNvPr>
          <p:cNvSpPr txBox="1"/>
          <p:nvPr/>
        </p:nvSpPr>
        <p:spPr>
          <a:xfrm>
            <a:off x="4540829" y="4833815"/>
            <a:ext cx="4572000" cy="253916"/>
          </a:xfrm>
          <a:prstGeom prst="rect">
            <a:avLst/>
          </a:prstGeom>
          <a:noFill/>
        </p:spPr>
        <p:txBody>
          <a:bodyPr wrap="square">
            <a:spAutoFit/>
          </a:bodyPr>
          <a:lstStyle/>
          <a:p>
            <a:pPr defTabSz="457189"/>
            <a:r>
              <a:rPr lang="en-US" sz="1050" dirty="0">
                <a:solidFill>
                  <a:schemeClr val="bg1">
                    <a:lumMod val="65000"/>
                  </a:schemeClr>
                </a:solidFill>
                <a:latin typeface="Trebuchet MS"/>
              </a:rPr>
              <a:t>Sify is a LEADER in the IDC </a:t>
            </a:r>
            <a:r>
              <a:rPr lang="en-US" sz="1050" dirty="0" err="1">
                <a:solidFill>
                  <a:schemeClr val="bg1">
                    <a:lumMod val="65000"/>
                  </a:schemeClr>
                </a:solidFill>
                <a:latin typeface="Trebuchet MS"/>
              </a:rPr>
              <a:t>MarketScape</a:t>
            </a:r>
            <a:r>
              <a:rPr lang="en-US" sz="1050" dirty="0">
                <a:solidFill>
                  <a:schemeClr val="bg1">
                    <a:lumMod val="65000"/>
                  </a:schemeClr>
                </a:solidFill>
                <a:latin typeface="Trebuchet MS"/>
              </a:rPr>
              <a:t> Data Center Services India, 2024 </a:t>
            </a:r>
          </a:p>
        </p:txBody>
      </p:sp>
    </p:spTree>
    <p:extLst>
      <p:ext uri="{BB962C8B-B14F-4D97-AF65-F5344CB8AC3E}">
        <p14:creationId xmlns:p14="http://schemas.microsoft.com/office/powerpoint/2010/main" val="73839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3CED6-FD93-0DED-CF43-AA48DA7BC9B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940C16-9E51-49F5-ACD3-E900BF613CC2}"/>
              </a:ext>
            </a:extLst>
          </p:cNvPr>
          <p:cNvSpPr>
            <a:spLocks noGrp="1"/>
          </p:cNvSpPr>
          <p:nvPr>
            <p:ph type="title"/>
          </p:nvPr>
        </p:nvSpPr>
        <p:spPr>
          <a:xfrm>
            <a:off x="324000" y="182595"/>
            <a:ext cx="8496150" cy="461655"/>
          </a:xfrm>
        </p:spPr>
        <p:txBody>
          <a:bodyPr/>
          <a:lstStyle/>
          <a:p>
            <a:r>
              <a:rPr lang="en-US" dirty="0"/>
              <a:t>Cable landing station</a:t>
            </a:r>
            <a:endParaRPr lang="en-IN" dirty="0"/>
          </a:p>
        </p:txBody>
      </p:sp>
      <p:pic>
        <p:nvPicPr>
          <p:cNvPr id="2" name="Picture 1">
            <a:extLst>
              <a:ext uri="{FF2B5EF4-FFF2-40B4-BE49-F238E27FC236}">
                <a16:creationId xmlns:a16="http://schemas.microsoft.com/office/drawing/2014/main" id="{2FD638D5-A658-B9D1-EB51-17C9729DD84A}"/>
              </a:ext>
            </a:extLst>
          </p:cNvPr>
          <p:cNvPicPr>
            <a:picLocks noChangeAspect="1"/>
          </p:cNvPicPr>
          <p:nvPr/>
        </p:nvPicPr>
        <p:blipFill>
          <a:blip r:embed="rId3"/>
          <a:stretch>
            <a:fillRect/>
          </a:stretch>
        </p:blipFill>
        <p:spPr>
          <a:xfrm>
            <a:off x="2501028" y="987425"/>
            <a:ext cx="2706046" cy="2636924"/>
          </a:xfrm>
          <a:prstGeom prst="rect">
            <a:avLst/>
          </a:prstGeom>
        </p:spPr>
      </p:pic>
      <p:graphicFrame>
        <p:nvGraphicFramePr>
          <p:cNvPr id="5" name="Diagram 4">
            <a:extLst>
              <a:ext uri="{FF2B5EF4-FFF2-40B4-BE49-F238E27FC236}">
                <a16:creationId xmlns:a16="http://schemas.microsoft.com/office/drawing/2014/main" id="{ADC5EEDC-B4BD-E1AE-AEDE-95CE4660D73C}"/>
              </a:ext>
            </a:extLst>
          </p:cNvPr>
          <p:cNvGraphicFramePr/>
          <p:nvPr/>
        </p:nvGraphicFramePr>
        <p:xfrm>
          <a:off x="323850" y="3715789"/>
          <a:ext cx="8496300" cy="10165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 name="Group 6">
            <a:extLst>
              <a:ext uri="{FF2B5EF4-FFF2-40B4-BE49-F238E27FC236}">
                <a16:creationId xmlns:a16="http://schemas.microsoft.com/office/drawing/2014/main" id="{730378A0-364C-9F18-A7D3-93E0472B3DDF}"/>
              </a:ext>
            </a:extLst>
          </p:cNvPr>
          <p:cNvGrpSpPr/>
          <p:nvPr/>
        </p:nvGrpSpPr>
        <p:grpSpPr>
          <a:xfrm>
            <a:off x="5275255" y="987425"/>
            <a:ext cx="3544895" cy="2636924"/>
            <a:chOff x="0" y="0"/>
            <a:chExt cx="3786185" cy="2648804"/>
          </a:xfrm>
        </p:grpSpPr>
        <p:pic>
          <p:nvPicPr>
            <p:cNvPr id="8" name="Google Shape;95;p15">
              <a:extLst>
                <a:ext uri="{FF2B5EF4-FFF2-40B4-BE49-F238E27FC236}">
                  <a16:creationId xmlns:a16="http://schemas.microsoft.com/office/drawing/2014/main" id="{ABE15BD7-8410-8419-287B-857F002A5BC5}"/>
                </a:ext>
              </a:extLst>
            </p:cNvPr>
            <p:cNvPicPr preferRelativeResize="0"/>
            <p:nvPr/>
          </p:nvPicPr>
          <p:blipFill>
            <a:blip r:embed="rId9"/>
            <a:srcRect t="4298" b="21370"/>
            <a:stretch>
              <a:fillRect/>
            </a:stretch>
          </p:blipFill>
          <p:spPr>
            <a:xfrm>
              <a:off x="0" y="0"/>
              <a:ext cx="3786185" cy="2648804"/>
            </a:xfrm>
            <a:prstGeom prst="rect">
              <a:avLst/>
            </a:prstGeom>
          </p:spPr>
        </p:pic>
        <p:sp>
          <p:nvSpPr>
            <p:cNvPr id="9" name="Speech Bubble: Rectangle 8">
              <a:extLst>
                <a:ext uri="{FF2B5EF4-FFF2-40B4-BE49-F238E27FC236}">
                  <a16:creationId xmlns:a16="http://schemas.microsoft.com/office/drawing/2014/main" id="{E8BCB0B7-319F-2987-F4AD-720F9B514BF9}"/>
                </a:ext>
              </a:extLst>
            </p:cNvPr>
            <p:cNvSpPr/>
            <p:nvPr/>
          </p:nvSpPr>
          <p:spPr>
            <a:xfrm>
              <a:off x="1816781" y="278475"/>
              <a:ext cx="976716" cy="306182"/>
            </a:xfrm>
            <a:prstGeom prst="wedgeRectCallout">
              <a:avLst>
                <a:gd name="adj1" fmla="val -102742"/>
                <a:gd name="adj2" fmla="val 182749"/>
              </a:avLst>
            </a:prstGeom>
            <a:solidFill>
              <a:schemeClr val="tx2">
                <a:lumMod val="50000"/>
              </a:scheme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Trebuchet MS" panose="020B0603020202020204" pitchFamily="34" charset="0"/>
                  <a:ea typeface="Calibri" panose="020F0502020204030204" pitchFamily="34" charset="0"/>
                  <a:cs typeface="Times New Roman" panose="02020603050405020304" pitchFamily="18" charset="0"/>
                </a:rPr>
                <a:t>Other CLS</a:t>
              </a:r>
              <a:endParaRPr kumimoji="0" lang="en-IN" sz="1100" b="0" i="0" u="none" strike="noStrike" kern="100" cap="none" spc="0" normalizeH="0" baseline="0" noProof="0">
                <a:ln>
                  <a:noFill/>
                </a:ln>
                <a:solidFill>
                  <a:prstClr val="white"/>
                </a:solidFill>
                <a:effectLst/>
                <a:uLnTx/>
                <a:uFillTx/>
                <a:latin typeface="Trebuchet MS"/>
                <a:ea typeface="Calibri" panose="020F0502020204030204" pitchFamily="34" charset="0"/>
                <a:cs typeface="Times New Roman" panose="02020603050405020304" pitchFamily="18" charset="0"/>
              </a:endParaRPr>
            </a:p>
          </p:txBody>
        </p:sp>
        <p:sp>
          <p:nvSpPr>
            <p:cNvPr id="10" name="Speech Bubble: Rectangle 9">
              <a:extLst>
                <a:ext uri="{FF2B5EF4-FFF2-40B4-BE49-F238E27FC236}">
                  <a16:creationId xmlns:a16="http://schemas.microsoft.com/office/drawing/2014/main" id="{9697C7CC-D67E-4782-F441-53BB91BE33AF}"/>
                </a:ext>
              </a:extLst>
            </p:cNvPr>
            <p:cNvSpPr/>
            <p:nvPr/>
          </p:nvSpPr>
          <p:spPr>
            <a:xfrm>
              <a:off x="1464647" y="2177239"/>
              <a:ext cx="793975" cy="334971"/>
            </a:xfrm>
            <a:prstGeom prst="wedgeRectCallout">
              <a:avLst>
                <a:gd name="adj1" fmla="val -93869"/>
                <a:gd name="adj2" fmla="val -129663"/>
              </a:avLst>
            </a:prstGeom>
            <a:solidFill>
              <a:schemeClr val="tx2">
                <a:lumMod val="50000"/>
              </a:scheme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Trebuchet MS" panose="020B0603020202020204" pitchFamily="34" charset="0"/>
                  <a:ea typeface="Calibri" panose="020F0502020204030204" pitchFamily="34" charset="0"/>
                  <a:cs typeface="Times New Roman" panose="02020603050405020304" pitchFamily="18" charset="0"/>
                </a:rPr>
                <a:t>Sify CLS</a:t>
              </a:r>
              <a:endParaRPr kumimoji="0" lang="en-IN" sz="1100" b="0" i="0" u="none" strike="noStrike" kern="100" cap="none" spc="0" normalizeH="0" baseline="0" noProof="0">
                <a:ln>
                  <a:noFill/>
                </a:ln>
                <a:solidFill>
                  <a:prstClr val="white"/>
                </a:solidFill>
                <a:effectLst/>
                <a:uLnTx/>
                <a:uFillTx/>
                <a:latin typeface="Trebuchet MS"/>
                <a:ea typeface="Calibri" panose="020F0502020204030204" pitchFamily="34"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049799DC-42B4-BC68-CAE8-7E6E086FB415}"/>
              </a:ext>
            </a:extLst>
          </p:cNvPr>
          <p:cNvSpPr/>
          <p:nvPr/>
        </p:nvSpPr>
        <p:spPr>
          <a:xfrm>
            <a:off x="323849" y="987425"/>
            <a:ext cx="2108997" cy="2636924"/>
          </a:xfrm>
          <a:prstGeom prst="rect">
            <a:avLst/>
          </a:prstGeom>
          <a:solidFill>
            <a:srgbClr val="BED730"/>
          </a:solidFill>
          <a:ln w="6350" cap="flat" cmpd="sng" algn="ctr">
            <a:solidFill>
              <a:srgbClr val="4F81BD"/>
            </a:solidFill>
            <a:prstDash val="sysDot"/>
          </a:ln>
          <a:effectLst/>
        </p:spPr>
        <p:txBody>
          <a:bodyPr spcFirstLastPara="0" vert="horz" wrap="square" lIns="38100" tIns="38100" rIns="38100" bIns="38100" numCol="1" spcCol="127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4" name="TextBox 13">
            <a:extLst>
              <a:ext uri="{FF2B5EF4-FFF2-40B4-BE49-F238E27FC236}">
                <a16:creationId xmlns:a16="http://schemas.microsoft.com/office/drawing/2014/main" id="{4510A9DD-EAB4-2A07-FD49-23E81141B91F}"/>
              </a:ext>
            </a:extLst>
          </p:cNvPr>
          <p:cNvSpPr txBox="1"/>
          <p:nvPr/>
        </p:nvSpPr>
        <p:spPr>
          <a:xfrm>
            <a:off x="457199" y="1162594"/>
            <a:ext cx="1854927" cy="20313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00" cap="none" spc="0" normalizeH="0" baseline="0" noProof="0" dirty="0">
                <a:ln>
                  <a:noFill/>
                </a:ln>
                <a:solidFill>
                  <a:prstClr val="black"/>
                </a:solidFill>
                <a:effectLst/>
                <a:uLnTx/>
                <a:uFillTx/>
                <a:latin typeface="Trebuchet MS" panose="020B0703020202090204" pitchFamily="34" charset="0"/>
                <a:ea typeface="Calibri" panose="020F0502020204030204" pitchFamily="34" charset="0"/>
                <a:cs typeface="Times New Roman" panose="02020603050405020304" pitchFamily="18" charset="0"/>
              </a:rPr>
              <a:t>Your seamless gateway to the global communication network for high-speed connectivity.</a:t>
            </a:r>
            <a:endParaRPr kumimoji="0" lang="en-US" sz="1800" b="0" i="1" u="none" strike="noStrike" kern="1200" cap="none" spc="0" normalizeH="0" baseline="0" noProof="0" dirty="0">
              <a:ln>
                <a:noFill/>
              </a:ln>
              <a:solidFill>
                <a:prstClr val="black"/>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270841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9A150-90C4-E68C-31B6-425524A5189D}"/>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194733C2-CFBD-0277-AF2D-8B59CC71652C}"/>
              </a:ext>
            </a:extLst>
          </p:cNvPr>
          <p:cNvSpPr/>
          <p:nvPr/>
        </p:nvSpPr>
        <p:spPr>
          <a:xfrm>
            <a:off x="323850" y="987425"/>
            <a:ext cx="4248150" cy="1871309"/>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B505A3C-7301-47F9-DC43-18E76EE3D4AE}"/>
              </a:ext>
            </a:extLst>
          </p:cNvPr>
          <p:cNvSpPr/>
          <p:nvPr/>
        </p:nvSpPr>
        <p:spPr>
          <a:xfrm>
            <a:off x="4571850" y="2858736"/>
            <a:ext cx="4248150" cy="1859359"/>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D35F20-2CB1-2F5C-B96F-AC48B339F687}"/>
              </a:ext>
            </a:extLst>
          </p:cNvPr>
          <p:cNvSpPr>
            <a:spLocks noGrp="1"/>
          </p:cNvSpPr>
          <p:nvPr>
            <p:ph type="title"/>
          </p:nvPr>
        </p:nvSpPr>
        <p:spPr>
          <a:xfrm>
            <a:off x="324000" y="211574"/>
            <a:ext cx="8496150" cy="415490"/>
          </a:xfrm>
        </p:spPr>
        <p:txBody>
          <a:bodyPr/>
          <a:lstStyle/>
          <a:p>
            <a:r>
              <a:rPr lang="en-US" dirty="0"/>
              <a:t>Key Challenges shaping data center strategies  </a:t>
            </a:r>
          </a:p>
        </p:txBody>
      </p:sp>
      <p:sp>
        <p:nvSpPr>
          <p:cNvPr id="15" name="TextBox 14">
            <a:extLst>
              <a:ext uri="{FF2B5EF4-FFF2-40B4-BE49-F238E27FC236}">
                <a16:creationId xmlns:a16="http://schemas.microsoft.com/office/drawing/2014/main" id="{F105B96C-E16D-3698-9F52-12129979CFBB}"/>
              </a:ext>
            </a:extLst>
          </p:cNvPr>
          <p:cNvSpPr txBox="1"/>
          <p:nvPr/>
        </p:nvSpPr>
        <p:spPr>
          <a:xfrm>
            <a:off x="6040073" y="4838538"/>
            <a:ext cx="2780077" cy="215444"/>
          </a:xfrm>
          <a:prstGeom prst="rect">
            <a:avLst/>
          </a:prstGeom>
          <a:noFill/>
        </p:spPr>
        <p:txBody>
          <a:bodyPr wrap="square">
            <a:spAutoFit/>
          </a:bodyPr>
          <a:lstStyle/>
          <a:p>
            <a:pPr algn="r"/>
            <a:r>
              <a:rPr lang="en-US" sz="800" dirty="0">
                <a:solidFill>
                  <a:schemeClr val="bg1">
                    <a:lumMod val="65000"/>
                  </a:schemeClr>
                </a:solidFill>
                <a:latin typeface="Trebuchet MS" panose="020B0703020202090204" pitchFamily="34" charset="0"/>
              </a:rPr>
              <a:t>Source: Gartner forecasts   </a:t>
            </a:r>
            <a:endParaRPr lang="en-US" dirty="0"/>
          </a:p>
        </p:txBody>
      </p:sp>
      <p:cxnSp>
        <p:nvCxnSpPr>
          <p:cNvPr id="6" name="Straight Connector 5">
            <a:extLst>
              <a:ext uri="{FF2B5EF4-FFF2-40B4-BE49-F238E27FC236}">
                <a16:creationId xmlns:a16="http://schemas.microsoft.com/office/drawing/2014/main" id="{07B91D59-04CF-4C98-CBC4-919AF553D9CA}"/>
              </a:ext>
            </a:extLst>
          </p:cNvPr>
          <p:cNvCxnSpPr>
            <a:cxnSpLocks/>
          </p:cNvCxnSpPr>
          <p:nvPr/>
        </p:nvCxnSpPr>
        <p:spPr>
          <a:xfrm>
            <a:off x="4572000" y="987425"/>
            <a:ext cx="0" cy="3744913"/>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3A6488A-0D95-3E5B-0F04-A6B56A6D212E}"/>
              </a:ext>
            </a:extLst>
          </p:cNvPr>
          <p:cNvCxnSpPr>
            <a:cxnSpLocks/>
          </p:cNvCxnSpPr>
          <p:nvPr/>
        </p:nvCxnSpPr>
        <p:spPr>
          <a:xfrm>
            <a:off x="324000" y="2859881"/>
            <a:ext cx="8496150" cy="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7E4E48-ED73-E2E8-0F10-5892EB664B9F}"/>
              </a:ext>
            </a:extLst>
          </p:cNvPr>
          <p:cNvSpPr txBox="1"/>
          <p:nvPr/>
        </p:nvSpPr>
        <p:spPr>
          <a:xfrm>
            <a:off x="525709" y="1515593"/>
            <a:ext cx="3844433" cy="307777"/>
          </a:xfrm>
          <a:prstGeom prst="rect">
            <a:avLst/>
          </a:prstGeom>
          <a:noFill/>
        </p:spPr>
        <p:txBody>
          <a:bodyPr wrap="square" rtlCol="0">
            <a:spAutoFit/>
          </a:bodyPr>
          <a:lstStyle/>
          <a:p>
            <a:pPr algn="ctr"/>
            <a:r>
              <a:rPr lang="en-US" sz="1400" b="1">
                <a:solidFill>
                  <a:srgbClr val="BED730"/>
                </a:solidFill>
              </a:rPr>
              <a:t>AVAILABILITY OF POWER</a:t>
            </a:r>
          </a:p>
        </p:txBody>
      </p:sp>
      <p:sp>
        <p:nvSpPr>
          <p:cNvPr id="14" name="TextBox 13">
            <a:extLst>
              <a:ext uri="{FF2B5EF4-FFF2-40B4-BE49-F238E27FC236}">
                <a16:creationId xmlns:a16="http://schemas.microsoft.com/office/drawing/2014/main" id="{B44EA329-CF8D-EE7F-81DB-5B1722E7C7A9}"/>
              </a:ext>
            </a:extLst>
          </p:cNvPr>
          <p:cNvSpPr txBox="1"/>
          <p:nvPr/>
        </p:nvSpPr>
        <p:spPr>
          <a:xfrm>
            <a:off x="680593" y="1808888"/>
            <a:ext cx="3534665" cy="897105"/>
          </a:xfrm>
          <a:prstGeom prst="rect">
            <a:avLst/>
          </a:prstGeom>
          <a:noFill/>
        </p:spPr>
        <p:txBody>
          <a:bodyPr wrap="square" rtlCol="0">
            <a:spAutoFit/>
          </a:bodyPr>
          <a:lstStyle/>
          <a:p>
            <a:pPr algn="ctr" defTabSz="914196">
              <a:lnSpc>
                <a:spcPts val="1640"/>
              </a:lnSpc>
            </a:pPr>
            <a:r>
              <a:rPr lang="en-US" sz="1200" i="1" dirty="0">
                <a:solidFill>
                  <a:schemeClr val="bg1">
                    <a:lumMod val="95000"/>
                  </a:schemeClr>
                </a:solidFill>
              </a:rPr>
              <a:t>“By 2028, more than 70% of enterprises will alter their data center strategies, due to limited energy supplies, a major increase from less than 5% in 2023”</a:t>
            </a:r>
            <a:endParaRPr lang="en-US" sz="1200" dirty="0">
              <a:solidFill>
                <a:schemeClr val="bg1">
                  <a:lumMod val="95000"/>
                </a:schemeClr>
              </a:solidFill>
              <a:latin typeface="Trebuchet MS"/>
            </a:endParaRPr>
          </a:p>
        </p:txBody>
      </p:sp>
      <p:sp>
        <p:nvSpPr>
          <p:cNvPr id="16" name="TextBox 15">
            <a:extLst>
              <a:ext uri="{FF2B5EF4-FFF2-40B4-BE49-F238E27FC236}">
                <a16:creationId xmlns:a16="http://schemas.microsoft.com/office/drawing/2014/main" id="{27E1F3E2-4C00-104A-4BB3-427DC6506A96}"/>
              </a:ext>
            </a:extLst>
          </p:cNvPr>
          <p:cNvSpPr txBox="1"/>
          <p:nvPr/>
        </p:nvSpPr>
        <p:spPr>
          <a:xfrm>
            <a:off x="4773709" y="1515593"/>
            <a:ext cx="3844433" cy="307777"/>
          </a:xfrm>
          <a:prstGeom prst="rect">
            <a:avLst/>
          </a:prstGeom>
          <a:noFill/>
        </p:spPr>
        <p:txBody>
          <a:bodyPr wrap="square" rtlCol="0">
            <a:spAutoFit/>
          </a:bodyPr>
          <a:lstStyle>
            <a:defPPr>
              <a:defRPr lang="en-US"/>
            </a:defPPr>
            <a:lvl1pPr algn="ctr">
              <a:defRPr sz="1400" b="1">
                <a:solidFill>
                  <a:srgbClr val="BED730"/>
                </a:solidFill>
              </a:defRPr>
            </a:lvl1pPr>
          </a:lstStyle>
          <a:p>
            <a:r>
              <a:rPr lang="en-US"/>
              <a:t>MODERN COOLING TECHNOLOGIES</a:t>
            </a:r>
          </a:p>
        </p:txBody>
      </p:sp>
      <p:sp>
        <p:nvSpPr>
          <p:cNvPr id="17" name="TextBox 16">
            <a:extLst>
              <a:ext uri="{FF2B5EF4-FFF2-40B4-BE49-F238E27FC236}">
                <a16:creationId xmlns:a16="http://schemas.microsoft.com/office/drawing/2014/main" id="{65AC71BE-BDDE-FC86-A095-D480DADCA21D}"/>
              </a:ext>
            </a:extLst>
          </p:cNvPr>
          <p:cNvSpPr txBox="1"/>
          <p:nvPr/>
        </p:nvSpPr>
        <p:spPr>
          <a:xfrm>
            <a:off x="4876962" y="1808888"/>
            <a:ext cx="3637926" cy="897105"/>
          </a:xfrm>
          <a:prstGeom prst="rect">
            <a:avLst/>
          </a:prstGeom>
          <a:noFill/>
        </p:spPr>
        <p:txBody>
          <a:bodyPr wrap="square" rtlCol="0">
            <a:spAutoFit/>
          </a:bodyPr>
          <a:lstStyle/>
          <a:p>
            <a:pPr algn="ctr">
              <a:lnSpc>
                <a:spcPts val="1640"/>
              </a:lnSpc>
            </a:pPr>
            <a:r>
              <a:rPr lang="en-US" sz="1200" dirty="0">
                <a:solidFill>
                  <a:schemeClr val="bg1">
                    <a:lumMod val="95000"/>
                  </a:schemeClr>
                </a:solidFill>
              </a:rPr>
              <a:t>“</a:t>
            </a:r>
            <a:r>
              <a:rPr lang="en-US" sz="1200" i="1" dirty="0">
                <a:solidFill>
                  <a:schemeClr val="bg1">
                    <a:lumMod val="95000"/>
                  </a:schemeClr>
                </a:solidFill>
              </a:rPr>
              <a:t>By 2027, AI workloads will consume nearly 50% of data center compute power, making liquid cooling essential to support the increasing demands of AI-driven infrastructure” </a:t>
            </a:r>
          </a:p>
        </p:txBody>
      </p:sp>
      <p:sp>
        <p:nvSpPr>
          <p:cNvPr id="18" name="TextBox 17">
            <a:extLst>
              <a:ext uri="{FF2B5EF4-FFF2-40B4-BE49-F238E27FC236}">
                <a16:creationId xmlns:a16="http://schemas.microsoft.com/office/drawing/2014/main" id="{DC5F39DA-9767-34B5-8E0F-56CC25AB1DFB}"/>
              </a:ext>
            </a:extLst>
          </p:cNvPr>
          <p:cNvSpPr txBox="1"/>
          <p:nvPr/>
        </p:nvSpPr>
        <p:spPr>
          <a:xfrm>
            <a:off x="525709" y="3427536"/>
            <a:ext cx="3844433" cy="307777"/>
          </a:xfrm>
          <a:prstGeom prst="rect">
            <a:avLst/>
          </a:prstGeom>
          <a:noFill/>
        </p:spPr>
        <p:txBody>
          <a:bodyPr wrap="square" rtlCol="0">
            <a:spAutoFit/>
          </a:bodyPr>
          <a:lstStyle>
            <a:defPPr>
              <a:defRPr lang="en-US"/>
            </a:defPPr>
            <a:lvl1pPr algn="ctr">
              <a:defRPr sz="1400" b="1">
                <a:solidFill>
                  <a:srgbClr val="BED730"/>
                </a:solidFill>
              </a:defRPr>
            </a:lvl1pPr>
          </a:lstStyle>
          <a:p>
            <a:r>
              <a:rPr lang="en-US"/>
              <a:t>SUSTAINABILITY</a:t>
            </a:r>
          </a:p>
        </p:txBody>
      </p:sp>
      <p:sp>
        <p:nvSpPr>
          <p:cNvPr id="19" name="TextBox 18">
            <a:extLst>
              <a:ext uri="{FF2B5EF4-FFF2-40B4-BE49-F238E27FC236}">
                <a16:creationId xmlns:a16="http://schemas.microsoft.com/office/drawing/2014/main" id="{7E28F5D2-2B9E-C937-1213-1AB57DDF5EC9}"/>
              </a:ext>
            </a:extLst>
          </p:cNvPr>
          <p:cNvSpPr txBox="1"/>
          <p:nvPr/>
        </p:nvSpPr>
        <p:spPr>
          <a:xfrm>
            <a:off x="628962" y="3720831"/>
            <a:ext cx="3637926" cy="897105"/>
          </a:xfrm>
          <a:prstGeom prst="rect">
            <a:avLst/>
          </a:prstGeom>
          <a:noFill/>
        </p:spPr>
        <p:txBody>
          <a:bodyPr wrap="square" rtlCol="0">
            <a:spAutoFit/>
          </a:bodyPr>
          <a:lstStyle/>
          <a:p>
            <a:pPr algn="ctr">
              <a:lnSpc>
                <a:spcPts val="1640"/>
              </a:lnSpc>
            </a:pPr>
            <a:r>
              <a:rPr lang="en-US" sz="1200" i="1" dirty="0">
                <a:solidFill>
                  <a:schemeClr val="bg1">
                    <a:lumMod val="95000"/>
                  </a:schemeClr>
                </a:solidFill>
              </a:rPr>
              <a:t>“By 2027, 75% of organizations will have a data center sustainability program, up from less than 5% in 2022, driven by cost optimization and stakeholder pressures”</a:t>
            </a:r>
          </a:p>
        </p:txBody>
      </p:sp>
      <p:sp>
        <p:nvSpPr>
          <p:cNvPr id="20" name="TextBox 19">
            <a:extLst>
              <a:ext uri="{FF2B5EF4-FFF2-40B4-BE49-F238E27FC236}">
                <a16:creationId xmlns:a16="http://schemas.microsoft.com/office/drawing/2014/main" id="{CAD76D83-F92D-CFB3-6154-B2B5C09DC6C7}"/>
              </a:ext>
            </a:extLst>
          </p:cNvPr>
          <p:cNvSpPr txBox="1"/>
          <p:nvPr/>
        </p:nvSpPr>
        <p:spPr>
          <a:xfrm>
            <a:off x="4773709" y="3427536"/>
            <a:ext cx="3844433" cy="307777"/>
          </a:xfrm>
          <a:prstGeom prst="rect">
            <a:avLst/>
          </a:prstGeom>
          <a:noFill/>
        </p:spPr>
        <p:txBody>
          <a:bodyPr wrap="square" rtlCol="0">
            <a:spAutoFit/>
          </a:bodyPr>
          <a:lstStyle>
            <a:defPPr>
              <a:defRPr lang="en-US"/>
            </a:defPPr>
            <a:lvl1pPr algn="ctr">
              <a:defRPr sz="1400" b="1">
                <a:solidFill>
                  <a:srgbClr val="BED730"/>
                </a:solidFill>
              </a:defRPr>
            </a:lvl1pPr>
          </a:lstStyle>
          <a:p>
            <a:r>
              <a:rPr lang="en-US"/>
              <a:t>SCALABILITY</a:t>
            </a:r>
          </a:p>
        </p:txBody>
      </p:sp>
      <p:sp>
        <p:nvSpPr>
          <p:cNvPr id="21" name="TextBox 20">
            <a:extLst>
              <a:ext uri="{FF2B5EF4-FFF2-40B4-BE49-F238E27FC236}">
                <a16:creationId xmlns:a16="http://schemas.microsoft.com/office/drawing/2014/main" id="{11CD9E4C-C549-7115-F74D-B61EF7DEFD63}"/>
              </a:ext>
            </a:extLst>
          </p:cNvPr>
          <p:cNvSpPr txBox="1"/>
          <p:nvPr/>
        </p:nvSpPr>
        <p:spPr>
          <a:xfrm>
            <a:off x="4876962" y="3720831"/>
            <a:ext cx="3637926" cy="897105"/>
          </a:xfrm>
          <a:prstGeom prst="rect">
            <a:avLst/>
          </a:prstGeom>
          <a:noFill/>
        </p:spPr>
        <p:txBody>
          <a:bodyPr wrap="square" rtlCol="0">
            <a:spAutoFit/>
          </a:bodyPr>
          <a:lstStyle/>
          <a:p>
            <a:pPr algn="ctr">
              <a:lnSpc>
                <a:spcPts val="1640"/>
              </a:lnSpc>
            </a:pPr>
            <a:r>
              <a:rPr lang="en-US" sz="1200" i="1" dirty="0">
                <a:solidFill>
                  <a:schemeClr val="bg1">
                    <a:lumMod val="95000"/>
                  </a:schemeClr>
                </a:solidFill>
              </a:rPr>
              <a:t>“By 2026, 75% of organizations will prioritize scalable IT strategies to support growth initiatives like entering new markets and launching products”</a:t>
            </a:r>
          </a:p>
        </p:txBody>
      </p:sp>
      <p:pic>
        <p:nvPicPr>
          <p:cNvPr id="25" name="Picture 24" descr="A black rectangle with white lines&#10;&#10;Description automatically generated">
            <a:extLst>
              <a:ext uri="{FF2B5EF4-FFF2-40B4-BE49-F238E27FC236}">
                <a16:creationId xmlns:a16="http://schemas.microsoft.com/office/drawing/2014/main" id="{410847EF-84D3-BBED-C21F-9363388B8621}"/>
              </a:ext>
            </a:extLst>
          </p:cNvPr>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267925" y="1112501"/>
            <a:ext cx="360000" cy="360000"/>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4B0A98E5-DF61-EA66-DB8B-E6D02399BE60}"/>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515925" y="1112501"/>
            <a:ext cx="360000" cy="360000"/>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2A5BCE40-3484-B716-6E49-EB6A796B76E0}"/>
              </a:ext>
            </a:extLst>
          </p:cNvPr>
          <p:cNvPicPr>
            <a:picLocks noChangeAspect="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515925" y="3056957"/>
            <a:ext cx="360000" cy="360000"/>
          </a:xfrm>
          <a:prstGeom prst="rect">
            <a:avLst/>
          </a:prstGeom>
        </p:spPr>
      </p:pic>
      <p:pic>
        <p:nvPicPr>
          <p:cNvPr id="31" name="Picture 30" descr="A hand holding a globe with a leaf&#10;&#10;Description automatically generated">
            <a:extLst>
              <a:ext uri="{FF2B5EF4-FFF2-40B4-BE49-F238E27FC236}">
                <a16:creationId xmlns:a16="http://schemas.microsoft.com/office/drawing/2014/main" id="{FCF9E550-4297-4F82-2958-E13972EA1758}"/>
              </a:ext>
            </a:extLst>
          </p:cNvPr>
          <p:cNvPicPr>
            <a:picLocks noChangeAspect="1"/>
          </p:cNvPicPr>
          <p:nvPr/>
        </p:nvPicPr>
        <p:blipFill>
          <a:blip r:embed="rId8">
            <a:duotone>
              <a:schemeClr val="accent3">
                <a:shade val="45000"/>
                <a:satMod val="135000"/>
              </a:schemeClr>
              <a:prstClr val="white"/>
            </a:duotone>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231925" y="2984957"/>
            <a:ext cx="432000" cy="432000"/>
          </a:xfrm>
          <a:prstGeom prst="rect">
            <a:avLst/>
          </a:prstGeom>
        </p:spPr>
      </p:pic>
    </p:spTree>
    <p:extLst>
      <p:ext uri="{BB962C8B-B14F-4D97-AF65-F5344CB8AC3E}">
        <p14:creationId xmlns:p14="http://schemas.microsoft.com/office/powerpoint/2010/main" val="308529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E1910-BBDB-A967-8730-BD806B95B58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3B60466-A35C-461E-8E7B-9A710B667830}"/>
              </a:ext>
            </a:extLst>
          </p:cNvPr>
          <p:cNvSpPr>
            <a:spLocks noGrp="1"/>
          </p:cNvSpPr>
          <p:nvPr>
            <p:ph type="title"/>
          </p:nvPr>
        </p:nvSpPr>
        <p:spPr>
          <a:xfrm>
            <a:off x="324000" y="211574"/>
            <a:ext cx="8496150" cy="415490"/>
          </a:xfrm>
        </p:spPr>
        <p:txBody>
          <a:bodyPr/>
          <a:lstStyle/>
          <a:p>
            <a:r>
              <a:rPr lang="en-US" dirty="0"/>
              <a:t>our focus areas</a:t>
            </a:r>
            <a:endParaRPr lang="en-IN" dirty="0"/>
          </a:p>
        </p:txBody>
      </p:sp>
      <p:pic>
        <p:nvPicPr>
          <p:cNvPr id="6" name="Picture 5">
            <a:extLst>
              <a:ext uri="{FF2B5EF4-FFF2-40B4-BE49-F238E27FC236}">
                <a16:creationId xmlns:a16="http://schemas.microsoft.com/office/drawing/2014/main" id="{15BE71AA-6BD4-49D0-1907-58F8E1A20A8E}"/>
              </a:ext>
            </a:extLst>
          </p:cNvPr>
          <p:cNvPicPr>
            <a:picLocks noChangeAspect="1"/>
          </p:cNvPicPr>
          <p:nvPr/>
        </p:nvPicPr>
        <p:blipFill>
          <a:blip r:embed="rId2"/>
          <a:srcRect b="34298"/>
          <a:stretch/>
        </p:blipFill>
        <p:spPr>
          <a:xfrm>
            <a:off x="3087077" y="2201125"/>
            <a:ext cx="2808165" cy="2942375"/>
          </a:xfrm>
          <a:prstGeom prst="rect">
            <a:avLst/>
          </a:prstGeom>
        </p:spPr>
      </p:pic>
      <p:grpSp>
        <p:nvGrpSpPr>
          <p:cNvPr id="1054" name="Group 1053">
            <a:extLst>
              <a:ext uri="{FF2B5EF4-FFF2-40B4-BE49-F238E27FC236}">
                <a16:creationId xmlns:a16="http://schemas.microsoft.com/office/drawing/2014/main" id="{8AEF79FF-9FFB-3767-61AA-3465748AE771}"/>
              </a:ext>
            </a:extLst>
          </p:cNvPr>
          <p:cNvGrpSpPr/>
          <p:nvPr/>
        </p:nvGrpSpPr>
        <p:grpSpPr>
          <a:xfrm>
            <a:off x="597389" y="3280086"/>
            <a:ext cx="2160000" cy="1440000"/>
            <a:chOff x="597389" y="3280086"/>
            <a:chExt cx="2160000" cy="1440000"/>
          </a:xfrm>
        </p:grpSpPr>
        <p:sp>
          <p:nvSpPr>
            <p:cNvPr id="10" name="Rounded Rectangle 9">
              <a:extLst>
                <a:ext uri="{FF2B5EF4-FFF2-40B4-BE49-F238E27FC236}">
                  <a16:creationId xmlns:a16="http://schemas.microsoft.com/office/drawing/2014/main" id="{58868108-E913-F3A3-2584-AC0473DAD33F}"/>
                </a:ext>
              </a:extLst>
            </p:cNvPr>
            <p:cNvSpPr/>
            <p:nvPr/>
          </p:nvSpPr>
          <p:spPr>
            <a:xfrm>
              <a:off x="597389" y="3280086"/>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TextBox 24">
              <a:extLst>
                <a:ext uri="{FF2B5EF4-FFF2-40B4-BE49-F238E27FC236}">
                  <a16:creationId xmlns:a16="http://schemas.microsoft.com/office/drawing/2014/main" id="{99653CCF-B140-6BB9-53F8-5B8584D18191}"/>
                </a:ext>
              </a:extLst>
            </p:cNvPr>
            <p:cNvSpPr txBox="1"/>
            <p:nvPr/>
          </p:nvSpPr>
          <p:spPr>
            <a:xfrm>
              <a:off x="750277" y="3432348"/>
              <a:ext cx="18444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a:ea typeface="+mn-ea"/>
                  <a:cs typeface="+mn-cs"/>
                </a:rPr>
                <a:t>Sustainability and Operational excellence</a:t>
              </a:r>
            </a:p>
          </p:txBody>
        </p:sp>
        <p:sp>
          <p:nvSpPr>
            <p:cNvPr id="26" name="TextBox 25">
              <a:extLst>
                <a:ext uri="{FF2B5EF4-FFF2-40B4-BE49-F238E27FC236}">
                  <a16:creationId xmlns:a16="http://schemas.microsoft.com/office/drawing/2014/main" id="{25331DA7-951B-7D5B-F35C-3961978A54F3}"/>
                </a:ext>
              </a:extLst>
            </p:cNvPr>
            <p:cNvSpPr txBox="1"/>
            <p:nvPr/>
          </p:nvSpPr>
          <p:spPr>
            <a:xfrm>
              <a:off x="750277" y="3894013"/>
              <a:ext cx="1844431" cy="584775"/>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Green Initiatives</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Energy Optimization</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Blending Automation</a:t>
              </a:r>
            </a:p>
          </p:txBody>
        </p:sp>
      </p:grpSp>
      <p:grpSp>
        <p:nvGrpSpPr>
          <p:cNvPr id="1053" name="Group 1052">
            <a:extLst>
              <a:ext uri="{FF2B5EF4-FFF2-40B4-BE49-F238E27FC236}">
                <a16:creationId xmlns:a16="http://schemas.microsoft.com/office/drawing/2014/main" id="{373AEA59-8794-519C-92A3-AAA8A8F19735}"/>
              </a:ext>
            </a:extLst>
          </p:cNvPr>
          <p:cNvGrpSpPr/>
          <p:nvPr/>
        </p:nvGrpSpPr>
        <p:grpSpPr>
          <a:xfrm>
            <a:off x="323850" y="1321226"/>
            <a:ext cx="2160000" cy="1440000"/>
            <a:chOff x="323850" y="1321226"/>
            <a:chExt cx="2160000" cy="1440000"/>
          </a:xfrm>
        </p:grpSpPr>
        <p:sp>
          <p:nvSpPr>
            <p:cNvPr id="11" name="Rounded Rectangle 10">
              <a:extLst>
                <a:ext uri="{FF2B5EF4-FFF2-40B4-BE49-F238E27FC236}">
                  <a16:creationId xmlns:a16="http://schemas.microsoft.com/office/drawing/2014/main" id="{C1ED17C8-C5F8-242D-131F-1434F589D1AE}"/>
                </a:ext>
              </a:extLst>
            </p:cNvPr>
            <p:cNvSpPr/>
            <p:nvPr/>
          </p:nvSpPr>
          <p:spPr>
            <a:xfrm>
              <a:off x="323850" y="1321226"/>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7" name="TextBox 26">
              <a:extLst>
                <a:ext uri="{FF2B5EF4-FFF2-40B4-BE49-F238E27FC236}">
                  <a16:creationId xmlns:a16="http://schemas.microsoft.com/office/drawing/2014/main" id="{354E9F51-1B83-FF30-9261-AE0E933103DF}"/>
                </a:ext>
              </a:extLst>
            </p:cNvPr>
            <p:cNvSpPr txBox="1"/>
            <p:nvPr/>
          </p:nvSpPr>
          <p:spPr>
            <a:xfrm>
              <a:off x="533888" y="1460451"/>
              <a:ext cx="1740389" cy="461665"/>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BED730"/>
                  </a:solidFill>
                  <a:effectLst/>
                  <a:uLnTx/>
                  <a:uFillTx/>
                  <a:latin typeface="Trebuchet MS"/>
                  <a:ea typeface="+mn-ea"/>
                  <a:cs typeface="+mn-cs"/>
                </a:rPr>
                <a:t>Scalability and Modular Designs</a:t>
              </a:r>
              <a:endParaRPr kumimoji="0" lang="en-US" sz="1200" b="1" i="0" u="none" strike="noStrike" kern="1200" cap="none" spc="0" normalizeH="0" baseline="0" noProof="0" dirty="0">
                <a:ln>
                  <a:noFill/>
                </a:ln>
                <a:solidFill>
                  <a:srgbClr val="BED730"/>
                </a:solidFill>
                <a:effectLst/>
                <a:uLnTx/>
                <a:uFillTx/>
                <a:latin typeface="Trebuchet MS"/>
                <a:ea typeface="+mn-ea"/>
                <a:cs typeface="+mn-cs"/>
              </a:endParaRPr>
            </a:p>
          </p:txBody>
        </p:sp>
        <p:sp>
          <p:nvSpPr>
            <p:cNvPr id="28" name="TextBox 27">
              <a:extLst>
                <a:ext uri="{FF2B5EF4-FFF2-40B4-BE49-F238E27FC236}">
                  <a16:creationId xmlns:a16="http://schemas.microsoft.com/office/drawing/2014/main" id="{94E02591-D355-6F7E-3AEB-D9C0E6A33F60}"/>
                </a:ext>
              </a:extLst>
            </p:cNvPr>
            <p:cNvSpPr txBox="1"/>
            <p:nvPr/>
          </p:nvSpPr>
          <p:spPr>
            <a:xfrm>
              <a:off x="533888" y="1922116"/>
              <a:ext cx="1844431" cy="684803"/>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prstClr val="white">
                      <a:lumMod val="85000"/>
                    </a:prstClr>
                  </a:solidFill>
                  <a:effectLst/>
                  <a:uLnTx/>
                  <a:uFillTx/>
                  <a:latin typeface="Trebuchet MS"/>
                  <a:ea typeface="+mn-ea"/>
                  <a:cs typeface="+mn-cs"/>
                </a:rPr>
                <a:t>Modular Data Centers with BTS capabilities</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prstClr val="white">
                      <a:lumMod val="85000"/>
                    </a:prstClr>
                  </a:solidFill>
                  <a:effectLst/>
                  <a:uLnTx/>
                  <a:uFillTx/>
                  <a:latin typeface="Trebuchet MS"/>
                  <a:ea typeface="+mn-ea"/>
                  <a:cs typeface="+mn-cs"/>
                </a:rPr>
                <a:t>Horizontal and Vertical expansion</a:t>
              </a:r>
            </a:p>
          </p:txBody>
        </p:sp>
      </p:grpSp>
      <p:grpSp>
        <p:nvGrpSpPr>
          <p:cNvPr id="1055" name="Group 1054">
            <a:extLst>
              <a:ext uri="{FF2B5EF4-FFF2-40B4-BE49-F238E27FC236}">
                <a16:creationId xmlns:a16="http://schemas.microsoft.com/office/drawing/2014/main" id="{A1F8D8FB-2E7F-92CB-829C-DDD55765FBAB}"/>
              </a:ext>
            </a:extLst>
          </p:cNvPr>
          <p:cNvGrpSpPr/>
          <p:nvPr/>
        </p:nvGrpSpPr>
        <p:grpSpPr>
          <a:xfrm>
            <a:off x="3463924" y="546793"/>
            <a:ext cx="2092887" cy="1300987"/>
            <a:chOff x="3463925" y="407780"/>
            <a:chExt cx="2162473" cy="1440000"/>
          </a:xfrm>
        </p:grpSpPr>
        <p:sp>
          <p:nvSpPr>
            <p:cNvPr id="15" name="Rounded Rectangle 14">
              <a:extLst>
                <a:ext uri="{FF2B5EF4-FFF2-40B4-BE49-F238E27FC236}">
                  <a16:creationId xmlns:a16="http://schemas.microsoft.com/office/drawing/2014/main" id="{6C8066D2-CAFC-5D7E-1A3F-DDB3F29A31BC}"/>
                </a:ext>
              </a:extLst>
            </p:cNvPr>
            <p:cNvSpPr/>
            <p:nvPr/>
          </p:nvSpPr>
          <p:spPr>
            <a:xfrm>
              <a:off x="3463925" y="407780"/>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 name="TextBox 28">
              <a:extLst>
                <a:ext uri="{FF2B5EF4-FFF2-40B4-BE49-F238E27FC236}">
                  <a16:creationId xmlns:a16="http://schemas.microsoft.com/office/drawing/2014/main" id="{438E196A-BCC5-F5CC-3B6F-FB0A738A6F77}"/>
                </a:ext>
              </a:extLst>
            </p:cNvPr>
            <p:cNvSpPr txBox="1"/>
            <p:nvPr/>
          </p:nvSpPr>
          <p:spPr>
            <a:xfrm>
              <a:off x="3601128" y="521750"/>
              <a:ext cx="2025270" cy="306597"/>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a:ea typeface="+mn-ea"/>
                  <a:cs typeface="+mn-cs"/>
                </a:rPr>
                <a:t>AI-Ready Infrastructure</a:t>
              </a:r>
            </a:p>
          </p:txBody>
        </p:sp>
        <p:sp>
          <p:nvSpPr>
            <p:cNvPr id="30" name="TextBox 29">
              <a:extLst>
                <a:ext uri="{FF2B5EF4-FFF2-40B4-BE49-F238E27FC236}">
                  <a16:creationId xmlns:a16="http://schemas.microsoft.com/office/drawing/2014/main" id="{D6756A59-C1A3-C043-F3CC-1CEC769F4226}"/>
                </a:ext>
              </a:extLst>
            </p:cNvPr>
            <p:cNvSpPr txBox="1"/>
            <p:nvPr/>
          </p:nvSpPr>
          <p:spPr>
            <a:xfrm>
              <a:off x="3625067" y="847908"/>
              <a:ext cx="1659548" cy="861774"/>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Power, Cooling, Network, Server Hall </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Specialized Hardware-GPUs, TPUs for HPC </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Advanced Liquid Cooling</a:t>
              </a:r>
            </a:p>
          </p:txBody>
        </p:sp>
      </p:grpSp>
      <p:grpSp>
        <p:nvGrpSpPr>
          <p:cNvPr id="1057" name="Group 1056">
            <a:extLst>
              <a:ext uri="{FF2B5EF4-FFF2-40B4-BE49-F238E27FC236}">
                <a16:creationId xmlns:a16="http://schemas.microsoft.com/office/drawing/2014/main" id="{5335F180-B7AB-968C-3697-F629D631185E}"/>
              </a:ext>
            </a:extLst>
          </p:cNvPr>
          <p:cNvGrpSpPr/>
          <p:nvPr/>
        </p:nvGrpSpPr>
        <p:grpSpPr>
          <a:xfrm>
            <a:off x="6233723" y="3280087"/>
            <a:ext cx="2160000" cy="1440000"/>
            <a:chOff x="6233723" y="3280087"/>
            <a:chExt cx="2160000" cy="1440000"/>
          </a:xfrm>
        </p:grpSpPr>
        <p:sp>
          <p:nvSpPr>
            <p:cNvPr id="13" name="Rounded Rectangle 12">
              <a:extLst>
                <a:ext uri="{FF2B5EF4-FFF2-40B4-BE49-F238E27FC236}">
                  <a16:creationId xmlns:a16="http://schemas.microsoft.com/office/drawing/2014/main" id="{FEF611EF-E359-74DD-1656-6843CAD47DF7}"/>
                </a:ext>
              </a:extLst>
            </p:cNvPr>
            <p:cNvSpPr/>
            <p:nvPr/>
          </p:nvSpPr>
          <p:spPr>
            <a:xfrm>
              <a:off x="6233723" y="3280087"/>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3" name="TextBox 32">
              <a:extLst>
                <a:ext uri="{FF2B5EF4-FFF2-40B4-BE49-F238E27FC236}">
                  <a16:creationId xmlns:a16="http://schemas.microsoft.com/office/drawing/2014/main" id="{5830C8E5-121F-B068-5078-15D9A40CB225}"/>
                </a:ext>
              </a:extLst>
            </p:cNvPr>
            <p:cNvSpPr txBox="1"/>
            <p:nvPr/>
          </p:nvSpPr>
          <p:spPr>
            <a:xfrm>
              <a:off x="6450112" y="3432348"/>
              <a:ext cx="1844431" cy="461665"/>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a:ea typeface="+mn-ea"/>
                  <a:cs typeface="+mn-cs"/>
                </a:rPr>
                <a:t>Enhanced Security and Compliance</a:t>
              </a:r>
            </a:p>
          </p:txBody>
        </p:sp>
        <p:sp>
          <p:nvSpPr>
            <p:cNvPr id="34" name="TextBox 33">
              <a:extLst>
                <a:ext uri="{FF2B5EF4-FFF2-40B4-BE49-F238E27FC236}">
                  <a16:creationId xmlns:a16="http://schemas.microsoft.com/office/drawing/2014/main" id="{7F95324F-7285-BCC7-3374-E2C66E82441D}"/>
                </a:ext>
              </a:extLst>
            </p:cNvPr>
            <p:cNvSpPr txBox="1"/>
            <p:nvPr/>
          </p:nvSpPr>
          <p:spPr>
            <a:xfrm>
              <a:off x="6450112" y="3894013"/>
              <a:ext cx="1844431" cy="546303"/>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Zero-Trust Architecture</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Global Regulations and Compliance</a:t>
              </a:r>
            </a:p>
          </p:txBody>
        </p:sp>
      </p:grpSp>
      <p:grpSp>
        <p:nvGrpSpPr>
          <p:cNvPr id="1056" name="Group 1055">
            <a:extLst>
              <a:ext uri="{FF2B5EF4-FFF2-40B4-BE49-F238E27FC236}">
                <a16:creationId xmlns:a16="http://schemas.microsoft.com/office/drawing/2014/main" id="{777A85AB-2C0B-2AC3-5809-BD501DB78370}"/>
              </a:ext>
            </a:extLst>
          </p:cNvPr>
          <p:cNvGrpSpPr/>
          <p:nvPr/>
        </p:nvGrpSpPr>
        <p:grpSpPr>
          <a:xfrm>
            <a:off x="6703925" y="1400262"/>
            <a:ext cx="2160000" cy="1440000"/>
            <a:chOff x="6703925" y="1400262"/>
            <a:chExt cx="2160000" cy="1440000"/>
          </a:xfrm>
        </p:grpSpPr>
        <p:sp>
          <p:nvSpPr>
            <p:cNvPr id="14" name="Rounded Rectangle 13">
              <a:extLst>
                <a:ext uri="{FF2B5EF4-FFF2-40B4-BE49-F238E27FC236}">
                  <a16:creationId xmlns:a16="http://schemas.microsoft.com/office/drawing/2014/main" id="{3B6455CA-E3AB-B926-9DCE-38C6E5F82FC4}"/>
                </a:ext>
              </a:extLst>
            </p:cNvPr>
            <p:cNvSpPr/>
            <p:nvPr/>
          </p:nvSpPr>
          <p:spPr>
            <a:xfrm>
              <a:off x="6703925" y="1400262"/>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TextBox 34">
              <a:extLst>
                <a:ext uri="{FF2B5EF4-FFF2-40B4-BE49-F238E27FC236}">
                  <a16:creationId xmlns:a16="http://schemas.microsoft.com/office/drawing/2014/main" id="{5FE0E075-4683-B085-3EB4-1845316C64A6}"/>
                </a:ext>
              </a:extLst>
            </p:cNvPr>
            <p:cNvSpPr txBox="1"/>
            <p:nvPr/>
          </p:nvSpPr>
          <p:spPr>
            <a:xfrm>
              <a:off x="6865606" y="1579561"/>
              <a:ext cx="1844431" cy="461665"/>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a:ea typeface="+mn-ea"/>
                  <a:cs typeface="+mn-cs"/>
                </a:rPr>
                <a:t>Edge Computing and Decentralization</a:t>
              </a:r>
            </a:p>
          </p:txBody>
        </p:sp>
        <p:sp>
          <p:nvSpPr>
            <p:cNvPr id="36" name="TextBox 35">
              <a:extLst>
                <a:ext uri="{FF2B5EF4-FFF2-40B4-BE49-F238E27FC236}">
                  <a16:creationId xmlns:a16="http://schemas.microsoft.com/office/drawing/2014/main" id="{33D5A647-BD16-6C62-BD60-61F9B79C3718}"/>
                </a:ext>
              </a:extLst>
            </p:cNvPr>
            <p:cNvSpPr txBox="1"/>
            <p:nvPr/>
          </p:nvSpPr>
          <p:spPr>
            <a:xfrm>
              <a:off x="6865606" y="2041226"/>
              <a:ext cx="1844431" cy="407804"/>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Proximity to End-Users</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Hybrid Cloud Integration</a:t>
              </a:r>
            </a:p>
          </p:txBody>
        </p:sp>
      </p:grpSp>
      <p:grpSp>
        <p:nvGrpSpPr>
          <p:cNvPr id="53" name="Group 52">
            <a:extLst>
              <a:ext uri="{FF2B5EF4-FFF2-40B4-BE49-F238E27FC236}">
                <a16:creationId xmlns:a16="http://schemas.microsoft.com/office/drawing/2014/main" id="{0D263D0B-0ACE-011E-235C-3A1406ABE3C8}"/>
              </a:ext>
            </a:extLst>
          </p:cNvPr>
          <p:cNvGrpSpPr/>
          <p:nvPr/>
        </p:nvGrpSpPr>
        <p:grpSpPr>
          <a:xfrm>
            <a:off x="2990850" y="3551822"/>
            <a:ext cx="240979" cy="240979"/>
            <a:chOff x="3051076" y="2783076"/>
            <a:chExt cx="240979" cy="240979"/>
          </a:xfrm>
        </p:grpSpPr>
        <p:sp>
          <p:nvSpPr>
            <p:cNvPr id="38" name="Oval 37">
              <a:extLst>
                <a:ext uri="{FF2B5EF4-FFF2-40B4-BE49-F238E27FC236}">
                  <a16:creationId xmlns:a16="http://schemas.microsoft.com/office/drawing/2014/main" id="{96A48C78-2B4F-342D-7707-76A6A9CE4ACD}"/>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7" name="Oval 36">
              <a:extLst>
                <a:ext uri="{FF2B5EF4-FFF2-40B4-BE49-F238E27FC236}">
                  <a16:creationId xmlns:a16="http://schemas.microsoft.com/office/drawing/2014/main" id="{5780DBC1-1078-E84C-A514-C993E040725E}"/>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54" name="Group 53">
            <a:extLst>
              <a:ext uri="{FF2B5EF4-FFF2-40B4-BE49-F238E27FC236}">
                <a16:creationId xmlns:a16="http://schemas.microsoft.com/office/drawing/2014/main" id="{65D27B88-87D3-D931-D13C-228CB7F596AA}"/>
              </a:ext>
            </a:extLst>
          </p:cNvPr>
          <p:cNvGrpSpPr/>
          <p:nvPr/>
        </p:nvGrpSpPr>
        <p:grpSpPr>
          <a:xfrm>
            <a:off x="3969904" y="2244876"/>
            <a:ext cx="240979" cy="240979"/>
            <a:chOff x="3051076" y="2783076"/>
            <a:chExt cx="240979" cy="240979"/>
          </a:xfrm>
        </p:grpSpPr>
        <p:sp>
          <p:nvSpPr>
            <p:cNvPr id="55" name="Oval 54">
              <a:extLst>
                <a:ext uri="{FF2B5EF4-FFF2-40B4-BE49-F238E27FC236}">
                  <a16:creationId xmlns:a16="http://schemas.microsoft.com/office/drawing/2014/main" id="{001E4C64-9241-DDA3-AA7D-F8A6D0F54CC4}"/>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56" name="Oval 55">
              <a:extLst>
                <a:ext uri="{FF2B5EF4-FFF2-40B4-BE49-F238E27FC236}">
                  <a16:creationId xmlns:a16="http://schemas.microsoft.com/office/drawing/2014/main" id="{C59C85BF-67B1-4A52-FD1D-687D1D30E573}"/>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57" name="Group 56">
            <a:extLst>
              <a:ext uri="{FF2B5EF4-FFF2-40B4-BE49-F238E27FC236}">
                <a16:creationId xmlns:a16="http://schemas.microsoft.com/office/drawing/2014/main" id="{59CD0656-3FF5-5455-CD1E-0C6CB369BF4E}"/>
              </a:ext>
            </a:extLst>
          </p:cNvPr>
          <p:cNvGrpSpPr/>
          <p:nvPr/>
        </p:nvGrpSpPr>
        <p:grpSpPr>
          <a:xfrm>
            <a:off x="4754995" y="2087858"/>
            <a:ext cx="240979" cy="240979"/>
            <a:chOff x="3051076" y="2783076"/>
            <a:chExt cx="240979" cy="240979"/>
          </a:xfrm>
        </p:grpSpPr>
        <p:sp>
          <p:nvSpPr>
            <p:cNvPr id="58" name="Oval 57">
              <a:extLst>
                <a:ext uri="{FF2B5EF4-FFF2-40B4-BE49-F238E27FC236}">
                  <a16:creationId xmlns:a16="http://schemas.microsoft.com/office/drawing/2014/main" id="{CD644E5C-6D22-0C01-A046-D882EE5FF210}"/>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59" name="Oval 58">
              <a:extLst>
                <a:ext uri="{FF2B5EF4-FFF2-40B4-BE49-F238E27FC236}">
                  <a16:creationId xmlns:a16="http://schemas.microsoft.com/office/drawing/2014/main" id="{E8444E58-1184-28C8-A754-9433EE23CC2C}"/>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60" name="Group 59">
            <a:extLst>
              <a:ext uri="{FF2B5EF4-FFF2-40B4-BE49-F238E27FC236}">
                <a16:creationId xmlns:a16="http://schemas.microsoft.com/office/drawing/2014/main" id="{D79E5E66-7A48-F0AA-4855-C43360C4F40D}"/>
              </a:ext>
            </a:extLst>
          </p:cNvPr>
          <p:cNvGrpSpPr/>
          <p:nvPr/>
        </p:nvGrpSpPr>
        <p:grpSpPr>
          <a:xfrm>
            <a:off x="5295322" y="2406513"/>
            <a:ext cx="240979" cy="240979"/>
            <a:chOff x="3051076" y="2783076"/>
            <a:chExt cx="240979" cy="240979"/>
          </a:xfrm>
        </p:grpSpPr>
        <p:sp>
          <p:nvSpPr>
            <p:cNvPr id="61" name="Oval 60">
              <a:extLst>
                <a:ext uri="{FF2B5EF4-FFF2-40B4-BE49-F238E27FC236}">
                  <a16:creationId xmlns:a16="http://schemas.microsoft.com/office/drawing/2014/main" id="{ACC0F8A2-51B0-E09A-77A3-E39C3ABAC342}"/>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62" name="Oval 61">
              <a:extLst>
                <a:ext uri="{FF2B5EF4-FFF2-40B4-BE49-F238E27FC236}">
                  <a16:creationId xmlns:a16="http://schemas.microsoft.com/office/drawing/2014/main" id="{3CBA79F9-747D-23FD-3707-14D6895C8A9C}"/>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63" name="Group 62">
            <a:extLst>
              <a:ext uri="{FF2B5EF4-FFF2-40B4-BE49-F238E27FC236}">
                <a16:creationId xmlns:a16="http://schemas.microsoft.com/office/drawing/2014/main" id="{3D9FED40-0186-C2B7-A5C2-CF20A775ECFF}"/>
              </a:ext>
            </a:extLst>
          </p:cNvPr>
          <p:cNvGrpSpPr/>
          <p:nvPr/>
        </p:nvGrpSpPr>
        <p:grpSpPr>
          <a:xfrm>
            <a:off x="5701722" y="3025349"/>
            <a:ext cx="240979" cy="240979"/>
            <a:chOff x="3051076" y="2783076"/>
            <a:chExt cx="240979" cy="240979"/>
          </a:xfrm>
        </p:grpSpPr>
        <p:sp>
          <p:nvSpPr>
            <p:cNvPr id="1024" name="Oval 1023">
              <a:extLst>
                <a:ext uri="{FF2B5EF4-FFF2-40B4-BE49-F238E27FC236}">
                  <a16:creationId xmlns:a16="http://schemas.microsoft.com/office/drawing/2014/main" id="{DC102327-C0C5-0901-FECE-1291BA961659}"/>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25" name="Oval 1024">
              <a:extLst>
                <a:ext uri="{FF2B5EF4-FFF2-40B4-BE49-F238E27FC236}">
                  <a16:creationId xmlns:a16="http://schemas.microsoft.com/office/drawing/2014/main" id="{003EA879-BDCF-82BB-ACD1-589D30D71AA6}"/>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cxnSp>
        <p:nvCxnSpPr>
          <p:cNvPr id="1028" name="Elbow Connector 1027">
            <a:extLst>
              <a:ext uri="{FF2B5EF4-FFF2-40B4-BE49-F238E27FC236}">
                <a16:creationId xmlns:a16="http://schemas.microsoft.com/office/drawing/2014/main" id="{723F57B8-70C7-9316-2592-08E440D12C52}"/>
              </a:ext>
            </a:extLst>
          </p:cNvPr>
          <p:cNvCxnSpPr>
            <a:cxnSpLocks/>
            <a:stCxn id="10" idx="3"/>
            <a:endCxn id="38" idx="2"/>
          </p:cNvCxnSpPr>
          <p:nvPr/>
        </p:nvCxnSpPr>
        <p:spPr>
          <a:xfrm flipV="1">
            <a:off x="2757389" y="3672312"/>
            <a:ext cx="233461" cy="327774"/>
          </a:xfrm>
          <a:prstGeom prst="bentConnector3">
            <a:avLst>
              <a:gd name="adj1" fmla="val 50000"/>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0" name="Elbow Connector 1029">
            <a:extLst>
              <a:ext uri="{FF2B5EF4-FFF2-40B4-BE49-F238E27FC236}">
                <a16:creationId xmlns:a16="http://schemas.microsoft.com/office/drawing/2014/main" id="{AE20F92B-F694-45EE-DF86-203EF1A63D59}"/>
              </a:ext>
            </a:extLst>
          </p:cNvPr>
          <p:cNvCxnSpPr>
            <a:cxnSpLocks/>
            <a:stCxn id="11" idx="3"/>
          </p:cNvCxnSpPr>
          <p:nvPr/>
        </p:nvCxnSpPr>
        <p:spPr>
          <a:xfrm>
            <a:off x="2483850" y="2041226"/>
            <a:ext cx="1471522" cy="340388"/>
          </a:xfrm>
          <a:prstGeom prst="bentConnector3">
            <a:avLst>
              <a:gd name="adj1" fmla="val 50000"/>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2" name="Elbow Connector 1031">
            <a:extLst>
              <a:ext uri="{FF2B5EF4-FFF2-40B4-BE49-F238E27FC236}">
                <a16:creationId xmlns:a16="http://schemas.microsoft.com/office/drawing/2014/main" id="{44D51A6F-968D-7E51-B923-191B0F195011}"/>
              </a:ext>
            </a:extLst>
          </p:cNvPr>
          <p:cNvCxnSpPr>
            <a:cxnSpLocks/>
            <a:stCxn id="15" idx="2"/>
            <a:endCxn id="58" idx="2"/>
          </p:cNvCxnSpPr>
          <p:nvPr/>
        </p:nvCxnSpPr>
        <p:spPr>
          <a:xfrm rot="16200000" flipH="1">
            <a:off x="4451799" y="1905152"/>
            <a:ext cx="360568" cy="245823"/>
          </a:xfrm>
          <a:prstGeom prst="bentConnector2">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4" name="Elbow Connector 1033">
            <a:extLst>
              <a:ext uri="{FF2B5EF4-FFF2-40B4-BE49-F238E27FC236}">
                <a16:creationId xmlns:a16="http://schemas.microsoft.com/office/drawing/2014/main" id="{B09B0D76-A020-C04D-3F77-FA5A6CFACAB4}"/>
              </a:ext>
            </a:extLst>
          </p:cNvPr>
          <p:cNvCxnSpPr>
            <a:cxnSpLocks/>
            <a:stCxn id="14" idx="1"/>
            <a:endCxn id="61" idx="6"/>
          </p:cNvCxnSpPr>
          <p:nvPr/>
        </p:nvCxnSpPr>
        <p:spPr>
          <a:xfrm rot="10800000" flipV="1">
            <a:off x="5536301" y="2120261"/>
            <a:ext cx="1167624" cy="406741"/>
          </a:xfrm>
          <a:prstGeom prst="bentConnector3">
            <a:avLst>
              <a:gd name="adj1" fmla="val 50000"/>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6" name="Elbow Connector 1035">
            <a:extLst>
              <a:ext uri="{FF2B5EF4-FFF2-40B4-BE49-F238E27FC236}">
                <a16:creationId xmlns:a16="http://schemas.microsoft.com/office/drawing/2014/main" id="{D5DB8AEA-A008-FB3F-B3E9-E6E0868A2B1F}"/>
              </a:ext>
            </a:extLst>
          </p:cNvPr>
          <p:cNvCxnSpPr>
            <a:cxnSpLocks/>
            <a:stCxn id="13" idx="1"/>
            <a:endCxn id="1024" idx="6"/>
          </p:cNvCxnSpPr>
          <p:nvPr/>
        </p:nvCxnSpPr>
        <p:spPr>
          <a:xfrm rot="10800000">
            <a:off x="5942701" y="3145839"/>
            <a:ext cx="291022" cy="854248"/>
          </a:xfrm>
          <a:prstGeom prst="bentConnector3">
            <a:avLst>
              <a:gd name="adj1" fmla="val 50000"/>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E468B0E-0BB4-8AC4-C5FF-DA31E74FCC84}"/>
              </a:ext>
            </a:extLst>
          </p:cNvPr>
          <p:cNvGrpSpPr/>
          <p:nvPr/>
        </p:nvGrpSpPr>
        <p:grpSpPr>
          <a:xfrm>
            <a:off x="3594077" y="3201038"/>
            <a:ext cx="1800000" cy="2189107"/>
            <a:chOff x="3594077" y="3201038"/>
            <a:chExt cx="1800000" cy="2189107"/>
          </a:xfrm>
        </p:grpSpPr>
        <p:sp>
          <p:nvSpPr>
            <p:cNvPr id="3" name="Oval 2">
              <a:extLst>
                <a:ext uri="{FF2B5EF4-FFF2-40B4-BE49-F238E27FC236}">
                  <a16:creationId xmlns:a16="http://schemas.microsoft.com/office/drawing/2014/main" id="{8FF5372C-176D-2A05-5DB6-CA3072717CAA}"/>
                </a:ext>
              </a:extLst>
            </p:cNvPr>
            <p:cNvSpPr>
              <a:spLocks noChangeAspect="1"/>
            </p:cNvSpPr>
            <p:nvPr/>
          </p:nvSpPr>
          <p:spPr>
            <a:xfrm>
              <a:off x="3594077" y="3387251"/>
              <a:ext cx="1800000" cy="1800000"/>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 name="Oval 3">
              <a:extLst>
                <a:ext uri="{FF2B5EF4-FFF2-40B4-BE49-F238E27FC236}">
                  <a16:creationId xmlns:a16="http://schemas.microsoft.com/office/drawing/2014/main" id="{FAE72C1A-A6DF-9777-E9D6-F19BA6ADEE38}"/>
                </a:ext>
              </a:extLst>
            </p:cNvPr>
            <p:cNvSpPr>
              <a:spLocks noChangeAspect="1"/>
            </p:cNvSpPr>
            <p:nvPr/>
          </p:nvSpPr>
          <p:spPr>
            <a:xfrm>
              <a:off x="3846077" y="3639251"/>
              <a:ext cx="1296000" cy="1296000"/>
            </a:xfrm>
            <a:prstGeom prst="ellipse">
              <a:avLst/>
            </a:prstGeom>
            <a:solidFill>
              <a:srgbClr val="00B0F0"/>
            </a:solidFill>
            <a:ln w="6350">
              <a:solidFill>
                <a:schemeClr val="accent5">
                  <a:lumMod val="60000"/>
                  <a:lumOff val="40000"/>
                </a:schemeClr>
              </a:solidFill>
            </a:ln>
            <a:effectLst>
              <a:glow rad="228600">
                <a:srgbClr val="00B0F0">
                  <a:alpha val="62979"/>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87CF0775-40EC-69FB-5CD5-64422D0DFD0F}"/>
                </a:ext>
              </a:extLst>
            </p:cNvPr>
            <p:cNvPicPr>
              <a:picLocks noChangeAspect="1"/>
            </p:cNvPicPr>
            <p:nvPr/>
          </p:nvPicPr>
          <p:blipFill>
            <a:blip r:embed="rId3"/>
            <a:stretch>
              <a:fillRect/>
            </a:stretch>
          </p:blipFill>
          <p:spPr>
            <a:xfrm>
              <a:off x="4008365" y="3201038"/>
              <a:ext cx="965588" cy="2189107"/>
            </a:xfrm>
            <a:prstGeom prst="rect">
              <a:avLst/>
            </a:prstGeom>
          </p:spPr>
        </p:pic>
      </p:grpSp>
    </p:spTree>
    <p:extLst>
      <p:ext uri="{BB962C8B-B14F-4D97-AF65-F5344CB8AC3E}">
        <p14:creationId xmlns:p14="http://schemas.microsoft.com/office/powerpoint/2010/main" val="211886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1054"/>
                                        </p:tgtEl>
                                        <p:attrNameLst>
                                          <p:attrName>style.visibility</p:attrName>
                                        </p:attrNameLst>
                                      </p:cBhvr>
                                      <p:to>
                                        <p:strVal val="visible"/>
                                      </p:to>
                                    </p:set>
                                    <p:animEffect transition="in" filter="blinds(horizontal)">
                                      <p:cBhvr>
                                        <p:cTn id="12" dur="500"/>
                                        <p:tgtEl>
                                          <p:spTgt spid="1054"/>
                                        </p:tgtEl>
                                      </p:cBhvr>
                                    </p:animEffect>
                                  </p:childTnLst>
                                </p:cTn>
                              </p:par>
                              <p:par>
                                <p:cTn id="13" presetID="3" presetClass="entr" presetSubtype="1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linds(horizontal)">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500" fill="hold"/>
                                        <p:tgtEl>
                                          <p:spTgt spid="54"/>
                                        </p:tgtEl>
                                        <p:attrNameLst>
                                          <p:attrName>ppt_w</p:attrName>
                                        </p:attrNameLst>
                                      </p:cBhvr>
                                      <p:tavLst>
                                        <p:tav tm="0">
                                          <p:val>
                                            <p:fltVal val="0"/>
                                          </p:val>
                                        </p:tav>
                                        <p:tav tm="100000">
                                          <p:val>
                                            <p:strVal val="#ppt_w"/>
                                          </p:val>
                                        </p:tav>
                                      </p:tavLst>
                                    </p:anim>
                                    <p:anim calcmode="lin" valueType="num">
                                      <p:cBhvr>
                                        <p:cTn id="21" dur="500" fill="hold"/>
                                        <p:tgtEl>
                                          <p:spTgt spid="54"/>
                                        </p:tgtEl>
                                        <p:attrNameLst>
                                          <p:attrName>ppt_h</p:attrName>
                                        </p:attrNameLst>
                                      </p:cBhvr>
                                      <p:tavLst>
                                        <p:tav tm="0">
                                          <p:val>
                                            <p:fltVal val="0"/>
                                          </p:val>
                                        </p:tav>
                                        <p:tav tm="100000">
                                          <p:val>
                                            <p:strVal val="#ppt_h"/>
                                          </p:val>
                                        </p:tav>
                                      </p:tavLst>
                                    </p:anim>
                                  </p:childTnLst>
                                </p:cTn>
                              </p:par>
                            </p:childTnLst>
                          </p:cTn>
                        </p:par>
                        <p:par>
                          <p:cTn id="22" fill="hold">
                            <p:stCondLst>
                              <p:cond delay="500"/>
                            </p:stCondLst>
                            <p:childTnLst>
                              <p:par>
                                <p:cTn id="23" presetID="3" presetClass="entr" presetSubtype="10" fill="hold" nodeType="afterEffect">
                                  <p:stCondLst>
                                    <p:cond delay="0"/>
                                  </p:stCondLst>
                                  <p:childTnLst>
                                    <p:set>
                                      <p:cBhvr>
                                        <p:cTn id="24" dur="1" fill="hold">
                                          <p:stCondLst>
                                            <p:cond delay="0"/>
                                          </p:stCondLst>
                                        </p:cTn>
                                        <p:tgtEl>
                                          <p:spTgt spid="1053"/>
                                        </p:tgtEl>
                                        <p:attrNameLst>
                                          <p:attrName>style.visibility</p:attrName>
                                        </p:attrNameLst>
                                      </p:cBhvr>
                                      <p:to>
                                        <p:strVal val="visible"/>
                                      </p:to>
                                    </p:set>
                                    <p:animEffect transition="in" filter="blinds(horizontal)">
                                      <p:cBhvr>
                                        <p:cTn id="25" dur="500"/>
                                        <p:tgtEl>
                                          <p:spTgt spid="1053"/>
                                        </p:tgtEl>
                                      </p:cBhvr>
                                    </p:animEffect>
                                  </p:childTnLst>
                                </p:cTn>
                              </p:par>
                              <p:par>
                                <p:cTn id="26" presetID="3" presetClass="entr" presetSubtype="10" fill="hold" nodeType="with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blinds(horizontal)">
                                      <p:cBhvr>
                                        <p:cTn id="28" dur="500"/>
                                        <p:tgtEl>
                                          <p:spTgt spid="1030"/>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57"/>
                                        </p:tgtEl>
                                        <p:attrNameLst>
                                          <p:attrName>style.visibility</p:attrName>
                                        </p:attrNameLst>
                                      </p:cBhvr>
                                      <p:to>
                                        <p:strVal val="visible"/>
                                      </p:to>
                                    </p:set>
                                    <p:anim calcmode="lin" valueType="num">
                                      <p:cBhvr>
                                        <p:cTn id="33" dur="500" fill="hold"/>
                                        <p:tgtEl>
                                          <p:spTgt spid="57"/>
                                        </p:tgtEl>
                                        <p:attrNameLst>
                                          <p:attrName>ppt_w</p:attrName>
                                        </p:attrNameLst>
                                      </p:cBhvr>
                                      <p:tavLst>
                                        <p:tav tm="0">
                                          <p:val>
                                            <p:fltVal val="0"/>
                                          </p:val>
                                        </p:tav>
                                        <p:tav tm="100000">
                                          <p:val>
                                            <p:strVal val="#ppt_w"/>
                                          </p:val>
                                        </p:tav>
                                      </p:tavLst>
                                    </p:anim>
                                    <p:anim calcmode="lin" valueType="num">
                                      <p:cBhvr>
                                        <p:cTn id="34" dur="500" fill="hold"/>
                                        <p:tgtEl>
                                          <p:spTgt spid="57"/>
                                        </p:tgtEl>
                                        <p:attrNameLst>
                                          <p:attrName>ppt_h</p:attrName>
                                        </p:attrNameLst>
                                      </p:cBhvr>
                                      <p:tavLst>
                                        <p:tav tm="0">
                                          <p:val>
                                            <p:fltVal val="0"/>
                                          </p:val>
                                        </p:tav>
                                        <p:tav tm="100000">
                                          <p:val>
                                            <p:strVal val="#ppt_h"/>
                                          </p:val>
                                        </p:tav>
                                      </p:tavLst>
                                    </p:anim>
                                  </p:childTnLst>
                                </p:cTn>
                              </p:par>
                            </p:childTnLst>
                          </p:cTn>
                        </p:par>
                        <p:par>
                          <p:cTn id="35" fill="hold">
                            <p:stCondLst>
                              <p:cond delay="500"/>
                            </p:stCondLst>
                            <p:childTnLst>
                              <p:par>
                                <p:cTn id="36" presetID="3" presetClass="entr" presetSubtype="10" fill="hold" nodeType="afterEffect">
                                  <p:stCondLst>
                                    <p:cond delay="0"/>
                                  </p:stCondLst>
                                  <p:childTnLst>
                                    <p:set>
                                      <p:cBhvr>
                                        <p:cTn id="37" dur="1" fill="hold">
                                          <p:stCondLst>
                                            <p:cond delay="0"/>
                                          </p:stCondLst>
                                        </p:cTn>
                                        <p:tgtEl>
                                          <p:spTgt spid="1055"/>
                                        </p:tgtEl>
                                        <p:attrNameLst>
                                          <p:attrName>style.visibility</p:attrName>
                                        </p:attrNameLst>
                                      </p:cBhvr>
                                      <p:to>
                                        <p:strVal val="visible"/>
                                      </p:to>
                                    </p:set>
                                    <p:animEffect transition="in" filter="blinds(horizontal)">
                                      <p:cBhvr>
                                        <p:cTn id="38" dur="500"/>
                                        <p:tgtEl>
                                          <p:spTgt spid="1055"/>
                                        </p:tgtEl>
                                      </p:cBhvr>
                                    </p:animEffect>
                                  </p:childTnLst>
                                </p:cTn>
                              </p:par>
                              <p:par>
                                <p:cTn id="39" presetID="3" presetClass="entr" presetSubtype="10" fill="hold" nodeType="withEffect">
                                  <p:stCondLst>
                                    <p:cond delay="0"/>
                                  </p:stCondLst>
                                  <p:childTnLst>
                                    <p:set>
                                      <p:cBhvr>
                                        <p:cTn id="40" dur="1" fill="hold">
                                          <p:stCondLst>
                                            <p:cond delay="0"/>
                                          </p:stCondLst>
                                        </p:cTn>
                                        <p:tgtEl>
                                          <p:spTgt spid="1032"/>
                                        </p:tgtEl>
                                        <p:attrNameLst>
                                          <p:attrName>style.visibility</p:attrName>
                                        </p:attrNameLst>
                                      </p:cBhvr>
                                      <p:to>
                                        <p:strVal val="visible"/>
                                      </p:to>
                                    </p:set>
                                    <p:animEffect transition="in" filter="blinds(horizontal)">
                                      <p:cBhvr>
                                        <p:cTn id="41" dur="500"/>
                                        <p:tgtEl>
                                          <p:spTgt spid="1032"/>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60"/>
                                        </p:tgtEl>
                                        <p:attrNameLst>
                                          <p:attrName>style.visibility</p:attrName>
                                        </p:attrNameLst>
                                      </p:cBhvr>
                                      <p:to>
                                        <p:strVal val="visible"/>
                                      </p:to>
                                    </p:set>
                                    <p:anim calcmode="lin" valueType="num">
                                      <p:cBhvr>
                                        <p:cTn id="46" dur="500" fill="hold"/>
                                        <p:tgtEl>
                                          <p:spTgt spid="60"/>
                                        </p:tgtEl>
                                        <p:attrNameLst>
                                          <p:attrName>ppt_w</p:attrName>
                                        </p:attrNameLst>
                                      </p:cBhvr>
                                      <p:tavLst>
                                        <p:tav tm="0">
                                          <p:val>
                                            <p:fltVal val="0"/>
                                          </p:val>
                                        </p:tav>
                                        <p:tav tm="100000">
                                          <p:val>
                                            <p:strVal val="#ppt_w"/>
                                          </p:val>
                                        </p:tav>
                                      </p:tavLst>
                                    </p:anim>
                                    <p:anim calcmode="lin" valueType="num">
                                      <p:cBhvr>
                                        <p:cTn id="47" dur="500" fill="hold"/>
                                        <p:tgtEl>
                                          <p:spTgt spid="60"/>
                                        </p:tgtEl>
                                        <p:attrNameLst>
                                          <p:attrName>ppt_h</p:attrName>
                                        </p:attrNameLst>
                                      </p:cBhvr>
                                      <p:tavLst>
                                        <p:tav tm="0">
                                          <p:val>
                                            <p:fltVal val="0"/>
                                          </p:val>
                                        </p:tav>
                                        <p:tav tm="100000">
                                          <p:val>
                                            <p:strVal val="#ppt_h"/>
                                          </p:val>
                                        </p:tav>
                                      </p:tavLst>
                                    </p:anim>
                                  </p:childTnLst>
                                </p:cTn>
                              </p:par>
                            </p:childTnLst>
                          </p:cTn>
                        </p:par>
                        <p:par>
                          <p:cTn id="48" fill="hold">
                            <p:stCondLst>
                              <p:cond delay="500"/>
                            </p:stCondLst>
                            <p:childTnLst>
                              <p:par>
                                <p:cTn id="49" presetID="3" presetClass="entr" presetSubtype="10" fill="hold" nodeType="afterEffect">
                                  <p:stCondLst>
                                    <p:cond delay="0"/>
                                  </p:stCondLst>
                                  <p:childTnLst>
                                    <p:set>
                                      <p:cBhvr>
                                        <p:cTn id="50" dur="1" fill="hold">
                                          <p:stCondLst>
                                            <p:cond delay="0"/>
                                          </p:stCondLst>
                                        </p:cTn>
                                        <p:tgtEl>
                                          <p:spTgt spid="1056"/>
                                        </p:tgtEl>
                                        <p:attrNameLst>
                                          <p:attrName>style.visibility</p:attrName>
                                        </p:attrNameLst>
                                      </p:cBhvr>
                                      <p:to>
                                        <p:strVal val="visible"/>
                                      </p:to>
                                    </p:set>
                                    <p:animEffect transition="in" filter="blinds(horizontal)">
                                      <p:cBhvr>
                                        <p:cTn id="51" dur="500"/>
                                        <p:tgtEl>
                                          <p:spTgt spid="1056"/>
                                        </p:tgtEl>
                                      </p:cBhvr>
                                    </p:animEffect>
                                  </p:childTnLst>
                                </p:cTn>
                              </p:par>
                              <p:par>
                                <p:cTn id="52" presetID="3" presetClass="entr" presetSubtype="10" fill="hold" nodeType="withEffect">
                                  <p:stCondLst>
                                    <p:cond delay="0"/>
                                  </p:stCondLst>
                                  <p:childTnLst>
                                    <p:set>
                                      <p:cBhvr>
                                        <p:cTn id="53" dur="1" fill="hold">
                                          <p:stCondLst>
                                            <p:cond delay="0"/>
                                          </p:stCondLst>
                                        </p:cTn>
                                        <p:tgtEl>
                                          <p:spTgt spid="1034"/>
                                        </p:tgtEl>
                                        <p:attrNameLst>
                                          <p:attrName>style.visibility</p:attrName>
                                        </p:attrNameLst>
                                      </p:cBhvr>
                                      <p:to>
                                        <p:strVal val="visible"/>
                                      </p:to>
                                    </p:set>
                                    <p:animEffect transition="in" filter="blinds(horizontal)">
                                      <p:cBhvr>
                                        <p:cTn id="54" dur="500"/>
                                        <p:tgtEl>
                                          <p:spTgt spid="1034"/>
                                        </p:tgtEl>
                                      </p:cBhvr>
                                    </p:animEffect>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63"/>
                                        </p:tgtEl>
                                        <p:attrNameLst>
                                          <p:attrName>style.visibility</p:attrName>
                                        </p:attrNameLst>
                                      </p:cBhvr>
                                      <p:to>
                                        <p:strVal val="visible"/>
                                      </p:to>
                                    </p:set>
                                    <p:anim calcmode="lin" valueType="num">
                                      <p:cBhvr>
                                        <p:cTn id="59" dur="500" fill="hold"/>
                                        <p:tgtEl>
                                          <p:spTgt spid="63"/>
                                        </p:tgtEl>
                                        <p:attrNameLst>
                                          <p:attrName>ppt_w</p:attrName>
                                        </p:attrNameLst>
                                      </p:cBhvr>
                                      <p:tavLst>
                                        <p:tav tm="0">
                                          <p:val>
                                            <p:fltVal val="0"/>
                                          </p:val>
                                        </p:tav>
                                        <p:tav tm="100000">
                                          <p:val>
                                            <p:strVal val="#ppt_w"/>
                                          </p:val>
                                        </p:tav>
                                      </p:tavLst>
                                    </p:anim>
                                    <p:anim calcmode="lin" valueType="num">
                                      <p:cBhvr>
                                        <p:cTn id="60" dur="500" fill="hold"/>
                                        <p:tgtEl>
                                          <p:spTgt spid="63"/>
                                        </p:tgtEl>
                                        <p:attrNameLst>
                                          <p:attrName>ppt_h</p:attrName>
                                        </p:attrNameLst>
                                      </p:cBhvr>
                                      <p:tavLst>
                                        <p:tav tm="0">
                                          <p:val>
                                            <p:fltVal val="0"/>
                                          </p:val>
                                        </p:tav>
                                        <p:tav tm="100000">
                                          <p:val>
                                            <p:strVal val="#ppt_h"/>
                                          </p:val>
                                        </p:tav>
                                      </p:tavLst>
                                    </p:anim>
                                  </p:childTnLst>
                                </p:cTn>
                              </p:par>
                            </p:childTnLst>
                          </p:cTn>
                        </p:par>
                        <p:par>
                          <p:cTn id="61" fill="hold">
                            <p:stCondLst>
                              <p:cond delay="500"/>
                            </p:stCondLst>
                            <p:childTnLst>
                              <p:par>
                                <p:cTn id="62" presetID="3" presetClass="entr" presetSubtype="10" fill="hold" nodeType="afterEffect">
                                  <p:stCondLst>
                                    <p:cond delay="0"/>
                                  </p:stCondLst>
                                  <p:childTnLst>
                                    <p:set>
                                      <p:cBhvr>
                                        <p:cTn id="63" dur="1" fill="hold">
                                          <p:stCondLst>
                                            <p:cond delay="0"/>
                                          </p:stCondLst>
                                        </p:cTn>
                                        <p:tgtEl>
                                          <p:spTgt spid="1057"/>
                                        </p:tgtEl>
                                        <p:attrNameLst>
                                          <p:attrName>style.visibility</p:attrName>
                                        </p:attrNameLst>
                                      </p:cBhvr>
                                      <p:to>
                                        <p:strVal val="visible"/>
                                      </p:to>
                                    </p:set>
                                    <p:animEffect transition="in" filter="blinds(horizontal)">
                                      <p:cBhvr>
                                        <p:cTn id="64" dur="500"/>
                                        <p:tgtEl>
                                          <p:spTgt spid="1057"/>
                                        </p:tgtEl>
                                      </p:cBhvr>
                                    </p:animEffect>
                                  </p:childTnLst>
                                </p:cTn>
                              </p:par>
                              <p:par>
                                <p:cTn id="65" presetID="3" presetClass="entr" presetSubtype="10" fill="hold" nodeType="withEffect">
                                  <p:stCondLst>
                                    <p:cond delay="0"/>
                                  </p:stCondLst>
                                  <p:childTnLst>
                                    <p:set>
                                      <p:cBhvr>
                                        <p:cTn id="66" dur="1" fill="hold">
                                          <p:stCondLst>
                                            <p:cond delay="0"/>
                                          </p:stCondLst>
                                        </p:cTn>
                                        <p:tgtEl>
                                          <p:spTgt spid="1036"/>
                                        </p:tgtEl>
                                        <p:attrNameLst>
                                          <p:attrName>style.visibility</p:attrName>
                                        </p:attrNameLst>
                                      </p:cBhvr>
                                      <p:to>
                                        <p:strVal val="visible"/>
                                      </p:to>
                                    </p:set>
                                    <p:animEffect transition="in" filter="blinds(horizontal)">
                                      <p:cBhvr>
                                        <p:cTn id="67"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2DFEE73-1794-9728-CBFF-64DBC35E78FB}"/>
              </a:ext>
            </a:extLst>
          </p:cNvPr>
          <p:cNvSpPr/>
          <p:nvPr/>
        </p:nvSpPr>
        <p:spPr>
          <a:xfrm>
            <a:off x="1749885" y="2575620"/>
            <a:ext cx="2834756" cy="1584325"/>
          </a:xfrm>
          <a:prstGeom prst="rect">
            <a:avLst/>
          </a:prstGeom>
          <a:solidFill>
            <a:schemeClr val="tx2">
              <a:lumMod val="75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71B0669-0F00-E69D-7785-07125ACC250A}"/>
              </a:ext>
            </a:extLst>
          </p:cNvPr>
          <p:cNvSpPr/>
          <p:nvPr/>
        </p:nvSpPr>
        <p:spPr>
          <a:xfrm>
            <a:off x="4575985" y="2575620"/>
            <a:ext cx="2834756" cy="1584325"/>
          </a:xfrm>
          <a:prstGeom prst="rect">
            <a:avLst/>
          </a:prstGeom>
          <a:solidFill>
            <a:schemeClr val="tx2">
              <a:lumMod val="75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2B54C13-8C92-123C-814A-64AB8873B78A}"/>
              </a:ext>
            </a:extLst>
          </p:cNvPr>
          <p:cNvSpPr/>
          <p:nvPr/>
        </p:nvSpPr>
        <p:spPr>
          <a:xfrm>
            <a:off x="3158607" y="987425"/>
            <a:ext cx="2834756" cy="1584325"/>
          </a:xfrm>
          <a:prstGeom prst="rect">
            <a:avLst/>
          </a:prstGeom>
          <a:solidFill>
            <a:schemeClr val="tx2">
              <a:lumMod val="75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AA318A-419A-7473-D535-DCDBACA01BDF}"/>
              </a:ext>
            </a:extLst>
          </p:cNvPr>
          <p:cNvSpPr/>
          <p:nvPr/>
        </p:nvSpPr>
        <p:spPr>
          <a:xfrm>
            <a:off x="0" y="4170794"/>
            <a:ext cx="9144000" cy="561543"/>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a:extLst>
              <a:ext uri="{FF2B5EF4-FFF2-40B4-BE49-F238E27FC236}">
                <a16:creationId xmlns:a16="http://schemas.microsoft.com/office/drawing/2014/main" id="{818888D4-0532-52CA-0A7B-FC1BB79A3038}"/>
              </a:ext>
            </a:extLst>
          </p:cNvPr>
          <p:cNvSpPr>
            <a:spLocks noGrp="1"/>
          </p:cNvSpPr>
          <p:nvPr>
            <p:ph type="title"/>
          </p:nvPr>
        </p:nvSpPr>
        <p:spPr>
          <a:xfrm>
            <a:off x="324000" y="211574"/>
            <a:ext cx="8496150" cy="415490"/>
          </a:xfrm>
        </p:spPr>
        <p:txBody>
          <a:bodyPr/>
          <a:lstStyle/>
          <a:p>
            <a:r>
              <a:rPr lang="en-US"/>
              <a:t>Future-READY data center architecture  </a:t>
            </a:r>
          </a:p>
        </p:txBody>
      </p:sp>
      <p:sp>
        <p:nvSpPr>
          <p:cNvPr id="10" name="TextBox 9">
            <a:extLst>
              <a:ext uri="{FF2B5EF4-FFF2-40B4-BE49-F238E27FC236}">
                <a16:creationId xmlns:a16="http://schemas.microsoft.com/office/drawing/2014/main" id="{A050DEA4-FE0F-01E6-F0C5-1235B9E4F2D6}"/>
              </a:ext>
            </a:extLst>
          </p:cNvPr>
          <p:cNvSpPr txBox="1"/>
          <p:nvPr/>
        </p:nvSpPr>
        <p:spPr>
          <a:xfrm>
            <a:off x="323850" y="4221500"/>
            <a:ext cx="8496300" cy="461665"/>
          </a:xfrm>
          <a:prstGeom prst="rect">
            <a:avLst/>
          </a:prstGeom>
          <a:noFill/>
        </p:spPr>
        <p:txBody>
          <a:bodyPr wrap="square">
            <a:spAutoFit/>
          </a:bodyPr>
          <a:lstStyle/>
          <a:p>
            <a:pPr algn="ctr"/>
            <a:r>
              <a:rPr lang="en-US" sz="1200" b="1" i="1" dirty="0"/>
              <a:t>Ensure business continuity, maximize uptime, resilient connectivity and sustainability </a:t>
            </a:r>
          </a:p>
          <a:p>
            <a:pPr algn="ctr"/>
            <a:r>
              <a:rPr lang="en-US" sz="1200" b="1" i="1" dirty="0"/>
              <a:t>with RAS designed scalable digital infrastructure </a:t>
            </a:r>
          </a:p>
        </p:txBody>
      </p:sp>
      <p:cxnSp>
        <p:nvCxnSpPr>
          <p:cNvPr id="13" name="Straight Connector 12">
            <a:extLst>
              <a:ext uri="{FF2B5EF4-FFF2-40B4-BE49-F238E27FC236}">
                <a16:creationId xmlns:a16="http://schemas.microsoft.com/office/drawing/2014/main" id="{E429CD33-E138-DF57-DB90-C2A8D3C28AF3}"/>
              </a:ext>
            </a:extLst>
          </p:cNvPr>
          <p:cNvCxnSpPr>
            <a:cxnSpLocks/>
          </p:cNvCxnSpPr>
          <p:nvPr/>
        </p:nvCxnSpPr>
        <p:spPr>
          <a:xfrm>
            <a:off x="323850" y="2579109"/>
            <a:ext cx="8496300" cy="0"/>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734FAC0-7D0A-8F51-A0F7-D276B44FFB8B}"/>
              </a:ext>
            </a:extLst>
          </p:cNvPr>
          <p:cNvGrpSpPr/>
          <p:nvPr/>
        </p:nvGrpSpPr>
        <p:grpSpPr>
          <a:xfrm>
            <a:off x="3158607" y="987425"/>
            <a:ext cx="2834756" cy="1569033"/>
            <a:chOff x="3158607" y="987425"/>
            <a:chExt cx="2834756" cy="3183369"/>
          </a:xfrm>
        </p:grpSpPr>
        <p:cxnSp>
          <p:nvCxnSpPr>
            <p:cNvPr id="18" name="Straight Connector 17">
              <a:extLst>
                <a:ext uri="{FF2B5EF4-FFF2-40B4-BE49-F238E27FC236}">
                  <a16:creationId xmlns:a16="http://schemas.microsoft.com/office/drawing/2014/main" id="{F3BEE1A8-073E-D964-95E3-361DFB41F766}"/>
                </a:ext>
              </a:extLst>
            </p:cNvPr>
            <p:cNvCxnSpPr>
              <a:cxnSpLocks/>
            </p:cNvCxnSpPr>
            <p:nvPr/>
          </p:nvCxnSpPr>
          <p:spPr>
            <a:xfrm>
              <a:off x="5993363" y="987425"/>
              <a:ext cx="0" cy="3183369"/>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FE0651C-F251-02E6-C2FC-12FC38551537}"/>
                </a:ext>
              </a:extLst>
            </p:cNvPr>
            <p:cNvCxnSpPr>
              <a:cxnSpLocks/>
            </p:cNvCxnSpPr>
            <p:nvPr/>
          </p:nvCxnSpPr>
          <p:spPr>
            <a:xfrm>
              <a:off x="3158607" y="987425"/>
              <a:ext cx="0" cy="3183369"/>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1C91E94-CD69-4056-D080-11611A7D4BBA}"/>
              </a:ext>
            </a:extLst>
          </p:cNvPr>
          <p:cNvSpPr txBox="1"/>
          <p:nvPr/>
        </p:nvSpPr>
        <p:spPr>
          <a:xfrm>
            <a:off x="548180" y="1089445"/>
            <a:ext cx="2386098" cy="523220"/>
          </a:xfrm>
          <a:prstGeom prst="rect">
            <a:avLst/>
          </a:prstGeom>
          <a:noFill/>
        </p:spPr>
        <p:txBody>
          <a:bodyPr wrap="square" rtlCol="0">
            <a:spAutoFit/>
          </a:bodyPr>
          <a:lstStyle/>
          <a:p>
            <a:pPr algn="ctr"/>
            <a:r>
              <a:rPr lang="en-US" sz="1400" b="1">
                <a:solidFill>
                  <a:srgbClr val="BED730"/>
                </a:solidFill>
                <a:latin typeface="Trebuchet MS"/>
              </a:rPr>
              <a:t>CUSTOMIZABLE &amp; MODULAR INFRA</a:t>
            </a:r>
            <a:endParaRPr lang="en-US" sz="1400" b="1">
              <a:solidFill>
                <a:srgbClr val="BED730"/>
              </a:solidFill>
            </a:endParaRPr>
          </a:p>
        </p:txBody>
      </p:sp>
      <p:sp>
        <p:nvSpPr>
          <p:cNvPr id="24" name="TextBox 23">
            <a:extLst>
              <a:ext uri="{FF2B5EF4-FFF2-40B4-BE49-F238E27FC236}">
                <a16:creationId xmlns:a16="http://schemas.microsoft.com/office/drawing/2014/main" id="{7CE56CDD-82E8-F46A-BC11-A5CA9F076CF8}"/>
              </a:ext>
            </a:extLst>
          </p:cNvPr>
          <p:cNvSpPr txBox="1"/>
          <p:nvPr/>
        </p:nvSpPr>
        <p:spPr>
          <a:xfrm>
            <a:off x="548180" y="1612665"/>
            <a:ext cx="2386098" cy="600164"/>
          </a:xfrm>
          <a:prstGeom prst="rect">
            <a:avLst/>
          </a:prstGeom>
          <a:noFill/>
        </p:spPr>
        <p:txBody>
          <a:bodyPr wrap="square" rtlCol="0">
            <a:spAutoFit/>
          </a:bodyPr>
          <a:lstStyle/>
          <a:p>
            <a:pPr algn="ctr" defTabSz="914196"/>
            <a:r>
              <a:rPr lang="en-US" sz="1100">
                <a:solidFill>
                  <a:schemeClr val="bg1"/>
                </a:solidFill>
                <a:latin typeface="Trebuchet MS"/>
              </a:rPr>
              <a:t>Multi tower campuses with Vertical and Horizontal expansion to support future business growth </a:t>
            </a:r>
          </a:p>
        </p:txBody>
      </p:sp>
      <p:sp>
        <p:nvSpPr>
          <p:cNvPr id="25" name="TextBox 24">
            <a:extLst>
              <a:ext uri="{FF2B5EF4-FFF2-40B4-BE49-F238E27FC236}">
                <a16:creationId xmlns:a16="http://schemas.microsoft.com/office/drawing/2014/main" id="{6CD2FBF0-4409-63CD-72BA-829894E1C713}"/>
              </a:ext>
            </a:extLst>
          </p:cNvPr>
          <p:cNvSpPr txBox="1"/>
          <p:nvPr/>
        </p:nvSpPr>
        <p:spPr>
          <a:xfrm>
            <a:off x="3378951" y="1089445"/>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a:t>ENGINEERED FOR </a:t>
            </a:r>
            <a:br>
              <a:rPr lang="en-US"/>
            </a:br>
            <a:r>
              <a:rPr lang="en-US"/>
              <a:t>AI WORKLOADS</a:t>
            </a:r>
          </a:p>
        </p:txBody>
      </p:sp>
      <p:sp>
        <p:nvSpPr>
          <p:cNvPr id="26" name="TextBox 25">
            <a:extLst>
              <a:ext uri="{FF2B5EF4-FFF2-40B4-BE49-F238E27FC236}">
                <a16:creationId xmlns:a16="http://schemas.microsoft.com/office/drawing/2014/main" id="{4D11D24A-65BD-F0B2-6364-1F0DD78C41F8}"/>
              </a:ext>
            </a:extLst>
          </p:cNvPr>
          <p:cNvSpPr txBox="1"/>
          <p:nvPr/>
        </p:nvSpPr>
        <p:spPr>
          <a:xfrm>
            <a:off x="3268782" y="1612665"/>
            <a:ext cx="2614405" cy="600164"/>
          </a:xfrm>
          <a:prstGeom prst="rect">
            <a:avLst/>
          </a:prstGeom>
          <a:noFill/>
        </p:spPr>
        <p:txBody>
          <a:bodyPr wrap="square" rtlCol="0">
            <a:spAutoFit/>
          </a:bodyPr>
          <a:lstStyle/>
          <a:p>
            <a:pPr algn="ctr" defTabSz="914196"/>
            <a:r>
              <a:rPr lang="en-US" sz="1100" dirty="0">
                <a:solidFill>
                  <a:schemeClr val="bg1"/>
                </a:solidFill>
                <a:latin typeface="Trebuchet MS"/>
              </a:rPr>
              <a:t>Designed for 200 kW/rack high density racks. 6.3m floor to floor height, 2100 kg/m</a:t>
            </a:r>
            <a:r>
              <a:rPr lang="en-US" sz="1100" baseline="30000" dirty="0">
                <a:solidFill>
                  <a:schemeClr val="bg1"/>
                </a:solidFill>
                <a:latin typeface="Trebuchet MS"/>
              </a:rPr>
              <a:t>2 </a:t>
            </a:r>
            <a:r>
              <a:rPr lang="en-US" sz="1100" dirty="0">
                <a:solidFill>
                  <a:schemeClr val="bg1"/>
                </a:solidFill>
                <a:latin typeface="Trebuchet MS"/>
              </a:rPr>
              <a:t>load bearing capacity</a:t>
            </a:r>
          </a:p>
        </p:txBody>
      </p:sp>
      <p:sp>
        <p:nvSpPr>
          <p:cNvPr id="27" name="TextBox 26">
            <a:extLst>
              <a:ext uri="{FF2B5EF4-FFF2-40B4-BE49-F238E27FC236}">
                <a16:creationId xmlns:a16="http://schemas.microsoft.com/office/drawing/2014/main" id="{DCC766AA-48CC-D8F5-21F8-E9033E31D1C1}"/>
              </a:ext>
            </a:extLst>
          </p:cNvPr>
          <p:cNvSpPr txBox="1"/>
          <p:nvPr/>
        </p:nvSpPr>
        <p:spPr>
          <a:xfrm>
            <a:off x="6213708" y="1089445"/>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a:t>MULTI-LAYERED NETWORKS </a:t>
            </a:r>
          </a:p>
        </p:txBody>
      </p:sp>
      <p:sp>
        <p:nvSpPr>
          <p:cNvPr id="28" name="TextBox 27">
            <a:extLst>
              <a:ext uri="{FF2B5EF4-FFF2-40B4-BE49-F238E27FC236}">
                <a16:creationId xmlns:a16="http://schemas.microsoft.com/office/drawing/2014/main" id="{6DB09EA1-3067-FF3B-C105-A7EF501CADC5}"/>
              </a:ext>
            </a:extLst>
          </p:cNvPr>
          <p:cNvSpPr txBox="1"/>
          <p:nvPr/>
        </p:nvSpPr>
        <p:spPr>
          <a:xfrm>
            <a:off x="6213708" y="1612665"/>
            <a:ext cx="2386098" cy="769441"/>
          </a:xfrm>
          <a:prstGeom prst="rect">
            <a:avLst/>
          </a:prstGeom>
          <a:noFill/>
        </p:spPr>
        <p:txBody>
          <a:bodyPr wrap="square" rtlCol="0">
            <a:spAutoFit/>
          </a:bodyPr>
          <a:lstStyle/>
          <a:p>
            <a:pPr algn="ctr" defTabSz="914196"/>
            <a:r>
              <a:rPr lang="en-US" sz="1100" dirty="0">
                <a:solidFill>
                  <a:schemeClr val="bg1"/>
                </a:solidFill>
                <a:latin typeface="Trebuchet MS"/>
              </a:rPr>
              <a:t>Multi-tier fiber and copper for low-latency deployments, supporting high-capacity network bandwidth up to 600 Gbps</a:t>
            </a:r>
            <a:endParaRPr lang="en-US" sz="1100" dirty="0">
              <a:latin typeface="Trebuchet MS"/>
            </a:endParaRPr>
          </a:p>
        </p:txBody>
      </p:sp>
      <p:sp>
        <p:nvSpPr>
          <p:cNvPr id="29" name="TextBox 28">
            <a:extLst>
              <a:ext uri="{FF2B5EF4-FFF2-40B4-BE49-F238E27FC236}">
                <a16:creationId xmlns:a16="http://schemas.microsoft.com/office/drawing/2014/main" id="{0491CEBB-E60D-FADA-EE86-A1A2556B2AC1}"/>
              </a:ext>
            </a:extLst>
          </p:cNvPr>
          <p:cNvSpPr txBox="1"/>
          <p:nvPr/>
        </p:nvSpPr>
        <p:spPr>
          <a:xfrm>
            <a:off x="1965558" y="2761394"/>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a:t>RELIABLE </a:t>
            </a:r>
          </a:p>
          <a:p>
            <a:r>
              <a:rPr lang="en-US"/>
              <a:t>POWER SUPPLY</a:t>
            </a:r>
          </a:p>
        </p:txBody>
      </p:sp>
      <p:sp>
        <p:nvSpPr>
          <p:cNvPr id="30" name="TextBox 29">
            <a:extLst>
              <a:ext uri="{FF2B5EF4-FFF2-40B4-BE49-F238E27FC236}">
                <a16:creationId xmlns:a16="http://schemas.microsoft.com/office/drawing/2014/main" id="{9A27A3FA-D9CB-F144-FADC-03AD5A2DB12A}"/>
              </a:ext>
            </a:extLst>
          </p:cNvPr>
          <p:cNvSpPr txBox="1"/>
          <p:nvPr/>
        </p:nvSpPr>
        <p:spPr>
          <a:xfrm>
            <a:off x="1965558" y="3284614"/>
            <a:ext cx="2386098" cy="769441"/>
          </a:xfrm>
          <a:prstGeom prst="rect">
            <a:avLst/>
          </a:prstGeom>
          <a:noFill/>
        </p:spPr>
        <p:txBody>
          <a:bodyPr wrap="square" rtlCol="0">
            <a:spAutoFit/>
          </a:bodyPr>
          <a:lstStyle/>
          <a:p>
            <a:pPr algn="ctr" defTabSz="914196"/>
            <a:r>
              <a:rPr lang="en-US" sz="1100">
                <a:solidFill>
                  <a:schemeClr val="bg1"/>
                </a:solidFill>
                <a:latin typeface="Trebuchet MS"/>
              </a:rPr>
              <a:t>On-premises 110, 220, and 230 kV substation with 48 hours of fuel storage with redundant supply contracts</a:t>
            </a:r>
          </a:p>
        </p:txBody>
      </p:sp>
      <p:sp>
        <p:nvSpPr>
          <p:cNvPr id="31" name="TextBox 30">
            <a:extLst>
              <a:ext uri="{FF2B5EF4-FFF2-40B4-BE49-F238E27FC236}">
                <a16:creationId xmlns:a16="http://schemas.microsoft.com/office/drawing/2014/main" id="{BB48DC08-8B8F-A5D0-CD01-3C467D5D7A18}"/>
              </a:ext>
            </a:extLst>
          </p:cNvPr>
          <p:cNvSpPr txBox="1"/>
          <p:nvPr/>
        </p:nvSpPr>
        <p:spPr>
          <a:xfrm>
            <a:off x="4796329" y="2761394"/>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a:t>SUSTAINABLE </a:t>
            </a:r>
          </a:p>
          <a:p>
            <a:r>
              <a:rPr lang="en-US"/>
              <a:t>OPERATIONS</a:t>
            </a:r>
          </a:p>
        </p:txBody>
      </p:sp>
      <p:sp>
        <p:nvSpPr>
          <p:cNvPr id="32" name="TextBox 31">
            <a:extLst>
              <a:ext uri="{FF2B5EF4-FFF2-40B4-BE49-F238E27FC236}">
                <a16:creationId xmlns:a16="http://schemas.microsoft.com/office/drawing/2014/main" id="{9D3A65AB-27C6-2A56-48A5-194C3A9FA09B}"/>
              </a:ext>
            </a:extLst>
          </p:cNvPr>
          <p:cNvSpPr txBox="1"/>
          <p:nvPr/>
        </p:nvSpPr>
        <p:spPr>
          <a:xfrm>
            <a:off x="4796329" y="3284614"/>
            <a:ext cx="2386098" cy="769441"/>
          </a:xfrm>
          <a:prstGeom prst="rect">
            <a:avLst/>
          </a:prstGeom>
          <a:noFill/>
        </p:spPr>
        <p:txBody>
          <a:bodyPr wrap="square" rtlCol="0">
            <a:spAutoFit/>
          </a:bodyPr>
          <a:lstStyle/>
          <a:p>
            <a:pPr algn="ctr" defTabSz="914196"/>
            <a:r>
              <a:rPr lang="en-US" sz="1100" dirty="0">
                <a:solidFill>
                  <a:schemeClr val="bg1"/>
                </a:solidFill>
                <a:latin typeface="Trebuchet MS"/>
              </a:rPr>
              <a:t>Liquid &amp; Air-cooling solutions, 60% renewable energy, ESG best practices and automation led continuous monitoring</a:t>
            </a:r>
          </a:p>
        </p:txBody>
      </p:sp>
      <p:cxnSp>
        <p:nvCxnSpPr>
          <p:cNvPr id="40" name="Straight Connector 39">
            <a:extLst>
              <a:ext uri="{FF2B5EF4-FFF2-40B4-BE49-F238E27FC236}">
                <a16:creationId xmlns:a16="http://schemas.microsoft.com/office/drawing/2014/main" id="{C8E12EC0-E3D8-EA31-8107-83F2C0B0FE3D}"/>
              </a:ext>
            </a:extLst>
          </p:cNvPr>
          <p:cNvCxnSpPr>
            <a:cxnSpLocks/>
          </p:cNvCxnSpPr>
          <p:nvPr/>
        </p:nvCxnSpPr>
        <p:spPr>
          <a:xfrm>
            <a:off x="4572000" y="2576822"/>
            <a:ext cx="0" cy="1569033"/>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14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7DF4F-430E-C80A-832D-FECC97791794}"/>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A8787793-DBB0-D63E-240A-0B17DD0ABFF5}"/>
              </a:ext>
            </a:extLst>
          </p:cNvPr>
          <p:cNvSpPr/>
          <p:nvPr/>
        </p:nvSpPr>
        <p:spPr>
          <a:xfrm>
            <a:off x="3149409" y="2859881"/>
            <a:ext cx="2841738" cy="1872456"/>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4ADD96E-8DA8-32E0-2915-63A2318B22B1}"/>
              </a:ext>
            </a:extLst>
          </p:cNvPr>
          <p:cNvSpPr/>
          <p:nvPr/>
        </p:nvSpPr>
        <p:spPr>
          <a:xfrm>
            <a:off x="5984780" y="987425"/>
            <a:ext cx="2841738" cy="1872456"/>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460A572-3CB6-7776-53AB-102D22072925}"/>
              </a:ext>
            </a:extLst>
          </p:cNvPr>
          <p:cNvSpPr/>
          <p:nvPr/>
        </p:nvSpPr>
        <p:spPr>
          <a:xfrm>
            <a:off x="323850" y="987425"/>
            <a:ext cx="2841738" cy="1872456"/>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1678FE-52E1-8055-B01F-71769A99A529}"/>
              </a:ext>
            </a:extLst>
          </p:cNvPr>
          <p:cNvSpPr>
            <a:spLocks noGrp="1"/>
          </p:cNvSpPr>
          <p:nvPr>
            <p:ph type="title"/>
          </p:nvPr>
        </p:nvSpPr>
        <p:spPr>
          <a:xfrm>
            <a:off x="324000" y="211574"/>
            <a:ext cx="8496150" cy="415490"/>
          </a:xfrm>
        </p:spPr>
        <p:txBody>
          <a:bodyPr/>
          <a:lstStyle/>
          <a:p>
            <a:r>
              <a:rPr lang="en-US" dirty="0"/>
              <a:t>Operational Philosophy</a:t>
            </a:r>
          </a:p>
        </p:txBody>
      </p:sp>
      <p:cxnSp>
        <p:nvCxnSpPr>
          <p:cNvPr id="5" name="Straight Connector 4">
            <a:extLst>
              <a:ext uri="{FF2B5EF4-FFF2-40B4-BE49-F238E27FC236}">
                <a16:creationId xmlns:a16="http://schemas.microsoft.com/office/drawing/2014/main" id="{7E701D45-AC69-240D-6695-1BE7F8C76A5C}"/>
              </a:ext>
            </a:extLst>
          </p:cNvPr>
          <p:cNvCxnSpPr/>
          <p:nvPr/>
        </p:nvCxnSpPr>
        <p:spPr>
          <a:xfrm>
            <a:off x="3156050" y="987425"/>
            <a:ext cx="0" cy="3744913"/>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198BE2-5016-D620-CCD4-35F695DF02A1}"/>
              </a:ext>
            </a:extLst>
          </p:cNvPr>
          <p:cNvCxnSpPr/>
          <p:nvPr/>
        </p:nvCxnSpPr>
        <p:spPr>
          <a:xfrm>
            <a:off x="5988100" y="987425"/>
            <a:ext cx="0" cy="3744913"/>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F4E99A-651F-FED2-2D5B-4AE5B3B6FA55}"/>
              </a:ext>
            </a:extLst>
          </p:cNvPr>
          <p:cNvCxnSpPr>
            <a:cxnSpLocks/>
          </p:cNvCxnSpPr>
          <p:nvPr/>
        </p:nvCxnSpPr>
        <p:spPr>
          <a:xfrm>
            <a:off x="324000" y="2859881"/>
            <a:ext cx="8496150" cy="0"/>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73DF985-EA9B-4EB8-41CF-54B21830A4C4}"/>
              </a:ext>
            </a:extLst>
          </p:cNvPr>
          <p:cNvSpPr txBox="1"/>
          <p:nvPr/>
        </p:nvSpPr>
        <p:spPr>
          <a:xfrm>
            <a:off x="533887" y="1583169"/>
            <a:ext cx="2431367" cy="523220"/>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algn="ctr"/>
            <a:r>
              <a:rPr lang="en-US" sz="1400" dirty="0">
                <a:solidFill>
                  <a:srgbClr val="BED730"/>
                </a:solidFill>
              </a:rPr>
              <a:t>Zero </a:t>
            </a:r>
          </a:p>
          <a:p>
            <a:pPr algn="ctr"/>
            <a:r>
              <a:rPr lang="en-US" sz="1400" dirty="0">
                <a:solidFill>
                  <a:schemeClr val="bg1"/>
                </a:solidFill>
              </a:rPr>
              <a:t>Availability Incidents</a:t>
            </a:r>
          </a:p>
        </p:txBody>
      </p:sp>
      <p:sp>
        <p:nvSpPr>
          <p:cNvPr id="17" name="TextBox 16">
            <a:extLst>
              <a:ext uri="{FF2B5EF4-FFF2-40B4-BE49-F238E27FC236}">
                <a16:creationId xmlns:a16="http://schemas.microsoft.com/office/drawing/2014/main" id="{967F5F56-100A-FD0F-0A0A-07251D6E9C4F}"/>
              </a:ext>
            </a:extLst>
          </p:cNvPr>
          <p:cNvSpPr txBox="1"/>
          <p:nvPr/>
        </p:nvSpPr>
        <p:spPr>
          <a:xfrm>
            <a:off x="533888" y="2106389"/>
            <a:ext cx="2431379" cy="577081"/>
          </a:xfrm>
          <a:prstGeom prst="rect">
            <a:avLst/>
          </a:prstGeom>
          <a:noFill/>
        </p:spPr>
        <p:txBody>
          <a:bodyPr wrap="square" rtlCol="0">
            <a:spAutoFit/>
          </a:bodyPr>
          <a:lstStyle/>
          <a:p>
            <a:pPr algn="ctr"/>
            <a:r>
              <a:rPr lang="en-US" sz="1050" dirty="0">
                <a:solidFill>
                  <a:schemeClr val="bg1">
                    <a:lumMod val="85000"/>
                  </a:schemeClr>
                </a:solidFill>
              </a:rPr>
              <a:t>Enhance infrastructure with automated failover systems to ensure uninterrupted operations.</a:t>
            </a:r>
            <a:endParaRPr lang="en-IN" sz="1050" dirty="0">
              <a:solidFill>
                <a:schemeClr val="bg1">
                  <a:lumMod val="85000"/>
                </a:schemeClr>
              </a:solidFill>
            </a:endParaRPr>
          </a:p>
        </p:txBody>
      </p:sp>
      <p:sp>
        <p:nvSpPr>
          <p:cNvPr id="18" name="TextBox 17">
            <a:extLst>
              <a:ext uri="{FF2B5EF4-FFF2-40B4-BE49-F238E27FC236}">
                <a16:creationId xmlns:a16="http://schemas.microsoft.com/office/drawing/2014/main" id="{CCFCC569-1C0E-4F8F-4699-FB6A7F820436}"/>
              </a:ext>
            </a:extLst>
          </p:cNvPr>
          <p:cNvSpPr txBox="1"/>
          <p:nvPr/>
        </p:nvSpPr>
        <p:spPr>
          <a:xfrm>
            <a:off x="3356385" y="1583169"/>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dirty="0"/>
              <a:t>Zero </a:t>
            </a:r>
          </a:p>
          <a:p>
            <a:r>
              <a:rPr lang="en-US" dirty="0">
                <a:solidFill>
                  <a:schemeClr val="bg1"/>
                </a:solidFill>
              </a:rPr>
              <a:t>Redundancy Incidents</a:t>
            </a:r>
          </a:p>
        </p:txBody>
      </p:sp>
      <p:sp>
        <p:nvSpPr>
          <p:cNvPr id="19" name="TextBox 18">
            <a:extLst>
              <a:ext uri="{FF2B5EF4-FFF2-40B4-BE49-F238E27FC236}">
                <a16:creationId xmlns:a16="http://schemas.microsoft.com/office/drawing/2014/main" id="{5C7CC07D-76B9-579F-09D6-4A0658AEEE08}"/>
              </a:ext>
            </a:extLst>
          </p:cNvPr>
          <p:cNvSpPr txBox="1"/>
          <p:nvPr/>
        </p:nvSpPr>
        <p:spPr>
          <a:xfrm>
            <a:off x="3402490" y="2106389"/>
            <a:ext cx="2339020" cy="577081"/>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r>
              <a:rPr lang="en-US" dirty="0"/>
              <a:t>Penalty-proof SLAs by proactively testing and documenting redundancy systems.</a:t>
            </a:r>
          </a:p>
        </p:txBody>
      </p:sp>
      <p:sp>
        <p:nvSpPr>
          <p:cNvPr id="20" name="TextBox 19">
            <a:extLst>
              <a:ext uri="{FF2B5EF4-FFF2-40B4-BE49-F238E27FC236}">
                <a16:creationId xmlns:a16="http://schemas.microsoft.com/office/drawing/2014/main" id="{601D6FA2-5B05-FB95-E8CA-9F4C7490813B}"/>
              </a:ext>
            </a:extLst>
          </p:cNvPr>
          <p:cNvSpPr txBox="1"/>
          <p:nvPr/>
        </p:nvSpPr>
        <p:spPr>
          <a:xfrm>
            <a:off x="6188435" y="1583169"/>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dirty="0"/>
              <a:t>Zero </a:t>
            </a:r>
          </a:p>
          <a:p>
            <a:r>
              <a:rPr lang="en-US" dirty="0">
                <a:solidFill>
                  <a:schemeClr val="bg1"/>
                </a:solidFill>
              </a:rPr>
              <a:t>Security Incidents</a:t>
            </a:r>
          </a:p>
        </p:txBody>
      </p:sp>
      <p:sp>
        <p:nvSpPr>
          <p:cNvPr id="21" name="TextBox 20">
            <a:extLst>
              <a:ext uri="{FF2B5EF4-FFF2-40B4-BE49-F238E27FC236}">
                <a16:creationId xmlns:a16="http://schemas.microsoft.com/office/drawing/2014/main" id="{AD77E52E-8BC7-307A-580F-BEFD94BBCE24}"/>
              </a:ext>
            </a:extLst>
          </p:cNvPr>
          <p:cNvSpPr txBox="1"/>
          <p:nvPr/>
        </p:nvSpPr>
        <p:spPr>
          <a:xfrm>
            <a:off x="6188436" y="2106389"/>
            <a:ext cx="2431379" cy="577081"/>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r>
              <a:rPr lang="en-US" dirty="0"/>
              <a:t>AI-driven anomaly detection to monitor cyber and physical security in real-time.</a:t>
            </a:r>
          </a:p>
        </p:txBody>
      </p:sp>
      <p:sp>
        <p:nvSpPr>
          <p:cNvPr id="22" name="TextBox 21">
            <a:extLst>
              <a:ext uri="{FF2B5EF4-FFF2-40B4-BE49-F238E27FC236}">
                <a16:creationId xmlns:a16="http://schemas.microsoft.com/office/drawing/2014/main" id="{E7AB4AE9-109C-819A-7535-7B77702D3826}"/>
              </a:ext>
            </a:extLst>
          </p:cNvPr>
          <p:cNvSpPr txBox="1"/>
          <p:nvPr/>
        </p:nvSpPr>
        <p:spPr>
          <a:xfrm>
            <a:off x="533887" y="3379312"/>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dirty="0"/>
              <a:t>Zero </a:t>
            </a:r>
          </a:p>
          <a:p>
            <a:r>
              <a:rPr lang="en-US" dirty="0">
                <a:solidFill>
                  <a:schemeClr val="bg1"/>
                </a:solidFill>
              </a:rPr>
              <a:t>Safety Incidents</a:t>
            </a:r>
          </a:p>
        </p:txBody>
      </p:sp>
      <p:sp>
        <p:nvSpPr>
          <p:cNvPr id="23" name="TextBox 22">
            <a:extLst>
              <a:ext uri="{FF2B5EF4-FFF2-40B4-BE49-F238E27FC236}">
                <a16:creationId xmlns:a16="http://schemas.microsoft.com/office/drawing/2014/main" id="{B6322B95-4A3C-EF8E-9617-6F74CD2D97F3}"/>
              </a:ext>
            </a:extLst>
          </p:cNvPr>
          <p:cNvSpPr txBox="1"/>
          <p:nvPr/>
        </p:nvSpPr>
        <p:spPr>
          <a:xfrm>
            <a:off x="533888" y="3902532"/>
            <a:ext cx="2431379" cy="577081"/>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pPr marL="0" lvl="1" algn="ctr"/>
            <a:r>
              <a:rPr lang="en-IN" sz="1050" dirty="0">
                <a:solidFill>
                  <a:schemeClr val="bg1">
                    <a:lumMod val="85000"/>
                  </a:schemeClr>
                </a:solidFill>
              </a:rPr>
              <a:t>Transparent safety dashboard to track incident-free days and improvements.</a:t>
            </a:r>
          </a:p>
        </p:txBody>
      </p:sp>
      <p:sp>
        <p:nvSpPr>
          <p:cNvPr id="24" name="TextBox 23">
            <a:extLst>
              <a:ext uri="{FF2B5EF4-FFF2-40B4-BE49-F238E27FC236}">
                <a16:creationId xmlns:a16="http://schemas.microsoft.com/office/drawing/2014/main" id="{C63133E0-5660-1344-9ED8-7D451B2974DA}"/>
              </a:ext>
            </a:extLst>
          </p:cNvPr>
          <p:cNvSpPr txBox="1"/>
          <p:nvPr/>
        </p:nvSpPr>
        <p:spPr>
          <a:xfrm>
            <a:off x="3356385" y="3379312"/>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dirty="0"/>
              <a:t>Zero </a:t>
            </a:r>
          </a:p>
          <a:p>
            <a:r>
              <a:rPr lang="en-US" dirty="0">
                <a:solidFill>
                  <a:schemeClr val="bg1"/>
                </a:solidFill>
              </a:rPr>
              <a:t>Defects</a:t>
            </a:r>
          </a:p>
        </p:txBody>
      </p:sp>
      <p:sp>
        <p:nvSpPr>
          <p:cNvPr id="25" name="TextBox 24">
            <a:extLst>
              <a:ext uri="{FF2B5EF4-FFF2-40B4-BE49-F238E27FC236}">
                <a16:creationId xmlns:a16="http://schemas.microsoft.com/office/drawing/2014/main" id="{33E4E09F-6136-41E3-CF01-EC2C535EC5D8}"/>
              </a:ext>
            </a:extLst>
          </p:cNvPr>
          <p:cNvSpPr txBox="1"/>
          <p:nvPr/>
        </p:nvSpPr>
        <p:spPr>
          <a:xfrm>
            <a:off x="3356386" y="3902532"/>
            <a:ext cx="2431379" cy="738664"/>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r>
              <a:rPr lang="en-US" dirty="0"/>
              <a:t>Real time visibility &amp; measurability across operations, predictive maintenance, cross-functional quality audit team.</a:t>
            </a:r>
          </a:p>
        </p:txBody>
      </p:sp>
      <p:sp>
        <p:nvSpPr>
          <p:cNvPr id="26" name="TextBox 25">
            <a:extLst>
              <a:ext uri="{FF2B5EF4-FFF2-40B4-BE49-F238E27FC236}">
                <a16:creationId xmlns:a16="http://schemas.microsoft.com/office/drawing/2014/main" id="{659E6A81-0537-2B67-29D6-1DBC3BAC5AD8}"/>
              </a:ext>
            </a:extLst>
          </p:cNvPr>
          <p:cNvSpPr txBox="1"/>
          <p:nvPr/>
        </p:nvSpPr>
        <p:spPr>
          <a:xfrm>
            <a:off x="6188435" y="3379312"/>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dirty="0"/>
              <a:t>Zero </a:t>
            </a:r>
          </a:p>
          <a:p>
            <a:r>
              <a:rPr lang="en-US" dirty="0">
                <a:solidFill>
                  <a:schemeClr val="bg1"/>
                </a:solidFill>
              </a:rPr>
              <a:t>Carbon Footprint</a:t>
            </a:r>
          </a:p>
        </p:txBody>
      </p:sp>
      <p:sp>
        <p:nvSpPr>
          <p:cNvPr id="27" name="TextBox 26">
            <a:extLst>
              <a:ext uri="{FF2B5EF4-FFF2-40B4-BE49-F238E27FC236}">
                <a16:creationId xmlns:a16="http://schemas.microsoft.com/office/drawing/2014/main" id="{3481F729-578D-1D08-20D0-9957BC034283}"/>
              </a:ext>
            </a:extLst>
          </p:cNvPr>
          <p:cNvSpPr txBox="1"/>
          <p:nvPr/>
        </p:nvSpPr>
        <p:spPr>
          <a:xfrm>
            <a:off x="6188436" y="3902532"/>
            <a:ext cx="2431379" cy="738664"/>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r>
              <a:rPr lang="en-US" dirty="0"/>
              <a:t>RE 100 (carbon neutral by 2030), Contracted 231 MW green power, ASHRAE, IGBC, carbon abetment policy, low PUE/WUE.</a:t>
            </a:r>
          </a:p>
        </p:txBody>
      </p:sp>
      <p:pic>
        <p:nvPicPr>
          <p:cNvPr id="31" name="Picture 30" descr="A blue circle with a check mark in the center&#10;&#10;Description automatically generated">
            <a:extLst>
              <a:ext uri="{FF2B5EF4-FFF2-40B4-BE49-F238E27FC236}">
                <a16:creationId xmlns:a16="http://schemas.microsoft.com/office/drawing/2014/main" id="{5C816BB9-F549-49EE-F857-56FD38B7E4BA}"/>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560025" y="1146741"/>
            <a:ext cx="360000" cy="360000"/>
          </a:xfrm>
          <a:prstGeom prst="rect">
            <a:avLst/>
          </a:prstGeom>
        </p:spPr>
      </p:pic>
      <p:pic>
        <p:nvPicPr>
          <p:cNvPr id="32" name="Picture 31">
            <a:extLst>
              <a:ext uri="{FF2B5EF4-FFF2-40B4-BE49-F238E27FC236}">
                <a16:creationId xmlns:a16="http://schemas.microsoft.com/office/drawing/2014/main" id="{0DE9A334-8E01-09C0-934E-0F043DDBC8D1}"/>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rcRect/>
          <a:stretch/>
        </p:blipFill>
        <p:spPr>
          <a:xfrm>
            <a:off x="4402978" y="1146741"/>
            <a:ext cx="360000" cy="360000"/>
          </a:xfrm>
          <a:prstGeom prst="rect">
            <a:avLst/>
          </a:prstGeom>
        </p:spPr>
      </p:pic>
      <p:pic>
        <p:nvPicPr>
          <p:cNvPr id="33" name="Picture 32">
            <a:extLst>
              <a:ext uri="{FF2B5EF4-FFF2-40B4-BE49-F238E27FC236}">
                <a16:creationId xmlns:a16="http://schemas.microsoft.com/office/drawing/2014/main" id="{27A72CEC-2FB1-BE32-0EC0-CBA0EA83F49A}"/>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rcRect/>
          <a:stretch/>
        </p:blipFill>
        <p:spPr>
          <a:xfrm>
            <a:off x="7220993" y="1146741"/>
            <a:ext cx="360000" cy="360000"/>
          </a:xfrm>
          <a:prstGeom prst="rect">
            <a:avLst/>
          </a:prstGeom>
        </p:spPr>
      </p:pic>
      <p:pic>
        <p:nvPicPr>
          <p:cNvPr id="34" name="Picture 33">
            <a:extLst>
              <a:ext uri="{FF2B5EF4-FFF2-40B4-BE49-F238E27FC236}">
                <a16:creationId xmlns:a16="http://schemas.microsoft.com/office/drawing/2014/main" id="{A33AAF25-13BD-6C27-EDC8-21E3554AEA9B}"/>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rcRect/>
          <a:stretch/>
        </p:blipFill>
        <p:spPr>
          <a:xfrm>
            <a:off x="1560025" y="3019132"/>
            <a:ext cx="360000" cy="360000"/>
          </a:xfrm>
          <a:prstGeom prst="rect">
            <a:avLst/>
          </a:prstGeom>
        </p:spPr>
      </p:pic>
      <p:pic>
        <p:nvPicPr>
          <p:cNvPr id="35" name="Picture 34">
            <a:extLst>
              <a:ext uri="{FF2B5EF4-FFF2-40B4-BE49-F238E27FC236}">
                <a16:creationId xmlns:a16="http://schemas.microsoft.com/office/drawing/2014/main" id="{CEDC320F-EBB1-060F-CB63-C067B5E6A7F2}"/>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a:stretch/>
        </p:blipFill>
        <p:spPr>
          <a:xfrm>
            <a:off x="4402978" y="3019132"/>
            <a:ext cx="360000" cy="360000"/>
          </a:xfrm>
          <a:prstGeom prst="rect">
            <a:avLst/>
          </a:prstGeom>
        </p:spPr>
      </p:pic>
      <p:pic>
        <p:nvPicPr>
          <p:cNvPr id="36" name="Picture 35">
            <a:extLst>
              <a:ext uri="{FF2B5EF4-FFF2-40B4-BE49-F238E27FC236}">
                <a16:creationId xmlns:a16="http://schemas.microsoft.com/office/drawing/2014/main" id="{CD745969-2D2D-A62F-C219-DDC06594F5ED}"/>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rcRect/>
          <a:stretch/>
        </p:blipFill>
        <p:spPr>
          <a:xfrm>
            <a:off x="7170125" y="2972690"/>
            <a:ext cx="468000" cy="468000"/>
          </a:xfrm>
          <a:prstGeom prst="rect">
            <a:avLst/>
          </a:prstGeom>
        </p:spPr>
      </p:pic>
    </p:spTree>
    <p:extLst>
      <p:ext uri="{BB962C8B-B14F-4D97-AF65-F5344CB8AC3E}">
        <p14:creationId xmlns:p14="http://schemas.microsoft.com/office/powerpoint/2010/main" val="331345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9AFA0-6A1F-B9B3-9684-6AF0A216ADB3}"/>
            </a:ext>
          </a:extLst>
        </p:cNvPr>
        <p:cNvGrpSpPr/>
        <p:nvPr/>
      </p:nvGrpSpPr>
      <p:grpSpPr>
        <a:xfrm>
          <a:off x="0" y="0"/>
          <a:ext cx="0" cy="0"/>
          <a:chOff x="0" y="0"/>
          <a:chExt cx="0" cy="0"/>
        </a:xfrm>
      </p:grpSpPr>
      <p:grpSp>
        <p:nvGrpSpPr>
          <p:cNvPr id="81" name="Group 80">
            <a:extLst>
              <a:ext uri="{FF2B5EF4-FFF2-40B4-BE49-F238E27FC236}">
                <a16:creationId xmlns:a16="http://schemas.microsoft.com/office/drawing/2014/main" id="{B5396FE8-2CBB-C9AB-8062-3A54AD398860}"/>
              </a:ext>
            </a:extLst>
          </p:cNvPr>
          <p:cNvGrpSpPr/>
          <p:nvPr/>
        </p:nvGrpSpPr>
        <p:grpSpPr>
          <a:xfrm>
            <a:off x="4074582" y="831142"/>
            <a:ext cx="2688284" cy="2988000"/>
            <a:chOff x="4074582" y="831142"/>
            <a:chExt cx="2688284" cy="2988000"/>
          </a:xfrm>
        </p:grpSpPr>
        <p:pic>
          <p:nvPicPr>
            <p:cNvPr id="82" name="Picture 81">
              <a:extLst>
                <a:ext uri="{FF2B5EF4-FFF2-40B4-BE49-F238E27FC236}">
                  <a16:creationId xmlns:a16="http://schemas.microsoft.com/office/drawing/2014/main" id="{F81FC2E6-7865-64B9-15C9-8A1AA9DB92CE}"/>
                </a:ext>
              </a:extLst>
            </p:cNvPr>
            <p:cNvPicPr>
              <a:picLocks noChangeAspect="1"/>
            </p:cNvPicPr>
            <p:nvPr/>
          </p:nvPicPr>
          <p:blipFill>
            <a:blip r:embed="rId3">
              <a:duotone>
                <a:schemeClr val="accent3">
                  <a:shade val="45000"/>
                  <a:satMod val="135000"/>
                </a:schemeClr>
                <a:prstClr val="white"/>
              </a:duotone>
            </a:blip>
            <a:stretch>
              <a:fillRect/>
            </a:stretch>
          </p:blipFill>
          <p:spPr>
            <a:xfrm>
              <a:off x="4074582" y="831142"/>
              <a:ext cx="2688284" cy="2988000"/>
            </a:xfrm>
            <a:prstGeom prst="rect">
              <a:avLst/>
            </a:prstGeom>
          </p:spPr>
        </p:pic>
        <p:grpSp>
          <p:nvGrpSpPr>
            <p:cNvPr id="83" name="Group 82">
              <a:extLst>
                <a:ext uri="{FF2B5EF4-FFF2-40B4-BE49-F238E27FC236}">
                  <a16:creationId xmlns:a16="http://schemas.microsoft.com/office/drawing/2014/main" id="{67F9D386-1482-7D29-B546-A929813AD515}"/>
                </a:ext>
              </a:extLst>
            </p:cNvPr>
            <p:cNvGrpSpPr/>
            <p:nvPr/>
          </p:nvGrpSpPr>
          <p:grpSpPr>
            <a:xfrm>
              <a:off x="4330933" y="1395216"/>
              <a:ext cx="1838031" cy="1994700"/>
              <a:chOff x="4548964" y="1633892"/>
              <a:chExt cx="1838031" cy="1994700"/>
            </a:xfrm>
          </p:grpSpPr>
          <p:pic>
            <p:nvPicPr>
              <p:cNvPr id="85" name="Picture 84" descr="A close up of a logo&#10;&#10;Description automatically generated">
                <a:extLst>
                  <a:ext uri="{FF2B5EF4-FFF2-40B4-BE49-F238E27FC236}">
                    <a16:creationId xmlns:a16="http://schemas.microsoft.com/office/drawing/2014/main" id="{525CB0D0-DF96-06C6-659A-C92ED3C86101}"/>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9135" y="1633892"/>
                <a:ext cx="360000" cy="360000"/>
              </a:xfrm>
              <a:prstGeom prst="rect">
                <a:avLst/>
              </a:prstGeom>
            </p:spPr>
          </p:pic>
          <p:pic>
            <p:nvPicPr>
              <p:cNvPr id="86" name="Picture 85" descr="A close up of a logo&#10;&#10;Description automatically generated">
                <a:extLst>
                  <a:ext uri="{FF2B5EF4-FFF2-40B4-BE49-F238E27FC236}">
                    <a16:creationId xmlns:a16="http://schemas.microsoft.com/office/drawing/2014/main" id="{ADBCC2A5-4A80-1434-280B-0722B4D9D2EB}"/>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54292" y="2821496"/>
                <a:ext cx="360000" cy="360000"/>
              </a:xfrm>
              <a:prstGeom prst="rect">
                <a:avLst/>
              </a:prstGeom>
            </p:spPr>
          </p:pic>
          <p:pic>
            <p:nvPicPr>
              <p:cNvPr id="87" name="Picture 86" descr="A close up of a logo&#10;&#10;Description automatically generated">
                <a:extLst>
                  <a:ext uri="{FF2B5EF4-FFF2-40B4-BE49-F238E27FC236}">
                    <a16:creationId xmlns:a16="http://schemas.microsoft.com/office/drawing/2014/main" id="{87881042-0219-C2E9-7FDE-A5338760A75E}"/>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54292" y="3268592"/>
                <a:ext cx="360000" cy="360000"/>
              </a:xfrm>
              <a:prstGeom prst="rect">
                <a:avLst/>
              </a:prstGeom>
            </p:spPr>
          </p:pic>
          <p:pic>
            <p:nvPicPr>
              <p:cNvPr id="89" name="Picture 88" descr="A close up of a logo&#10;&#10;Description automatically generated">
                <a:extLst>
                  <a:ext uri="{FF2B5EF4-FFF2-40B4-BE49-F238E27FC236}">
                    <a16:creationId xmlns:a16="http://schemas.microsoft.com/office/drawing/2014/main" id="{63B111DE-E206-D5EE-14FA-039B2CABC0F8}"/>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78020" y="3243990"/>
                <a:ext cx="360000" cy="360000"/>
              </a:xfrm>
              <a:prstGeom prst="rect">
                <a:avLst/>
              </a:prstGeom>
            </p:spPr>
          </p:pic>
          <p:pic>
            <p:nvPicPr>
              <p:cNvPr id="90" name="Picture 89" descr="A close up of a logo&#10;&#10;Description automatically generated">
                <a:extLst>
                  <a:ext uri="{FF2B5EF4-FFF2-40B4-BE49-F238E27FC236}">
                    <a16:creationId xmlns:a16="http://schemas.microsoft.com/office/drawing/2014/main" id="{9C001B00-BBC0-0932-23D4-B71720A41774}"/>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548964" y="2599841"/>
                <a:ext cx="360000" cy="360000"/>
              </a:xfrm>
              <a:prstGeom prst="rect">
                <a:avLst/>
              </a:prstGeom>
            </p:spPr>
          </p:pic>
          <p:pic>
            <p:nvPicPr>
              <p:cNvPr id="91" name="Picture 90" descr="A close up of a logo&#10;&#10;Description automatically generated">
                <a:extLst>
                  <a:ext uri="{FF2B5EF4-FFF2-40B4-BE49-F238E27FC236}">
                    <a16:creationId xmlns:a16="http://schemas.microsoft.com/office/drawing/2014/main" id="{43E5515F-8523-B6A5-6B8F-D8D79C72481C}"/>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026995" y="2274385"/>
                <a:ext cx="360000" cy="360000"/>
              </a:xfrm>
              <a:prstGeom prst="rect">
                <a:avLst/>
              </a:prstGeom>
            </p:spPr>
          </p:pic>
        </p:grpSp>
      </p:grpSp>
      <p:cxnSp>
        <p:nvCxnSpPr>
          <p:cNvPr id="25" name="Straight Connector 24">
            <a:extLst>
              <a:ext uri="{FF2B5EF4-FFF2-40B4-BE49-F238E27FC236}">
                <a16:creationId xmlns:a16="http://schemas.microsoft.com/office/drawing/2014/main" id="{19871998-E9A0-3FA0-085B-997DA3F66D27}"/>
              </a:ext>
            </a:extLst>
          </p:cNvPr>
          <p:cNvCxnSpPr>
            <a:cxnSpLocks/>
          </p:cNvCxnSpPr>
          <p:nvPr/>
        </p:nvCxnSpPr>
        <p:spPr>
          <a:xfrm rot="16200000">
            <a:off x="6047638"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E1A7E2E-8AB6-455C-E361-98FA4D772EB1}"/>
              </a:ext>
            </a:extLst>
          </p:cNvPr>
          <p:cNvCxnSpPr>
            <a:cxnSpLocks/>
          </p:cNvCxnSpPr>
          <p:nvPr/>
        </p:nvCxnSpPr>
        <p:spPr>
          <a:xfrm rot="16200000">
            <a:off x="3626215" y="2515322"/>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9F5C71C-EEBC-5BC1-8B23-89A17D2FE66A}"/>
              </a:ext>
            </a:extLst>
          </p:cNvPr>
          <p:cNvSpPr txBox="1"/>
          <p:nvPr/>
        </p:nvSpPr>
        <p:spPr>
          <a:xfrm>
            <a:off x="7802756" y="655833"/>
            <a:ext cx="900000" cy="439989"/>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Tower B</a:t>
            </a:r>
          </a:p>
          <a:p>
            <a:r>
              <a:rPr lang="en-US"/>
              <a:t>43+ MW</a:t>
            </a:r>
          </a:p>
        </p:txBody>
      </p:sp>
      <p:sp>
        <p:nvSpPr>
          <p:cNvPr id="34" name="TextBox 33">
            <a:extLst>
              <a:ext uri="{FF2B5EF4-FFF2-40B4-BE49-F238E27FC236}">
                <a16:creationId xmlns:a16="http://schemas.microsoft.com/office/drawing/2014/main" id="{22776648-1B14-1DF5-73FF-869B78FA384C}"/>
              </a:ext>
            </a:extLst>
          </p:cNvPr>
          <p:cNvSpPr txBox="1"/>
          <p:nvPr/>
        </p:nvSpPr>
        <p:spPr>
          <a:xfrm>
            <a:off x="4549484" y="4215129"/>
            <a:ext cx="900000"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CHENNAI 01 </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Tidel Park</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3.6 MW</a:t>
            </a:r>
          </a:p>
        </p:txBody>
      </p:sp>
      <p:sp>
        <p:nvSpPr>
          <p:cNvPr id="44" name="TextBox 43">
            <a:extLst>
              <a:ext uri="{FF2B5EF4-FFF2-40B4-BE49-F238E27FC236}">
                <a16:creationId xmlns:a16="http://schemas.microsoft.com/office/drawing/2014/main" id="{A18C8470-D3FE-1E0A-BA5F-3059EB0870AF}"/>
              </a:ext>
            </a:extLst>
          </p:cNvPr>
          <p:cNvSpPr txBox="1"/>
          <p:nvPr/>
        </p:nvSpPr>
        <p:spPr>
          <a:xfrm>
            <a:off x="6633292" y="4232734"/>
            <a:ext cx="900000"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Tower B</a:t>
            </a:r>
          </a:p>
          <a:p>
            <a:r>
              <a:rPr lang="en-US"/>
              <a:t>43+ MW</a:t>
            </a:r>
          </a:p>
        </p:txBody>
      </p:sp>
      <p:sp>
        <p:nvSpPr>
          <p:cNvPr id="55" name="TextBox 54">
            <a:extLst>
              <a:ext uri="{FF2B5EF4-FFF2-40B4-BE49-F238E27FC236}">
                <a16:creationId xmlns:a16="http://schemas.microsoft.com/office/drawing/2014/main" id="{5BA2D291-5072-2484-8451-9EDC53F21FED}"/>
              </a:ext>
            </a:extLst>
          </p:cNvPr>
          <p:cNvSpPr txBox="1"/>
          <p:nvPr/>
        </p:nvSpPr>
        <p:spPr>
          <a:xfrm>
            <a:off x="5921713" y="2901958"/>
            <a:ext cx="835027"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HYDERABAD 01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Financial Dist.</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14.4 MW</a:t>
            </a:r>
          </a:p>
        </p:txBody>
      </p:sp>
      <p:sp>
        <p:nvSpPr>
          <p:cNvPr id="51" name="TextBox 50">
            <a:extLst>
              <a:ext uri="{FF2B5EF4-FFF2-40B4-BE49-F238E27FC236}">
                <a16:creationId xmlns:a16="http://schemas.microsoft.com/office/drawing/2014/main" id="{2E5ACD9C-7E91-2C08-106F-F056A30B6C9F}"/>
              </a:ext>
            </a:extLst>
          </p:cNvPr>
          <p:cNvSpPr txBox="1"/>
          <p:nvPr/>
        </p:nvSpPr>
        <p:spPr>
          <a:xfrm>
            <a:off x="6958737" y="2097621"/>
            <a:ext cx="921508" cy="39923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KOLKATA 01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2.2 MW</a:t>
            </a:r>
          </a:p>
        </p:txBody>
      </p:sp>
      <p:sp>
        <p:nvSpPr>
          <p:cNvPr id="60" name="TextBox 59">
            <a:extLst>
              <a:ext uri="{FF2B5EF4-FFF2-40B4-BE49-F238E27FC236}">
                <a16:creationId xmlns:a16="http://schemas.microsoft.com/office/drawing/2014/main" id="{E2695603-C42E-0D78-6CCB-884ABC1996FF}"/>
              </a:ext>
            </a:extLst>
          </p:cNvPr>
          <p:cNvSpPr txBox="1"/>
          <p:nvPr/>
        </p:nvSpPr>
        <p:spPr>
          <a:xfrm>
            <a:off x="5644224" y="4246884"/>
            <a:ext cx="900000" cy="43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A</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43+</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sp>
        <p:nvSpPr>
          <p:cNvPr id="39" name="TextBox 38">
            <a:extLst>
              <a:ext uri="{FF2B5EF4-FFF2-40B4-BE49-F238E27FC236}">
                <a16:creationId xmlns:a16="http://schemas.microsoft.com/office/drawing/2014/main" id="{F30293F8-024C-6609-9F39-FB6DC926486F}"/>
              </a:ext>
            </a:extLst>
          </p:cNvPr>
          <p:cNvSpPr txBox="1"/>
          <p:nvPr/>
        </p:nvSpPr>
        <p:spPr>
          <a:xfrm>
            <a:off x="5132739" y="4760419"/>
            <a:ext cx="3687415" cy="215444"/>
          </a:xfrm>
          <a:prstGeom prst="rect">
            <a:avLst/>
          </a:prstGeom>
          <a:noFill/>
        </p:spPr>
        <p:txBody>
          <a:bodyPr wrap="square" rtlCol="0">
            <a:spAutoFit/>
          </a:bodyPr>
          <a:lstStyle/>
          <a:p>
            <a:pPr marL="0" marR="0" lvl="0" indent="0" algn="r" defTabSz="91422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Trebuchet MS"/>
                <a:ea typeface="+mn-ea"/>
                <a:cs typeface="Arial" panose="020B0604020202020204" pitchFamily="34" charset="0"/>
              </a:rPr>
              <a:t>All Power references are Design IT Power at Full Capacity </a:t>
            </a:r>
          </a:p>
        </p:txBody>
      </p:sp>
      <p:sp>
        <p:nvSpPr>
          <p:cNvPr id="63" name="TextBox 62">
            <a:extLst>
              <a:ext uri="{FF2B5EF4-FFF2-40B4-BE49-F238E27FC236}">
                <a16:creationId xmlns:a16="http://schemas.microsoft.com/office/drawing/2014/main" id="{D71A0559-03AD-1CEE-19A8-C135F214C08D}"/>
              </a:ext>
            </a:extLst>
          </p:cNvPr>
          <p:cNvSpPr txBox="1"/>
          <p:nvPr/>
        </p:nvSpPr>
        <p:spPr>
          <a:xfrm>
            <a:off x="7643865" y="4222498"/>
            <a:ext cx="900000" cy="43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C</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43+ MW</a:t>
            </a:r>
          </a:p>
        </p:txBody>
      </p:sp>
      <p:cxnSp>
        <p:nvCxnSpPr>
          <p:cNvPr id="69" name="Straight Connector 68">
            <a:extLst>
              <a:ext uri="{FF2B5EF4-FFF2-40B4-BE49-F238E27FC236}">
                <a16:creationId xmlns:a16="http://schemas.microsoft.com/office/drawing/2014/main" id="{2ECFF0EC-CC04-A680-E96B-9081866587AA}"/>
              </a:ext>
            </a:extLst>
          </p:cNvPr>
          <p:cNvCxnSpPr>
            <a:cxnSpLocks/>
          </p:cNvCxnSpPr>
          <p:nvPr/>
        </p:nvCxnSpPr>
        <p:spPr>
          <a:xfrm>
            <a:off x="4985489" y="4024851"/>
            <a:ext cx="3112509" cy="0"/>
          </a:xfrm>
          <a:prstGeom prst="line">
            <a:avLst/>
          </a:prstGeom>
          <a:ln w="12700">
            <a:solidFill>
              <a:srgbClr val="ABC125"/>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2F3F938-52E7-A35B-8811-B89241F9EA80}"/>
              </a:ext>
            </a:extLst>
          </p:cNvPr>
          <p:cNvCxnSpPr>
            <a:cxnSpLocks/>
          </p:cNvCxnSpPr>
          <p:nvPr/>
        </p:nvCxnSpPr>
        <p:spPr>
          <a:xfrm rot="5400000" flipV="1">
            <a:off x="3626215" y="2352446"/>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Freeform 18">
            <a:extLst>
              <a:ext uri="{FF2B5EF4-FFF2-40B4-BE49-F238E27FC236}">
                <a16:creationId xmlns:a16="http://schemas.microsoft.com/office/drawing/2014/main" id="{5A53F80E-3FB8-5A13-8C1C-E3F9519F8757}"/>
              </a:ext>
            </a:extLst>
          </p:cNvPr>
          <p:cNvSpPr>
            <a:spLocks/>
          </p:cNvSpPr>
          <p:nvPr/>
        </p:nvSpPr>
        <p:spPr bwMode="auto">
          <a:xfrm>
            <a:off x="5419685" y="3695680"/>
            <a:ext cx="9183" cy="11477"/>
          </a:xfrm>
          <a:custGeom>
            <a:avLst/>
            <a:gdLst/>
            <a:ahLst/>
            <a:cxnLst>
              <a:cxn ang="0">
                <a:pos x="0" y="2"/>
              </a:cxn>
              <a:cxn ang="0">
                <a:pos x="0" y="5"/>
              </a:cxn>
              <a:cxn ang="0">
                <a:pos x="4" y="6"/>
              </a:cxn>
              <a:cxn ang="0">
                <a:pos x="5" y="5"/>
              </a:cxn>
              <a:cxn ang="0">
                <a:pos x="4" y="1"/>
              </a:cxn>
              <a:cxn ang="0">
                <a:pos x="4" y="0"/>
              </a:cxn>
              <a:cxn ang="0">
                <a:pos x="2" y="1"/>
              </a:cxn>
              <a:cxn ang="0">
                <a:pos x="0" y="2"/>
              </a:cxn>
              <a:cxn ang="0">
                <a:pos x="0" y="2"/>
              </a:cxn>
            </a:cxnLst>
            <a:rect l="0" t="0" r="r" b="b"/>
            <a:pathLst>
              <a:path w="5" h="6">
                <a:moveTo>
                  <a:pt x="0" y="2"/>
                </a:moveTo>
                <a:cubicBezTo>
                  <a:pt x="0" y="5"/>
                  <a:pt x="0" y="5"/>
                  <a:pt x="0" y="5"/>
                </a:cubicBezTo>
                <a:cubicBezTo>
                  <a:pt x="4" y="6"/>
                  <a:pt x="4" y="6"/>
                  <a:pt x="4" y="6"/>
                </a:cubicBezTo>
                <a:cubicBezTo>
                  <a:pt x="4" y="5"/>
                  <a:pt x="4" y="5"/>
                  <a:pt x="5" y="5"/>
                </a:cubicBezTo>
                <a:cubicBezTo>
                  <a:pt x="5" y="4"/>
                  <a:pt x="4" y="1"/>
                  <a:pt x="4" y="1"/>
                </a:cubicBezTo>
                <a:cubicBezTo>
                  <a:pt x="4" y="0"/>
                  <a:pt x="4" y="0"/>
                  <a:pt x="4" y="0"/>
                </a:cubicBezTo>
                <a:cubicBezTo>
                  <a:pt x="2" y="1"/>
                  <a:pt x="2" y="1"/>
                  <a:pt x="2" y="1"/>
                </a:cubicBezTo>
                <a:cubicBezTo>
                  <a:pt x="0" y="2"/>
                  <a:pt x="0" y="2"/>
                  <a:pt x="0" y="2"/>
                </a:cubicBezTo>
                <a:cubicBezTo>
                  <a:pt x="0" y="2"/>
                  <a:pt x="0" y="2"/>
                  <a:pt x="0" y="2"/>
                </a:cubicBezTo>
                <a:close/>
              </a:path>
            </a:pathLst>
          </a:custGeom>
          <a:solidFill>
            <a:srgbClr val="ABC125"/>
          </a:solid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ctr" defTabSz="914198" rtl="0" eaLnBrk="1" fontAlgn="auto" latinLnBrk="0" hangingPunct="1">
              <a:lnSpc>
                <a:spcPct val="100000"/>
              </a:lnSpc>
              <a:spcBef>
                <a:spcPts val="0"/>
              </a:spcBef>
              <a:spcAft>
                <a:spcPts val="0"/>
              </a:spcAft>
              <a:buClrTx/>
              <a:buSzTx/>
              <a:buFontTx/>
              <a:buNone/>
              <a:tabLst/>
              <a:defRPr/>
            </a:pPr>
            <a:endParaRPr kumimoji="0" lang="ro-RO" sz="1600" b="0" i="0" u="none" strike="noStrike" kern="1200" cap="none" spc="0" normalizeH="0" baseline="0" noProof="0">
              <a:ln>
                <a:noFill/>
              </a:ln>
              <a:solidFill>
                <a:sysClr val="windowText" lastClr="000000"/>
              </a:solidFill>
              <a:effectLst/>
              <a:uLnTx/>
              <a:uFillTx/>
              <a:latin typeface="Trebuchet MS"/>
              <a:ea typeface="+mn-ea"/>
              <a:cs typeface="Arial" panose="020B0604020202020204" pitchFamily="34" charset="0"/>
            </a:endParaRPr>
          </a:p>
        </p:txBody>
      </p:sp>
      <p:sp>
        <p:nvSpPr>
          <p:cNvPr id="104" name="Freeform 26">
            <a:extLst>
              <a:ext uri="{FF2B5EF4-FFF2-40B4-BE49-F238E27FC236}">
                <a16:creationId xmlns:a16="http://schemas.microsoft.com/office/drawing/2014/main" id="{34F9A626-867E-7E7E-8EDA-68A1D2F3CB91}"/>
              </a:ext>
            </a:extLst>
          </p:cNvPr>
          <p:cNvSpPr>
            <a:spLocks/>
          </p:cNvSpPr>
          <p:nvPr/>
        </p:nvSpPr>
        <p:spPr bwMode="auto">
          <a:xfrm>
            <a:off x="5671435" y="3309430"/>
            <a:ext cx="13010" cy="11477"/>
          </a:xfrm>
          <a:custGeom>
            <a:avLst/>
            <a:gdLst/>
            <a:ahLst/>
            <a:cxnLst>
              <a:cxn ang="0">
                <a:pos x="7" y="6"/>
              </a:cxn>
              <a:cxn ang="0">
                <a:pos x="7" y="3"/>
              </a:cxn>
              <a:cxn ang="0">
                <a:pos x="5" y="0"/>
              </a:cxn>
              <a:cxn ang="0">
                <a:pos x="0" y="5"/>
              </a:cxn>
              <a:cxn ang="0">
                <a:pos x="7" y="6"/>
              </a:cxn>
              <a:cxn ang="0">
                <a:pos x="7" y="6"/>
              </a:cxn>
            </a:cxnLst>
            <a:rect l="0" t="0" r="r" b="b"/>
            <a:pathLst>
              <a:path w="7" h="6">
                <a:moveTo>
                  <a:pt x="7" y="6"/>
                </a:moveTo>
                <a:cubicBezTo>
                  <a:pt x="7" y="5"/>
                  <a:pt x="7" y="4"/>
                  <a:pt x="7" y="3"/>
                </a:cubicBezTo>
                <a:cubicBezTo>
                  <a:pt x="6" y="1"/>
                  <a:pt x="6" y="1"/>
                  <a:pt x="5" y="0"/>
                </a:cubicBezTo>
                <a:cubicBezTo>
                  <a:pt x="0" y="5"/>
                  <a:pt x="0" y="5"/>
                  <a:pt x="0" y="5"/>
                </a:cubicBezTo>
                <a:cubicBezTo>
                  <a:pt x="7" y="6"/>
                  <a:pt x="7" y="6"/>
                  <a:pt x="7" y="6"/>
                </a:cubicBezTo>
                <a:cubicBezTo>
                  <a:pt x="7" y="6"/>
                  <a:pt x="7" y="6"/>
                  <a:pt x="7" y="6"/>
                </a:cubicBezTo>
                <a:close/>
              </a:path>
            </a:pathLst>
          </a:custGeom>
          <a:solidFill>
            <a:srgbClr val="ABC125"/>
          </a:solid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ctr" defTabSz="914198" rtl="0" eaLnBrk="1" fontAlgn="auto" latinLnBrk="0" hangingPunct="1">
              <a:lnSpc>
                <a:spcPct val="100000"/>
              </a:lnSpc>
              <a:spcBef>
                <a:spcPts val="0"/>
              </a:spcBef>
              <a:spcAft>
                <a:spcPts val="0"/>
              </a:spcAft>
              <a:buClrTx/>
              <a:buSzTx/>
              <a:buFontTx/>
              <a:buNone/>
              <a:tabLst/>
              <a:defRPr/>
            </a:pPr>
            <a:endParaRPr kumimoji="0" lang="ro-RO" sz="1600" b="0" i="0" u="none" strike="noStrike" kern="1200" cap="none" spc="0" normalizeH="0" baseline="0" noProof="0">
              <a:ln>
                <a:noFill/>
              </a:ln>
              <a:solidFill>
                <a:sysClr val="windowText" lastClr="000000"/>
              </a:solidFill>
              <a:effectLst/>
              <a:uLnTx/>
              <a:uFillTx/>
              <a:latin typeface="Trebuchet MS"/>
              <a:ea typeface="+mn-ea"/>
              <a:cs typeface="Arial" panose="020B0604020202020204" pitchFamily="34" charset="0"/>
            </a:endParaRPr>
          </a:p>
        </p:txBody>
      </p:sp>
      <p:sp>
        <p:nvSpPr>
          <p:cNvPr id="120" name="Freeform 77">
            <a:extLst>
              <a:ext uri="{FF2B5EF4-FFF2-40B4-BE49-F238E27FC236}">
                <a16:creationId xmlns:a16="http://schemas.microsoft.com/office/drawing/2014/main" id="{8FABD552-1451-B5A7-7330-C6CE12E97437}"/>
              </a:ext>
            </a:extLst>
          </p:cNvPr>
          <p:cNvSpPr/>
          <p:nvPr/>
        </p:nvSpPr>
        <p:spPr>
          <a:xfrm rot="16878557">
            <a:off x="4935233" y="2632326"/>
            <a:ext cx="840633" cy="466714"/>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38093 w 538849"/>
              <a:gd name="connsiteY0" fmla="*/ 0 h 2170289"/>
              <a:gd name="connsiteX1" fmla="*/ 4743 w 538849"/>
              <a:gd name="connsiteY1" fmla="*/ 571500 h 2170289"/>
              <a:gd name="connsiteX2" fmla="*/ 242868 w 538849"/>
              <a:gd name="connsiteY2" fmla="*/ 1181100 h 2170289"/>
              <a:gd name="connsiteX3" fmla="*/ 538849 w 538849"/>
              <a:gd name="connsiteY3" fmla="*/ 2170289 h 2170289"/>
              <a:gd name="connsiteX0" fmla="*/ 157999 w 558755"/>
              <a:gd name="connsiteY0" fmla="*/ 0 h 2170289"/>
              <a:gd name="connsiteX1" fmla="*/ 24649 w 558755"/>
              <a:gd name="connsiteY1" fmla="*/ 571500 h 2170289"/>
              <a:gd name="connsiteX2" fmla="*/ 558755 w 558755"/>
              <a:gd name="connsiteY2" fmla="*/ 2170289 h 2170289"/>
              <a:gd name="connsiteX0" fmla="*/ 238880 w 639636"/>
              <a:gd name="connsiteY0" fmla="*/ 0 h 2170289"/>
              <a:gd name="connsiteX1" fmla="*/ 15218 w 639636"/>
              <a:gd name="connsiteY1" fmla="*/ 560211 h 2170289"/>
              <a:gd name="connsiteX2" fmla="*/ 639636 w 639636"/>
              <a:gd name="connsiteY2" fmla="*/ 2170289 h 2170289"/>
              <a:gd name="connsiteX0" fmla="*/ 368631 w 769387"/>
              <a:gd name="connsiteY0" fmla="*/ 0 h 2170289"/>
              <a:gd name="connsiteX1" fmla="*/ 9503 w 769387"/>
              <a:gd name="connsiteY1" fmla="*/ 808566 h 2170289"/>
              <a:gd name="connsiteX2" fmla="*/ 769387 w 769387"/>
              <a:gd name="connsiteY2" fmla="*/ 2170289 h 2170289"/>
              <a:gd name="connsiteX0" fmla="*/ -1 w 400755"/>
              <a:gd name="connsiteY0" fmla="*/ 0 h 2170289"/>
              <a:gd name="connsiteX1" fmla="*/ 400755 w 400755"/>
              <a:gd name="connsiteY1" fmla="*/ 2170289 h 2170289"/>
              <a:gd name="connsiteX0" fmla="*/ 247996 w 648752"/>
              <a:gd name="connsiteY0" fmla="*/ 0 h 2170289"/>
              <a:gd name="connsiteX1" fmla="*/ 648752 w 648752"/>
              <a:gd name="connsiteY1" fmla="*/ 2170289 h 2170289"/>
              <a:gd name="connsiteX0" fmla="*/ 318029 w 718785"/>
              <a:gd name="connsiteY0" fmla="*/ 0 h 2170289"/>
              <a:gd name="connsiteX1" fmla="*/ 718785 w 718785"/>
              <a:gd name="connsiteY1" fmla="*/ 2170289 h 2170289"/>
              <a:gd name="connsiteX0" fmla="*/ 291070 w 806304"/>
              <a:gd name="connsiteY0" fmla="*/ 0 h 2443706"/>
              <a:gd name="connsiteX1" fmla="*/ 806303 w 806304"/>
              <a:gd name="connsiteY1" fmla="*/ 2443706 h 2443706"/>
              <a:gd name="connsiteX0" fmla="*/ 519206 w 1034438"/>
              <a:gd name="connsiteY0" fmla="*/ 0 h 2443706"/>
              <a:gd name="connsiteX1" fmla="*/ 1034439 w 1034438"/>
              <a:gd name="connsiteY1" fmla="*/ 2443706 h 2443706"/>
              <a:gd name="connsiteX0" fmla="*/ 590268 w 1105502"/>
              <a:gd name="connsiteY0" fmla="*/ 0 h 2443706"/>
              <a:gd name="connsiteX1" fmla="*/ 1105501 w 1105502"/>
              <a:gd name="connsiteY1" fmla="*/ 2443706 h 2443706"/>
              <a:gd name="connsiteX0" fmla="*/ 570229 w 1135334"/>
              <a:gd name="connsiteY0" fmla="*/ 0 h 2530292"/>
              <a:gd name="connsiteX1" fmla="*/ 1135334 w 1135334"/>
              <a:gd name="connsiteY1" fmla="*/ 2530292 h 2530292"/>
              <a:gd name="connsiteX0" fmla="*/ 489914 w 1055019"/>
              <a:gd name="connsiteY0" fmla="*/ 0 h 2530292"/>
              <a:gd name="connsiteX1" fmla="*/ 1055019 w 1055019"/>
              <a:gd name="connsiteY1" fmla="*/ 2530292 h 2530292"/>
              <a:gd name="connsiteX0" fmla="*/ 235533 w 800638"/>
              <a:gd name="connsiteY0" fmla="*/ 0 h 2530292"/>
              <a:gd name="connsiteX1" fmla="*/ 800638 w 800638"/>
              <a:gd name="connsiteY1" fmla="*/ 2530292 h 2530292"/>
              <a:gd name="connsiteX0" fmla="*/ 1198 w 566303"/>
              <a:gd name="connsiteY0" fmla="*/ 0 h 2530292"/>
              <a:gd name="connsiteX1" fmla="*/ 566303 w 566303"/>
              <a:gd name="connsiteY1" fmla="*/ 2530292 h 2530292"/>
              <a:gd name="connsiteX0" fmla="*/ 232 w 739067"/>
              <a:gd name="connsiteY0" fmla="*/ 1 h 2607778"/>
              <a:gd name="connsiteX1" fmla="*/ 739067 w 739067"/>
              <a:gd name="connsiteY1" fmla="*/ 2607778 h 2607778"/>
              <a:gd name="connsiteX0" fmla="*/ 170 w 811748"/>
              <a:gd name="connsiteY0" fmla="*/ -2 h 1433476"/>
              <a:gd name="connsiteX1" fmla="*/ 811748 w 811748"/>
              <a:gd name="connsiteY1" fmla="*/ 1433476 h 1433476"/>
              <a:gd name="connsiteX0" fmla="*/ 0 w 811578"/>
              <a:gd name="connsiteY0" fmla="*/ 95352 h 1528830"/>
              <a:gd name="connsiteX1" fmla="*/ 811578 w 811578"/>
              <a:gd name="connsiteY1" fmla="*/ 1528830 h 1528830"/>
              <a:gd name="connsiteX0" fmla="*/ 0 w 811578"/>
              <a:gd name="connsiteY0" fmla="*/ 79861 h 1513339"/>
              <a:gd name="connsiteX1" fmla="*/ 811578 w 811578"/>
              <a:gd name="connsiteY1" fmla="*/ 1513339 h 1513339"/>
              <a:gd name="connsiteX0" fmla="*/ 0 w 811578"/>
              <a:gd name="connsiteY0" fmla="*/ 42845 h 1476323"/>
              <a:gd name="connsiteX1" fmla="*/ 811578 w 811578"/>
              <a:gd name="connsiteY1" fmla="*/ 1476323 h 1476323"/>
            </a:gdLst>
            <a:ahLst/>
            <a:cxnLst>
              <a:cxn ang="0">
                <a:pos x="connsiteX0" y="connsiteY0"/>
              </a:cxn>
              <a:cxn ang="0">
                <a:pos x="connsiteX1" y="connsiteY1"/>
              </a:cxn>
            </a:cxnLst>
            <a:rect l="l" t="t" r="r" b="b"/>
            <a:pathLst>
              <a:path w="811578" h="1476323">
                <a:moveTo>
                  <a:pt x="0" y="42845"/>
                </a:moveTo>
                <a:cubicBezTo>
                  <a:pt x="599229" y="-281205"/>
                  <a:pt x="701109" y="1334678"/>
                  <a:pt x="811578" y="1476323"/>
                </a:cubicBezTo>
              </a:path>
            </a:pathLst>
          </a:cu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98"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ysClr val="windowText" lastClr="000000"/>
              </a:solidFill>
              <a:effectLst/>
              <a:uLnTx/>
              <a:uFillTx/>
              <a:latin typeface="Trebuchet MS"/>
              <a:ea typeface="+mn-ea"/>
              <a:cs typeface="Arial" panose="020B0604020202020204" pitchFamily="34" charset="0"/>
            </a:endParaRPr>
          </a:p>
        </p:txBody>
      </p:sp>
      <p:sp>
        <p:nvSpPr>
          <p:cNvPr id="136" name="TextBox 135">
            <a:extLst>
              <a:ext uri="{FF2B5EF4-FFF2-40B4-BE49-F238E27FC236}">
                <a16:creationId xmlns:a16="http://schemas.microsoft.com/office/drawing/2014/main" id="{57F4C887-0A99-BAB0-85D9-A731745DBC06}"/>
              </a:ext>
            </a:extLst>
          </p:cNvPr>
          <p:cNvSpPr txBox="1"/>
          <p:nvPr/>
        </p:nvSpPr>
        <p:spPr>
          <a:xfrm>
            <a:off x="6828798" y="1138019"/>
            <a:ext cx="900000" cy="314293"/>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A</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 43</a:t>
            </a:r>
            <a:r>
              <a:rPr lang="en-US">
                <a:latin typeface="Trebuchet MS"/>
              </a:rPr>
              <a:t>+</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sp>
        <p:nvSpPr>
          <p:cNvPr id="137" name="TextBox 136">
            <a:extLst>
              <a:ext uri="{FF2B5EF4-FFF2-40B4-BE49-F238E27FC236}">
                <a16:creationId xmlns:a16="http://schemas.microsoft.com/office/drawing/2014/main" id="{CD1DCD66-FB92-0316-887D-56533CBA5EBD}"/>
              </a:ext>
            </a:extLst>
          </p:cNvPr>
          <p:cNvSpPr txBox="1"/>
          <p:nvPr/>
        </p:nvSpPr>
        <p:spPr>
          <a:xfrm>
            <a:off x="7797077" y="1125573"/>
            <a:ext cx="900000" cy="314293"/>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C</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43+</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cxnSp>
        <p:nvCxnSpPr>
          <p:cNvPr id="139" name="Straight Connector 138">
            <a:extLst>
              <a:ext uri="{FF2B5EF4-FFF2-40B4-BE49-F238E27FC236}">
                <a16:creationId xmlns:a16="http://schemas.microsoft.com/office/drawing/2014/main" id="{371CB141-C470-C08F-5820-09E98FDF889C}"/>
              </a:ext>
            </a:extLst>
          </p:cNvPr>
          <p:cNvCxnSpPr>
            <a:cxnSpLocks/>
          </p:cNvCxnSpPr>
          <p:nvPr/>
        </p:nvCxnSpPr>
        <p:spPr>
          <a:xfrm>
            <a:off x="8252756" y="1504459"/>
            <a:ext cx="0" cy="10800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496616B6-A5D3-633C-50C3-914644BCCFAD}"/>
              </a:ext>
            </a:extLst>
          </p:cNvPr>
          <p:cNvSpPr/>
          <p:nvPr/>
        </p:nvSpPr>
        <p:spPr>
          <a:xfrm>
            <a:off x="3338215" y="1759933"/>
            <a:ext cx="720000" cy="432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algn="ctr" defTabSz="914174"/>
            <a:r>
              <a:rPr lang="en-US" sz="700" b="1">
                <a:solidFill>
                  <a:prstClr val="black"/>
                </a:solidFill>
                <a:latin typeface="Trebuchet MS"/>
              </a:rPr>
              <a:t>MUMBAI 01</a:t>
            </a:r>
          </a:p>
          <a:p>
            <a:pPr algn="ctr" defTabSz="914174"/>
            <a:r>
              <a:rPr lang="en-US" sz="700" b="1">
                <a:solidFill>
                  <a:prstClr val="black"/>
                </a:solidFill>
                <a:latin typeface="Trebuchet MS"/>
              </a:rPr>
              <a:t>Vashi</a:t>
            </a:r>
          </a:p>
          <a:p>
            <a:pPr algn="ctr" defTabSz="914174"/>
            <a:r>
              <a:rPr lang="en-US" sz="700" b="1">
                <a:solidFill>
                  <a:prstClr val="black"/>
                </a:solidFill>
                <a:latin typeface="Trebuchet MS"/>
              </a:rPr>
              <a:t>0.9 MW</a:t>
            </a:r>
          </a:p>
        </p:txBody>
      </p:sp>
      <p:sp>
        <p:nvSpPr>
          <p:cNvPr id="140" name="Rounded Rectangle 139">
            <a:extLst>
              <a:ext uri="{FF2B5EF4-FFF2-40B4-BE49-F238E27FC236}">
                <a16:creationId xmlns:a16="http://schemas.microsoft.com/office/drawing/2014/main" id="{F2A4BA95-C655-2EFE-6EA6-70AE4EB15934}"/>
              </a:ext>
            </a:extLst>
          </p:cNvPr>
          <p:cNvSpPr/>
          <p:nvPr/>
        </p:nvSpPr>
        <p:spPr>
          <a:xfrm>
            <a:off x="3338215" y="2693018"/>
            <a:ext cx="720000" cy="432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MUMBAI 02</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Airoli</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5.4 MW</a:t>
            </a:r>
          </a:p>
        </p:txBody>
      </p:sp>
      <p:cxnSp>
        <p:nvCxnSpPr>
          <p:cNvPr id="144" name="Straight Connector 143">
            <a:extLst>
              <a:ext uri="{FF2B5EF4-FFF2-40B4-BE49-F238E27FC236}">
                <a16:creationId xmlns:a16="http://schemas.microsoft.com/office/drawing/2014/main" id="{77DF5A89-BE70-0B94-4E7D-9EB00A4BFC63}"/>
              </a:ext>
            </a:extLst>
          </p:cNvPr>
          <p:cNvCxnSpPr>
            <a:cxnSpLocks/>
          </p:cNvCxnSpPr>
          <p:nvPr/>
        </p:nvCxnSpPr>
        <p:spPr>
          <a:xfrm rot="16200000">
            <a:off x="6966767"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DD5C958-B24C-A902-ED65-918136CE0A1D}"/>
              </a:ext>
            </a:extLst>
          </p:cNvPr>
          <p:cNvCxnSpPr>
            <a:cxnSpLocks/>
          </p:cNvCxnSpPr>
          <p:nvPr/>
        </p:nvCxnSpPr>
        <p:spPr>
          <a:xfrm rot="16200000">
            <a:off x="8025996"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084147F-A252-4785-BFCA-2AF1E6731E4B}"/>
              </a:ext>
            </a:extLst>
          </p:cNvPr>
          <p:cNvCxnSpPr>
            <a:cxnSpLocks/>
          </p:cNvCxnSpPr>
          <p:nvPr/>
        </p:nvCxnSpPr>
        <p:spPr>
          <a:xfrm rot="16200000">
            <a:off x="4913487"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93BFEF32-78BF-AB68-4F04-0FD61ABF0768}"/>
              </a:ext>
            </a:extLst>
          </p:cNvPr>
          <p:cNvSpPr txBox="1"/>
          <p:nvPr/>
        </p:nvSpPr>
        <p:spPr>
          <a:xfrm>
            <a:off x="5589079" y="686224"/>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26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stStyle>
          <a:p>
            <a:pPr marL="0" marR="0" lvl="0" indent="0" algn="ctr" defTabSz="914196"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NOIDA 01</a:t>
            </a:r>
          </a:p>
          <a:p>
            <a:pPr marL="0" marR="0" lvl="0" indent="0" algn="ctr" defTabSz="914196"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Noida</a:t>
            </a:r>
          </a:p>
          <a:p>
            <a:pPr marL="0" marR="0" lvl="0" indent="0" algn="ctr" defTabSz="914196"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 10.8MW</a:t>
            </a:r>
          </a:p>
        </p:txBody>
      </p:sp>
      <p:sp>
        <p:nvSpPr>
          <p:cNvPr id="6" name="Rectangle 5">
            <a:extLst>
              <a:ext uri="{FF2B5EF4-FFF2-40B4-BE49-F238E27FC236}">
                <a16:creationId xmlns:a16="http://schemas.microsoft.com/office/drawing/2014/main" id="{205FCA90-ECD2-9BBF-BB36-864ABE8A1483}"/>
              </a:ext>
            </a:extLst>
          </p:cNvPr>
          <p:cNvSpPr/>
          <p:nvPr/>
        </p:nvSpPr>
        <p:spPr>
          <a:xfrm>
            <a:off x="107576" y="850344"/>
            <a:ext cx="3137921" cy="2407192"/>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CE22B8A6-3AB2-00CC-626D-57074503DCBB}"/>
              </a:ext>
            </a:extLst>
          </p:cNvPr>
          <p:cNvSpPr txBox="1"/>
          <p:nvPr/>
        </p:nvSpPr>
        <p:spPr>
          <a:xfrm>
            <a:off x="450953" y="2992219"/>
            <a:ext cx="2423973" cy="246221"/>
          </a:xfrm>
          <a:prstGeom prst="rect">
            <a:avLst/>
          </a:prstGeom>
          <a:noFill/>
        </p:spPr>
        <p:txBody>
          <a:bodyPr wrap="square" rtlCol="0">
            <a:spAutoFit/>
          </a:body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MUMBAI 03 CAMPUS (RABALE)</a:t>
            </a:r>
          </a:p>
        </p:txBody>
      </p:sp>
      <p:sp>
        <p:nvSpPr>
          <p:cNvPr id="149" name="Rectangle 148">
            <a:extLst>
              <a:ext uri="{FF2B5EF4-FFF2-40B4-BE49-F238E27FC236}">
                <a16:creationId xmlns:a16="http://schemas.microsoft.com/office/drawing/2014/main" id="{E2F21855-19AF-998C-C571-AEF88EF0332D}"/>
              </a:ext>
            </a:extLst>
          </p:cNvPr>
          <p:cNvSpPr/>
          <p:nvPr/>
        </p:nvSpPr>
        <p:spPr>
          <a:xfrm>
            <a:off x="6550785" y="623085"/>
            <a:ext cx="2280612" cy="889432"/>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0" name="TextBox 149">
            <a:extLst>
              <a:ext uri="{FF2B5EF4-FFF2-40B4-BE49-F238E27FC236}">
                <a16:creationId xmlns:a16="http://schemas.microsoft.com/office/drawing/2014/main" id="{5CF20F82-9D9D-4BD5-841B-955AF9988334}"/>
              </a:ext>
            </a:extLst>
          </p:cNvPr>
          <p:cNvSpPr txBox="1"/>
          <p:nvPr/>
        </p:nvSpPr>
        <p:spPr>
          <a:xfrm>
            <a:off x="6598148" y="663572"/>
            <a:ext cx="1045717" cy="415498"/>
          </a:xfrm>
          <a:prstGeom prst="rect">
            <a:avLst/>
          </a:prstGeom>
          <a:noFill/>
        </p:spPr>
        <p:txBody>
          <a:bodyPr wrap="square" rtlCol="0">
            <a:spAutoFit/>
          </a:bodyPr>
          <a:lstStyle/>
          <a:p>
            <a:pPr marL="0" marR="0" lvl="0" indent="0" algn="l" defTabSz="91417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rebuchet MS"/>
                <a:ea typeface="+mn-ea"/>
                <a:cs typeface="+mn-cs"/>
              </a:rPr>
              <a:t>NOIDA 02 CAMPUS </a:t>
            </a:r>
          </a:p>
        </p:txBody>
      </p:sp>
      <p:sp>
        <p:nvSpPr>
          <p:cNvPr id="151" name="Rectangle 150">
            <a:extLst>
              <a:ext uri="{FF2B5EF4-FFF2-40B4-BE49-F238E27FC236}">
                <a16:creationId xmlns:a16="http://schemas.microsoft.com/office/drawing/2014/main" id="{4AE4C5C7-E1A1-39E1-9685-F50DFF9A4AA6}"/>
              </a:ext>
            </a:extLst>
          </p:cNvPr>
          <p:cNvSpPr/>
          <p:nvPr/>
        </p:nvSpPr>
        <p:spPr>
          <a:xfrm>
            <a:off x="5552210" y="3787258"/>
            <a:ext cx="3106452" cy="942320"/>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2" name="TextBox 151">
            <a:extLst>
              <a:ext uri="{FF2B5EF4-FFF2-40B4-BE49-F238E27FC236}">
                <a16:creationId xmlns:a16="http://schemas.microsoft.com/office/drawing/2014/main" id="{7CFC87AC-7174-E8BC-44D8-80BABD48E369}"/>
              </a:ext>
            </a:extLst>
          </p:cNvPr>
          <p:cNvSpPr txBox="1"/>
          <p:nvPr/>
        </p:nvSpPr>
        <p:spPr>
          <a:xfrm>
            <a:off x="5615179" y="3787258"/>
            <a:ext cx="2928683" cy="253916"/>
          </a:xfrm>
          <a:prstGeom prst="rect">
            <a:avLst/>
          </a:prstGeom>
          <a:noFill/>
        </p:spPr>
        <p:txBody>
          <a:bodyPr wrap="square" rtlCol="0">
            <a:spAutoFit/>
          </a:body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rebuchet MS"/>
                <a:ea typeface="+mn-ea"/>
                <a:cs typeface="+mn-cs"/>
              </a:rPr>
              <a:t>CHENNAI 02 CAMPUS (SIRUSERI)</a:t>
            </a:r>
          </a:p>
        </p:txBody>
      </p:sp>
      <p:sp>
        <p:nvSpPr>
          <p:cNvPr id="153" name="TextBox 152">
            <a:extLst>
              <a:ext uri="{FF2B5EF4-FFF2-40B4-BE49-F238E27FC236}">
                <a16:creationId xmlns:a16="http://schemas.microsoft.com/office/drawing/2014/main" id="{327C646E-75D8-8055-13A7-8ABBFD3C9D8A}"/>
              </a:ext>
            </a:extLst>
          </p:cNvPr>
          <p:cNvSpPr txBox="1"/>
          <p:nvPr/>
        </p:nvSpPr>
        <p:spPr>
          <a:xfrm>
            <a:off x="1172414" y="3852294"/>
            <a:ext cx="687782" cy="360000"/>
          </a:xfrm>
          <a:prstGeom prst="roundRect">
            <a:avLst>
              <a:gd name="adj" fmla="val 9442"/>
            </a:avLst>
          </a:prstGeom>
          <a:solidFill>
            <a:schemeClr val="accent6"/>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20+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Q2 2025</a:t>
            </a:r>
          </a:p>
        </p:txBody>
      </p:sp>
      <p:cxnSp>
        <p:nvCxnSpPr>
          <p:cNvPr id="130" name="Straight Connector 129">
            <a:extLst>
              <a:ext uri="{FF2B5EF4-FFF2-40B4-BE49-F238E27FC236}">
                <a16:creationId xmlns:a16="http://schemas.microsoft.com/office/drawing/2014/main" id="{D5972D47-A5BB-A111-DD2B-ACBA44330AFC}"/>
              </a:ext>
            </a:extLst>
          </p:cNvPr>
          <p:cNvCxnSpPr>
            <a:cxnSpLocks/>
          </p:cNvCxnSpPr>
          <p:nvPr/>
        </p:nvCxnSpPr>
        <p:spPr>
          <a:xfrm flipH="1" flipV="1">
            <a:off x="3698215" y="2443323"/>
            <a:ext cx="841189" cy="103919"/>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31" name="Rectangle 130">
            <a:extLst>
              <a:ext uri="{FF2B5EF4-FFF2-40B4-BE49-F238E27FC236}">
                <a16:creationId xmlns:a16="http://schemas.microsoft.com/office/drawing/2014/main" id="{36602911-1C9F-95E2-F5DB-65B92CFC54AB}"/>
              </a:ext>
            </a:extLst>
          </p:cNvPr>
          <p:cNvSpPr/>
          <p:nvPr/>
        </p:nvSpPr>
        <p:spPr>
          <a:xfrm>
            <a:off x="6836647" y="2717012"/>
            <a:ext cx="2092433" cy="799226"/>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2" name="TextBox 131">
            <a:extLst>
              <a:ext uri="{FF2B5EF4-FFF2-40B4-BE49-F238E27FC236}">
                <a16:creationId xmlns:a16="http://schemas.microsoft.com/office/drawing/2014/main" id="{E3B1C6BF-D8D7-166C-B1BA-4D47E58B9303}"/>
              </a:ext>
            </a:extLst>
          </p:cNvPr>
          <p:cNvSpPr txBox="1"/>
          <p:nvPr/>
        </p:nvSpPr>
        <p:spPr>
          <a:xfrm>
            <a:off x="6865885" y="2712708"/>
            <a:ext cx="2063191" cy="400110"/>
          </a:xfrm>
          <a:prstGeom prst="rect">
            <a:avLst/>
          </a:prstGeom>
          <a:noFill/>
        </p:spPr>
        <p:txBody>
          <a:bodyPr wrap="square" rtlCol="0">
            <a:spAutoFit/>
          </a:bodyPr>
          <a:lstStyle/>
          <a:p>
            <a:pPr marL="0" marR="0" lvl="0" indent="0" algn="l" defTabSz="91417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HYDERABAD 02 CAMPUS</a:t>
            </a:r>
          </a:p>
          <a:p>
            <a:pPr marL="0" marR="0" lvl="0" indent="0" algn="l" defTabSz="91417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(FAB CITY) </a:t>
            </a:r>
          </a:p>
        </p:txBody>
      </p:sp>
      <p:sp>
        <p:nvSpPr>
          <p:cNvPr id="203" name="TextBox 202">
            <a:extLst>
              <a:ext uri="{FF2B5EF4-FFF2-40B4-BE49-F238E27FC236}">
                <a16:creationId xmlns:a16="http://schemas.microsoft.com/office/drawing/2014/main" id="{236B9F9F-473B-3820-00D4-1A40FD0ECA91}"/>
              </a:ext>
            </a:extLst>
          </p:cNvPr>
          <p:cNvSpPr txBox="1"/>
          <p:nvPr/>
        </p:nvSpPr>
        <p:spPr>
          <a:xfrm>
            <a:off x="1111948" y="3436796"/>
            <a:ext cx="1742759" cy="415498"/>
          </a:xfrm>
          <a:prstGeom prst="rect">
            <a:avLst/>
          </a:prstGeom>
          <a:noFill/>
        </p:spPr>
        <p:txBody>
          <a:bodyPr wrap="square" rtlCol="0">
            <a:spAutoFit/>
          </a:body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rebuchet MS"/>
                <a:ea typeface="+mn-ea"/>
                <a:cs typeface="+mn-cs"/>
              </a:rPr>
              <a:t>BANGALORE 02 CAMPUS (AEROSPACE PARK)</a:t>
            </a:r>
          </a:p>
        </p:txBody>
      </p:sp>
      <p:sp>
        <p:nvSpPr>
          <p:cNvPr id="117" name="TextBox 116">
            <a:extLst>
              <a:ext uri="{FF2B5EF4-FFF2-40B4-BE49-F238E27FC236}">
                <a16:creationId xmlns:a16="http://schemas.microsoft.com/office/drawing/2014/main" id="{056AEC79-B22C-F3FC-D5FE-EEF760C8C505}"/>
              </a:ext>
            </a:extLst>
          </p:cNvPr>
          <p:cNvSpPr txBox="1"/>
          <p:nvPr/>
        </p:nvSpPr>
        <p:spPr>
          <a:xfrm>
            <a:off x="6958967" y="3094457"/>
            <a:ext cx="864020" cy="341317"/>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5 Blocks</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Current Plan: 26-52 MW each</a:t>
            </a:r>
          </a:p>
        </p:txBody>
      </p:sp>
      <p:sp>
        <p:nvSpPr>
          <p:cNvPr id="207" name="TextBox 206">
            <a:extLst>
              <a:ext uri="{FF2B5EF4-FFF2-40B4-BE49-F238E27FC236}">
                <a16:creationId xmlns:a16="http://schemas.microsoft.com/office/drawing/2014/main" id="{455810CC-6462-DD4E-83A7-0E1B74F0DE10}"/>
              </a:ext>
            </a:extLst>
          </p:cNvPr>
          <p:cNvSpPr txBox="1"/>
          <p:nvPr/>
        </p:nvSpPr>
        <p:spPr>
          <a:xfrm>
            <a:off x="7861450" y="3094456"/>
            <a:ext cx="950967" cy="331121"/>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AI Optimized Plan</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Up to ~500MW</a:t>
            </a:r>
            <a:endParaRPr kumimoji="0" lang="en-US" sz="700" b="1" i="0" u="none" strike="noStrike" kern="1200" cap="none" spc="0" normalizeH="0" baseline="0" noProof="0">
              <a:ln>
                <a:noFill/>
              </a:ln>
              <a:solidFill>
                <a:prstClr val="black"/>
              </a:solidFill>
              <a:effectLst/>
              <a:uLnTx/>
              <a:uFillTx/>
              <a:latin typeface="Trebuchet MS"/>
              <a:ea typeface="+mn-ea"/>
              <a:cs typeface="+mn-cs"/>
            </a:endParaRPr>
          </a:p>
        </p:txBody>
      </p:sp>
      <p:sp>
        <p:nvSpPr>
          <p:cNvPr id="193" name="Title 2">
            <a:extLst>
              <a:ext uri="{FF2B5EF4-FFF2-40B4-BE49-F238E27FC236}">
                <a16:creationId xmlns:a16="http://schemas.microsoft.com/office/drawing/2014/main" id="{3E79054F-9C84-8C74-3566-1B21C781E8EF}"/>
              </a:ext>
            </a:extLst>
          </p:cNvPr>
          <p:cNvSpPr>
            <a:spLocks noGrp="1"/>
          </p:cNvSpPr>
          <p:nvPr>
            <p:ph type="title"/>
          </p:nvPr>
        </p:nvSpPr>
        <p:spPr>
          <a:xfrm>
            <a:off x="324000" y="219270"/>
            <a:ext cx="8496150" cy="400099"/>
          </a:xfrm>
        </p:spPr>
        <p:txBody>
          <a:bodyPr/>
          <a:lstStyle/>
          <a:p>
            <a:r>
              <a:rPr lang="en-US" dirty="0"/>
              <a:t>Our DATA CENTER FOOTPRINT- 6 Major metros </a:t>
            </a:r>
            <a:endParaRPr lang="en-IN" dirty="0"/>
          </a:p>
        </p:txBody>
      </p:sp>
      <p:cxnSp>
        <p:nvCxnSpPr>
          <p:cNvPr id="36" name="Straight Connector 35">
            <a:extLst>
              <a:ext uri="{FF2B5EF4-FFF2-40B4-BE49-F238E27FC236}">
                <a16:creationId xmlns:a16="http://schemas.microsoft.com/office/drawing/2014/main" id="{EFF74834-8CEA-D908-10D5-E1EF2C70372E}"/>
              </a:ext>
            </a:extLst>
          </p:cNvPr>
          <p:cNvCxnSpPr>
            <a:cxnSpLocks/>
            <a:stCxn id="102" idx="3"/>
          </p:cNvCxnSpPr>
          <p:nvPr/>
        </p:nvCxnSpPr>
        <p:spPr>
          <a:xfrm flipV="1">
            <a:off x="3966522" y="3225682"/>
            <a:ext cx="925936" cy="489638"/>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C44D58C-BBED-D5C5-E547-B781F3DD1F6C}"/>
              </a:ext>
            </a:extLst>
          </p:cNvPr>
          <p:cNvCxnSpPr>
            <a:cxnSpLocks/>
            <a:stCxn id="51" idx="1"/>
          </p:cNvCxnSpPr>
          <p:nvPr/>
        </p:nvCxnSpPr>
        <p:spPr>
          <a:xfrm flipH="1" flipV="1">
            <a:off x="6037229" y="2248084"/>
            <a:ext cx="921508" cy="49152"/>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951EB3A-FFDB-2885-7B2D-8DC773FCEE95}"/>
              </a:ext>
            </a:extLst>
          </p:cNvPr>
          <p:cNvCxnSpPr>
            <a:cxnSpLocks/>
          </p:cNvCxnSpPr>
          <p:nvPr/>
        </p:nvCxnSpPr>
        <p:spPr>
          <a:xfrm>
            <a:off x="3270469" y="2415953"/>
            <a:ext cx="434096" cy="20986"/>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4EB2F71-F14D-69FE-BFB4-B5DB1D8DBC00}"/>
              </a:ext>
            </a:extLst>
          </p:cNvPr>
          <p:cNvCxnSpPr>
            <a:cxnSpLocks/>
          </p:cNvCxnSpPr>
          <p:nvPr/>
        </p:nvCxnSpPr>
        <p:spPr>
          <a:xfrm flipV="1">
            <a:off x="6324259" y="1046224"/>
            <a:ext cx="0" cy="562570"/>
          </a:xfrm>
          <a:prstGeom prst="line">
            <a:avLst/>
          </a:prstGeom>
          <a:ln w="12700">
            <a:solidFill>
              <a:srgbClr val="ABC125"/>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238FC87-729A-6ED3-8A69-3F13DF524D81}"/>
              </a:ext>
            </a:extLst>
          </p:cNvPr>
          <p:cNvCxnSpPr>
            <a:cxnSpLocks/>
          </p:cNvCxnSpPr>
          <p:nvPr/>
        </p:nvCxnSpPr>
        <p:spPr>
          <a:xfrm flipV="1">
            <a:off x="5021870" y="1616495"/>
            <a:ext cx="3230887" cy="11565"/>
          </a:xfrm>
          <a:prstGeom prst="line">
            <a:avLst/>
          </a:prstGeom>
          <a:ln w="12700">
            <a:solidFill>
              <a:srgbClr val="C0D72F"/>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4966534-5553-7A64-C0F2-A9E7272B285B}"/>
              </a:ext>
            </a:extLst>
          </p:cNvPr>
          <p:cNvCxnSpPr>
            <a:cxnSpLocks/>
          </p:cNvCxnSpPr>
          <p:nvPr/>
        </p:nvCxnSpPr>
        <p:spPr>
          <a:xfrm>
            <a:off x="7198676" y="1504459"/>
            <a:ext cx="0" cy="10800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728D33C-4C3A-DA5A-5B09-AC5265CA901D}"/>
              </a:ext>
            </a:extLst>
          </p:cNvPr>
          <p:cNvCxnSpPr>
            <a:cxnSpLocks/>
            <a:stCxn id="152" idx="0"/>
          </p:cNvCxnSpPr>
          <p:nvPr/>
        </p:nvCxnSpPr>
        <p:spPr>
          <a:xfrm flipH="1" flipV="1">
            <a:off x="5145183" y="3216796"/>
            <a:ext cx="1934338" cy="570462"/>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03B832F-C2A3-DE57-71C9-D6AAA53795FF}"/>
              </a:ext>
            </a:extLst>
          </p:cNvPr>
          <p:cNvCxnSpPr>
            <a:cxnSpLocks/>
            <a:stCxn id="55" idx="1"/>
          </p:cNvCxnSpPr>
          <p:nvPr/>
        </p:nvCxnSpPr>
        <p:spPr>
          <a:xfrm flipH="1" flipV="1">
            <a:off x="5275923" y="2825297"/>
            <a:ext cx="645790" cy="256661"/>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07E9D00-AFC5-A6AF-F32A-05719E498040}"/>
              </a:ext>
            </a:extLst>
          </p:cNvPr>
          <p:cNvCxnSpPr>
            <a:cxnSpLocks/>
          </p:cNvCxnSpPr>
          <p:nvPr/>
        </p:nvCxnSpPr>
        <p:spPr>
          <a:xfrm>
            <a:off x="2962765" y="3722605"/>
            <a:ext cx="148409" cy="2774"/>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8933E976-7D89-2103-F0DC-0CE9E947C5FF}"/>
              </a:ext>
            </a:extLst>
          </p:cNvPr>
          <p:cNvSpPr txBox="1"/>
          <p:nvPr/>
        </p:nvSpPr>
        <p:spPr>
          <a:xfrm>
            <a:off x="3111195" y="3499320"/>
            <a:ext cx="855328"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BANGALORE 01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Electronic City</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7.6 MW</a:t>
            </a:r>
          </a:p>
        </p:txBody>
      </p:sp>
      <p:sp>
        <p:nvSpPr>
          <p:cNvPr id="103" name="Rectangle 102">
            <a:extLst>
              <a:ext uri="{FF2B5EF4-FFF2-40B4-BE49-F238E27FC236}">
                <a16:creationId xmlns:a16="http://schemas.microsoft.com/office/drawing/2014/main" id="{32DFC55D-1593-0686-33B8-E3569693FCB1}"/>
              </a:ext>
            </a:extLst>
          </p:cNvPr>
          <p:cNvSpPr/>
          <p:nvPr/>
        </p:nvSpPr>
        <p:spPr>
          <a:xfrm>
            <a:off x="1031634" y="3435959"/>
            <a:ext cx="1910088" cy="865629"/>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D4BE9B54-DD5B-AD4F-F191-C770B4F42825}"/>
              </a:ext>
            </a:extLst>
          </p:cNvPr>
          <p:cNvSpPr txBox="1"/>
          <p:nvPr/>
        </p:nvSpPr>
        <p:spPr>
          <a:xfrm>
            <a:off x="5132736" y="4822188"/>
            <a:ext cx="3687415" cy="215444"/>
          </a:xfrm>
          <a:prstGeom prst="rect">
            <a:avLst/>
          </a:prstGeom>
          <a:noFill/>
        </p:spPr>
        <p:txBody>
          <a:bodyPr wrap="square" rtlCol="0">
            <a:spAutoFit/>
          </a:bodyPr>
          <a:lstStyle/>
          <a:p>
            <a:pPr marL="0" marR="0" lvl="0" indent="0" algn="r" defTabSz="91428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Trebuchet MS"/>
                <a:ea typeface="+mn-ea"/>
                <a:cs typeface="Arial" panose="020B0604020202020204" pitchFamily="34" charset="0"/>
              </a:rPr>
              <a:t>All Power references are Design IT Power at </a:t>
            </a:r>
            <a:r>
              <a:rPr lang="en-US" sz="800">
                <a:solidFill>
                  <a:schemeClr val="tx1">
                    <a:lumMod val="50000"/>
                    <a:lumOff val="50000"/>
                  </a:schemeClr>
                </a:solidFill>
                <a:latin typeface="Trebuchet MS"/>
                <a:cs typeface="Arial" panose="020B0604020202020204" pitchFamily="34" charset="0"/>
              </a:rPr>
              <a:t>maximum </a:t>
            </a:r>
            <a:r>
              <a:rPr kumimoji="0" lang="en-US" sz="800" b="0" i="0" u="none" strike="noStrike" kern="1200" cap="none" spc="0" normalizeH="0" baseline="0" noProof="0">
                <a:ln>
                  <a:noFill/>
                </a:ln>
                <a:solidFill>
                  <a:schemeClr val="tx1">
                    <a:lumMod val="50000"/>
                    <a:lumOff val="50000"/>
                  </a:schemeClr>
                </a:solidFill>
                <a:effectLst/>
                <a:uLnTx/>
                <a:uFillTx/>
                <a:latin typeface="Trebuchet MS"/>
                <a:ea typeface="+mn-ea"/>
                <a:cs typeface="Arial" panose="020B0604020202020204" pitchFamily="34" charset="0"/>
              </a:rPr>
              <a:t>Capacity </a:t>
            </a:r>
          </a:p>
        </p:txBody>
      </p:sp>
      <p:sp>
        <p:nvSpPr>
          <p:cNvPr id="38" name="TextBox 37">
            <a:extLst>
              <a:ext uri="{FF2B5EF4-FFF2-40B4-BE49-F238E27FC236}">
                <a16:creationId xmlns:a16="http://schemas.microsoft.com/office/drawing/2014/main" id="{50BF10FB-16B9-966D-CC17-F166D2E01AB5}"/>
              </a:ext>
            </a:extLst>
          </p:cNvPr>
          <p:cNvSpPr txBox="1"/>
          <p:nvPr/>
        </p:nvSpPr>
        <p:spPr>
          <a:xfrm>
            <a:off x="327268" y="4610734"/>
            <a:ext cx="108000" cy="108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prstClr val="black"/>
              </a:solidFill>
              <a:effectLst/>
              <a:uLnTx/>
              <a:uFillTx/>
              <a:latin typeface="Trebuchet MS"/>
              <a:ea typeface="+mn-ea"/>
              <a:cs typeface="+mn-cs"/>
            </a:endParaRPr>
          </a:p>
        </p:txBody>
      </p:sp>
      <p:sp>
        <p:nvSpPr>
          <p:cNvPr id="48" name="TextBox 47">
            <a:extLst>
              <a:ext uri="{FF2B5EF4-FFF2-40B4-BE49-F238E27FC236}">
                <a16:creationId xmlns:a16="http://schemas.microsoft.com/office/drawing/2014/main" id="{AF856E84-3603-8732-FF42-BD6F52A9AC73}"/>
              </a:ext>
            </a:extLst>
          </p:cNvPr>
          <p:cNvSpPr txBox="1"/>
          <p:nvPr/>
        </p:nvSpPr>
        <p:spPr>
          <a:xfrm>
            <a:off x="1209224" y="4610734"/>
            <a:ext cx="108000" cy="108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prstClr val="black"/>
              </a:solidFill>
              <a:effectLst/>
              <a:uLnTx/>
              <a:uFillTx/>
              <a:latin typeface="Trebuchet MS"/>
              <a:ea typeface="+mn-ea"/>
              <a:cs typeface="+mn-cs"/>
            </a:endParaRPr>
          </a:p>
        </p:txBody>
      </p:sp>
      <p:sp>
        <p:nvSpPr>
          <p:cNvPr id="62" name="TextBox 61">
            <a:extLst>
              <a:ext uri="{FF2B5EF4-FFF2-40B4-BE49-F238E27FC236}">
                <a16:creationId xmlns:a16="http://schemas.microsoft.com/office/drawing/2014/main" id="{A5C2A65D-54ED-E393-E7B6-7FAD34558D7B}"/>
              </a:ext>
            </a:extLst>
          </p:cNvPr>
          <p:cNvSpPr txBox="1"/>
          <p:nvPr/>
        </p:nvSpPr>
        <p:spPr>
          <a:xfrm>
            <a:off x="2316732" y="4610734"/>
            <a:ext cx="108000" cy="108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prstClr val="black"/>
              </a:solidFill>
              <a:effectLst/>
              <a:uLnTx/>
              <a:uFillTx/>
              <a:latin typeface="Trebuchet MS"/>
              <a:ea typeface="+mn-ea"/>
              <a:cs typeface="+mn-cs"/>
            </a:endParaRPr>
          </a:p>
        </p:txBody>
      </p:sp>
      <p:sp>
        <p:nvSpPr>
          <p:cNvPr id="24" name="TextBox 23">
            <a:extLst>
              <a:ext uri="{FF2B5EF4-FFF2-40B4-BE49-F238E27FC236}">
                <a16:creationId xmlns:a16="http://schemas.microsoft.com/office/drawing/2014/main" id="{A8D1D146-9203-59F3-E36C-8B48782A5006}"/>
              </a:ext>
            </a:extLst>
          </p:cNvPr>
          <p:cNvSpPr txBox="1"/>
          <p:nvPr/>
        </p:nvSpPr>
        <p:spPr>
          <a:xfrm>
            <a:off x="435268" y="4557012"/>
            <a:ext cx="740389" cy="215444"/>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Trebuchet MS"/>
                <a:ea typeface="+mn-ea"/>
                <a:cs typeface="+mn-cs"/>
              </a:rPr>
              <a:t>Operational</a:t>
            </a:r>
            <a:endParaRPr kumimoji="0" lang="en-IN" sz="800" b="0"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180ABCD9-401F-A48D-4BFE-F792CE23D16E}"/>
              </a:ext>
            </a:extLst>
          </p:cNvPr>
          <p:cNvSpPr txBox="1"/>
          <p:nvPr/>
        </p:nvSpPr>
        <p:spPr>
          <a:xfrm>
            <a:off x="1317224" y="4557012"/>
            <a:ext cx="965941" cy="215444"/>
          </a:xfrm>
          <a:prstGeom prst="rect">
            <a:avLst/>
          </a:prstGeom>
          <a:noFill/>
        </p:spPr>
        <p:txBody>
          <a:bodyPr wrap="square" rtlCol="0">
            <a:spAutoFit/>
          </a:bodyPr>
          <a:lstStyle/>
          <a:p>
            <a:pPr marL="0" marR="0" lvl="0" indent="0" algn="l" defTabSz="9141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Trebuchet MS"/>
                <a:ea typeface="+mn-ea"/>
                <a:cs typeface="+mn-cs"/>
              </a:rPr>
              <a:t>In Development</a:t>
            </a:r>
          </a:p>
        </p:txBody>
      </p:sp>
      <p:sp>
        <p:nvSpPr>
          <p:cNvPr id="28" name="TextBox 27">
            <a:extLst>
              <a:ext uri="{FF2B5EF4-FFF2-40B4-BE49-F238E27FC236}">
                <a16:creationId xmlns:a16="http://schemas.microsoft.com/office/drawing/2014/main" id="{F07C5637-2273-1E51-D3BF-B4E22969D87A}"/>
              </a:ext>
            </a:extLst>
          </p:cNvPr>
          <p:cNvSpPr txBox="1"/>
          <p:nvPr/>
        </p:nvSpPr>
        <p:spPr>
          <a:xfrm>
            <a:off x="2424732" y="4557012"/>
            <a:ext cx="741239" cy="215444"/>
          </a:xfrm>
          <a:prstGeom prst="rect">
            <a:avLst/>
          </a:prstGeom>
          <a:noFill/>
        </p:spPr>
        <p:txBody>
          <a:bodyPr wrap="square" rtlCol="0">
            <a:spAutoFit/>
          </a:bodyPr>
          <a:lstStyle/>
          <a:p>
            <a:pPr marL="0" marR="0" lvl="0" indent="0" algn="l" defTabSz="9141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Trebuchet MS"/>
                <a:ea typeface="+mn-ea"/>
                <a:cs typeface="+mn-cs"/>
              </a:rPr>
              <a:t>Planning</a:t>
            </a:r>
          </a:p>
        </p:txBody>
      </p:sp>
      <p:sp>
        <p:nvSpPr>
          <p:cNvPr id="46" name="TextBox 45">
            <a:extLst>
              <a:ext uri="{FF2B5EF4-FFF2-40B4-BE49-F238E27FC236}">
                <a16:creationId xmlns:a16="http://schemas.microsoft.com/office/drawing/2014/main" id="{D014D773-06C4-B8BA-2687-F59ACCC2B235}"/>
              </a:ext>
            </a:extLst>
          </p:cNvPr>
          <p:cNvSpPr txBox="1"/>
          <p:nvPr/>
        </p:nvSpPr>
        <p:spPr>
          <a:xfrm>
            <a:off x="1230498" y="953206"/>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2</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9.6 MW</a:t>
            </a:r>
          </a:p>
        </p:txBody>
      </p:sp>
      <p:sp>
        <p:nvSpPr>
          <p:cNvPr id="47" name="TextBox 46">
            <a:extLst>
              <a:ext uri="{FF2B5EF4-FFF2-40B4-BE49-F238E27FC236}">
                <a16:creationId xmlns:a16="http://schemas.microsoft.com/office/drawing/2014/main" id="{08D5DF48-AB39-08AD-77D8-F057FFAA5AC5}"/>
              </a:ext>
            </a:extLst>
          </p:cNvPr>
          <p:cNvSpPr txBox="1"/>
          <p:nvPr/>
        </p:nvSpPr>
        <p:spPr>
          <a:xfrm>
            <a:off x="231472" y="953206"/>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11.5 MW</a:t>
            </a:r>
          </a:p>
        </p:txBody>
      </p:sp>
      <p:cxnSp>
        <p:nvCxnSpPr>
          <p:cNvPr id="72" name="Straight Connector 71">
            <a:extLst>
              <a:ext uri="{FF2B5EF4-FFF2-40B4-BE49-F238E27FC236}">
                <a16:creationId xmlns:a16="http://schemas.microsoft.com/office/drawing/2014/main" id="{E4685C13-762E-36D7-45AA-29EA3B41CD63}"/>
              </a:ext>
            </a:extLst>
          </p:cNvPr>
          <p:cNvCxnSpPr>
            <a:cxnSpLocks/>
          </p:cNvCxnSpPr>
          <p:nvPr/>
        </p:nvCxnSpPr>
        <p:spPr>
          <a:xfrm rot="5400000" flipV="1">
            <a:off x="643445" y="197122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586A473-2461-3635-3E3A-EF47E43EA928}"/>
              </a:ext>
            </a:extLst>
          </p:cNvPr>
          <p:cNvCxnSpPr>
            <a:cxnSpLocks/>
          </p:cNvCxnSpPr>
          <p:nvPr/>
        </p:nvCxnSpPr>
        <p:spPr>
          <a:xfrm rot="5400000" flipV="1">
            <a:off x="1296357" y="197122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41" name="Rounded Rectangle 140">
            <a:extLst>
              <a:ext uri="{FF2B5EF4-FFF2-40B4-BE49-F238E27FC236}">
                <a16:creationId xmlns:a16="http://schemas.microsoft.com/office/drawing/2014/main" id="{1E4DA414-F752-F613-B079-C15E8DB40414}"/>
              </a:ext>
            </a:extLst>
          </p:cNvPr>
          <p:cNvSpPr/>
          <p:nvPr/>
        </p:nvSpPr>
        <p:spPr>
          <a:xfrm>
            <a:off x="2231018" y="953206"/>
            <a:ext cx="904417" cy="360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3</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BTS</a:t>
            </a:r>
          </a:p>
        </p:txBody>
      </p:sp>
      <p:cxnSp>
        <p:nvCxnSpPr>
          <p:cNvPr id="143" name="Straight Connector 142">
            <a:extLst>
              <a:ext uri="{FF2B5EF4-FFF2-40B4-BE49-F238E27FC236}">
                <a16:creationId xmlns:a16="http://schemas.microsoft.com/office/drawing/2014/main" id="{DFFA994C-3A8A-8452-3F37-51D754344516}"/>
              </a:ext>
            </a:extLst>
          </p:cNvPr>
          <p:cNvCxnSpPr>
            <a:cxnSpLocks/>
          </p:cNvCxnSpPr>
          <p:nvPr/>
        </p:nvCxnSpPr>
        <p:spPr>
          <a:xfrm rot="5400000" flipV="1">
            <a:off x="2691253" y="141976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B1327BA-CCA9-0DBD-E4D7-7814723FAE1F}"/>
              </a:ext>
            </a:extLst>
          </p:cNvPr>
          <p:cNvSpPr txBox="1"/>
          <p:nvPr/>
        </p:nvSpPr>
        <p:spPr>
          <a:xfrm>
            <a:off x="1238895" y="1506123"/>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5</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43+</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sp>
        <p:nvSpPr>
          <p:cNvPr id="5" name="TextBox 4">
            <a:extLst>
              <a:ext uri="{FF2B5EF4-FFF2-40B4-BE49-F238E27FC236}">
                <a16:creationId xmlns:a16="http://schemas.microsoft.com/office/drawing/2014/main" id="{77044232-EF2E-5FD6-5F88-B4E70C68CD50}"/>
              </a:ext>
            </a:extLst>
          </p:cNvPr>
          <p:cNvSpPr txBox="1"/>
          <p:nvPr/>
        </p:nvSpPr>
        <p:spPr>
          <a:xfrm>
            <a:off x="239869" y="1506123"/>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4</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8.1 MW</a:t>
            </a:r>
          </a:p>
        </p:txBody>
      </p:sp>
      <p:sp>
        <p:nvSpPr>
          <p:cNvPr id="8" name="Rounded Rectangle 140">
            <a:extLst>
              <a:ext uri="{FF2B5EF4-FFF2-40B4-BE49-F238E27FC236}">
                <a16:creationId xmlns:a16="http://schemas.microsoft.com/office/drawing/2014/main" id="{6E23F79A-C0C3-344F-5D37-F6ACE1992467}"/>
              </a:ext>
            </a:extLst>
          </p:cNvPr>
          <p:cNvSpPr/>
          <p:nvPr/>
        </p:nvSpPr>
        <p:spPr>
          <a:xfrm>
            <a:off x="2239480" y="1506123"/>
            <a:ext cx="904417" cy="360000"/>
          </a:xfrm>
          <a:prstGeom prst="roundRect">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6</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sz="700" b="1">
                <a:solidFill>
                  <a:prstClr val="black"/>
                </a:solidFill>
                <a:latin typeface="Trebuchet MS"/>
              </a:rPr>
              <a:t>40+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Q2 2025</a:t>
            </a:r>
          </a:p>
        </p:txBody>
      </p:sp>
      <p:sp>
        <p:nvSpPr>
          <p:cNvPr id="9" name="TextBox 8">
            <a:extLst>
              <a:ext uri="{FF2B5EF4-FFF2-40B4-BE49-F238E27FC236}">
                <a16:creationId xmlns:a16="http://schemas.microsoft.com/office/drawing/2014/main" id="{B7B4958F-BFC6-4584-FA65-7EBA08AE45D5}"/>
              </a:ext>
            </a:extLst>
          </p:cNvPr>
          <p:cNvSpPr txBox="1"/>
          <p:nvPr/>
        </p:nvSpPr>
        <p:spPr>
          <a:xfrm>
            <a:off x="986760" y="2044676"/>
            <a:ext cx="648000" cy="360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8</a:t>
            </a:r>
          </a:p>
          <a:p>
            <a:pPr marL="0" marR="0" lvl="0" indent="0" algn="ctr" defTabSz="914220" rtl="0" eaLnBrk="1" fontAlgn="auto" latinLnBrk="0" hangingPunct="1">
              <a:lnSpc>
                <a:spcPct val="100000"/>
              </a:lnSpc>
              <a:spcBef>
                <a:spcPts val="0"/>
              </a:spcBef>
              <a:spcAft>
                <a:spcPts val="0"/>
              </a:spcAft>
              <a:buClrTx/>
              <a:buSzTx/>
              <a:buFontTx/>
              <a:buNone/>
              <a:tabLst/>
              <a:defRPr/>
            </a:pPr>
            <a:r>
              <a:rPr lang="en-US" sz="700">
                <a:solidFill>
                  <a:prstClr val="black"/>
                </a:solidFill>
                <a:latin typeface="Trebuchet MS"/>
              </a:rPr>
              <a:t>40+</a:t>
            </a:r>
            <a:r>
              <a:rPr kumimoji="0" lang="en-US" sz="700" b="0" i="0" u="none" strike="noStrike" kern="1200" cap="none" spc="0" normalizeH="0" baseline="0" noProof="0">
                <a:ln>
                  <a:noFill/>
                </a:ln>
                <a:solidFill>
                  <a:prstClr val="black"/>
                </a:solidFill>
                <a:effectLst/>
                <a:uLnTx/>
                <a:uFillTx/>
                <a:latin typeface="Trebuchet MS"/>
                <a:ea typeface="+mn-ea"/>
                <a:cs typeface="+mn-cs"/>
              </a:rPr>
              <a:t> MW</a:t>
            </a:r>
          </a:p>
        </p:txBody>
      </p:sp>
      <p:sp>
        <p:nvSpPr>
          <p:cNvPr id="10" name="TextBox 9">
            <a:extLst>
              <a:ext uri="{FF2B5EF4-FFF2-40B4-BE49-F238E27FC236}">
                <a16:creationId xmlns:a16="http://schemas.microsoft.com/office/drawing/2014/main" id="{57BA3BD5-280B-7FCC-A4EF-15C472162BD5}"/>
              </a:ext>
            </a:extLst>
          </p:cNvPr>
          <p:cNvSpPr txBox="1"/>
          <p:nvPr/>
        </p:nvSpPr>
        <p:spPr>
          <a:xfrm>
            <a:off x="233794" y="2044676"/>
            <a:ext cx="648000" cy="360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7</a:t>
            </a:r>
          </a:p>
          <a:p>
            <a:pPr marL="0" marR="0" lvl="0" indent="0" algn="ctr" defTabSz="914220" rtl="0" eaLnBrk="1" fontAlgn="auto" latinLnBrk="0" hangingPunct="1">
              <a:lnSpc>
                <a:spcPct val="100000"/>
              </a:lnSpc>
              <a:spcBef>
                <a:spcPts val="0"/>
              </a:spcBef>
              <a:spcAft>
                <a:spcPts val="0"/>
              </a:spcAft>
              <a:buClrTx/>
              <a:buSzTx/>
              <a:buFontTx/>
              <a:buNone/>
              <a:tabLst/>
              <a:defRPr/>
            </a:pPr>
            <a:r>
              <a:rPr lang="en-US" sz="700">
                <a:solidFill>
                  <a:prstClr val="black"/>
                </a:solidFill>
                <a:latin typeface="Trebuchet MS"/>
              </a:rPr>
              <a:t>40+</a:t>
            </a:r>
            <a:r>
              <a:rPr kumimoji="0" lang="en-US" sz="700" b="0"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22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Trebuchet MS"/>
                <a:ea typeface="+mn-ea"/>
                <a:cs typeface="+mn-cs"/>
              </a:rPr>
              <a:t>Q3 2025</a:t>
            </a:r>
          </a:p>
        </p:txBody>
      </p:sp>
      <p:sp>
        <p:nvSpPr>
          <p:cNvPr id="11" name="Rounded Rectangle 140">
            <a:extLst>
              <a:ext uri="{FF2B5EF4-FFF2-40B4-BE49-F238E27FC236}">
                <a16:creationId xmlns:a16="http://schemas.microsoft.com/office/drawing/2014/main" id="{8017E380-FC44-C686-84B9-908B8DA8B482}"/>
              </a:ext>
            </a:extLst>
          </p:cNvPr>
          <p:cNvSpPr/>
          <p:nvPr/>
        </p:nvSpPr>
        <p:spPr>
          <a:xfrm>
            <a:off x="1739726" y="2044676"/>
            <a:ext cx="648000" cy="360000"/>
          </a:xfrm>
          <a:prstGeom prst="roundRect">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9</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40+ MW</a:t>
            </a:r>
          </a:p>
        </p:txBody>
      </p:sp>
      <p:cxnSp>
        <p:nvCxnSpPr>
          <p:cNvPr id="18" name="Straight Connector 17">
            <a:extLst>
              <a:ext uri="{FF2B5EF4-FFF2-40B4-BE49-F238E27FC236}">
                <a16:creationId xmlns:a16="http://schemas.microsoft.com/office/drawing/2014/main" id="{41671E30-C689-08B5-75D5-43A2820E17CF}"/>
              </a:ext>
            </a:extLst>
          </p:cNvPr>
          <p:cNvCxnSpPr>
            <a:cxnSpLocks/>
          </p:cNvCxnSpPr>
          <p:nvPr/>
        </p:nvCxnSpPr>
        <p:spPr>
          <a:xfrm rot="5400000" flipV="1">
            <a:off x="637946" y="141976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439343-6962-4B5E-5E46-6152873413B1}"/>
              </a:ext>
            </a:extLst>
          </p:cNvPr>
          <p:cNvCxnSpPr>
            <a:cxnSpLocks/>
          </p:cNvCxnSpPr>
          <p:nvPr/>
        </p:nvCxnSpPr>
        <p:spPr>
          <a:xfrm rot="5400000" flipV="1">
            <a:off x="1646058" y="141976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782542-0DD6-3E3E-4129-3C44DA486BDC}"/>
              </a:ext>
            </a:extLst>
          </p:cNvPr>
          <p:cNvCxnSpPr>
            <a:cxnSpLocks/>
          </p:cNvCxnSpPr>
          <p:nvPr/>
        </p:nvCxnSpPr>
        <p:spPr>
          <a:xfrm rot="5400000" flipV="1">
            <a:off x="2691729" y="1970009"/>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ounded Rectangle 140">
            <a:extLst>
              <a:ext uri="{FF2B5EF4-FFF2-40B4-BE49-F238E27FC236}">
                <a16:creationId xmlns:a16="http://schemas.microsoft.com/office/drawing/2014/main" id="{969950A6-F183-587A-CB58-940360BC3F2E}"/>
              </a:ext>
            </a:extLst>
          </p:cNvPr>
          <p:cNvSpPr/>
          <p:nvPr/>
        </p:nvSpPr>
        <p:spPr>
          <a:xfrm>
            <a:off x="2492692" y="2044676"/>
            <a:ext cx="648000" cy="360000"/>
          </a:xfrm>
          <a:prstGeom prst="roundRect">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10</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40+ MW</a:t>
            </a:r>
          </a:p>
        </p:txBody>
      </p:sp>
      <p:cxnSp>
        <p:nvCxnSpPr>
          <p:cNvPr id="12" name="Straight Connector 11">
            <a:extLst>
              <a:ext uri="{FF2B5EF4-FFF2-40B4-BE49-F238E27FC236}">
                <a16:creationId xmlns:a16="http://schemas.microsoft.com/office/drawing/2014/main" id="{ADF6B414-886C-EC14-EDA5-22E48B183354}"/>
              </a:ext>
            </a:extLst>
          </p:cNvPr>
          <p:cNvCxnSpPr>
            <a:cxnSpLocks/>
          </p:cNvCxnSpPr>
          <p:nvPr/>
        </p:nvCxnSpPr>
        <p:spPr>
          <a:xfrm rot="5400000" flipV="1">
            <a:off x="1935167" y="197122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78FA4BD-D865-ABF5-D7C7-9A40BB1A773C}"/>
              </a:ext>
            </a:extLst>
          </p:cNvPr>
          <p:cNvCxnSpPr>
            <a:cxnSpLocks/>
          </p:cNvCxnSpPr>
          <p:nvPr/>
        </p:nvCxnSpPr>
        <p:spPr>
          <a:xfrm>
            <a:off x="686056" y="2452303"/>
            <a:ext cx="3813" cy="201298"/>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B579C51-EF41-F5BD-8B99-F4BCBBF2EC6C}"/>
              </a:ext>
            </a:extLst>
          </p:cNvPr>
          <p:cNvCxnSpPr>
            <a:cxnSpLocks/>
          </p:cNvCxnSpPr>
          <p:nvPr/>
        </p:nvCxnSpPr>
        <p:spPr>
          <a:xfrm>
            <a:off x="1313332" y="2452303"/>
            <a:ext cx="3813" cy="201298"/>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Rounded Rectangle 140">
            <a:extLst>
              <a:ext uri="{FF2B5EF4-FFF2-40B4-BE49-F238E27FC236}">
                <a16:creationId xmlns:a16="http://schemas.microsoft.com/office/drawing/2014/main" id="{3EFDA09F-91D8-FBBB-3131-8FB10390E3F2}"/>
              </a:ext>
            </a:extLst>
          </p:cNvPr>
          <p:cNvSpPr/>
          <p:nvPr/>
        </p:nvSpPr>
        <p:spPr>
          <a:xfrm>
            <a:off x="323850" y="2578624"/>
            <a:ext cx="648000" cy="360000"/>
          </a:xfrm>
          <a:prstGeom prst="roundRect">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11</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sz="700" b="1">
                <a:solidFill>
                  <a:prstClr val="black"/>
                </a:solidFill>
                <a:latin typeface="Trebuchet MS"/>
              </a:rPr>
              <a:t>40+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Q3 2025</a:t>
            </a:r>
          </a:p>
        </p:txBody>
      </p:sp>
      <p:sp>
        <p:nvSpPr>
          <p:cNvPr id="41" name="Rounded Rectangle 140">
            <a:extLst>
              <a:ext uri="{FF2B5EF4-FFF2-40B4-BE49-F238E27FC236}">
                <a16:creationId xmlns:a16="http://schemas.microsoft.com/office/drawing/2014/main" id="{34521302-90EE-72FF-2771-43593C4116D0}"/>
              </a:ext>
            </a:extLst>
          </p:cNvPr>
          <p:cNvSpPr/>
          <p:nvPr/>
        </p:nvSpPr>
        <p:spPr>
          <a:xfrm>
            <a:off x="1066009" y="2578624"/>
            <a:ext cx="648000" cy="360000"/>
          </a:xfrm>
          <a:prstGeom prst="roundRect">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12</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sz="700" b="1">
                <a:solidFill>
                  <a:prstClr val="black"/>
                </a:solidFill>
                <a:latin typeface="Trebuchet MS"/>
              </a:rPr>
              <a:t>40+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Q4 2025</a:t>
            </a:r>
          </a:p>
        </p:txBody>
      </p:sp>
      <p:sp>
        <p:nvSpPr>
          <p:cNvPr id="14" name="TextBox 13">
            <a:extLst>
              <a:ext uri="{FF2B5EF4-FFF2-40B4-BE49-F238E27FC236}">
                <a16:creationId xmlns:a16="http://schemas.microsoft.com/office/drawing/2014/main" id="{EEE6DB53-5AD8-CF8A-644D-2DCE9046A15C}"/>
              </a:ext>
            </a:extLst>
          </p:cNvPr>
          <p:cNvSpPr txBox="1"/>
          <p:nvPr/>
        </p:nvSpPr>
        <p:spPr>
          <a:xfrm>
            <a:off x="2036494" y="3864132"/>
            <a:ext cx="687782" cy="360000"/>
          </a:xfrm>
          <a:prstGeom prst="roundRect">
            <a:avLst>
              <a:gd name="adj" fmla="val 9442"/>
            </a:avLst>
          </a:prstGeom>
          <a:solidFill>
            <a:schemeClr val="accent6">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2</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20+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sp>
        <p:nvSpPr>
          <p:cNvPr id="16" name="Star: 5 Points 14">
            <a:extLst>
              <a:ext uri="{FF2B5EF4-FFF2-40B4-BE49-F238E27FC236}">
                <a16:creationId xmlns:a16="http://schemas.microsoft.com/office/drawing/2014/main" id="{F912EFC4-EC69-DC69-B027-C0631CE9B6AC}"/>
              </a:ext>
            </a:extLst>
          </p:cNvPr>
          <p:cNvSpPr/>
          <p:nvPr/>
        </p:nvSpPr>
        <p:spPr>
          <a:xfrm>
            <a:off x="3292652" y="1125573"/>
            <a:ext cx="688026" cy="628108"/>
          </a:xfrm>
          <a:prstGeom prst="star6">
            <a:avLst/>
          </a:prstGeom>
          <a:solidFill>
            <a:srgbClr val="00B0F0"/>
          </a:solidFill>
          <a:ln w="635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defTabSz="457189"/>
            <a:endParaRPr lang="en-US" sz="800">
              <a:solidFill>
                <a:schemeClr val="tx1"/>
              </a:solidFill>
              <a:latin typeface="Trebuchet MS"/>
            </a:endParaRPr>
          </a:p>
        </p:txBody>
      </p:sp>
      <p:sp>
        <p:nvSpPr>
          <p:cNvPr id="17" name="TextBox 16">
            <a:extLst>
              <a:ext uri="{FF2B5EF4-FFF2-40B4-BE49-F238E27FC236}">
                <a16:creationId xmlns:a16="http://schemas.microsoft.com/office/drawing/2014/main" id="{AD65E0C6-E606-CE4C-B384-2A54235D38C6}"/>
              </a:ext>
            </a:extLst>
          </p:cNvPr>
          <p:cNvSpPr txBox="1"/>
          <p:nvPr/>
        </p:nvSpPr>
        <p:spPr>
          <a:xfrm>
            <a:off x="3293997" y="1270350"/>
            <a:ext cx="686587" cy="338554"/>
          </a:xfrm>
          <a:prstGeom prst="rect">
            <a:avLst/>
          </a:prstGeom>
          <a:noFill/>
        </p:spPr>
        <p:txBody>
          <a:bodyPr wrap="square" rtlCol="0">
            <a:spAutoFit/>
          </a:bodyPr>
          <a:lstStyle/>
          <a:p>
            <a:pPr algn="ctr" defTabSz="457189"/>
            <a:r>
              <a:rPr lang="en-US" sz="800">
                <a:solidFill>
                  <a:schemeClr val="tx1"/>
                </a:solidFill>
                <a:latin typeface="Trebuchet MS"/>
              </a:rPr>
              <a:t>1</a:t>
            </a:r>
            <a:r>
              <a:rPr lang="en-US" sz="800" baseline="30000">
                <a:solidFill>
                  <a:schemeClr val="tx1"/>
                </a:solidFill>
                <a:latin typeface="Trebuchet MS"/>
              </a:rPr>
              <a:t>st</a:t>
            </a:r>
            <a:r>
              <a:rPr lang="en-US" sz="800">
                <a:solidFill>
                  <a:schemeClr val="tx1"/>
                </a:solidFill>
                <a:latin typeface="Trebuchet MS"/>
              </a:rPr>
              <a:t> Tier 3</a:t>
            </a:r>
          </a:p>
          <a:p>
            <a:pPr algn="ctr" defTabSz="457189"/>
            <a:r>
              <a:rPr lang="en-US" sz="800">
                <a:solidFill>
                  <a:schemeClr val="tx1"/>
                </a:solidFill>
                <a:latin typeface="Trebuchet MS"/>
              </a:rPr>
              <a:t>in 2000</a:t>
            </a:r>
            <a:endParaRPr lang="en-US" sz="800"/>
          </a:p>
        </p:txBody>
      </p:sp>
      <p:sp>
        <p:nvSpPr>
          <p:cNvPr id="22" name="TextBox 21">
            <a:extLst>
              <a:ext uri="{FF2B5EF4-FFF2-40B4-BE49-F238E27FC236}">
                <a16:creationId xmlns:a16="http://schemas.microsoft.com/office/drawing/2014/main" id="{690D0271-C039-5B07-6AFF-30F0E056BF68}"/>
              </a:ext>
            </a:extLst>
          </p:cNvPr>
          <p:cNvSpPr txBox="1"/>
          <p:nvPr/>
        </p:nvSpPr>
        <p:spPr>
          <a:xfrm>
            <a:off x="3670547" y="741154"/>
            <a:ext cx="900000" cy="288000"/>
          </a:xfrm>
          <a:prstGeom prst="round2DiagRect">
            <a:avLst/>
          </a:prstGeom>
          <a:solidFill>
            <a:schemeClr val="accent6"/>
          </a:solidFill>
          <a:ln w="6350">
            <a:solidFill>
              <a:schemeClr val="accent6">
                <a:lumMod val="20000"/>
                <a:lumOff val="8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stStyle>
          <a:p>
            <a:r>
              <a:rPr lang="en-US" dirty="0">
                <a:solidFill>
                  <a:schemeClr val="bg1"/>
                </a:solidFill>
              </a:rPr>
              <a:t>CHANDIGARH 01</a:t>
            </a:r>
          </a:p>
          <a:p>
            <a:r>
              <a:rPr lang="en-IN" dirty="0">
                <a:solidFill>
                  <a:schemeClr val="bg1"/>
                </a:solidFill>
              </a:rPr>
              <a:t>EDGE | 14 MW</a:t>
            </a:r>
          </a:p>
        </p:txBody>
      </p:sp>
      <p:sp>
        <p:nvSpPr>
          <p:cNvPr id="56" name="TextBox 55">
            <a:extLst>
              <a:ext uri="{FF2B5EF4-FFF2-40B4-BE49-F238E27FC236}">
                <a16:creationId xmlns:a16="http://schemas.microsoft.com/office/drawing/2014/main" id="{DC42E1F1-7069-4E31-FB96-BA4B4D6F5D3C}"/>
              </a:ext>
            </a:extLst>
          </p:cNvPr>
          <p:cNvSpPr txBox="1"/>
          <p:nvPr/>
        </p:nvSpPr>
        <p:spPr>
          <a:xfrm>
            <a:off x="5314188" y="1151165"/>
            <a:ext cx="792000" cy="288000"/>
          </a:xfrm>
          <a:prstGeom prst="round2DiagRect">
            <a:avLst/>
          </a:prstGeom>
          <a:solidFill>
            <a:schemeClr val="accent6"/>
          </a:solidFill>
          <a:ln w="6350">
            <a:solidFill>
              <a:schemeClr val="accent6">
                <a:lumMod val="20000"/>
                <a:lumOff val="8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stStyle>
          <a:p>
            <a:r>
              <a:rPr lang="en-US" dirty="0">
                <a:solidFill>
                  <a:schemeClr val="bg1"/>
                </a:solidFill>
              </a:rPr>
              <a:t>LUCKNOW 01</a:t>
            </a:r>
          </a:p>
          <a:p>
            <a:r>
              <a:rPr lang="en-IN" dirty="0">
                <a:solidFill>
                  <a:schemeClr val="bg1"/>
                </a:solidFill>
              </a:rPr>
              <a:t>EDGE |14 MW</a:t>
            </a:r>
          </a:p>
        </p:txBody>
      </p:sp>
      <p:cxnSp>
        <p:nvCxnSpPr>
          <p:cNvPr id="64" name="Elbow Connector 63">
            <a:extLst>
              <a:ext uri="{FF2B5EF4-FFF2-40B4-BE49-F238E27FC236}">
                <a16:creationId xmlns:a16="http://schemas.microsoft.com/office/drawing/2014/main" id="{CB50A135-A706-99B0-C8F0-D0F7745EFB8C}"/>
              </a:ext>
            </a:extLst>
          </p:cNvPr>
          <p:cNvCxnSpPr>
            <a:cxnSpLocks/>
            <a:stCxn id="65" idx="0"/>
            <a:endCxn id="56" idx="1"/>
          </p:cNvCxnSpPr>
          <p:nvPr/>
        </p:nvCxnSpPr>
        <p:spPr>
          <a:xfrm rot="5400000" flipH="1" flipV="1">
            <a:off x="5353014" y="1473845"/>
            <a:ext cx="391853" cy="322495"/>
          </a:xfrm>
          <a:prstGeom prst="bentConnector3">
            <a:avLst>
              <a:gd name="adj1" fmla="val 50000"/>
            </a:avLst>
          </a:prstGeom>
          <a:ln w="12700">
            <a:solidFill>
              <a:schemeClr val="accent6"/>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 name="Elbow Connector 65">
            <a:extLst>
              <a:ext uri="{FF2B5EF4-FFF2-40B4-BE49-F238E27FC236}">
                <a16:creationId xmlns:a16="http://schemas.microsoft.com/office/drawing/2014/main" id="{8E399CD4-D351-019E-91E3-D27A699AD7CE}"/>
              </a:ext>
            </a:extLst>
          </p:cNvPr>
          <p:cNvCxnSpPr>
            <a:cxnSpLocks/>
            <a:stCxn id="57" idx="2"/>
            <a:endCxn id="22" idx="1"/>
          </p:cNvCxnSpPr>
          <p:nvPr/>
        </p:nvCxnSpPr>
        <p:spPr>
          <a:xfrm rot="10800000">
            <a:off x="4120548" y="1029155"/>
            <a:ext cx="771911" cy="356011"/>
          </a:xfrm>
          <a:prstGeom prst="bentConnector2">
            <a:avLst/>
          </a:prstGeom>
          <a:ln w="12700">
            <a:solidFill>
              <a:schemeClr val="accent6"/>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9B9B5BD4-693E-0E3C-1AA5-59D08AA286BD}"/>
              </a:ext>
            </a:extLst>
          </p:cNvPr>
          <p:cNvGrpSpPr>
            <a:grpSpLocks noChangeAspect="1"/>
          </p:cNvGrpSpPr>
          <p:nvPr/>
        </p:nvGrpSpPr>
        <p:grpSpPr>
          <a:xfrm>
            <a:off x="4892458" y="1295165"/>
            <a:ext cx="180000" cy="180000"/>
            <a:chOff x="3956949" y="1725527"/>
            <a:chExt cx="288000" cy="288000"/>
          </a:xfrm>
        </p:grpSpPr>
        <p:sp>
          <p:nvSpPr>
            <p:cNvPr id="52" name="Oval 51">
              <a:extLst>
                <a:ext uri="{FF2B5EF4-FFF2-40B4-BE49-F238E27FC236}">
                  <a16:creationId xmlns:a16="http://schemas.microsoft.com/office/drawing/2014/main" id="{6C54A9B3-9C7A-0E59-9989-E1E36ABA90B6}"/>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B0BE7AE-E9C4-F673-2D83-C9E3382CC9FA}"/>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92D05EA-9B70-FDCB-DA9D-96304D4C00B9}"/>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221DDDA1-65EF-38C0-E402-479261EEB877}"/>
              </a:ext>
            </a:extLst>
          </p:cNvPr>
          <p:cNvGrpSpPr>
            <a:grpSpLocks noChangeAspect="1"/>
          </p:cNvGrpSpPr>
          <p:nvPr/>
        </p:nvGrpSpPr>
        <p:grpSpPr>
          <a:xfrm>
            <a:off x="5297693" y="1831018"/>
            <a:ext cx="180000" cy="180000"/>
            <a:chOff x="3956949" y="1725527"/>
            <a:chExt cx="288000" cy="288000"/>
          </a:xfrm>
        </p:grpSpPr>
        <p:sp>
          <p:nvSpPr>
            <p:cNvPr id="59" name="Oval 58">
              <a:extLst>
                <a:ext uri="{FF2B5EF4-FFF2-40B4-BE49-F238E27FC236}">
                  <a16:creationId xmlns:a16="http://schemas.microsoft.com/office/drawing/2014/main" id="{91F77646-0635-ED84-34A0-692FEF1ADF22}"/>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1CBF223-95A7-E129-068D-96BC3A8E0BF8}"/>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CA43CF9-7CEE-01F9-B553-AEA190D1B5CB}"/>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996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715DD-35A8-307B-4CCB-4F819678D49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3B9AA42-4D97-1A98-69D0-74FA9C11866F}"/>
              </a:ext>
            </a:extLst>
          </p:cNvPr>
          <p:cNvSpPr>
            <a:spLocks noGrp="1"/>
          </p:cNvSpPr>
          <p:nvPr>
            <p:ph type="title"/>
          </p:nvPr>
        </p:nvSpPr>
        <p:spPr>
          <a:xfrm>
            <a:off x="324000" y="211574"/>
            <a:ext cx="8496150" cy="415490"/>
          </a:xfrm>
        </p:spPr>
        <p:txBody>
          <a:bodyPr/>
          <a:lstStyle/>
          <a:p>
            <a:r>
              <a:rPr lang="en-IN"/>
              <a:t>Edge data </a:t>
            </a:r>
            <a:r>
              <a:rPr lang="en-IN" err="1"/>
              <a:t>center</a:t>
            </a:r>
            <a:r>
              <a:rPr lang="en-IN"/>
              <a:t> footprint. Rollout planned over 2-3 years</a:t>
            </a:r>
          </a:p>
        </p:txBody>
      </p:sp>
      <p:grpSp>
        <p:nvGrpSpPr>
          <p:cNvPr id="56" name="Group 55">
            <a:extLst>
              <a:ext uri="{FF2B5EF4-FFF2-40B4-BE49-F238E27FC236}">
                <a16:creationId xmlns:a16="http://schemas.microsoft.com/office/drawing/2014/main" id="{1A61D8B8-D78B-2389-74E4-528DE51B0306}"/>
              </a:ext>
            </a:extLst>
          </p:cNvPr>
          <p:cNvGrpSpPr/>
          <p:nvPr/>
        </p:nvGrpSpPr>
        <p:grpSpPr>
          <a:xfrm>
            <a:off x="3064080" y="789902"/>
            <a:ext cx="5416435" cy="3864586"/>
            <a:chOff x="4048102" y="636348"/>
            <a:chExt cx="4620426" cy="3296640"/>
          </a:xfrm>
        </p:grpSpPr>
        <p:pic>
          <p:nvPicPr>
            <p:cNvPr id="4" name="Graphic 3">
              <a:extLst>
                <a:ext uri="{FF2B5EF4-FFF2-40B4-BE49-F238E27FC236}">
                  <a16:creationId xmlns:a16="http://schemas.microsoft.com/office/drawing/2014/main" id="{AC38C8C4-5987-F7F6-A8E2-30A4F0FC2C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3381" y="636348"/>
              <a:ext cx="2745649" cy="3192979"/>
            </a:xfrm>
            <a:prstGeom prst="rect">
              <a:avLst/>
            </a:prstGeom>
          </p:spPr>
        </p:pic>
        <p:sp>
          <p:nvSpPr>
            <p:cNvPr id="12" name="TextBox 11">
              <a:extLst>
                <a:ext uri="{FF2B5EF4-FFF2-40B4-BE49-F238E27FC236}">
                  <a16:creationId xmlns:a16="http://schemas.microsoft.com/office/drawing/2014/main" id="{37F30993-B7F3-740C-2C3D-A81E9B64DD01}"/>
                </a:ext>
              </a:extLst>
            </p:cNvPr>
            <p:cNvSpPr txBox="1"/>
            <p:nvPr/>
          </p:nvSpPr>
          <p:spPr>
            <a:xfrm>
              <a:off x="6490670" y="1220958"/>
              <a:ext cx="583814"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NOIDA 01 </a:t>
              </a:r>
            </a:p>
          </p:txBody>
        </p:sp>
        <p:sp>
          <p:nvSpPr>
            <p:cNvPr id="14" name="TextBox 13">
              <a:extLst>
                <a:ext uri="{FF2B5EF4-FFF2-40B4-BE49-F238E27FC236}">
                  <a16:creationId xmlns:a16="http://schemas.microsoft.com/office/drawing/2014/main" id="{4C68E740-02CB-F19E-EC77-56B73064D725}"/>
                </a:ext>
              </a:extLst>
            </p:cNvPr>
            <p:cNvSpPr txBox="1"/>
            <p:nvPr/>
          </p:nvSpPr>
          <p:spPr>
            <a:xfrm>
              <a:off x="7471944" y="2307015"/>
              <a:ext cx="671979"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KOLKATA 01</a:t>
              </a:r>
            </a:p>
          </p:txBody>
        </p:sp>
        <p:sp>
          <p:nvSpPr>
            <p:cNvPr id="18" name="TextBox 17">
              <a:extLst>
                <a:ext uri="{FF2B5EF4-FFF2-40B4-BE49-F238E27FC236}">
                  <a16:creationId xmlns:a16="http://schemas.microsoft.com/office/drawing/2014/main" id="{FE41E861-78A1-1394-C550-F2461A336F84}"/>
                </a:ext>
              </a:extLst>
            </p:cNvPr>
            <p:cNvSpPr txBox="1"/>
            <p:nvPr/>
          </p:nvSpPr>
          <p:spPr>
            <a:xfrm>
              <a:off x="6547857" y="3178094"/>
              <a:ext cx="1065521"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HYDERABAD 01</a:t>
              </a:r>
            </a:p>
          </p:txBody>
        </p:sp>
        <p:sp>
          <p:nvSpPr>
            <p:cNvPr id="21" name="TextBox 20">
              <a:extLst>
                <a:ext uri="{FF2B5EF4-FFF2-40B4-BE49-F238E27FC236}">
                  <a16:creationId xmlns:a16="http://schemas.microsoft.com/office/drawing/2014/main" id="{43649CFA-A23B-2B14-9473-CE47EDB05879}"/>
                </a:ext>
              </a:extLst>
            </p:cNvPr>
            <p:cNvSpPr txBox="1"/>
            <p:nvPr/>
          </p:nvSpPr>
          <p:spPr>
            <a:xfrm>
              <a:off x="6671559" y="3597984"/>
              <a:ext cx="659155"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algn="l" defTabSz="685664">
                <a:defRPr/>
              </a:pPr>
              <a:r>
                <a:rPr lang="en-IN">
                  <a:solidFill>
                    <a:prstClr val="white">
                      <a:lumMod val="75000"/>
                    </a:prstClr>
                  </a:solidFill>
                </a:rPr>
                <a:t>CHENNAI 01</a:t>
              </a:r>
            </a:p>
          </p:txBody>
        </p:sp>
        <p:sp>
          <p:nvSpPr>
            <p:cNvPr id="25" name="TextBox 24">
              <a:extLst>
                <a:ext uri="{FF2B5EF4-FFF2-40B4-BE49-F238E27FC236}">
                  <a16:creationId xmlns:a16="http://schemas.microsoft.com/office/drawing/2014/main" id="{F6CFB52C-836B-CFD1-B589-42E3D0AD346E}"/>
                </a:ext>
              </a:extLst>
            </p:cNvPr>
            <p:cNvSpPr txBox="1"/>
            <p:nvPr/>
          </p:nvSpPr>
          <p:spPr>
            <a:xfrm>
              <a:off x="4835647" y="3762333"/>
              <a:ext cx="850129" cy="170655"/>
            </a:xfrm>
            <a:prstGeom prst="rect">
              <a:avLst/>
            </a:prstGeom>
            <a:noFill/>
          </p:spPr>
          <p:txBody>
            <a:bodyPr wrap="square" rtlCol="0">
              <a:spAutoFit/>
            </a:bodyPr>
            <a:lstStyle/>
            <a:p>
              <a:pPr algn="r" defTabSz="685664">
                <a:defRPr/>
              </a:pPr>
              <a:r>
                <a:rPr lang="en-IN" sz="700">
                  <a:solidFill>
                    <a:prstClr val="white">
                      <a:lumMod val="75000"/>
                    </a:prstClr>
                  </a:solidFill>
                  <a:latin typeface="Trebuchet MS"/>
                </a:rPr>
                <a:t>BENGALURU 01</a:t>
              </a:r>
            </a:p>
          </p:txBody>
        </p:sp>
        <p:sp>
          <p:nvSpPr>
            <p:cNvPr id="27" name="TextBox 26">
              <a:extLst>
                <a:ext uri="{FF2B5EF4-FFF2-40B4-BE49-F238E27FC236}">
                  <a16:creationId xmlns:a16="http://schemas.microsoft.com/office/drawing/2014/main" id="{54F7FF3B-B0CC-9FCF-0EB2-E7A00524ED5A}"/>
                </a:ext>
              </a:extLst>
            </p:cNvPr>
            <p:cNvSpPr txBox="1"/>
            <p:nvPr/>
          </p:nvSpPr>
          <p:spPr>
            <a:xfrm>
              <a:off x="4421706" y="2772387"/>
              <a:ext cx="908183"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MUMBAI 01 VASHI</a:t>
              </a:r>
            </a:p>
          </p:txBody>
        </p:sp>
        <p:sp>
          <p:nvSpPr>
            <p:cNvPr id="28" name="TextBox 27">
              <a:extLst>
                <a:ext uri="{FF2B5EF4-FFF2-40B4-BE49-F238E27FC236}">
                  <a16:creationId xmlns:a16="http://schemas.microsoft.com/office/drawing/2014/main" id="{154DCC41-FB9C-8A72-4FB1-9FD25910F90E}"/>
                </a:ext>
              </a:extLst>
            </p:cNvPr>
            <p:cNvSpPr txBox="1"/>
            <p:nvPr/>
          </p:nvSpPr>
          <p:spPr>
            <a:xfrm>
              <a:off x="4361703" y="2555353"/>
              <a:ext cx="908183"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MUMBAI 02 AIROLI</a:t>
              </a:r>
            </a:p>
          </p:txBody>
        </p:sp>
        <p:sp>
          <p:nvSpPr>
            <p:cNvPr id="31" name="Freeform: Shape 38">
              <a:extLst>
                <a:ext uri="{FF2B5EF4-FFF2-40B4-BE49-F238E27FC236}">
                  <a16:creationId xmlns:a16="http://schemas.microsoft.com/office/drawing/2014/main" id="{5052E567-7B43-39A5-4DA5-5389C42DDA17}"/>
                </a:ext>
              </a:extLst>
            </p:cNvPr>
            <p:cNvSpPr/>
            <p:nvPr/>
          </p:nvSpPr>
          <p:spPr>
            <a:xfrm>
              <a:off x="5623161" y="3272204"/>
              <a:ext cx="341772" cy="586879"/>
            </a:xfrm>
            <a:custGeom>
              <a:avLst/>
              <a:gdLst>
                <a:gd name="connsiteX0" fmla="*/ 0 w 617220"/>
                <a:gd name="connsiteY0" fmla="*/ 1531620 h 1539240"/>
                <a:gd name="connsiteX1" fmla="*/ 114300 w 617220"/>
                <a:gd name="connsiteY1" fmla="*/ 1539240 h 1539240"/>
                <a:gd name="connsiteX2" fmla="*/ 617220 w 617220"/>
                <a:gd name="connsiteY2" fmla="*/ 0 h 1539240"/>
              </a:gdLst>
              <a:ahLst/>
              <a:cxnLst>
                <a:cxn ang="0">
                  <a:pos x="connsiteX0" y="connsiteY0"/>
                </a:cxn>
                <a:cxn ang="0">
                  <a:pos x="connsiteX1" y="connsiteY1"/>
                </a:cxn>
                <a:cxn ang="0">
                  <a:pos x="connsiteX2" y="connsiteY2"/>
                </a:cxn>
              </a:cxnLst>
              <a:rect l="l" t="t" r="r" b="b"/>
              <a:pathLst>
                <a:path w="617220" h="1539240">
                  <a:moveTo>
                    <a:pt x="0" y="1531620"/>
                  </a:moveTo>
                  <a:lnTo>
                    <a:pt x="114300" y="1539240"/>
                  </a:lnTo>
                  <a:lnTo>
                    <a:pt x="617220" y="0"/>
                  </a:lnTo>
                </a:path>
              </a:pathLst>
            </a:custGeom>
            <a:no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2" name="Freeform: Shape 39">
              <a:extLst>
                <a:ext uri="{FF2B5EF4-FFF2-40B4-BE49-F238E27FC236}">
                  <a16:creationId xmlns:a16="http://schemas.microsoft.com/office/drawing/2014/main" id="{FB2B3A3A-0FAB-709E-6D16-4CCBB8F32A5F}"/>
                </a:ext>
              </a:extLst>
            </p:cNvPr>
            <p:cNvSpPr/>
            <p:nvPr/>
          </p:nvSpPr>
          <p:spPr>
            <a:xfrm>
              <a:off x="5539058" y="3290653"/>
              <a:ext cx="423813" cy="422525"/>
            </a:xfrm>
            <a:custGeom>
              <a:avLst/>
              <a:gdLst>
                <a:gd name="connsiteX0" fmla="*/ 0 w 815990"/>
                <a:gd name="connsiteY0" fmla="*/ 1189130 h 1189130"/>
                <a:gd name="connsiteX1" fmla="*/ 323936 w 815990"/>
                <a:gd name="connsiteY1" fmla="*/ 1189130 h 1189130"/>
                <a:gd name="connsiteX2" fmla="*/ 815990 w 815990"/>
                <a:gd name="connsiteY2" fmla="*/ 0 h 1189130"/>
              </a:gdLst>
              <a:ahLst/>
              <a:cxnLst>
                <a:cxn ang="0">
                  <a:pos x="connsiteX0" y="connsiteY0"/>
                </a:cxn>
                <a:cxn ang="0">
                  <a:pos x="connsiteX1" y="connsiteY1"/>
                </a:cxn>
                <a:cxn ang="0">
                  <a:pos x="connsiteX2" y="connsiteY2"/>
                </a:cxn>
              </a:cxnLst>
              <a:rect l="l" t="t" r="r" b="b"/>
              <a:pathLst>
                <a:path w="815990" h="1189130">
                  <a:moveTo>
                    <a:pt x="0" y="1189130"/>
                  </a:moveTo>
                  <a:lnTo>
                    <a:pt x="323936" y="1189130"/>
                  </a:lnTo>
                  <a:lnTo>
                    <a:pt x="815990"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3" name="Freeform: Shape 40">
              <a:extLst>
                <a:ext uri="{FF2B5EF4-FFF2-40B4-BE49-F238E27FC236}">
                  <a16:creationId xmlns:a16="http://schemas.microsoft.com/office/drawing/2014/main" id="{128AA179-F8A2-698A-4050-FEA253FFE0DF}"/>
                </a:ext>
              </a:extLst>
            </p:cNvPr>
            <p:cNvSpPr/>
            <p:nvPr/>
          </p:nvSpPr>
          <p:spPr>
            <a:xfrm>
              <a:off x="5311234" y="2682308"/>
              <a:ext cx="356975" cy="469483"/>
            </a:xfrm>
            <a:custGeom>
              <a:avLst/>
              <a:gdLst>
                <a:gd name="connsiteX0" fmla="*/ 0 w 947204"/>
                <a:gd name="connsiteY0" fmla="*/ 582263 h 582263"/>
                <a:gd name="connsiteX1" fmla="*/ 172219 w 947204"/>
                <a:gd name="connsiteY1" fmla="*/ 582263 h 582263"/>
                <a:gd name="connsiteX2" fmla="*/ 947204 w 947204"/>
                <a:gd name="connsiteY2" fmla="*/ 0 h 582263"/>
              </a:gdLst>
              <a:ahLst/>
              <a:cxnLst>
                <a:cxn ang="0">
                  <a:pos x="connsiteX0" y="connsiteY0"/>
                </a:cxn>
                <a:cxn ang="0">
                  <a:pos x="connsiteX1" y="connsiteY1"/>
                </a:cxn>
                <a:cxn ang="0">
                  <a:pos x="connsiteX2" y="connsiteY2"/>
                </a:cxn>
              </a:cxnLst>
              <a:rect l="l" t="t" r="r" b="b"/>
              <a:pathLst>
                <a:path w="947204" h="582263">
                  <a:moveTo>
                    <a:pt x="0" y="582263"/>
                  </a:moveTo>
                  <a:lnTo>
                    <a:pt x="172219" y="582263"/>
                  </a:lnTo>
                  <a:lnTo>
                    <a:pt x="947204" y="0"/>
                  </a:lnTo>
                </a:path>
              </a:pathLst>
            </a:custGeom>
            <a:no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4" name="Freeform: Shape 41">
              <a:extLst>
                <a:ext uri="{FF2B5EF4-FFF2-40B4-BE49-F238E27FC236}">
                  <a16:creationId xmlns:a16="http://schemas.microsoft.com/office/drawing/2014/main" id="{867A5166-1140-2ED1-3BC6-3D183FD1A259}"/>
                </a:ext>
              </a:extLst>
            </p:cNvPr>
            <p:cNvSpPr/>
            <p:nvPr/>
          </p:nvSpPr>
          <p:spPr>
            <a:xfrm>
              <a:off x="5286176" y="2688920"/>
              <a:ext cx="375697" cy="191762"/>
            </a:xfrm>
            <a:custGeom>
              <a:avLst/>
              <a:gdLst>
                <a:gd name="connsiteX0" fmla="*/ 0 w 1041514"/>
                <a:gd name="connsiteY0" fmla="*/ 237826 h 237826"/>
                <a:gd name="connsiteX1" fmla="*/ 254228 w 1041514"/>
                <a:gd name="connsiteY1" fmla="*/ 237826 h 237826"/>
                <a:gd name="connsiteX2" fmla="*/ 1041514 w 1041514"/>
                <a:gd name="connsiteY2" fmla="*/ 0 h 237826"/>
              </a:gdLst>
              <a:ahLst/>
              <a:cxnLst>
                <a:cxn ang="0">
                  <a:pos x="connsiteX0" y="connsiteY0"/>
                </a:cxn>
                <a:cxn ang="0">
                  <a:pos x="connsiteX1" y="connsiteY1"/>
                </a:cxn>
                <a:cxn ang="0">
                  <a:pos x="connsiteX2" y="connsiteY2"/>
                </a:cxn>
              </a:cxnLst>
              <a:rect l="l" t="t" r="r" b="b"/>
              <a:pathLst>
                <a:path w="1041514" h="237826">
                  <a:moveTo>
                    <a:pt x="0" y="237826"/>
                  </a:moveTo>
                  <a:lnTo>
                    <a:pt x="254228" y="237826"/>
                  </a:lnTo>
                  <a:lnTo>
                    <a:pt x="1041514"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6" name="Freeform: Shape 43">
              <a:extLst>
                <a:ext uri="{FF2B5EF4-FFF2-40B4-BE49-F238E27FC236}">
                  <a16:creationId xmlns:a16="http://schemas.microsoft.com/office/drawing/2014/main" id="{9AF671DA-2001-0FBF-3E0A-4B326DE51EF8}"/>
                </a:ext>
              </a:extLst>
            </p:cNvPr>
            <p:cNvSpPr/>
            <p:nvPr/>
          </p:nvSpPr>
          <p:spPr>
            <a:xfrm>
              <a:off x="4998388" y="2511022"/>
              <a:ext cx="663485" cy="17789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7" name="Freeform: Shape 44">
              <a:extLst>
                <a:ext uri="{FF2B5EF4-FFF2-40B4-BE49-F238E27FC236}">
                  <a16:creationId xmlns:a16="http://schemas.microsoft.com/office/drawing/2014/main" id="{9CFADE15-960A-BDC4-D159-6B4AE7FB3964}"/>
                </a:ext>
              </a:extLst>
            </p:cNvPr>
            <p:cNvSpPr/>
            <p:nvPr/>
          </p:nvSpPr>
          <p:spPr>
            <a:xfrm>
              <a:off x="6219513" y="3346862"/>
              <a:ext cx="482732" cy="482465"/>
            </a:xfrm>
            <a:custGeom>
              <a:avLst/>
              <a:gdLst>
                <a:gd name="connsiteX0" fmla="*/ 889797 w 889797"/>
                <a:gd name="connsiteY0" fmla="*/ 1349047 h 1349047"/>
                <a:gd name="connsiteX1" fmla="*/ 561761 w 889797"/>
                <a:gd name="connsiteY1" fmla="*/ 1349047 h 1349047"/>
                <a:gd name="connsiteX2" fmla="*/ 0 w 889797"/>
                <a:gd name="connsiteY2" fmla="*/ 0 h 1349047"/>
              </a:gdLst>
              <a:ahLst/>
              <a:cxnLst>
                <a:cxn ang="0">
                  <a:pos x="connsiteX0" y="connsiteY0"/>
                </a:cxn>
                <a:cxn ang="0">
                  <a:pos x="connsiteX1" y="connsiteY1"/>
                </a:cxn>
                <a:cxn ang="0">
                  <a:pos x="connsiteX2" y="connsiteY2"/>
                </a:cxn>
              </a:cxnLst>
              <a:rect l="l" t="t" r="r" b="b"/>
              <a:pathLst>
                <a:path w="889797" h="1349047">
                  <a:moveTo>
                    <a:pt x="889797" y="1349047"/>
                  </a:moveTo>
                  <a:lnTo>
                    <a:pt x="561761" y="1349047"/>
                  </a:lnTo>
                  <a:lnTo>
                    <a:pt x="0" y="0"/>
                  </a:lnTo>
                </a:path>
              </a:pathLst>
            </a:custGeom>
            <a:no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8" name="Freeform: Shape 45">
              <a:extLst>
                <a:ext uri="{FF2B5EF4-FFF2-40B4-BE49-F238E27FC236}">
                  <a16:creationId xmlns:a16="http://schemas.microsoft.com/office/drawing/2014/main" id="{B9A53DA5-9B2A-41E0-B286-A1A145A246F7}"/>
                </a:ext>
              </a:extLst>
            </p:cNvPr>
            <p:cNvSpPr/>
            <p:nvPr/>
          </p:nvSpPr>
          <p:spPr>
            <a:xfrm>
              <a:off x="6222680" y="3346860"/>
              <a:ext cx="482731" cy="340936"/>
            </a:xfrm>
            <a:custGeom>
              <a:avLst/>
              <a:gdLst>
                <a:gd name="connsiteX0" fmla="*/ 836492 w 836492"/>
                <a:gd name="connsiteY0" fmla="*/ 996409 h 996409"/>
                <a:gd name="connsiteX1" fmla="*/ 553561 w 836492"/>
                <a:gd name="connsiteY1" fmla="*/ 996409 h 996409"/>
                <a:gd name="connsiteX2" fmla="*/ 0 w 836492"/>
                <a:gd name="connsiteY2" fmla="*/ 0 h 996409"/>
              </a:gdLst>
              <a:ahLst/>
              <a:cxnLst>
                <a:cxn ang="0">
                  <a:pos x="connsiteX0" y="connsiteY0"/>
                </a:cxn>
                <a:cxn ang="0">
                  <a:pos x="connsiteX1" y="connsiteY1"/>
                </a:cxn>
                <a:cxn ang="0">
                  <a:pos x="connsiteX2" y="connsiteY2"/>
                </a:cxn>
              </a:cxnLst>
              <a:rect l="l" t="t" r="r" b="b"/>
              <a:pathLst>
                <a:path w="836492" h="996409">
                  <a:moveTo>
                    <a:pt x="836492" y="996409"/>
                  </a:moveTo>
                  <a:lnTo>
                    <a:pt x="553561" y="996409"/>
                  </a:lnTo>
                  <a:lnTo>
                    <a:pt x="0"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9" name="Freeform: Shape 46">
              <a:extLst>
                <a:ext uri="{FF2B5EF4-FFF2-40B4-BE49-F238E27FC236}">
                  <a16:creationId xmlns:a16="http://schemas.microsoft.com/office/drawing/2014/main" id="{590DAB08-CFF8-EF0E-0582-40EB746808BC}"/>
                </a:ext>
              </a:extLst>
            </p:cNvPr>
            <p:cNvSpPr/>
            <p:nvPr/>
          </p:nvSpPr>
          <p:spPr>
            <a:xfrm>
              <a:off x="6219512" y="3346860"/>
              <a:ext cx="485899" cy="195301"/>
            </a:xfrm>
            <a:custGeom>
              <a:avLst/>
              <a:gdLst>
                <a:gd name="connsiteX0" fmla="*/ 914400 w 914400"/>
                <a:gd name="connsiteY0" fmla="*/ 717578 h 717578"/>
                <a:gd name="connsiteX1" fmla="*/ 557661 w 914400"/>
                <a:gd name="connsiteY1" fmla="*/ 717578 h 717578"/>
                <a:gd name="connsiteX2" fmla="*/ 0 w 914400"/>
                <a:gd name="connsiteY2" fmla="*/ 0 h 717578"/>
              </a:gdLst>
              <a:ahLst/>
              <a:cxnLst>
                <a:cxn ang="0">
                  <a:pos x="connsiteX0" y="connsiteY0"/>
                </a:cxn>
                <a:cxn ang="0">
                  <a:pos x="connsiteX1" y="connsiteY1"/>
                </a:cxn>
                <a:cxn ang="0">
                  <a:pos x="connsiteX2" y="connsiteY2"/>
                </a:cxn>
              </a:cxnLst>
              <a:rect l="l" t="t" r="r" b="b"/>
              <a:pathLst>
                <a:path w="914400" h="717578">
                  <a:moveTo>
                    <a:pt x="914400" y="717578"/>
                  </a:moveTo>
                  <a:lnTo>
                    <a:pt x="557661" y="717578"/>
                  </a:lnTo>
                  <a:lnTo>
                    <a:pt x="0"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0" name="Freeform: Shape 47">
              <a:extLst>
                <a:ext uri="{FF2B5EF4-FFF2-40B4-BE49-F238E27FC236}">
                  <a16:creationId xmlns:a16="http://schemas.microsoft.com/office/drawing/2014/main" id="{7B84722E-08EB-B1A2-4927-DB42FCF0D9DE}"/>
                </a:ext>
              </a:extLst>
            </p:cNvPr>
            <p:cNvSpPr/>
            <p:nvPr/>
          </p:nvSpPr>
          <p:spPr>
            <a:xfrm>
              <a:off x="6244860" y="2705452"/>
              <a:ext cx="328748" cy="565365"/>
            </a:xfrm>
            <a:custGeom>
              <a:avLst/>
              <a:gdLst>
                <a:gd name="connsiteX0" fmla="*/ 811888 w 811888"/>
                <a:gd name="connsiteY0" fmla="*/ 701177 h 701177"/>
                <a:gd name="connsiteX1" fmla="*/ 516656 w 811888"/>
                <a:gd name="connsiteY1" fmla="*/ 701177 h 701177"/>
                <a:gd name="connsiteX2" fmla="*/ 0 w 811888"/>
                <a:gd name="connsiteY2" fmla="*/ 0 h 701177"/>
              </a:gdLst>
              <a:ahLst/>
              <a:cxnLst>
                <a:cxn ang="0">
                  <a:pos x="connsiteX0" y="connsiteY0"/>
                </a:cxn>
                <a:cxn ang="0">
                  <a:pos x="connsiteX1" y="connsiteY1"/>
                </a:cxn>
                <a:cxn ang="0">
                  <a:pos x="connsiteX2" y="connsiteY2"/>
                </a:cxn>
              </a:cxnLst>
              <a:rect l="l" t="t" r="r" b="b"/>
              <a:pathLst>
                <a:path w="811888" h="701177">
                  <a:moveTo>
                    <a:pt x="811888" y="701177"/>
                  </a:moveTo>
                  <a:lnTo>
                    <a:pt x="516656" y="701177"/>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1" name="Freeform: Shape 48">
              <a:extLst>
                <a:ext uri="{FF2B5EF4-FFF2-40B4-BE49-F238E27FC236}">
                  <a16:creationId xmlns:a16="http://schemas.microsoft.com/office/drawing/2014/main" id="{84EA6CA6-9971-9625-4924-1241B0BB03A7}"/>
                </a:ext>
              </a:extLst>
            </p:cNvPr>
            <p:cNvSpPr/>
            <p:nvPr/>
          </p:nvSpPr>
          <p:spPr>
            <a:xfrm>
              <a:off x="6239648" y="2707512"/>
              <a:ext cx="340982" cy="383232"/>
            </a:xfrm>
            <a:custGeom>
              <a:avLst/>
              <a:gdLst>
                <a:gd name="connsiteX0" fmla="*/ 881597 w 881597"/>
                <a:gd name="connsiteY0" fmla="*/ 405945 h 405945"/>
                <a:gd name="connsiteX1" fmla="*/ 545360 w 881597"/>
                <a:gd name="connsiteY1" fmla="*/ 405945 h 405945"/>
                <a:gd name="connsiteX2" fmla="*/ 0 w 881597"/>
                <a:gd name="connsiteY2" fmla="*/ 0 h 405945"/>
              </a:gdLst>
              <a:ahLst/>
              <a:cxnLst>
                <a:cxn ang="0">
                  <a:pos x="connsiteX0" y="connsiteY0"/>
                </a:cxn>
                <a:cxn ang="0">
                  <a:pos x="connsiteX1" y="connsiteY1"/>
                </a:cxn>
                <a:cxn ang="0">
                  <a:pos x="connsiteX2" y="connsiteY2"/>
                </a:cxn>
              </a:cxnLst>
              <a:rect l="l" t="t" r="r" b="b"/>
              <a:pathLst>
                <a:path w="881597" h="405945">
                  <a:moveTo>
                    <a:pt x="881597" y="405945"/>
                  </a:moveTo>
                  <a:lnTo>
                    <a:pt x="545360" y="405945"/>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2" name="Freeform: Shape 49">
              <a:extLst>
                <a:ext uri="{FF2B5EF4-FFF2-40B4-BE49-F238E27FC236}">
                  <a16:creationId xmlns:a16="http://schemas.microsoft.com/office/drawing/2014/main" id="{28C0E62E-BF5A-6761-843A-14AA50067071}"/>
                </a:ext>
              </a:extLst>
            </p:cNvPr>
            <p:cNvSpPr/>
            <p:nvPr/>
          </p:nvSpPr>
          <p:spPr>
            <a:xfrm>
              <a:off x="7030622" y="2265724"/>
              <a:ext cx="453064" cy="122838"/>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3" name="Freeform: Shape 50">
              <a:extLst>
                <a:ext uri="{FF2B5EF4-FFF2-40B4-BE49-F238E27FC236}">
                  <a16:creationId xmlns:a16="http://schemas.microsoft.com/office/drawing/2014/main" id="{49B76119-9462-2772-4DB0-B0D1301D2FA5}"/>
                </a:ext>
              </a:extLst>
            </p:cNvPr>
            <p:cNvSpPr/>
            <p:nvPr/>
          </p:nvSpPr>
          <p:spPr>
            <a:xfrm>
              <a:off x="7040127" y="2265723"/>
              <a:ext cx="573251" cy="45719"/>
            </a:xfrm>
            <a:custGeom>
              <a:avLst/>
              <a:gdLst>
                <a:gd name="connsiteX0" fmla="*/ 401844 w 401844"/>
                <a:gd name="connsiteY0" fmla="*/ 0 h 0"/>
                <a:gd name="connsiteX1" fmla="*/ 0 w 401844"/>
                <a:gd name="connsiteY1" fmla="*/ 0 h 0"/>
              </a:gdLst>
              <a:ahLst/>
              <a:cxnLst>
                <a:cxn ang="0">
                  <a:pos x="connsiteX0" y="connsiteY0"/>
                </a:cxn>
                <a:cxn ang="0">
                  <a:pos x="connsiteX1" y="connsiteY1"/>
                </a:cxn>
              </a:cxnLst>
              <a:rect l="l" t="t" r="r" b="b"/>
              <a:pathLst>
                <a:path w="401844">
                  <a:moveTo>
                    <a:pt x="401844" y="0"/>
                  </a:moveTo>
                  <a:lnTo>
                    <a:pt x="0" y="0"/>
                  </a:lnTo>
                </a:path>
              </a:pathLst>
            </a:custGeom>
            <a:no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4" name="Freeform: Shape 51">
              <a:extLst>
                <a:ext uri="{FF2B5EF4-FFF2-40B4-BE49-F238E27FC236}">
                  <a16:creationId xmlns:a16="http://schemas.microsoft.com/office/drawing/2014/main" id="{A15CDEB5-1464-CE9C-4E6B-54B876DBBEAE}"/>
                </a:ext>
              </a:extLst>
            </p:cNvPr>
            <p:cNvSpPr/>
            <p:nvPr/>
          </p:nvSpPr>
          <p:spPr>
            <a:xfrm>
              <a:off x="6070597" y="1321960"/>
              <a:ext cx="434071" cy="335418"/>
            </a:xfrm>
            <a:custGeom>
              <a:avLst/>
              <a:gdLst>
                <a:gd name="connsiteX0" fmla="*/ 561761 w 561761"/>
                <a:gd name="connsiteY0" fmla="*/ 0 h 541260"/>
                <a:gd name="connsiteX1" fmla="*/ 455150 w 561761"/>
                <a:gd name="connsiteY1" fmla="*/ 0 h 541260"/>
                <a:gd name="connsiteX2" fmla="*/ 0 w 561761"/>
                <a:gd name="connsiteY2" fmla="*/ 541260 h 541260"/>
              </a:gdLst>
              <a:ahLst/>
              <a:cxnLst>
                <a:cxn ang="0">
                  <a:pos x="connsiteX0" y="connsiteY0"/>
                </a:cxn>
                <a:cxn ang="0">
                  <a:pos x="connsiteX1" y="connsiteY1"/>
                </a:cxn>
                <a:cxn ang="0">
                  <a:pos x="connsiteX2" y="connsiteY2"/>
                </a:cxn>
              </a:cxnLst>
              <a:rect l="l" t="t" r="r" b="b"/>
              <a:pathLst>
                <a:path w="561761" h="541260">
                  <a:moveTo>
                    <a:pt x="561761" y="0"/>
                  </a:moveTo>
                  <a:lnTo>
                    <a:pt x="455150" y="0"/>
                  </a:lnTo>
                  <a:lnTo>
                    <a:pt x="0" y="54126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5" name="Freeform: Shape 52">
              <a:extLst>
                <a:ext uri="{FF2B5EF4-FFF2-40B4-BE49-F238E27FC236}">
                  <a16:creationId xmlns:a16="http://schemas.microsoft.com/office/drawing/2014/main" id="{1AC57DCA-35E8-6378-3366-B5D892E492C4}"/>
                </a:ext>
              </a:extLst>
            </p:cNvPr>
            <p:cNvSpPr/>
            <p:nvPr/>
          </p:nvSpPr>
          <p:spPr>
            <a:xfrm>
              <a:off x="6067428" y="1135932"/>
              <a:ext cx="532291" cy="508221"/>
            </a:xfrm>
            <a:custGeom>
              <a:avLst/>
              <a:gdLst>
                <a:gd name="connsiteX0" fmla="*/ 688876 w 688876"/>
                <a:gd name="connsiteY0" fmla="*/ 0 h 815989"/>
                <a:gd name="connsiteX1" fmla="*/ 438748 w 688876"/>
                <a:gd name="connsiteY1" fmla="*/ 0 h 815989"/>
                <a:gd name="connsiteX2" fmla="*/ 0 w 688876"/>
                <a:gd name="connsiteY2" fmla="*/ 815989 h 815989"/>
              </a:gdLst>
              <a:ahLst/>
              <a:cxnLst>
                <a:cxn ang="0">
                  <a:pos x="connsiteX0" y="connsiteY0"/>
                </a:cxn>
                <a:cxn ang="0">
                  <a:pos x="connsiteX1" y="connsiteY1"/>
                </a:cxn>
                <a:cxn ang="0">
                  <a:pos x="connsiteX2" y="connsiteY2"/>
                </a:cxn>
              </a:cxnLst>
              <a:rect l="l" t="t" r="r" b="b"/>
              <a:pathLst>
                <a:path w="688876" h="815989">
                  <a:moveTo>
                    <a:pt x="688876" y="0"/>
                  </a:moveTo>
                  <a:lnTo>
                    <a:pt x="438748" y="0"/>
                  </a:lnTo>
                  <a:lnTo>
                    <a:pt x="0" y="815989"/>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6" name="TextBox 15">
              <a:extLst>
                <a:ext uri="{FF2B5EF4-FFF2-40B4-BE49-F238E27FC236}">
                  <a16:creationId xmlns:a16="http://schemas.microsoft.com/office/drawing/2014/main" id="{D3DE6138-3602-6EE0-E01F-60A8192FD8B7}"/>
                </a:ext>
              </a:extLst>
            </p:cNvPr>
            <p:cNvSpPr txBox="1"/>
            <p:nvPr/>
          </p:nvSpPr>
          <p:spPr>
            <a:xfrm>
              <a:off x="4731369" y="3621399"/>
              <a:ext cx="850129" cy="170655"/>
            </a:xfrm>
            <a:prstGeom prst="rect">
              <a:avLst/>
            </a:prstGeom>
            <a:noFill/>
          </p:spPr>
          <p:txBody>
            <a:bodyPr wrap="square" rtlCol="0">
              <a:spAutoFit/>
            </a:bodyPr>
            <a:lstStyle/>
            <a:p>
              <a:pPr algn="r" defTabSz="685664">
                <a:defRPr/>
              </a:pPr>
              <a:r>
                <a:rPr lang="en-IN" sz="700" b="1">
                  <a:solidFill>
                    <a:srgbClr val="FFDA00"/>
                  </a:solidFill>
                  <a:latin typeface="Trebuchet MS"/>
                </a:rPr>
                <a:t>BENGALURU 02</a:t>
              </a:r>
            </a:p>
          </p:txBody>
        </p:sp>
        <p:sp>
          <p:nvSpPr>
            <p:cNvPr id="46" name="TextBox 45">
              <a:extLst>
                <a:ext uri="{FF2B5EF4-FFF2-40B4-BE49-F238E27FC236}">
                  <a16:creationId xmlns:a16="http://schemas.microsoft.com/office/drawing/2014/main" id="{CB7D74C0-B91E-E43C-BDE5-C33051672EEC}"/>
                </a:ext>
              </a:extLst>
            </p:cNvPr>
            <p:cNvSpPr txBox="1"/>
            <p:nvPr/>
          </p:nvSpPr>
          <p:spPr>
            <a:xfrm>
              <a:off x="6667515" y="3454192"/>
              <a:ext cx="686405"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algn="l" defTabSz="685664">
                <a:defRPr/>
              </a:pPr>
              <a:r>
                <a:rPr lang="en-IN" b="1">
                  <a:solidFill>
                    <a:srgbClr val="FFDA00"/>
                  </a:solidFill>
                </a:rPr>
                <a:t>CHENNAI 02 </a:t>
              </a:r>
            </a:p>
          </p:txBody>
        </p:sp>
        <p:sp>
          <p:nvSpPr>
            <p:cNvPr id="47" name="TextBox 46">
              <a:extLst>
                <a:ext uri="{FF2B5EF4-FFF2-40B4-BE49-F238E27FC236}">
                  <a16:creationId xmlns:a16="http://schemas.microsoft.com/office/drawing/2014/main" id="{D694CD58-1B0F-430C-0151-68E799FDEF8F}"/>
                </a:ext>
              </a:extLst>
            </p:cNvPr>
            <p:cNvSpPr txBox="1"/>
            <p:nvPr/>
          </p:nvSpPr>
          <p:spPr>
            <a:xfrm>
              <a:off x="6676612" y="3738236"/>
              <a:ext cx="1072730"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algn="l" defTabSz="685664">
                <a:defRPr/>
              </a:pPr>
              <a:r>
                <a:rPr lang="en-IN">
                  <a:solidFill>
                    <a:srgbClr val="00B0F0"/>
                  </a:solidFill>
                </a:rPr>
                <a:t>CLS, </a:t>
              </a:r>
              <a:r>
                <a:rPr lang="en-IN" err="1">
                  <a:solidFill>
                    <a:srgbClr val="00B0F0"/>
                  </a:solidFill>
                </a:rPr>
                <a:t>Siruseri</a:t>
              </a:r>
              <a:r>
                <a:rPr lang="en-IN">
                  <a:solidFill>
                    <a:srgbClr val="00B0F0"/>
                  </a:solidFill>
                </a:rPr>
                <a:t>, Chennai</a:t>
              </a:r>
            </a:p>
          </p:txBody>
        </p:sp>
        <p:sp>
          <p:nvSpPr>
            <p:cNvPr id="50" name="TextBox 49">
              <a:extLst>
                <a:ext uri="{FF2B5EF4-FFF2-40B4-BE49-F238E27FC236}">
                  <a16:creationId xmlns:a16="http://schemas.microsoft.com/office/drawing/2014/main" id="{2B23CBDF-B2DC-793F-6086-6D25C35E0E15}"/>
                </a:ext>
              </a:extLst>
            </p:cNvPr>
            <p:cNvSpPr txBox="1"/>
            <p:nvPr/>
          </p:nvSpPr>
          <p:spPr>
            <a:xfrm>
              <a:off x="6541011" y="3030410"/>
              <a:ext cx="888157"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US" b="1">
                  <a:solidFill>
                    <a:srgbClr val="FFDA00"/>
                  </a:solidFill>
                </a:rPr>
                <a:t>HYDERABAD 02 </a:t>
              </a:r>
              <a:endParaRPr lang="en-IN" b="1">
                <a:solidFill>
                  <a:srgbClr val="FFDA00"/>
                </a:solidFill>
              </a:endParaRPr>
            </a:p>
          </p:txBody>
        </p:sp>
        <p:sp>
          <p:nvSpPr>
            <p:cNvPr id="51" name="TextBox 50">
              <a:extLst>
                <a:ext uri="{FF2B5EF4-FFF2-40B4-BE49-F238E27FC236}">
                  <a16:creationId xmlns:a16="http://schemas.microsoft.com/office/drawing/2014/main" id="{F2DF5733-5B4C-7F3F-5D6A-1654295DC0FB}"/>
                </a:ext>
              </a:extLst>
            </p:cNvPr>
            <p:cNvSpPr txBox="1"/>
            <p:nvPr/>
          </p:nvSpPr>
          <p:spPr>
            <a:xfrm>
              <a:off x="7590033" y="2168266"/>
              <a:ext cx="1078495"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srgbClr val="00B0F0"/>
                  </a:solidFill>
                </a:rPr>
                <a:t>SAARC Gateway, Kolkata</a:t>
              </a:r>
            </a:p>
          </p:txBody>
        </p:sp>
        <p:sp>
          <p:nvSpPr>
            <p:cNvPr id="52" name="TextBox 51">
              <a:extLst>
                <a:ext uri="{FF2B5EF4-FFF2-40B4-BE49-F238E27FC236}">
                  <a16:creationId xmlns:a16="http://schemas.microsoft.com/office/drawing/2014/main" id="{A4B5A619-B578-CE3F-FBB8-E56B8141D28C}"/>
                </a:ext>
              </a:extLst>
            </p:cNvPr>
            <p:cNvSpPr txBox="1"/>
            <p:nvPr/>
          </p:nvSpPr>
          <p:spPr>
            <a:xfrm>
              <a:off x="6595529" y="1050736"/>
              <a:ext cx="583814"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b="1">
                  <a:solidFill>
                    <a:srgbClr val="FFDA00"/>
                  </a:solidFill>
                </a:rPr>
                <a:t>NOIDA 02 </a:t>
              </a:r>
            </a:p>
          </p:txBody>
        </p:sp>
        <p:sp>
          <p:nvSpPr>
            <p:cNvPr id="53" name="TextBox 52">
              <a:extLst>
                <a:ext uri="{FF2B5EF4-FFF2-40B4-BE49-F238E27FC236}">
                  <a16:creationId xmlns:a16="http://schemas.microsoft.com/office/drawing/2014/main" id="{FA1E09D8-3109-3484-6269-E5B59DE251A0}"/>
                </a:ext>
              </a:extLst>
            </p:cNvPr>
            <p:cNvSpPr txBox="1"/>
            <p:nvPr/>
          </p:nvSpPr>
          <p:spPr>
            <a:xfrm>
              <a:off x="4048102" y="2437027"/>
              <a:ext cx="1001144"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pt-BR" b="1">
                  <a:solidFill>
                    <a:srgbClr val="FFDA00"/>
                  </a:solidFill>
                </a:rPr>
                <a:t>MUMBAI 03 RABALE</a:t>
              </a:r>
              <a:endParaRPr lang="en-IN" b="1">
                <a:solidFill>
                  <a:srgbClr val="FFDA00"/>
                </a:solidFill>
              </a:endParaRPr>
            </a:p>
          </p:txBody>
        </p:sp>
        <p:sp>
          <p:nvSpPr>
            <p:cNvPr id="54" name="TextBox 53">
              <a:extLst>
                <a:ext uri="{FF2B5EF4-FFF2-40B4-BE49-F238E27FC236}">
                  <a16:creationId xmlns:a16="http://schemas.microsoft.com/office/drawing/2014/main" id="{4BF1A615-4ED7-DEC4-E30E-D1BB4CA068FA}"/>
                </a:ext>
              </a:extLst>
            </p:cNvPr>
            <p:cNvSpPr txBox="1"/>
            <p:nvPr/>
          </p:nvSpPr>
          <p:spPr>
            <a:xfrm>
              <a:off x="4197615" y="3050771"/>
              <a:ext cx="1132515"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IN">
                  <a:solidFill>
                    <a:srgbClr val="00B0F0"/>
                  </a:solidFill>
                </a:rPr>
                <a:t>CLS, Versova, Mumbai</a:t>
              </a:r>
            </a:p>
          </p:txBody>
        </p:sp>
        <p:sp>
          <p:nvSpPr>
            <p:cNvPr id="55" name="Freeform: Shape 43">
              <a:extLst>
                <a:ext uri="{FF2B5EF4-FFF2-40B4-BE49-F238E27FC236}">
                  <a16:creationId xmlns:a16="http://schemas.microsoft.com/office/drawing/2014/main" id="{9C7507EA-452B-59F1-050F-5CAFAB405D8D}"/>
                </a:ext>
              </a:extLst>
            </p:cNvPr>
            <p:cNvSpPr/>
            <p:nvPr/>
          </p:nvSpPr>
          <p:spPr>
            <a:xfrm>
              <a:off x="5230153" y="2649593"/>
              <a:ext cx="418106" cy="4571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7" name="Freeform: Shape 43">
              <a:extLst>
                <a:ext uri="{FF2B5EF4-FFF2-40B4-BE49-F238E27FC236}">
                  <a16:creationId xmlns:a16="http://schemas.microsoft.com/office/drawing/2014/main" id="{A0CCA45E-F1C8-D964-1028-1EBA007D775F}"/>
                </a:ext>
              </a:extLst>
            </p:cNvPr>
            <p:cNvSpPr/>
            <p:nvPr/>
          </p:nvSpPr>
          <p:spPr>
            <a:xfrm>
              <a:off x="4938398" y="2207450"/>
              <a:ext cx="1006508" cy="183782"/>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8" name="Freeform: Shape 43">
              <a:extLst>
                <a:ext uri="{FF2B5EF4-FFF2-40B4-BE49-F238E27FC236}">
                  <a16:creationId xmlns:a16="http://schemas.microsoft.com/office/drawing/2014/main" id="{2D9275C9-BDDF-E1C7-55AB-EE33A56E81B8}"/>
                </a:ext>
              </a:extLst>
            </p:cNvPr>
            <p:cNvSpPr/>
            <p:nvPr/>
          </p:nvSpPr>
          <p:spPr>
            <a:xfrm>
              <a:off x="5558692" y="977291"/>
              <a:ext cx="400275" cy="138507"/>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9" name="Freeform: Shape 43">
              <a:extLst>
                <a:ext uri="{FF2B5EF4-FFF2-40B4-BE49-F238E27FC236}">
                  <a16:creationId xmlns:a16="http://schemas.microsoft.com/office/drawing/2014/main" id="{303E35FD-D16D-A025-3D45-BE29FDD9AE2A}"/>
                </a:ext>
              </a:extLst>
            </p:cNvPr>
            <p:cNvSpPr/>
            <p:nvPr/>
          </p:nvSpPr>
          <p:spPr>
            <a:xfrm flipH="1">
              <a:off x="6606430" y="1391182"/>
              <a:ext cx="449999" cy="55958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0" name="Freeform: Shape 43">
              <a:extLst>
                <a:ext uri="{FF2B5EF4-FFF2-40B4-BE49-F238E27FC236}">
                  <a16:creationId xmlns:a16="http://schemas.microsoft.com/office/drawing/2014/main" id="{E3CE211F-A5A3-70AA-892B-547421A5EE93}"/>
                </a:ext>
              </a:extLst>
            </p:cNvPr>
            <p:cNvSpPr/>
            <p:nvPr/>
          </p:nvSpPr>
          <p:spPr>
            <a:xfrm flipH="1">
              <a:off x="6870709" y="1622662"/>
              <a:ext cx="1018492" cy="31872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2" name="Freeform: Shape 49">
              <a:extLst>
                <a:ext uri="{FF2B5EF4-FFF2-40B4-BE49-F238E27FC236}">
                  <a16:creationId xmlns:a16="http://schemas.microsoft.com/office/drawing/2014/main" id="{F2437320-B954-15B4-B1F0-F838FE1D3BB2}"/>
                </a:ext>
              </a:extLst>
            </p:cNvPr>
            <p:cNvSpPr/>
            <p:nvPr/>
          </p:nvSpPr>
          <p:spPr>
            <a:xfrm>
              <a:off x="7512911" y="1820621"/>
              <a:ext cx="290041" cy="53517"/>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3" name="Freeform: Shape 49">
              <a:extLst>
                <a:ext uri="{FF2B5EF4-FFF2-40B4-BE49-F238E27FC236}">
                  <a16:creationId xmlns:a16="http://schemas.microsoft.com/office/drawing/2014/main" id="{E9F21C01-9B00-50E1-F0E2-DB21B9BFA51D}"/>
                </a:ext>
              </a:extLst>
            </p:cNvPr>
            <p:cNvSpPr/>
            <p:nvPr/>
          </p:nvSpPr>
          <p:spPr>
            <a:xfrm>
              <a:off x="6714273" y="2595793"/>
              <a:ext cx="277863" cy="75741"/>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4" name="Freeform: Shape 49">
              <a:extLst>
                <a:ext uri="{FF2B5EF4-FFF2-40B4-BE49-F238E27FC236}">
                  <a16:creationId xmlns:a16="http://schemas.microsoft.com/office/drawing/2014/main" id="{0829372D-7717-D2E9-5788-F27050B4A2A4}"/>
                </a:ext>
              </a:extLst>
            </p:cNvPr>
            <p:cNvSpPr/>
            <p:nvPr/>
          </p:nvSpPr>
          <p:spPr>
            <a:xfrm flipH="1" flipV="1">
              <a:off x="5139029" y="1813163"/>
              <a:ext cx="1163725" cy="568957"/>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5" name="Freeform: Shape 40">
              <a:extLst>
                <a:ext uri="{FF2B5EF4-FFF2-40B4-BE49-F238E27FC236}">
                  <a16:creationId xmlns:a16="http://schemas.microsoft.com/office/drawing/2014/main" id="{F0A30318-8C58-B615-2212-3BE537273912}"/>
                </a:ext>
              </a:extLst>
            </p:cNvPr>
            <p:cNvSpPr/>
            <p:nvPr/>
          </p:nvSpPr>
          <p:spPr>
            <a:xfrm>
              <a:off x="5423560" y="3458218"/>
              <a:ext cx="427538" cy="96944"/>
            </a:xfrm>
            <a:custGeom>
              <a:avLst/>
              <a:gdLst>
                <a:gd name="connsiteX0" fmla="*/ 0 w 947204"/>
                <a:gd name="connsiteY0" fmla="*/ 582263 h 582263"/>
                <a:gd name="connsiteX1" fmla="*/ 172219 w 947204"/>
                <a:gd name="connsiteY1" fmla="*/ 582263 h 582263"/>
                <a:gd name="connsiteX2" fmla="*/ 947204 w 947204"/>
                <a:gd name="connsiteY2" fmla="*/ 0 h 582263"/>
              </a:gdLst>
              <a:ahLst/>
              <a:cxnLst>
                <a:cxn ang="0">
                  <a:pos x="connsiteX0" y="connsiteY0"/>
                </a:cxn>
                <a:cxn ang="0">
                  <a:pos x="connsiteX1" y="connsiteY1"/>
                </a:cxn>
                <a:cxn ang="0">
                  <a:pos x="connsiteX2" y="connsiteY2"/>
                </a:cxn>
              </a:cxnLst>
              <a:rect l="l" t="t" r="r" b="b"/>
              <a:pathLst>
                <a:path w="947204" h="582263">
                  <a:moveTo>
                    <a:pt x="0" y="582263"/>
                  </a:moveTo>
                  <a:lnTo>
                    <a:pt x="172219" y="582263"/>
                  </a:lnTo>
                  <a:lnTo>
                    <a:pt x="947204"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6" name="Freeform: Shape 43">
              <a:extLst>
                <a:ext uri="{FF2B5EF4-FFF2-40B4-BE49-F238E27FC236}">
                  <a16:creationId xmlns:a16="http://schemas.microsoft.com/office/drawing/2014/main" id="{32572B22-C289-FA5E-6F16-A1585609B1C3}"/>
                </a:ext>
              </a:extLst>
            </p:cNvPr>
            <p:cNvSpPr/>
            <p:nvPr/>
          </p:nvSpPr>
          <p:spPr>
            <a:xfrm>
              <a:off x="4891799" y="1985391"/>
              <a:ext cx="510389" cy="14064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7" name="Freeform: Shape 43">
              <a:extLst>
                <a:ext uri="{FF2B5EF4-FFF2-40B4-BE49-F238E27FC236}">
                  <a16:creationId xmlns:a16="http://schemas.microsoft.com/office/drawing/2014/main" id="{020DC81C-2F63-E6BF-1042-53C64731EE92}"/>
                </a:ext>
              </a:extLst>
            </p:cNvPr>
            <p:cNvSpPr/>
            <p:nvPr/>
          </p:nvSpPr>
          <p:spPr>
            <a:xfrm>
              <a:off x="5093946" y="1605736"/>
              <a:ext cx="754610" cy="35442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05" name="Freeform: Shape 49">
              <a:extLst>
                <a:ext uri="{FF2B5EF4-FFF2-40B4-BE49-F238E27FC236}">
                  <a16:creationId xmlns:a16="http://schemas.microsoft.com/office/drawing/2014/main" id="{31B26833-4DA4-3164-AF67-1CFA1F0C97E9}"/>
                </a:ext>
              </a:extLst>
            </p:cNvPr>
            <p:cNvSpPr/>
            <p:nvPr/>
          </p:nvSpPr>
          <p:spPr>
            <a:xfrm>
              <a:off x="6817782" y="1926724"/>
              <a:ext cx="962314" cy="183782"/>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10" name="Freeform: Shape 49">
              <a:extLst>
                <a:ext uri="{FF2B5EF4-FFF2-40B4-BE49-F238E27FC236}">
                  <a16:creationId xmlns:a16="http://schemas.microsoft.com/office/drawing/2014/main" id="{420D88AC-87AA-8CD2-107C-9C4AFE010D9C}"/>
                </a:ext>
              </a:extLst>
            </p:cNvPr>
            <p:cNvSpPr/>
            <p:nvPr/>
          </p:nvSpPr>
          <p:spPr>
            <a:xfrm>
              <a:off x="6302132" y="2497591"/>
              <a:ext cx="706676" cy="497071"/>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15" name="Freeform: Shape 43">
              <a:extLst>
                <a:ext uri="{FF2B5EF4-FFF2-40B4-BE49-F238E27FC236}">
                  <a16:creationId xmlns:a16="http://schemas.microsoft.com/office/drawing/2014/main" id="{BD0CA881-7ECB-AA27-B0FA-2B9B79BFD6EF}"/>
                </a:ext>
              </a:extLst>
            </p:cNvPr>
            <p:cNvSpPr/>
            <p:nvPr/>
          </p:nvSpPr>
          <p:spPr>
            <a:xfrm>
              <a:off x="5046667" y="2358220"/>
              <a:ext cx="969794" cy="8852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0" name="Freeform: Shape 49">
              <a:extLst>
                <a:ext uri="{FF2B5EF4-FFF2-40B4-BE49-F238E27FC236}">
                  <a16:creationId xmlns:a16="http://schemas.microsoft.com/office/drawing/2014/main" id="{0CF56B92-5106-5CF5-E49B-53135044E9B9}"/>
                </a:ext>
              </a:extLst>
            </p:cNvPr>
            <p:cNvSpPr/>
            <p:nvPr/>
          </p:nvSpPr>
          <p:spPr>
            <a:xfrm>
              <a:off x="6744736" y="2464152"/>
              <a:ext cx="277863" cy="56380"/>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1" name="Freeform: Shape 49">
              <a:extLst>
                <a:ext uri="{FF2B5EF4-FFF2-40B4-BE49-F238E27FC236}">
                  <a16:creationId xmlns:a16="http://schemas.microsoft.com/office/drawing/2014/main" id="{6182F362-CA9C-6896-AD88-C32CC36F238D}"/>
                </a:ext>
              </a:extLst>
            </p:cNvPr>
            <p:cNvSpPr/>
            <p:nvPr/>
          </p:nvSpPr>
          <p:spPr>
            <a:xfrm>
              <a:off x="6586322" y="2750041"/>
              <a:ext cx="138932" cy="95498"/>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grpSp>
      <p:sp>
        <p:nvSpPr>
          <p:cNvPr id="62" name="TextBox 61">
            <a:extLst>
              <a:ext uri="{FF2B5EF4-FFF2-40B4-BE49-F238E27FC236}">
                <a16:creationId xmlns:a16="http://schemas.microsoft.com/office/drawing/2014/main" id="{0AA9A9A1-EB10-C83D-9565-18E371438488}"/>
              </a:ext>
            </a:extLst>
          </p:cNvPr>
          <p:cNvSpPr txBox="1"/>
          <p:nvPr/>
        </p:nvSpPr>
        <p:spPr>
          <a:xfrm>
            <a:off x="6601573" y="1447872"/>
            <a:ext cx="771497" cy="307777"/>
          </a:xfrm>
          <a:prstGeom prst="rect">
            <a:avLst/>
          </a:prstGeom>
          <a:solidFill>
            <a:srgbClr val="BED730"/>
          </a:solidFill>
        </p:spPr>
        <p:txBody>
          <a:bodyPr wrap="square" rtlCol="0">
            <a:spAutoFit/>
          </a:bodyPr>
          <a:lstStyle>
            <a:defPPr>
              <a:defRPr lang="en-US"/>
            </a:defPPr>
            <a:lvl1pPr algn="r" defTabSz="685681">
              <a:defRPr sz="900" b="1">
                <a:latin typeface="Trebuchet MS"/>
              </a:defRPr>
            </a:lvl1pPr>
          </a:lstStyle>
          <a:p>
            <a:pPr algn="l" defTabSz="685664">
              <a:defRPr/>
            </a:pPr>
            <a:r>
              <a:rPr lang="en-US" sz="700">
                <a:solidFill>
                  <a:prstClr val="black"/>
                </a:solidFill>
              </a:rPr>
              <a:t>LUCKNOW 01</a:t>
            </a:r>
          </a:p>
          <a:p>
            <a:pPr algn="l" defTabSz="685664">
              <a:defRPr/>
            </a:pPr>
            <a:r>
              <a:rPr lang="en-US" sz="700">
                <a:solidFill>
                  <a:prstClr val="black"/>
                </a:solidFill>
              </a:rPr>
              <a:t>June 2025</a:t>
            </a:r>
            <a:endParaRPr lang="en-IN" sz="700">
              <a:solidFill>
                <a:prstClr val="black"/>
              </a:solidFill>
            </a:endParaRPr>
          </a:p>
        </p:txBody>
      </p:sp>
      <p:sp>
        <p:nvSpPr>
          <p:cNvPr id="63" name="TextBox 62">
            <a:extLst>
              <a:ext uri="{FF2B5EF4-FFF2-40B4-BE49-F238E27FC236}">
                <a16:creationId xmlns:a16="http://schemas.microsoft.com/office/drawing/2014/main" id="{57CFFA09-9A1E-F241-7522-74719E399DD0}"/>
              </a:ext>
            </a:extLst>
          </p:cNvPr>
          <p:cNvSpPr txBox="1"/>
          <p:nvPr/>
        </p:nvSpPr>
        <p:spPr>
          <a:xfrm>
            <a:off x="3866760" y="1072368"/>
            <a:ext cx="968159" cy="307777"/>
          </a:xfrm>
          <a:prstGeom prst="rect">
            <a:avLst/>
          </a:prstGeom>
          <a:solidFill>
            <a:srgbClr val="BED730"/>
          </a:solid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US" b="1" dirty="0">
                <a:solidFill>
                  <a:prstClr val="black"/>
                </a:solidFill>
              </a:rPr>
              <a:t>CHANDIGARH 01</a:t>
            </a:r>
          </a:p>
          <a:p>
            <a:pPr defTabSz="685664">
              <a:defRPr/>
            </a:pPr>
            <a:r>
              <a:rPr lang="en-US" b="1" dirty="0">
                <a:solidFill>
                  <a:prstClr val="black"/>
                </a:solidFill>
              </a:rPr>
              <a:t>Oct 2025</a:t>
            </a:r>
            <a:endParaRPr lang="en-IN" b="1" dirty="0">
              <a:solidFill>
                <a:prstClr val="black"/>
              </a:solidFill>
            </a:endParaRPr>
          </a:p>
        </p:txBody>
      </p:sp>
      <p:sp>
        <p:nvSpPr>
          <p:cNvPr id="64" name="TextBox 63">
            <a:extLst>
              <a:ext uri="{FF2B5EF4-FFF2-40B4-BE49-F238E27FC236}">
                <a16:creationId xmlns:a16="http://schemas.microsoft.com/office/drawing/2014/main" id="{BA93FDCE-77E4-D0B8-578D-5BF9591E5FC9}"/>
              </a:ext>
            </a:extLst>
          </p:cNvPr>
          <p:cNvSpPr txBox="1"/>
          <p:nvPr/>
        </p:nvSpPr>
        <p:spPr>
          <a:xfrm>
            <a:off x="7552696" y="1841162"/>
            <a:ext cx="603578" cy="200055"/>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PATNA 01</a:t>
            </a:r>
            <a:endParaRPr lang="en-IN" sz="700">
              <a:solidFill>
                <a:prstClr val="black"/>
              </a:solidFill>
            </a:endParaRPr>
          </a:p>
        </p:txBody>
      </p:sp>
      <p:sp>
        <p:nvSpPr>
          <p:cNvPr id="65" name="TextBox 64">
            <a:extLst>
              <a:ext uri="{FF2B5EF4-FFF2-40B4-BE49-F238E27FC236}">
                <a16:creationId xmlns:a16="http://schemas.microsoft.com/office/drawing/2014/main" id="{9B88F275-149A-A4B4-AD09-AB140EDC76E0}"/>
              </a:ext>
            </a:extLst>
          </p:cNvPr>
          <p:cNvSpPr txBox="1"/>
          <p:nvPr/>
        </p:nvSpPr>
        <p:spPr>
          <a:xfrm>
            <a:off x="3223144" y="2505530"/>
            <a:ext cx="884613" cy="200055"/>
          </a:xfrm>
          <a:prstGeom prst="rect">
            <a:avLst/>
          </a:prstGeom>
          <a:solidFill>
            <a:schemeClr val="accent6"/>
          </a:solidFill>
        </p:spPr>
        <p:txBody>
          <a:bodyPr wrap="square" rtlCol="0">
            <a:spAutoFit/>
          </a:bodyPr>
          <a:lstStyle>
            <a:defPPr>
              <a:defRPr lang="en-US"/>
            </a:defPPr>
            <a:lvl1pPr algn="r" defTabSz="685681">
              <a:defRPr sz="900" b="1">
                <a:latin typeface="Trebuchet MS"/>
              </a:defRPr>
            </a:lvl1pPr>
          </a:lstStyle>
          <a:p>
            <a:pPr defTabSz="685664">
              <a:defRPr/>
            </a:pPr>
            <a:r>
              <a:rPr lang="en-US" sz="700">
                <a:solidFill>
                  <a:prstClr val="black"/>
                </a:solidFill>
              </a:rPr>
              <a:t>INDORE 01</a:t>
            </a:r>
            <a:endParaRPr lang="en-IN" sz="700">
              <a:solidFill>
                <a:prstClr val="black"/>
              </a:solidFill>
            </a:endParaRPr>
          </a:p>
        </p:txBody>
      </p:sp>
      <p:sp>
        <p:nvSpPr>
          <p:cNvPr id="66" name="TextBox 65">
            <a:extLst>
              <a:ext uri="{FF2B5EF4-FFF2-40B4-BE49-F238E27FC236}">
                <a16:creationId xmlns:a16="http://schemas.microsoft.com/office/drawing/2014/main" id="{AC003ACB-0287-9EAD-E078-E58823591C94}"/>
              </a:ext>
            </a:extLst>
          </p:cNvPr>
          <p:cNvSpPr txBox="1"/>
          <p:nvPr/>
        </p:nvSpPr>
        <p:spPr>
          <a:xfrm flipH="1">
            <a:off x="3103434" y="2304403"/>
            <a:ext cx="953527"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defTabSz="685664">
              <a:defRPr/>
            </a:pPr>
            <a:r>
              <a:rPr lang="en-US" sz="700">
                <a:solidFill>
                  <a:prstClr val="black"/>
                </a:solidFill>
              </a:rPr>
              <a:t>AHMEDABAD 01</a:t>
            </a:r>
            <a:endParaRPr lang="en-IN" sz="700">
              <a:solidFill>
                <a:prstClr val="black"/>
              </a:solidFill>
            </a:endParaRPr>
          </a:p>
        </p:txBody>
      </p:sp>
      <p:sp>
        <p:nvSpPr>
          <p:cNvPr id="67" name="TextBox 66">
            <a:extLst>
              <a:ext uri="{FF2B5EF4-FFF2-40B4-BE49-F238E27FC236}">
                <a16:creationId xmlns:a16="http://schemas.microsoft.com/office/drawing/2014/main" id="{9FD445BF-1F99-278E-01C9-E34BBC269440}"/>
              </a:ext>
            </a:extLst>
          </p:cNvPr>
          <p:cNvSpPr txBox="1"/>
          <p:nvPr/>
        </p:nvSpPr>
        <p:spPr>
          <a:xfrm flipH="1">
            <a:off x="3600533" y="1854711"/>
            <a:ext cx="690400"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defTabSz="685664">
              <a:defRPr/>
            </a:pPr>
            <a:r>
              <a:rPr lang="en-US" sz="700">
                <a:solidFill>
                  <a:prstClr val="black"/>
                </a:solidFill>
              </a:rPr>
              <a:t>JAIPUR 01</a:t>
            </a:r>
            <a:endParaRPr lang="en-IN" sz="700">
              <a:solidFill>
                <a:prstClr val="black"/>
              </a:solidFill>
            </a:endParaRPr>
          </a:p>
        </p:txBody>
      </p:sp>
      <p:sp>
        <p:nvSpPr>
          <p:cNvPr id="68" name="TextBox 67">
            <a:extLst>
              <a:ext uri="{FF2B5EF4-FFF2-40B4-BE49-F238E27FC236}">
                <a16:creationId xmlns:a16="http://schemas.microsoft.com/office/drawing/2014/main" id="{FB54698C-C272-1523-FEA0-C4875EE08937}"/>
              </a:ext>
            </a:extLst>
          </p:cNvPr>
          <p:cNvSpPr txBox="1"/>
          <p:nvPr/>
        </p:nvSpPr>
        <p:spPr>
          <a:xfrm flipH="1">
            <a:off x="6515314" y="3090644"/>
            <a:ext cx="1037240" cy="144000"/>
          </a:xfrm>
          <a:prstGeom prst="rect">
            <a:avLst/>
          </a:prstGeom>
          <a:solidFill>
            <a:schemeClr val="accent6">
              <a:lumMod val="60000"/>
              <a:lumOff val="40000"/>
            </a:schemeClr>
          </a:solidFill>
        </p:spPr>
        <p:txBody>
          <a:bodyPr wrap="square" rtlCol="0" anchor="ctr">
            <a:spAutoFit/>
          </a:bodyPr>
          <a:lstStyle>
            <a:defPPr>
              <a:defRPr lang="en-US"/>
            </a:defPPr>
            <a:lvl1pPr defTabSz="685664">
              <a:defRPr sz="700" b="1">
                <a:solidFill>
                  <a:prstClr val="black"/>
                </a:solidFill>
                <a:latin typeface="Trebuchet MS"/>
              </a:defRPr>
            </a:lvl1pPr>
          </a:lstStyle>
          <a:p>
            <a:r>
              <a:rPr lang="en-US"/>
              <a:t>BHUBANESWAR </a:t>
            </a:r>
            <a:r>
              <a:rPr lang="en-US" dirty="0"/>
              <a:t>01</a:t>
            </a:r>
            <a:endParaRPr lang="en-IN" dirty="0"/>
          </a:p>
        </p:txBody>
      </p:sp>
      <p:sp>
        <p:nvSpPr>
          <p:cNvPr id="69" name="TextBox 68">
            <a:extLst>
              <a:ext uri="{FF2B5EF4-FFF2-40B4-BE49-F238E27FC236}">
                <a16:creationId xmlns:a16="http://schemas.microsoft.com/office/drawing/2014/main" id="{94D883D1-3004-50A1-115C-452E6D4F7135}"/>
              </a:ext>
            </a:extLst>
          </p:cNvPr>
          <p:cNvSpPr txBox="1"/>
          <p:nvPr/>
        </p:nvSpPr>
        <p:spPr>
          <a:xfrm flipH="1">
            <a:off x="3866760" y="4056246"/>
            <a:ext cx="806826" cy="200055"/>
          </a:xfrm>
          <a:prstGeom prst="rect">
            <a:avLst/>
          </a:prstGeom>
          <a:solidFill>
            <a:schemeClr val="accent6"/>
          </a:solidFill>
        </p:spPr>
        <p:txBody>
          <a:bodyPr wrap="square" rtlCol="0">
            <a:spAutoFit/>
          </a:bodyPr>
          <a:lstStyle>
            <a:defPPr>
              <a:defRPr lang="en-US"/>
            </a:defPPr>
            <a:lvl1pPr algn="r" defTabSz="685681">
              <a:defRPr sz="900" b="1">
                <a:latin typeface="Trebuchet MS"/>
              </a:defRPr>
            </a:lvl1pPr>
          </a:lstStyle>
          <a:p>
            <a:pPr defTabSz="685664">
              <a:defRPr/>
            </a:pPr>
            <a:r>
              <a:rPr lang="en-US" sz="700">
                <a:solidFill>
                  <a:prstClr val="black"/>
                </a:solidFill>
              </a:rPr>
              <a:t>COCHIN 01</a:t>
            </a:r>
            <a:endParaRPr lang="en-IN" sz="700">
              <a:solidFill>
                <a:prstClr val="black"/>
              </a:solidFill>
            </a:endParaRPr>
          </a:p>
        </p:txBody>
      </p:sp>
      <p:sp>
        <p:nvSpPr>
          <p:cNvPr id="70" name="TextBox 69">
            <a:extLst>
              <a:ext uri="{FF2B5EF4-FFF2-40B4-BE49-F238E27FC236}">
                <a16:creationId xmlns:a16="http://schemas.microsoft.com/office/drawing/2014/main" id="{02357A87-1713-924C-E01B-ABCB8E69D965}"/>
              </a:ext>
            </a:extLst>
          </p:cNvPr>
          <p:cNvSpPr txBox="1"/>
          <p:nvPr/>
        </p:nvSpPr>
        <p:spPr>
          <a:xfrm flipH="1">
            <a:off x="7466945" y="2134384"/>
            <a:ext cx="794439" cy="200055"/>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GUWAHATI 01</a:t>
            </a:r>
            <a:endParaRPr lang="en-IN" sz="700">
              <a:solidFill>
                <a:prstClr val="black"/>
              </a:solidFill>
            </a:endParaRPr>
          </a:p>
        </p:txBody>
      </p:sp>
      <p:sp>
        <p:nvSpPr>
          <p:cNvPr id="71" name="TextBox 70">
            <a:extLst>
              <a:ext uri="{FF2B5EF4-FFF2-40B4-BE49-F238E27FC236}">
                <a16:creationId xmlns:a16="http://schemas.microsoft.com/office/drawing/2014/main" id="{A129CBFB-BA83-E99D-F2FE-18E98BB42F8D}"/>
              </a:ext>
            </a:extLst>
          </p:cNvPr>
          <p:cNvSpPr txBox="1"/>
          <p:nvPr/>
        </p:nvSpPr>
        <p:spPr>
          <a:xfrm flipH="1">
            <a:off x="3548513" y="2050274"/>
            <a:ext cx="794440" cy="200055"/>
          </a:xfrm>
          <a:prstGeom prst="rect">
            <a:avLst/>
          </a:prstGeom>
          <a:solidFill>
            <a:schemeClr val="accent6"/>
          </a:solidFill>
        </p:spPr>
        <p:txBody>
          <a:bodyPr wrap="square" rtlCol="0">
            <a:spAutoFit/>
          </a:bodyPr>
          <a:lstStyle>
            <a:defPPr>
              <a:defRPr lang="en-US"/>
            </a:defPPr>
            <a:lvl1pPr algn="r" defTabSz="685681">
              <a:defRPr sz="900" b="1">
                <a:latin typeface="Trebuchet MS"/>
              </a:defRPr>
            </a:lvl1pPr>
          </a:lstStyle>
          <a:p>
            <a:pPr algn="l" defTabSz="685664">
              <a:defRPr/>
            </a:pPr>
            <a:r>
              <a:rPr lang="en-US" sz="700">
                <a:solidFill>
                  <a:prstClr val="black"/>
                </a:solidFill>
              </a:rPr>
              <a:t>NAGPUR 01</a:t>
            </a:r>
            <a:endParaRPr lang="en-IN" sz="700">
              <a:solidFill>
                <a:prstClr val="black"/>
              </a:solidFill>
            </a:endParaRPr>
          </a:p>
        </p:txBody>
      </p:sp>
      <p:grpSp>
        <p:nvGrpSpPr>
          <p:cNvPr id="83" name="Group 82">
            <a:extLst>
              <a:ext uri="{FF2B5EF4-FFF2-40B4-BE49-F238E27FC236}">
                <a16:creationId xmlns:a16="http://schemas.microsoft.com/office/drawing/2014/main" id="{A9EE7D56-6F29-B617-CCC4-2FD0DF531EEC}"/>
              </a:ext>
            </a:extLst>
          </p:cNvPr>
          <p:cNvGrpSpPr>
            <a:grpSpLocks noChangeAspect="1"/>
          </p:cNvGrpSpPr>
          <p:nvPr/>
        </p:nvGrpSpPr>
        <p:grpSpPr>
          <a:xfrm>
            <a:off x="5992353" y="2253938"/>
            <a:ext cx="180000" cy="180000"/>
            <a:chOff x="3956949" y="1725527"/>
            <a:chExt cx="288000" cy="288000"/>
          </a:xfrm>
        </p:grpSpPr>
        <p:sp>
          <p:nvSpPr>
            <p:cNvPr id="80" name="Oval 79">
              <a:extLst>
                <a:ext uri="{FF2B5EF4-FFF2-40B4-BE49-F238E27FC236}">
                  <a16:creationId xmlns:a16="http://schemas.microsoft.com/office/drawing/2014/main" id="{0993FFC3-B627-392A-A97D-2B755CCB1981}"/>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1" name="Oval 80">
              <a:extLst>
                <a:ext uri="{FF2B5EF4-FFF2-40B4-BE49-F238E27FC236}">
                  <a16:creationId xmlns:a16="http://schemas.microsoft.com/office/drawing/2014/main" id="{297CC538-3F2D-D698-B492-A07D2E560B71}"/>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2" name="Oval 81">
              <a:extLst>
                <a:ext uri="{FF2B5EF4-FFF2-40B4-BE49-F238E27FC236}">
                  <a16:creationId xmlns:a16="http://schemas.microsoft.com/office/drawing/2014/main" id="{CFF723FB-1AC5-ADAA-E725-EC8D22A7CE43}"/>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84" name="Group 83">
            <a:extLst>
              <a:ext uri="{FF2B5EF4-FFF2-40B4-BE49-F238E27FC236}">
                <a16:creationId xmlns:a16="http://schemas.microsoft.com/office/drawing/2014/main" id="{757398C5-D418-4BA2-954C-20D6E6968B3E}"/>
              </a:ext>
            </a:extLst>
          </p:cNvPr>
          <p:cNvGrpSpPr>
            <a:grpSpLocks noChangeAspect="1"/>
          </p:cNvGrpSpPr>
          <p:nvPr/>
        </p:nvGrpSpPr>
        <p:grpSpPr>
          <a:xfrm>
            <a:off x="5204356" y="1263041"/>
            <a:ext cx="180000" cy="180000"/>
            <a:chOff x="3956949" y="1725527"/>
            <a:chExt cx="288000" cy="288000"/>
          </a:xfrm>
        </p:grpSpPr>
        <p:sp>
          <p:nvSpPr>
            <p:cNvPr id="85" name="Oval 84">
              <a:extLst>
                <a:ext uri="{FF2B5EF4-FFF2-40B4-BE49-F238E27FC236}">
                  <a16:creationId xmlns:a16="http://schemas.microsoft.com/office/drawing/2014/main" id="{C01DBACD-23B4-227C-6CF3-D0225168B5E5}"/>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6" name="Oval 85">
              <a:extLst>
                <a:ext uri="{FF2B5EF4-FFF2-40B4-BE49-F238E27FC236}">
                  <a16:creationId xmlns:a16="http://schemas.microsoft.com/office/drawing/2014/main" id="{D99F2400-4DB7-5AF5-8F7A-AD922F38E2FD}"/>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7" name="Oval 86">
              <a:extLst>
                <a:ext uri="{FF2B5EF4-FFF2-40B4-BE49-F238E27FC236}">
                  <a16:creationId xmlns:a16="http://schemas.microsoft.com/office/drawing/2014/main" id="{4C666478-E08C-7B0B-1FE8-63A2FA6F4D6F}"/>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88" name="Group 87">
            <a:extLst>
              <a:ext uri="{FF2B5EF4-FFF2-40B4-BE49-F238E27FC236}">
                <a16:creationId xmlns:a16="http://schemas.microsoft.com/office/drawing/2014/main" id="{4F9C48C8-5B36-5624-511C-A6E500178FE0}"/>
              </a:ext>
            </a:extLst>
          </p:cNvPr>
          <p:cNvGrpSpPr>
            <a:grpSpLocks noChangeAspect="1"/>
          </p:cNvGrpSpPr>
          <p:nvPr/>
        </p:nvGrpSpPr>
        <p:grpSpPr>
          <a:xfrm>
            <a:off x="6371025" y="2168931"/>
            <a:ext cx="180000" cy="180000"/>
            <a:chOff x="3997200" y="1682220"/>
            <a:chExt cx="288000" cy="288000"/>
          </a:xfrm>
        </p:grpSpPr>
        <p:sp>
          <p:nvSpPr>
            <p:cNvPr id="89" name="Oval 88">
              <a:extLst>
                <a:ext uri="{FF2B5EF4-FFF2-40B4-BE49-F238E27FC236}">
                  <a16:creationId xmlns:a16="http://schemas.microsoft.com/office/drawing/2014/main" id="{62A34D06-8FFC-2ECE-725A-4F8E801C1571}"/>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0" name="Oval 89">
              <a:extLst>
                <a:ext uri="{FF2B5EF4-FFF2-40B4-BE49-F238E27FC236}">
                  <a16:creationId xmlns:a16="http://schemas.microsoft.com/office/drawing/2014/main" id="{07F475F8-BA59-D5D0-9A4D-95FF7B1F9E08}"/>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1" name="Oval 90">
              <a:extLst>
                <a:ext uri="{FF2B5EF4-FFF2-40B4-BE49-F238E27FC236}">
                  <a16:creationId xmlns:a16="http://schemas.microsoft.com/office/drawing/2014/main" id="{3ACF75F9-CADE-9848-C193-6A8342516810}"/>
                </a:ext>
              </a:extLst>
            </p:cNvPr>
            <p:cNvSpPr/>
            <p:nvPr/>
          </p:nvSpPr>
          <p:spPr>
            <a:xfrm>
              <a:off x="3997200" y="1682220"/>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92" name="Group 91">
            <a:extLst>
              <a:ext uri="{FF2B5EF4-FFF2-40B4-BE49-F238E27FC236}">
                <a16:creationId xmlns:a16="http://schemas.microsoft.com/office/drawing/2014/main" id="{0B52C557-9021-9DE4-90B1-24A34B31F3A4}"/>
              </a:ext>
            </a:extLst>
          </p:cNvPr>
          <p:cNvGrpSpPr>
            <a:grpSpLocks noChangeAspect="1"/>
          </p:cNvGrpSpPr>
          <p:nvPr/>
        </p:nvGrpSpPr>
        <p:grpSpPr>
          <a:xfrm>
            <a:off x="5145707" y="2734589"/>
            <a:ext cx="180000" cy="180000"/>
            <a:chOff x="3956949" y="1725527"/>
            <a:chExt cx="288000" cy="288000"/>
          </a:xfrm>
        </p:grpSpPr>
        <p:sp>
          <p:nvSpPr>
            <p:cNvPr id="93" name="Oval 92">
              <a:extLst>
                <a:ext uri="{FF2B5EF4-FFF2-40B4-BE49-F238E27FC236}">
                  <a16:creationId xmlns:a16="http://schemas.microsoft.com/office/drawing/2014/main" id="{97484EDC-FD3C-EE5E-0E2A-0380E943CCF0}"/>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4" name="Oval 93">
              <a:extLst>
                <a:ext uri="{FF2B5EF4-FFF2-40B4-BE49-F238E27FC236}">
                  <a16:creationId xmlns:a16="http://schemas.microsoft.com/office/drawing/2014/main" id="{04FF5CEE-C9EE-B673-F9FC-5D96D786BD44}"/>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5" name="Oval 94">
              <a:extLst>
                <a:ext uri="{FF2B5EF4-FFF2-40B4-BE49-F238E27FC236}">
                  <a16:creationId xmlns:a16="http://schemas.microsoft.com/office/drawing/2014/main" id="{E8EA3DA8-4143-A75A-52A3-DCCB2DF77840}"/>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2" name="Group 1">
            <a:extLst>
              <a:ext uri="{FF2B5EF4-FFF2-40B4-BE49-F238E27FC236}">
                <a16:creationId xmlns:a16="http://schemas.microsoft.com/office/drawing/2014/main" id="{DE52F1E2-B2BA-DA22-5751-03B2954F56CF}"/>
              </a:ext>
            </a:extLst>
          </p:cNvPr>
          <p:cNvGrpSpPr>
            <a:grpSpLocks noChangeAspect="1"/>
          </p:cNvGrpSpPr>
          <p:nvPr/>
        </p:nvGrpSpPr>
        <p:grpSpPr>
          <a:xfrm>
            <a:off x="4583586" y="2473656"/>
            <a:ext cx="180000" cy="180000"/>
            <a:chOff x="3956949" y="1725527"/>
            <a:chExt cx="288000" cy="288000"/>
          </a:xfrm>
        </p:grpSpPr>
        <p:sp>
          <p:nvSpPr>
            <p:cNvPr id="3" name="Oval 2">
              <a:extLst>
                <a:ext uri="{FF2B5EF4-FFF2-40B4-BE49-F238E27FC236}">
                  <a16:creationId xmlns:a16="http://schemas.microsoft.com/office/drawing/2014/main" id="{1FC09480-5F2F-C48A-A2B4-AB60A0E9AFBC}"/>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 name="Oval 8">
              <a:extLst>
                <a:ext uri="{FF2B5EF4-FFF2-40B4-BE49-F238E27FC236}">
                  <a16:creationId xmlns:a16="http://schemas.microsoft.com/office/drawing/2014/main" id="{410A5F62-3262-E4E4-C048-024ED7E88276}"/>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 name="Oval 10">
              <a:extLst>
                <a:ext uri="{FF2B5EF4-FFF2-40B4-BE49-F238E27FC236}">
                  <a16:creationId xmlns:a16="http://schemas.microsoft.com/office/drawing/2014/main" id="{54FB9F62-6FD8-23EA-59B5-41CE44C7F3AC}"/>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3" name="Group 12">
            <a:extLst>
              <a:ext uri="{FF2B5EF4-FFF2-40B4-BE49-F238E27FC236}">
                <a16:creationId xmlns:a16="http://schemas.microsoft.com/office/drawing/2014/main" id="{42EF817C-9ACF-55D0-779B-4B938E9CB539}"/>
              </a:ext>
            </a:extLst>
          </p:cNvPr>
          <p:cNvGrpSpPr>
            <a:grpSpLocks noChangeAspect="1"/>
          </p:cNvGrpSpPr>
          <p:nvPr/>
        </p:nvGrpSpPr>
        <p:grpSpPr>
          <a:xfrm>
            <a:off x="5066764" y="2239861"/>
            <a:ext cx="180000" cy="180000"/>
            <a:chOff x="3956949" y="1725527"/>
            <a:chExt cx="288000" cy="288000"/>
          </a:xfrm>
        </p:grpSpPr>
        <p:sp>
          <p:nvSpPr>
            <p:cNvPr id="15" name="Oval 14">
              <a:extLst>
                <a:ext uri="{FF2B5EF4-FFF2-40B4-BE49-F238E27FC236}">
                  <a16:creationId xmlns:a16="http://schemas.microsoft.com/office/drawing/2014/main" id="{512830B7-571F-C01D-3F46-70B21C2D6A1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7" name="Oval 16">
              <a:extLst>
                <a:ext uri="{FF2B5EF4-FFF2-40B4-BE49-F238E27FC236}">
                  <a16:creationId xmlns:a16="http://schemas.microsoft.com/office/drawing/2014/main" id="{34592381-050D-A527-51B9-63469681C541}"/>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9" name="Oval 18">
              <a:extLst>
                <a:ext uri="{FF2B5EF4-FFF2-40B4-BE49-F238E27FC236}">
                  <a16:creationId xmlns:a16="http://schemas.microsoft.com/office/drawing/2014/main" id="{58933935-D2C0-6C9A-7B24-B9254B240D66}"/>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20" name="Group 19">
            <a:extLst>
              <a:ext uri="{FF2B5EF4-FFF2-40B4-BE49-F238E27FC236}">
                <a16:creationId xmlns:a16="http://schemas.microsoft.com/office/drawing/2014/main" id="{6378F546-3D16-6402-4C9F-C7254B17575F}"/>
              </a:ext>
            </a:extLst>
          </p:cNvPr>
          <p:cNvGrpSpPr>
            <a:grpSpLocks noChangeAspect="1"/>
          </p:cNvGrpSpPr>
          <p:nvPr/>
        </p:nvGrpSpPr>
        <p:grpSpPr>
          <a:xfrm>
            <a:off x="7016082" y="2060916"/>
            <a:ext cx="180000" cy="180000"/>
            <a:chOff x="3956949" y="1725527"/>
            <a:chExt cx="288000" cy="288000"/>
          </a:xfrm>
        </p:grpSpPr>
        <p:sp>
          <p:nvSpPr>
            <p:cNvPr id="22" name="Oval 21">
              <a:extLst>
                <a:ext uri="{FF2B5EF4-FFF2-40B4-BE49-F238E27FC236}">
                  <a16:creationId xmlns:a16="http://schemas.microsoft.com/office/drawing/2014/main" id="{682BA432-5FB2-BEB3-9C08-561485A1B96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23" name="Oval 22">
              <a:extLst>
                <a:ext uri="{FF2B5EF4-FFF2-40B4-BE49-F238E27FC236}">
                  <a16:creationId xmlns:a16="http://schemas.microsoft.com/office/drawing/2014/main" id="{D68C8A6F-AE22-AE3F-0E76-80A70B4160CC}"/>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24" name="Oval 23">
              <a:extLst>
                <a:ext uri="{FF2B5EF4-FFF2-40B4-BE49-F238E27FC236}">
                  <a16:creationId xmlns:a16="http://schemas.microsoft.com/office/drawing/2014/main" id="{C3623C6B-4B90-FCE8-370B-8205BB788134}"/>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26" name="Group 25">
            <a:extLst>
              <a:ext uri="{FF2B5EF4-FFF2-40B4-BE49-F238E27FC236}">
                <a16:creationId xmlns:a16="http://schemas.microsoft.com/office/drawing/2014/main" id="{9208010E-9A43-3003-A080-1D0B5822324B}"/>
              </a:ext>
            </a:extLst>
          </p:cNvPr>
          <p:cNvGrpSpPr>
            <a:grpSpLocks noChangeAspect="1"/>
          </p:cNvGrpSpPr>
          <p:nvPr/>
        </p:nvGrpSpPr>
        <p:grpSpPr>
          <a:xfrm>
            <a:off x="6106653" y="3012474"/>
            <a:ext cx="180000" cy="180000"/>
            <a:chOff x="3956949" y="1725527"/>
            <a:chExt cx="288000" cy="288000"/>
          </a:xfrm>
        </p:grpSpPr>
        <p:sp>
          <p:nvSpPr>
            <p:cNvPr id="29" name="Oval 28">
              <a:extLst>
                <a:ext uri="{FF2B5EF4-FFF2-40B4-BE49-F238E27FC236}">
                  <a16:creationId xmlns:a16="http://schemas.microsoft.com/office/drawing/2014/main" id="{8719D895-2833-EAC5-0131-BB6DB1DC7CE9}"/>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30" name="Oval 29">
              <a:extLst>
                <a:ext uri="{FF2B5EF4-FFF2-40B4-BE49-F238E27FC236}">
                  <a16:creationId xmlns:a16="http://schemas.microsoft.com/office/drawing/2014/main" id="{19BB1EB3-F4CD-447C-3B23-9505DAFDDB93}"/>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35" name="Oval 34">
              <a:extLst>
                <a:ext uri="{FF2B5EF4-FFF2-40B4-BE49-F238E27FC236}">
                  <a16:creationId xmlns:a16="http://schemas.microsoft.com/office/drawing/2014/main" id="{EFA9BC3E-2651-C28F-6211-E8B00F19D4DB}"/>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48" name="Group 47">
            <a:extLst>
              <a:ext uri="{FF2B5EF4-FFF2-40B4-BE49-F238E27FC236}">
                <a16:creationId xmlns:a16="http://schemas.microsoft.com/office/drawing/2014/main" id="{803EA19E-BC3C-2B56-CB35-AFADEDDF1831}"/>
              </a:ext>
            </a:extLst>
          </p:cNvPr>
          <p:cNvGrpSpPr>
            <a:grpSpLocks noChangeAspect="1"/>
          </p:cNvGrpSpPr>
          <p:nvPr/>
        </p:nvGrpSpPr>
        <p:grpSpPr>
          <a:xfrm>
            <a:off x="5587107" y="2700747"/>
            <a:ext cx="180000" cy="180000"/>
            <a:chOff x="3956949" y="1725527"/>
            <a:chExt cx="288000" cy="288000"/>
          </a:xfrm>
        </p:grpSpPr>
        <p:sp>
          <p:nvSpPr>
            <p:cNvPr id="49" name="Oval 48">
              <a:extLst>
                <a:ext uri="{FF2B5EF4-FFF2-40B4-BE49-F238E27FC236}">
                  <a16:creationId xmlns:a16="http://schemas.microsoft.com/office/drawing/2014/main" id="{62C51422-52A2-6FE7-AC01-DE753DAD134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57" name="Oval 56">
              <a:extLst>
                <a:ext uri="{FF2B5EF4-FFF2-40B4-BE49-F238E27FC236}">
                  <a16:creationId xmlns:a16="http://schemas.microsoft.com/office/drawing/2014/main" id="{8532FAEA-EA37-9179-3D36-F4074108544C}"/>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58" name="Oval 57">
              <a:extLst>
                <a:ext uri="{FF2B5EF4-FFF2-40B4-BE49-F238E27FC236}">
                  <a16:creationId xmlns:a16="http://schemas.microsoft.com/office/drawing/2014/main" id="{E39106EC-4DA8-17CB-6C5E-1E8EECBBECB5}"/>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59" name="Group 58">
            <a:extLst>
              <a:ext uri="{FF2B5EF4-FFF2-40B4-BE49-F238E27FC236}">
                <a16:creationId xmlns:a16="http://schemas.microsoft.com/office/drawing/2014/main" id="{E388B704-7D9E-7ECA-0146-F0B956C20605}"/>
              </a:ext>
            </a:extLst>
          </p:cNvPr>
          <p:cNvGrpSpPr>
            <a:grpSpLocks noChangeAspect="1"/>
          </p:cNvGrpSpPr>
          <p:nvPr/>
        </p:nvGrpSpPr>
        <p:grpSpPr>
          <a:xfrm>
            <a:off x="5093539" y="3994415"/>
            <a:ext cx="180000" cy="180000"/>
            <a:chOff x="3956949" y="1725527"/>
            <a:chExt cx="288000" cy="288000"/>
          </a:xfrm>
        </p:grpSpPr>
        <p:sp>
          <p:nvSpPr>
            <p:cNvPr id="60" name="Oval 59">
              <a:extLst>
                <a:ext uri="{FF2B5EF4-FFF2-40B4-BE49-F238E27FC236}">
                  <a16:creationId xmlns:a16="http://schemas.microsoft.com/office/drawing/2014/main" id="{AA21D962-A25E-DE71-2608-2564EBAFD421}"/>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61" name="Oval 60">
              <a:extLst>
                <a:ext uri="{FF2B5EF4-FFF2-40B4-BE49-F238E27FC236}">
                  <a16:creationId xmlns:a16="http://schemas.microsoft.com/office/drawing/2014/main" id="{ED88B8F4-0B61-6B26-36EE-9672E909591A}"/>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72" name="Oval 71">
              <a:extLst>
                <a:ext uri="{FF2B5EF4-FFF2-40B4-BE49-F238E27FC236}">
                  <a16:creationId xmlns:a16="http://schemas.microsoft.com/office/drawing/2014/main" id="{58A93F04-1888-5B4D-4856-0F300540CEFC}"/>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sp>
        <p:nvSpPr>
          <p:cNvPr id="6" name="Pentagon 5">
            <a:extLst>
              <a:ext uri="{FF2B5EF4-FFF2-40B4-BE49-F238E27FC236}">
                <a16:creationId xmlns:a16="http://schemas.microsoft.com/office/drawing/2014/main" id="{CDCC8F4D-658F-290C-FBF7-EC560B112E15}"/>
              </a:ext>
            </a:extLst>
          </p:cNvPr>
          <p:cNvSpPr/>
          <p:nvPr/>
        </p:nvSpPr>
        <p:spPr>
          <a:xfrm>
            <a:off x="323850" y="987425"/>
            <a:ext cx="2269127" cy="1262904"/>
          </a:xfrm>
          <a:prstGeom prst="homePlate">
            <a:avLst>
              <a:gd name="adj" fmla="val 35121"/>
            </a:avLst>
          </a:prstGeom>
          <a:solidFill>
            <a:srgbClr val="10253F">
              <a:alpha val="60000"/>
            </a:srgbClr>
          </a:solidFill>
          <a:ln w="6350">
            <a:solidFill>
              <a:schemeClr val="accent1">
                <a:lumMod val="75000"/>
              </a:schemeClr>
            </a:solidFill>
            <a:prstDash val="sysDot"/>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latin typeface="Trebuchet MS"/>
            </a:endParaRPr>
          </a:p>
        </p:txBody>
      </p:sp>
      <p:sp>
        <p:nvSpPr>
          <p:cNvPr id="7" name="TextBox 6">
            <a:extLst>
              <a:ext uri="{FF2B5EF4-FFF2-40B4-BE49-F238E27FC236}">
                <a16:creationId xmlns:a16="http://schemas.microsoft.com/office/drawing/2014/main" id="{99B3DC0D-F919-A5A6-F46C-151DA038AFC9}"/>
              </a:ext>
            </a:extLst>
          </p:cNvPr>
          <p:cNvSpPr txBox="1"/>
          <p:nvPr/>
        </p:nvSpPr>
        <p:spPr>
          <a:xfrm>
            <a:off x="392196" y="1111045"/>
            <a:ext cx="1913398" cy="1015663"/>
          </a:xfrm>
          <a:prstGeom prst="rect">
            <a:avLst/>
          </a:prstGeom>
          <a:noFill/>
        </p:spPr>
        <p:txBody>
          <a:bodyPr wrap="square" rtlCol="0">
            <a:spAutoFit/>
          </a:bodyPr>
          <a:lstStyle/>
          <a:p>
            <a:pPr defTabSz="685783">
              <a:defRPr/>
            </a:pPr>
            <a:r>
              <a:rPr lang="en-US" sz="1000" dirty="0">
                <a:solidFill>
                  <a:prstClr val="white"/>
                </a:solidFill>
                <a:latin typeface="Trebuchet MS"/>
              </a:rPr>
              <a:t>Low latency, easy access and faster content delivery in non-metro locations, ensuring seamless data processing and superior customer experience. </a:t>
            </a:r>
            <a:endParaRPr lang="en-IN" sz="1000" dirty="0">
              <a:solidFill>
                <a:prstClr val="white"/>
              </a:solidFill>
              <a:latin typeface="Trebuchet MS"/>
            </a:endParaRPr>
          </a:p>
        </p:txBody>
      </p:sp>
      <p:sp>
        <p:nvSpPr>
          <p:cNvPr id="8" name="Pentagon 5">
            <a:extLst>
              <a:ext uri="{FF2B5EF4-FFF2-40B4-BE49-F238E27FC236}">
                <a16:creationId xmlns:a16="http://schemas.microsoft.com/office/drawing/2014/main" id="{8AA7BA8F-541E-3086-F53C-95C9D4D9AEA3}"/>
              </a:ext>
            </a:extLst>
          </p:cNvPr>
          <p:cNvSpPr/>
          <p:nvPr/>
        </p:nvSpPr>
        <p:spPr>
          <a:xfrm>
            <a:off x="323850" y="2304403"/>
            <a:ext cx="2269127" cy="2427935"/>
          </a:xfrm>
          <a:prstGeom prst="homePlate">
            <a:avLst>
              <a:gd name="adj" fmla="val 19616"/>
            </a:avLst>
          </a:prstGeom>
          <a:solidFill>
            <a:srgbClr val="10253F">
              <a:alpha val="60000"/>
            </a:srgbClr>
          </a:solidFill>
          <a:ln w="6350">
            <a:solidFill>
              <a:schemeClr val="accent1">
                <a:lumMod val="75000"/>
              </a:schemeClr>
            </a:solidFill>
            <a:prstDash val="sysDot"/>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latin typeface="Trebuchet MS"/>
            </a:endParaRPr>
          </a:p>
        </p:txBody>
      </p:sp>
      <p:sp>
        <p:nvSpPr>
          <p:cNvPr id="74" name="TextBox 73">
            <a:extLst>
              <a:ext uri="{FF2B5EF4-FFF2-40B4-BE49-F238E27FC236}">
                <a16:creationId xmlns:a16="http://schemas.microsoft.com/office/drawing/2014/main" id="{A8A6CBE7-A316-B920-D81D-892CADC3014F}"/>
              </a:ext>
            </a:extLst>
          </p:cNvPr>
          <p:cNvSpPr txBox="1"/>
          <p:nvPr/>
        </p:nvSpPr>
        <p:spPr>
          <a:xfrm>
            <a:off x="392196" y="2514055"/>
            <a:ext cx="1835615" cy="2092881"/>
          </a:xfrm>
          <a:prstGeom prst="rect">
            <a:avLst/>
          </a:prstGeom>
          <a:noFill/>
        </p:spPr>
        <p:txBody>
          <a:bodyPr wrap="square" rtlCol="0">
            <a:spAutoFit/>
          </a:bodyPr>
          <a:lstStyle/>
          <a:p>
            <a:pPr defTabSz="685783">
              <a:defRPr/>
            </a:pPr>
            <a:r>
              <a:rPr lang="en-US" sz="1000">
                <a:solidFill>
                  <a:prstClr val="white"/>
                </a:solidFill>
                <a:latin typeface="Trebuchet MS"/>
              </a:rPr>
              <a:t>3.6-14.4 MW Tier 3 data centers with diverse carriers, ISPs, Transit nodes, IXs and CDN.</a:t>
            </a:r>
          </a:p>
          <a:p>
            <a:pPr defTabSz="685783">
              <a:defRPr/>
            </a:pPr>
            <a:endParaRPr lang="en-US" sz="1000">
              <a:solidFill>
                <a:prstClr val="white"/>
              </a:solidFill>
              <a:latin typeface="Trebuchet MS"/>
            </a:endParaRPr>
          </a:p>
          <a:p>
            <a:pPr defTabSz="685783">
              <a:defRPr/>
            </a:pPr>
            <a:r>
              <a:rPr lang="en-US" sz="1000">
                <a:solidFill>
                  <a:prstClr val="white"/>
                </a:solidFill>
                <a:latin typeface="Trebuchet MS"/>
              </a:rPr>
              <a:t>Leverage Sify’s extensive Network presence; connect with Sify NLD fabric.</a:t>
            </a:r>
          </a:p>
          <a:p>
            <a:pPr defTabSz="685783">
              <a:defRPr/>
            </a:pPr>
            <a:endParaRPr lang="en-US" sz="1000">
              <a:solidFill>
                <a:prstClr val="white"/>
              </a:solidFill>
              <a:latin typeface="Trebuchet MS"/>
            </a:endParaRPr>
          </a:p>
          <a:p>
            <a:pPr defTabSz="685783">
              <a:defRPr/>
            </a:pPr>
            <a:r>
              <a:rPr lang="en-US" sz="1000">
                <a:solidFill>
                  <a:prstClr val="white"/>
                </a:solidFill>
                <a:latin typeface="Trebuchet MS"/>
              </a:rPr>
              <a:t>The data center consumption and interconnections driven by the pull of anchor tenant.</a:t>
            </a:r>
          </a:p>
        </p:txBody>
      </p:sp>
      <p:sp>
        <p:nvSpPr>
          <p:cNvPr id="5" name="Rectangle 4">
            <a:extLst>
              <a:ext uri="{FF2B5EF4-FFF2-40B4-BE49-F238E27FC236}">
                <a16:creationId xmlns:a16="http://schemas.microsoft.com/office/drawing/2014/main" id="{A78CE3A9-D4DD-0819-EAA0-C31AE9EBEEC8}"/>
              </a:ext>
            </a:extLst>
          </p:cNvPr>
          <p:cNvSpPr>
            <a:spLocks noChangeAspect="1"/>
          </p:cNvSpPr>
          <p:nvPr/>
        </p:nvSpPr>
        <p:spPr>
          <a:xfrm>
            <a:off x="6515314" y="4910875"/>
            <a:ext cx="108000" cy="108000"/>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53729BD-443A-A3FB-2B1E-55C7BF3DAC1D}"/>
              </a:ext>
            </a:extLst>
          </p:cNvPr>
          <p:cNvSpPr>
            <a:spLocks noChangeAspect="1"/>
          </p:cNvSpPr>
          <p:nvPr/>
        </p:nvSpPr>
        <p:spPr>
          <a:xfrm>
            <a:off x="7466946" y="4910875"/>
            <a:ext cx="108000" cy="10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EB611B1-393B-72C8-7AB5-7ABE95612258}"/>
              </a:ext>
            </a:extLst>
          </p:cNvPr>
          <p:cNvSpPr>
            <a:spLocks noChangeAspect="1"/>
          </p:cNvSpPr>
          <p:nvPr/>
        </p:nvSpPr>
        <p:spPr>
          <a:xfrm>
            <a:off x="8156274" y="4910875"/>
            <a:ext cx="108000" cy="10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8365D18C-CFAB-B3BB-3FAE-022104EBDA8B}"/>
              </a:ext>
            </a:extLst>
          </p:cNvPr>
          <p:cNvSpPr txBox="1"/>
          <p:nvPr/>
        </p:nvSpPr>
        <p:spPr>
          <a:xfrm>
            <a:off x="6633034" y="4869707"/>
            <a:ext cx="740036" cy="200055"/>
          </a:xfrm>
          <a:prstGeom prst="rect">
            <a:avLst/>
          </a:prstGeom>
          <a:noFill/>
        </p:spPr>
        <p:txBody>
          <a:bodyPr wrap="square" rtlCol="0">
            <a:spAutoFit/>
          </a:bodyPr>
          <a:lstStyle/>
          <a:p>
            <a:r>
              <a:rPr lang="en-US" sz="700">
                <a:solidFill>
                  <a:schemeClr val="bg1">
                    <a:lumMod val="85000"/>
                  </a:schemeClr>
                </a:solidFill>
              </a:rPr>
              <a:t>Construction</a:t>
            </a:r>
          </a:p>
        </p:txBody>
      </p:sp>
      <p:sp>
        <p:nvSpPr>
          <p:cNvPr id="78" name="TextBox 77">
            <a:extLst>
              <a:ext uri="{FF2B5EF4-FFF2-40B4-BE49-F238E27FC236}">
                <a16:creationId xmlns:a16="http://schemas.microsoft.com/office/drawing/2014/main" id="{B55BC4D8-CFC6-BF3E-584A-BD901FF7556F}"/>
              </a:ext>
            </a:extLst>
          </p:cNvPr>
          <p:cNvSpPr txBox="1"/>
          <p:nvPr/>
        </p:nvSpPr>
        <p:spPr>
          <a:xfrm>
            <a:off x="7574790" y="4869707"/>
            <a:ext cx="581484" cy="200055"/>
          </a:xfrm>
          <a:prstGeom prst="rect">
            <a:avLst/>
          </a:prstGeom>
          <a:noFill/>
        </p:spPr>
        <p:txBody>
          <a:bodyPr wrap="square" rtlCol="0">
            <a:spAutoFit/>
          </a:bodyPr>
          <a:lstStyle/>
          <a:p>
            <a:r>
              <a:rPr lang="en-US" sz="700">
                <a:solidFill>
                  <a:schemeClr val="bg1">
                    <a:lumMod val="85000"/>
                  </a:schemeClr>
                </a:solidFill>
              </a:rPr>
              <a:t>Design</a:t>
            </a:r>
          </a:p>
        </p:txBody>
      </p:sp>
      <p:sp>
        <p:nvSpPr>
          <p:cNvPr id="79" name="TextBox 78">
            <a:extLst>
              <a:ext uri="{FF2B5EF4-FFF2-40B4-BE49-F238E27FC236}">
                <a16:creationId xmlns:a16="http://schemas.microsoft.com/office/drawing/2014/main" id="{2D57B962-64FD-A59E-BB53-2F55DA386FE6}"/>
              </a:ext>
            </a:extLst>
          </p:cNvPr>
          <p:cNvSpPr txBox="1"/>
          <p:nvPr/>
        </p:nvSpPr>
        <p:spPr>
          <a:xfrm>
            <a:off x="8262083" y="4869707"/>
            <a:ext cx="610698" cy="200055"/>
          </a:xfrm>
          <a:prstGeom prst="rect">
            <a:avLst/>
          </a:prstGeom>
          <a:noFill/>
        </p:spPr>
        <p:txBody>
          <a:bodyPr wrap="square" rtlCol="0">
            <a:spAutoFit/>
          </a:bodyPr>
          <a:lstStyle/>
          <a:p>
            <a:r>
              <a:rPr lang="en-US" sz="700">
                <a:solidFill>
                  <a:schemeClr val="bg1">
                    <a:lumMod val="85000"/>
                  </a:schemeClr>
                </a:solidFill>
              </a:rPr>
              <a:t>Planning</a:t>
            </a:r>
          </a:p>
        </p:txBody>
      </p:sp>
      <p:sp>
        <p:nvSpPr>
          <p:cNvPr id="96" name="TextBox 95">
            <a:extLst>
              <a:ext uri="{FF2B5EF4-FFF2-40B4-BE49-F238E27FC236}">
                <a16:creationId xmlns:a16="http://schemas.microsoft.com/office/drawing/2014/main" id="{3F02011B-42ED-AC57-6AC2-CF42142A5222}"/>
              </a:ext>
            </a:extLst>
          </p:cNvPr>
          <p:cNvSpPr txBox="1"/>
          <p:nvPr/>
        </p:nvSpPr>
        <p:spPr>
          <a:xfrm flipH="1">
            <a:off x="7439025" y="2442055"/>
            <a:ext cx="705427"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RANCHI 01</a:t>
            </a:r>
            <a:endParaRPr lang="en-IN" sz="700">
              <a:solidFill>
                <a:prstClr val="black"/>
              </a:solidFill>
            </a:endParaRPr>
          </a:p>
        </p:txBody>
      </p:sp>
      <p:sp>
        <p:nvSpPr>
          <p:cNvPr id="97" name="TextBox 96">
            <a:extLst>
              <a:ext uri="{FF2B5EF4-FFF2-40B4-BE49-F238E27FC236}">
                <a16:creationId xmlns:a16="http://schemas.microsoft.com/office/drawing/2014/main" id="{B3F9F583-3450-761F-F28A-EE8C37999BE2}"/>
              </a:ext>
            </a:extLst>
          </p:cNvPr>
          <p:cNvSpPr txBox="1"/>
          <p:nvPr/>
        </p:nvSpPr>
        <p:spPr>
          <a:xfrm flipH="1">
            <a:off x="6534860" y="3470790"/>
            <a:ext cx="705427"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RAIPUR 01</a:t>
            </a:r>
            <a:endParaRPr lang="en-IN" sz="700">
              <a:solidFill>
                <a:prstClr val="black"/>
              </a:solidFill>
            </a:endParaRPr>
          </a:p>
        </p:txBody>
      </p:sp>
      <p:sp>
        <p:nvSpPr>
          <p:cNvPr id="98" name="TextBox 97">
            <a:extLst>
              <a:ext uri="{FF2B5EF4-FFF2-40B4-BE49-F238E27FC236}">
                <a16:creationId xmlns:a16="http://schemas.microsoft.com/office/drawing/2014/main" id="{D99F9098-6984-1160-AAC3-5CCCC68C3FC5}"/>
              </a:ext>
            </a:extLst>
          </p:cNvPr>
          <p:cNvSpPr txBox="1"/>
          <p:nvPr/>
        </p:nvSpPr>
        <p:spPr>
          <a:xfrm flipH="1">
            <a:off x="3576201" y="2772141"/>
            <a:ext cx="658478"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BHOPAL 01</a:t>
            </a:r>
            <a:endParaRPr lang="en-IN" sz="700">
              <a:solidFill>
                <a:prstClr val="black"/>
              </a:solidFill>
            </a:endParaRPr>
          </a:p>
        </p:txBody>
      </p:sp>
      <p:sp>
        <p:nvSpPr>
          <p:cNvPr id="99" name="TextBox 98">
            <a:extLst>
              <a:ext uri="{FF2B5EF4-FFF2-40B4-BE49-F238E27FC236}">
                <a16:creationId xmlns:a16="http://schemas.microsoft.com/office/drawing/2014/main" id="{BFF1B1B2-5F71-33C4-6FAA-932CC75509EE}"/>
              </a:ext>
            </a:extLst>
          </p:cNvPr>
          <p:cNvSpPr txBox="1"/>
          <p:nvPr/>
        </p:nvSpPr>
        <p:spPr>
          <a:xfrm flipH="1">
            <a:off x="6202454" y="3297266"/>
            <a:ext cx="861159"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VIJAYAWADA 01</a:t>
            </a:r>
            <a:endParaRPr lang="en-IN" sz="700">
              <a:solidFill>
                <a:prstClr val="black"/>
              </a:solidFill>
            </a:endParaRPr>
          </a:p>
        </p:txBody>
      </p:sp>
      <p:sp>
        <p:nvSpPr>
          <p:cNvPr id="100" name="TextBox 99">
            <a:extLst>
              <a:ext uri="{FF2B5EF4-FFF2-40B4-BE49-F238E27FC236}">
                <a16:creationId xmlns:a16="http://schemas.microsoft.com/office/drawing/2014/main" id="{E15113EF-CC4C-B9AF-4464-48E16EF0C489}"/>
              </a:ext>
            </a:extLst>
          </p:cNvPr>
          <p:cNvSpPr txBox="1"/>
          <p:nvPr/>
        </p:nvSpPr>
        <p:spPr>
          <a:xfrm flipH="1">
            <a:off x="6521012" y="2912740"/>
            <a:ext cx="1037239"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dirty="0">
                <a:solidFill>
                  <a:prstClr val="black"/>
                </a:solidFill>
              </a:rPr>
              <a:t>VISAKHAPATNAM 01</a:t>
            </a:r>
            <a:endParaRPr lang="en-IN" sz="700" dirty="0">
              <a:solidFill>
                <a:prstClr val="black"/>
              </a:solidFill>
            </a:endParaRPr>
          </a:p>
        </p:txBody>
      </p:sp>
      <p:grpSp>
        <p:nvGrpSpPr>
          <p:cNvPr id="101" name="Group 100">
            <a:extLst>
              <a:ext uri="{FF2B5EF4-FFF2-40B4-BE49-F238E27FC236}">
                <a16:creationId xmlns:a16="http://schemas.microsoft.com/office/drawing/2014/main" id="{8550EDE4-0353-8612-96AD-EF2ACAD02607}"/>
              </a:ext>
            </a:extLst>
          </p:cNvPr>
          <p:cNvGrpSpPr>
            <a:grpSpLocks noChangeAspect="1"/>
          </p:cNvGrpSpPr>
          <p:nvPr/>
        </p:nvGrpSpPr>
        <p:grpSpPr>
          <a:xfrm>
            <a:off x="6200605" y="2181887"/>
            <a:ext cx="180000" cy="180000"/>
            <a:chOff x="3956949" y="1725527"/>
            <a:chExt cx="288000" cy="288000"/>
          </a:xfrm>
        </p:grpSpPr>
        <p:sp>
          <p:nvSpPr>
            <p:cNvPr id="102" name="Oval 101">
              <a:extLst>
                <a:ext uri="{FF2B5EF4-FFF2-40B4-BE49-F238E27FC236}">
                  <a16:creationId xmlns:a16="http://schemas.microsoft.com/office/drawing/2014/main" id="{2FF988DF-0745-6183-080F-4102DBBA60AE}"/>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3" name="Oval 102">
              <a:extLst>
                <a:ext uri="{FF2B5EF4-FFF2-40B4-BE49-F238E27FC236}">
                  <a16:creationId xmlns:a16="http://schemas.microsoft.com/office/drawing/2014/main" id="{E2001F9C-80C5-75BA-E832-1338DEA85FA6}"/>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4" name="Oval 103">
              <a:extLst>
                <a:ext uri="{FF2B5EF4-FFF2-40B4-BE49-F238E27FC236}">
                  <a16:creationId xmlns:a16="http://schemas.microsoft.com/office/drawing/2014/main" id="{24B1A8C6-BEF2-1710-6392-9E739FBEE10F}"/>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06" name="Group 105">
            <a:extLst>
              <a:ext uri="{FF2B5EF4-FFF2-40B4-BE49-F238E27FC236}">
                <a16:creationId xmlns:a16="http://schemas.microsoft.com/office/drawing/2014/main" id="{297FB07F-C6C0-D93A-29E0-432761AA4A38}"/>
              </a:ext>
            </a:extLst>
          </p:cNvPr>
          <p:cNvGrpSpPr>
            <a:grpSpLocks noChangeAspect="1"/>
          </p:cNvGrpSpPr>
          <p:nvPr/>
        </p:nvGrpSpPr>
        <p:grpSpPr>
          <a:xfrm>
            <a:off x="5606645" y="2860388"/>
            <a:ext cx="180000" cy="180000"/>
            <a:chOff x="3956949" y="1725527"/>
            <a:chExt cx="288000" cy="288000"/>
          </a:xfrm>
        </p:grpSpPr>
        <p:sp>
          <p:nvSpPr>
            <p:cNvPr id="107" name="Oval 106">
              <a:extLst>
                <a:ext uri="{FF2B5EF4-FFF2-40B4-BE49-F238E27FC236}">
                  <a16:creationId xmlns:a16="http://schemas.microsoft.com/office/drawing/2014/main" id="{886928D1-EEA9-730F-5CD9-9D74EB64090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8" name="Oval 107">
              <a:extLst>
                <a:ext uri="{FF2B5EF4-FFF2-40B4-BE49-F238E27FC236}">
                  <a16:creationId xmlns:a16="http://schemas.microsoft.com/office/drawing/2014/main" id="{D4BB55CA-40F2-6E93-8049-3DFFCE9F0CE9}"/>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9" name="Oval 108">
              <a:extLst>
                <a:ext uri="{FF2B5EF4-FFF2-40B4-BE49-F238E27FC236}">
                  <a16:creationId xmlns:a16="http://schemas.microsoft.com/office/drawing/2014/main" id="{B3E2D103-8598-4791-6AED-DDEE37BFB559}"/>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11" name="Group 110">
            <a:extLst>
              <a:ext uri="{FF2B5EF4-FFF2-40B4-BE49-F238E27FC236}">
                <a16:creationId xmlns:a16="http://schemas.microsoft.com/office/drawing/2014/main" id="{9BDFCBD8-882D-CE53-B199-BE95F89D3760}"/>
              </a:ext>
            </a:extLst>
          </p:cNvPr>
          <p:cNvGrpSpPr>
            <a:grpSpLocks noChangeAspect="1"/>
          </p:cNvGrpSpPr>
          <p:nvPr/>
        </p:nvGrpSpPr>
        <p:grpSpPr>
          <a:xfrm>
            <a:off x="5271213" y="2775993"/>
            <a:ext cx="180000" cy="180000"/>
            <a:chOff x="3956949" y="1725527"/>
            <a:chExt cx="288000" cy="288000"/>
          </a:xfrm>
        </p:grpSpPr>
        <p:sp>
          <p:nvSpPr>
            <p:cNvPr id="112" name="Oval 111">
              <a:extLst>
                <a:ext uri="{FF2B5EF4-FFF2-40B4-BE49-F238E27FC236}">
                  <a16:creationId xmlns:a16="http://schemas.microsoft.com/office/drawing/2014/main" id="{B9445905-E7FC-7F3B-2A6D-698C057FDE03}"/>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3" name="Oval 112">
              <a:extLst>
                <a:ext uri="{FF2B5EF4-FFF2-40B4-BE49-F238E27FC236}">
                  <a16:creationId xmlns:a16="http://schemas.microsoft.com/office/drawing/2014/main" id="{F0791553-B523-A637-FB2C-5C4323366ECC}"/>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4" name="Oval 113">
              <a:extLst>
                <a:ext uri="{FF2B5EF4-FFF2-40B4-BE49-F238E27FC236}">
                  <a16:creationId xmlns:a16="http://schemas.microsoft.com/office/drawing/2014/main" id="{CE808E8E-C9C9-DED3-9AD5-92A345D2E4A6}"/>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16" name="Group 115">
            <a:extLst>
              <a:ext uri="{FF2B5EF4-FFF2-40B4-BE49-F238E27FC236}">
                <a16:creationId xmlns:a16="http://schemas.microsoft.com/office/drawing/2014/main" id="{A69BE012-B0FF-2FF7-C9CA-01D0469C8BB9}"/>
              </a:ext>
            </a:extLst>
          </p:cNvPr>
          <p:cNvGrpSpPr>
            <a:grpSpLocks noChangeAspect="1"/>
          </p:cNvGrpSpPr>
          <p:nvPr/>
        </p:nvGrpSpPr>
        <p:grpSpPr>
          <a:xfrm>
            <a:off x="6143629" y="2894189"/>
            <a:ext cx="180000" cy="180000"/>
            <a:chOff x="3956949" y="1725527"/>
            <a:chExt cx="288000" cy="288000"/>
          </a:xfrm>
        </p:grpSpPr>
        <p:sp>
          <p:nvSpPr>
            <p:cNvPr id="117" name="Oval 116">
              <a:extLst>
                <a:ext uri="{FF2B5EF4-FFF2-40B4-BE49-F238E27FC236}">
                  <a16:creationId xmlns:a16="http://schemas.microsoft.com/office/drawing/2014/main" id="{118E1213-840A-9DF9-1DEE-9D31C1D64765}"/>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8" name="Oval 117">
              <a:extLst>
                <a:ext uri="{FF2B5EF4-FFF2-40B4-BE49-F238E27FC236}">
                  <a16:creationId xmlns:a16="http://schemas.microsoft.com/office/drawing/2014/main" id="{B91BCB0C-2AD9-516B-4E9E-AD92B35DDB98}"/>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9" name="Oval 118">
              <a:extLst>
                <a:ext uri="{FF2B5EF4-FFF2-40B4-BE49-F238E27FC236}">
                  <a16:creationId xmlns:a16="http://schemas.microsoft.com/office/drawing/2014/main" id="{E02739EC-ADE9-0392-4BE6-565D2990FB71}"/>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22" name="Group 121">
            <a:extLst>
              <a:ext uri="{FF2B5EF4-FFF2-40B4-BE49-F238E27FC236}">
                <a16:creationId xmlns:a16="http://schemas.microsoft.com/office/drawing/2014/main" id="{AE072D4A-F510-4A05-F0D1-C56A86089387}"/>
              </a:ext>
            </a:extLst>
          </p:cNvPr>
          <p:cNvGrpSpPr>
            <a:grpSpLocks noChangeAspect="1"/>
          </p:cNvGrpSpPr>
          <p:nvPr/>
        </p:nvGrpSpPr>
        <p:grpSpPr>
          <a:xfrm>
            <a:off x="5959852" y="3158921"/>
            <a:ext cx="180000" cy="180000"/>
            <a:chOff x="3956949" y="1725527"/>
            <a:chExt cx="288000" cy="288000"/>
          </a:xfrm>
        </p:grpSpPr>
        <p:sp>
          <p:nvSpPr>
            <p:cNvPr id="123" name="Oval 122">
              <a:extLst>
                <a:ext uri="{FF2B5EF4-FFF2-40B4-BE49-F238E27FC236}">
                  <a16:creationId xmlns:a16="http://schemas.microsoft.com/office/drawing/2014/main" id="{855A6B68-C157-D24C-3972-D742B49A62A6}"/>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24" name="Oval 123">
              <a:extLst>
                <a:ext uri="{FF2B5EF4-FFF2-40B4-BE49-F238E27FC236}">
                  <a16:creationId xmlns:a16="http://schemas.microsoft.com/office/drawing/2014/main" id="{9952CAA4-4D8C-EC2E-F364-702F62A4CAA9}"/>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25" name="Oval 124">
              <a:extLst>
                <a:ext uri="{FF2B5EF4-FFF2-40B4-BE49-F238E27FC236}">
                  <a16:creationId xmlns:a16="http://schemas.microsoft.com/office/drawing/2014/main" id="{AD960100-E308-DCEA-2723-40A0CACF631D}"/>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spTree>
    <p:extLst>
      <p:ext uri="{BB962C8B-B14F-4D97-AF65-F5344CB8AC3E}">
        <p14:creationId xmlns:p14="http://schemas.microsoft.com/office/powerpoint/2010/main" val="801357284"/>
      </p:ext>
    </p:extLst>
  </p:cSld>
  <p:clrMapOvr>
    <a:masterClrMapping/>
  </p:clrMapOvr>
  <mc:AlternateContent xmlns:mc="http://schemas.openxmlformats.org/markup-compatibility/2006" xmlns:p14="http://schemas.microsoft.com/office/powerpoint/2010/main">
    <mc:Choice Requires="p14">
      <p:transition spd="med" p14:dur="700" advTm="86399000">
        <p:fade/>
      </p:transition>
    </mc:Choice>
    <mc:Fallback xmlns="">
      <p:transition spd="med" advTm="86399000">
        <p:fade/>
      </p:transition>
    </mc:Fallback>
  </mc:AlternateContent>
</p:sld>
</file>

<file path=ppt/theme/theme1.xml><?xml version="1.0" encoding="utf-8"?>
<a:theme xmlns:a="http://schemas.openxmlformats.org/drawingml/2006/main" name="DC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2.xml><?xml version="1.0" encoding="utf-8"?>
<a:theme xmlns:a="http://schemas.openxmlformats.org/drawingml/2006/main" name="1_DC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3.xml><?xml version="1.0" encoding="utf-8"?>
<a:theme xmlns:a="http://schemas.openxmlformats.org/drawingml/2006/main" name="2_DC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4.xml><?xml version="1.0" encoding="utf-8"?>
<a:theme xmlns:a="http://schemas.openxmlformats.org/drawingml/2006/main" name="3_DC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DC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11640</TotalTime>
  <Words>4525</Words>
  <Application>Microsoft Office PowerPoint</Application>
  <PresentationFormat>On-screen Show (16:9)</PresentationFormat>
  <Paragraphs>713</Paragraphs>
  <Slides>37</Slides>
  <Notes>23</Notes>
  <HiddenSlides>0</HiddenSlides>
  <MMClips>0</MMClips>
  <ScaleCrop>false</ScaleCrop>
  <HeadingPairs>
    <vt:vector size="4" baseType="variant">
      <vt:variant>
        <vt:lpstr>Theme</vt:lpstr>
      </vt:variant>
      <vt:variant>
        <vt:i4>5</vt:i4>
      </vt:variant>
      <vt:variant>
        <vt:lpstr>Slide Titles</vt:lpstr>
      </vt:variant>
      <vt:variant>
        <vt:i4>37</vt:i4>
      </vt:variant>
    </vt:vector>
  </HeadingPairs>
  <TitlesOfParts>
    <vt:vector size="42" baseType="lpstr">
      <vt:lpstr>DC Theme</vt:lpstr>
      <vt:lpstr>1_DC Theme</vt:lpstr>
      <vt:lpstr>2_DC Theme</vt:lpstr>
      <vt:lpstr>3_DC Theme</vt:lpstr>
      <vt:lpstr>4_DC Theme</vt:lpstr>
      <vt:lpstr>PowerPoint Presentation</vt:lpstr>
      <vt:lpstr>Agenda </vt:lpstr>
      <vt:lpstr>India: A Data Center Hub</vt:lpstr>
      <vt:lpstr>Key Challenges shaping data center strategies  </vt:lpstr>
      <vt:lpstr>our focus areas</vt:lpstr>
      <vt:lpstr>Future-READY data center architecture  </vt:lpstr>
      <vt:lpstr>Operational Philosophy</vt:lpstr>
      <vt:lpstr>Our DATA CENTER FOOTPRINT- 6 Major metros </vt:lpstr>
      <vt:lpstr>Edge data center footprint. Rollout planned over 2-3 years</vt:lpstr>
      <vt:lpstr>AI-READY, hyperscale, Hyperconnected, Green,  Data Center campuses</vt:lpstr>
      <vt:lpstr>PowerPoint Presentation</vt:lpstr>
      <vt:lpstr>Overview: Chennai 02 Data Center Campus, SIRUSERI</vt:lpstr>
      <vt:lpstr>FLEXIBLE AND scalable DESIGN</vt:lpstr>
      <vt:lpstr>strategic location</vt:lpstr>
      <vt:lpstr>our pan India Data Center &amp; Network Architecture with Chennai 02 as hub  </vt:lpstr>
      <vt:lpstr>Chennai 02 data center network ecosystem </vt:lpstr>
      <vt:lpstr>Cable landing station</vt:lpstr>
      <vt:lpstr>FLOOD-RESILIENT DATA CENTERS: ENSURING UNINTERRUPTED SERVICE </vt:lpstr>
      <vt:lpstr>ENHANCED SECURITY</vt:lpstr>
      <vt:lpstr>ESG FOcus</vt:lpstr>
      <vt:lpstr>Global Command and Control Center (GC3)</vt:lpstr>
      <vt:lpstr>CHENNAI 02 campus: Technical specifications</vt:lpstr>
      <vt:lpstr>CHENNAI 02 campus: Technical specifications</vt:lpstr>
      <vt:lpstr>PowerPoint Presentation</vt:lpstr>
      <vt:lpstr>Data Center AI-Readiness</vt:lpstr>
      <vt:lpstr>AI-ready Data Centers: Power</vt:lpstr>
      <vt:lpstr>AI-ready Data Centers: cooling</vt:lpstr>
      <vt:lpstr>AI-ready Data Centers: Cooling</vt:lpstr>
      <vt:lpstr>AI-ready Data Centers: cooling</vt:lpstr>
      <vt:lpstr>AI-ready Data Centers: cooling</vt:lpstr>
      <vt:lpstr>AI-ready Data Centers: server hall</vt:lpstr>
      <vt:lpstr>AI-Ready Data Centers: network</vt:lpstr>
      <vt:lpstr>Your trusted data center partner</vt:lpstr>
      <vt:lpstr>PowerPoint Presentation</vt:lpstr>
      <vt:lpstr>COMPLIANCE AND CERTIFICATIONS</vt:lpstr>
      <vt:lpstr>Sify Data Center Advantage</vt:lpstr>
      <vt:lpstr>Cable landing station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Shombit Roy</dc:creator>
  <cp:lastModifiedBy>Shombit Roy</cp:lastModifiedBy>
  <cp:revision>62</cp:revision>
  <dcterms:created xsi:type="dcterms:W3CDTF">2022-08-25T05:56:44Z</dcterms:created>
  <dcterms:modified xsi:type="dcterms:W3CDTF">2025-03-24T09:29:16Z</dcterms:modified>
</cp:coreProperties>
</file>