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3" r:id="rId1"/>
    <p:sldMasterId id="2147484295" r:id="rId2"/>
    <p:sldMasterId id="2147484316" r:id="rId3"/>
  </p:sldMasterIdLst>
  <p:notesMasterIdLst>
    <p:notesMasterId r:id="rId48"/>
  </p:notesMasterIdLst>
  <p:sldIdLst>
    <p:sldId id="2147311422" r:id="rId4"/>
    <p:sldId id="2147482262" r:id="rId5"/>
    <p:sldId id="2147473119" r:id="rId6"/>
    <p:sldId id="2147480200" r:id="rId7"/>
    <p:sldId id="2147482274" r:id="rId8"/>
    <p:sldId id="2147482388" r:id="rId9"/>
    <p:sldId id="2147482315" r:id="rId10"/>
    <p:sldId id="2147480168" r:id="rId11"/>
    <p:sldId id="2147480164" r:id="rId12"/>
    <p:sldId id="2147311423" r:id="rId13"/>
    <p:sldId id="2147480169" r:id="rId14"/>
    <p:sldId id="2147482389" r:id="rId15"/>
    <p:sldId id="2147482292" r:id="rId16"/>
    <p:sldId id="2147473223" r:id="rId17"/>
    <p:sldId id="2147473162" r:id="rId18"/>
    <p:sldId id="2147482359" r:id="rId19"/>
    <p:sldId id="2147482097" r:id="rId20"/>
    <p:sldId id="2147482361" r:id="rId21"/>
    <p:sldId id="2147482360" r:id="rId22"/>
    <p:sldId id="2147482390" r:id="rId23"/>
    <p:sldId id="2147473178" r:id="rId24"/>
    <p:sldId id="2147482263" r:id="rId25"/>
    <p:sldId id="2147479724" r:id="rId26"/>
    <p:sldId id="2147473244" r:id="rId27"/>
    <p:sldId id="2147473243" r:id="rId28"/>
    <p:sldId id="2147473241" r:id="rId29"/>
    <p:sldId id="2147473255" r:id="rId30"/>
    <p:sldId id="2147311428" r:id="rId31"/>
    <p:sldId id="2147479888" r:id="rId32"/>
    <p:sldId id="2147311405" r:id="rId33"/>
    <p:sldId id="2147479885" r:id="rId34"/>
    <p:sldId id="2147479848" r:id="rId35"/>
    <p:sldId id="2147311229" r:id="rId36"/>
    <p:sldId id="2147479886" r:id="rId37"/>
    <p:sldId id="2147479887" r:id="rId38"/>
    <p:sldId id="2147479874" r:id="rId39"/>
    <p:sldId id="2147479738" r:id="rId40"/>
    <p:sldId id="2147473242" r:id="rId41"/>
    <p:sldId id="2147479889" r:id="rId42"/>
    <p:sldId id="2147482294" r:id="rId43"/>
    <p:sldId id="2147482293" r:id="rId44"/>
    <p:sldId id="2147311282" r:id="rId45"/>
    <p:sldId id="2147479873" r:id="rId46"/>
    <p:sldId id="2147482391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1D2BF4-133F-3646-A5BC-E2D6AB993A88}">
          <p14:sldIdLst>
            <p14:sldId id="2147311422"/>
            <p14:sldId id="2147482262"/>
            <p14:sldId id="2147473119"/>
            <p14:sldId id="2147480200"/>
            <p14:sldId id="2147482274"/>
            <p14:sldId id="2147482388"/>
            <p14:sldId id="2147482315"/>
            <p14:sldId id="2147480168"/>
            <p14:sldId id="2147480164"/>
            <p14:sldId id="2147311423"/>
            <p14:sldId id="2147480169"/>
            <p14:sldId id="2147482389"/>
            <p14:sldId id="2147482292"/>
            <p14:sldId id="2147473223"/>
            <p14:sldId id="2147473162"/>
            <p14:sldId id="2147482359"/>
            <p14:sldId id="2147482097"/>
            <p14:sldId id="2147482361"/>
            <p14:sldId id="2147482360"/>
            <p14:sldId id="2147482390"/>
            <p14:sldId id="2147473178"/>
            <p14:sldId id="2147482263"/>
            <p14:sldId id="2147479724"/>
            <p14:sldId id="2147473244"/>
            <p14:sldId id="2147473243"/>
            <p14:sldId id="2147473241"/>
            <p14:sldId id="2147473255"/>
            <p14:sldId id="2147311428"/>
            <p14:sldId id="2147479888"/>
            <p14:sldId id="2147311405"/>
            <p14:sldId id="2147479885"/>
            <p14:sldId id="2147479848"/>
            <p14:sldId id="2147311229"/>
            <p14:sldId id="2147479886"/>
            <p14:sldId id="2147479887"/>
            <p14:sldId id="2147479874"/>
            <p14:sldId id="2147479738"/>
            <p14:sldId id="2147473242"/>
            <p14:sldId id="2147479889"/>
            <p14:sldId id="2147482294"/>
            <p14:sldId id="2147482293"/>
            <p14:sldId id="2147311282"/>
            <p14:sldId id="2147479873"/>
            <p14:sldId id="2147482391"/>
          </p14:sldIdLst>
        </p14:section>
        <p14:section name="Backup / Context  Slides" id="{C74E3B84-89BE-5347-AAD0-1060C65A07C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984D07-1518-076C-AF61-0BD945087473}" name="Shombit Roy" initials="SR" userId="S::shombit.roy@sifycorp.com::c756c23c-bc98-4e37-a5fe-728e205ffcc6" providerId="AD"/>
  <p188:author id="{34FC0925-E2A8-9709-ACE5-9090C8602C3C}" name="Abhishek Singh Tomar" initials="AST" userId="S::abhishek.tomar@sifycorp.com::42be2351-8acd-4005-aae4-d092fa1b67a6" providerId="AD"/>
  <p188:author id="{A8477748-D022-2A9D-2469-623EFBC8BF20}" name="Vivekanandan Sivaguru" initials="VS" userId="S::vivekanandan.sivaguru@sifycorp.com::67c57917-f9ba-4e10-a8ca-4da79836ae93" providerId="AD"/>
  <p188:author id="{E6098560-E3D1-EDF3-E003-CAC34E384732}" name="Anoop Venugopal" initials="AV" userId="S::anoop.venugopal@sifycorp.com::073347bb-d80c-4ecb-90e0-6341ac035b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730"/>
    <a:srgbClr val="10253F"/>
    <a:srgbClr val="FDEADA"/>
    <a:srgbClr val="FFFFFF"/>
    <a:srgbClr val="17375E"/>
    <a:srgbClr val="376092"/>
    <a:srgbClr val="4F81BD"/>
    <a:srgbClr val="DCE6F2"/>
    <a:srgbClr val="049BD4"/>
    <a:srgbClr val="049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38" autoAdjust="0"/>
  </p:normalViewPr>
  <p:slideViewPr>
    <p:cSldViewPr snapToGrid="0">
      <p:cViewPr varScale="1">
        <p:scale>
          <a:sx n="75" d="100"/>
          <a:sy n="75" d="100"/>
        </p:scale>
        <p:origin x="11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microsoft.com/office/2018/10/relationships/authors" Target="author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10D83-5FF1-AC4F-8E6F-701B8AECFC2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243FAA-6C70-D148-BBD3-2AD5B90B903C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00"/>
            <a:t>Actionable Insights &amp; Analytics</a:t>
          </a:r>
          <a:endParaRPr lang="en-IN" sz="1000"/>
        </a:p>
      </dgm:t>
    </dgm:pt>
    <dgm:pt modelId="{B9C0304B-D363-A544-A5FA-F2B76A3C9F4C}" type="parTrans" cxnId="{66AA32BA-8C04-CF4A-8541-C959C1C0A81C}">
      <dgm:prSet/>
      <dgm:spPr/>
      <dgm:t>
        <a:bodyPr/>
        <a:lstStyle/>
        <a:p>
          <a:endParaRPr lang="en-US"/>
        </a:p>
      </dgm:t>
    </dgm:pt>
    <dgm:pt modelId="{CD4D6734-CA28-A645-8EE5-B6650D9AA132}" type="sibTrans" cxnId="{66AA32BA-8C04-CF4A-8541-C959C1C0A81C}">
      <dgm:prSet/>
      <dgm:spPr/>
      <dgm:t>
        <a:bodyPr/>
        <a:lstStyle/>
        <a:p>
          <a:endParaRPr lang="en-US"/>
        </a:p>
      </dgm:t>
    </dgm:pt>
    <dgm:pt modelId="{4359C123-30FA-D64A-93DD-9A50AAD22302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00"/>
            <a:t>Delivery Process Automation &amp; AIOps</a:t>
          </a:r>
          <a:endParaRPr lang="en-IN" sz="1000"/>
        </a:p>
      </dgm:t>
    </dgm:pt>
    <dgm:pt modelId="{F0C545ED-00B2-B143-9F38-081E98030D42}" type="parTrans" cxnId="{E3340B60-CC52-9E4B-9593-FC11AAECBC5C}">
      <dgm:prSet/>
      <dgm:spPr/>
      <dgm:t>
        <a:bodyPr/>
        <a:lstStyle/>
        <a:p>
          <a:endParaRPr lang="en-US"/>
        </a:p>
      </dgm:t>
    </dgm:pt>
    <dgm:pt modelId="{C65BBC43-A616-5245-9C91-E417F4588AD0}" type="sibTrans" cxnId="{E3340B60-CC52-9E4B-9593-FC11AAECBC5C}">
      <dgm:prSet/>
      <dgm:spPr/>
      <dgm:t>
        <a:bodyPr/>
        <a:lstStyle/>
        <a:p>
          <a:endParaRPr lang="en-US"/>
        </a:p>
      </dgm:t>
    </dgm:pt>
    <dgm:pt modelId="{E1CFF482-C5EA-5049-BAC3-D01E178483AC}" type="pres">
      <dgm:prSet presAssocID="{20910D83-5FF1-AC4F-8E6F-701B8AECFC2A}" presName="diagram" presStyleCnt="0">
        <dgm:presLayoutVars>
          <dgm:dir/>
          <dgm:resizeHandles val="exact"/>
        </dgm:presLayoutVars>
      </dgm:prSet>
      <dgm:spPr/>
    </dgm:pt>
    <dgm:pt modelId="{FDE1F614-2803-4044-8A66-60772D7FEFED}" type="pres">
      <dgm:prSet presAssocID="{FC243FAA-6C70-D148-BBD3-2AD5B90B903C}" presName="node" presStyleLbl="node1" presStyleIdx="0" presStyleCnt="2" custScaleX="97784" custScaleY="17634" custLinFactNeighborY="1904">
        <dgm:presLayoutVars>
          <dgm:bulletEnabled val="1"/>
        </dgm:presLayoutVars>
      </dgm:prSet>
      <dgm:spPr>
        <a:prstGeom prst="roundRect">
          <a:avLst/>
        </a:prstGeom>
      </dgm:spPr>
    </dgm:pt>
    <dgm:pt modelId="{38BA2D5D-FAF3-7048-858A-090A1F001396}" type="pres">
      <dgm:prSet presAssocID="{CD4D6734-CA28-A645-8EE5-B6650D9AA132}" presName="sibTrans" presStyleCnt="0"/>
      <dgm:spPr/>
    </dgm:pt>
    <dgm:pt modelId="{BA883654-EC56-B943-9663-461D01C01299}" type="pres">
      <dgm:prSet presAssocID="{4359C123-30FA-D64A-93DD-9A50AAD22302}" presName="node" presStyleLbl="node1" presStyleIdx="1" presStyleCnt="2" custScaleX="97784" custScaleY="17634" custLinFactNeighborY="190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E3340B60-CC52-9E4B-9593-FC11AAECBC5C}" srcId="{20910D83-5FF1-AC4F-8E6F-701B8AECFC2A}" destId="{4359C123-30FA-D64A-93DD-9A50AAD22302}" srcOrd="1" destOrd="0" parTransId="{F0C545ED-00B2-B143-9F38-081E98030D42}" sibTransId="{C65BBC43-A616-5245-9C91-E417F4588AD0}"/>
    <dgm:cxn modelId="{3FFF6068-3350-724F-82AE-E772DD745BA5}" type="presOf" srcId="{FC243FAA-6C70-D148-BBD3-2AD5B90B903C}" destId="{FDE1F614-2803-4044-8A66-60772D7FEFED}" srcOrd="0" destOrd="0" presId="urn:microsoft.com/office/officeart/2005/8/layout/default"/>
    <dgm:cxn modelId="{7D1C9F50-931B-CF4C-9287-5B19C397B24D}" type="presOf" srcId="{20910D83-5FF1-AC4F-8E6F-701B8AECFC2A}" destId="{E1CFF482-C5EA-5049-BAC3-D01E178483AC}" srcOrd="0" destOrd="0" presId="urn:microsoft.com/office/officeart/2005/8/layout/default"/>
    <dgm:cxn modelId="{66AA32BA-8C04-CF4A-8541-C959C1C0A81C}" srcId="{20910D83-5FF1-AC4F-8E6F-701B8AECFC2A}" destId="{FC243FAA-6C70-D148-BBD3-2AD5B90B903C}" srcOrd="0" destOrd="0" parTransId="{B9C0304B-D363-A544-A5FA-F2B76A3C9F4C}" sibTransId="{CD4D6734-CA28-A645-8EE5-B6650D9AA132}"/>
    <dgm:cxn modelId="{15C060C3-2789-0046-887D-6C000FC83789}" type="presOf" srcId="{4359C123-30FA-D64A-93DD-9A50AAD22302}" destId="{BA883654-EC56-B943-9663-461D01C01299}" srcOrd="0" destOrd="0" presId="urn:microsoft.com/office/officeart/2005/8/layout/default"/>
    <dgm:cxn modelId="{88B7E339-EF03-B649-BCD9-4B2D006E217D}" type="presParOf" srcId="{E1CFF482-C5EA-5049-BAC3-D01E178483AC}" destId="{FDE1F614-2803-4044-8A66-60772D7FEFED}" srcOrd="0" destOrd="0" presId="urn:microsoft.com/office/officeart/2005/8/layout/default"/>
    <dgm:cxn modelId="{2A09282A-AB8B-FC46-92D9-5C42D4937BD9}" type="presParOf" srcId="{E1CFF482-C5EA-5049-BAC3-D01E178483AC}" destId="{38BA2D5D-FAF3-7048-858A-090A1F001396}" srcOrd="1" destOrd="0" presId="urn:microsoft.com/office/officeart/2005/8/layout/default"/>
    <dgm:cxn modelId="{03E18135-7A43-264E-B243-1C36F6672C8C}" type="presParOf" srcId="{E1CFF482-C5EA-5049-BAC3-D01E178483AC}" destId="{BA883654-EC56-B943-9663-461D01C0129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DF07703-3F44-594E-8CB7-D346C0CB56C8}" type="doc">
      <dgm:prSet loTypeId="urn:microsoft.com/office/officeart/2005/8/layout/defaul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D9EF03B-5877-AC44-9C07-4076E5C34FF2}">
      <dgm:prSet phldrT="[Text]" custT="1"/>
      <dgm:spPr>
        <a:solidFill>
          <a:srgbClr val="BFD72F"/>
        </a:solidFill>
        <a:ln>
          <a:noFill/>
        </a:ln>
      </dgm:spPr>
      <dgm:t>
        <a:bodyPr/>
        <a:lstStyle/>
        <a:p>
          <a:r>
            <a:rPr lang="en-US" sz="1000">
              <a:solidFill>
                <a:srgbClr val="002060"/>
              </a:solidFill>
            </a:rPr>
            <a:t>Prediction, Prevention, and Remediation of </a:t>
          </a:r>
          <a:br>
            <a:rPr lang="en-US" sz="1000">
              <a:solidFill>
                <a:srgbClr val="002060"/>
              </a:solidFill>
            </a:rPr>
          </a:br>
          <a:r>
            <a:rPr lang="en-US" sz="1000">
              <a:solidFill>
                <a:srgbClr val="C00000"/>
              </a:solidFill>
            </a:rPr>
            <a:t>Business Service </a:t>
          </a:r>
          <a:r>
            <a:rPr lang="en-US" sz="1000">
              <a:solidFill>
                <a:srgbClr val="002060"/>
              </a:solidFill>
            </a:rPr>
            <a:t>Availability and Performance Issues</a:t>
          </a:r>
        </a:p>
      </dgm:t>
    </dgm:pt>
    <dgm:pt modelId="{1412EEBD-718F-7243-B71B-AC219FE8D925}" type="parTrans" cxnId="{B4668068-6689-A343-87A0-6E4F83B34B65}">
      <dgm:prSet/>
      <dgm:spPr/>
      <dgm:t>
        <a:bodyPr/>
        <a:lstStyle/>
        <a:p>
          <a:endParaRPr lang="en-US" sz="1100"/>
        </a:p>
      </dgm:t>
    </dgm:pt>
    <dgm:pt modelId="{C9191C44-6CC5-2C43-B8C0-A289672EEF84}" type="sibTrans" cxnId="{B4668068-6689-A343-87A0-6E4F83B34B65}">
      <dgm:prSet/>
      <dgm:spPr/>
      <dgm:t>
        <a:bodyPr/>
        <a:lstStyle/>
        <a:p>
          <a:endParaRPr lang="en-US" sz="1100"/>
        </a:p>
      </dgm:t>
    </dgm:pt>
    <dgm:pt modelId="{0F8493B2-AEB6-BF45-AE37-70978CB601F7}" type="pres">
      <dgm:prSet presAssocID="{8DF07703-3F44-594E-8CB7-D346C0CB56C8}" presName="diagram" presStyleCnt="0">
        <dgm:presLayoutVars>
          <dgm:dir/>
          <dgm:resizeHandles val="exact"/>
        </dgm:presLayoutVars>
      </dgm:prSet>
      <dgm:spPr/>
    </dgm:pt>
    <dgm:pt modelId="{F9D526A1-5F0B-4841-A6D6-B268F4BDF9EC}" type="pres">
      <dgm:prSet presAssocID="{6D9EF03B-5877-AC44-9C07-4076E5C34FF2}" presName="node" presStyleLbl="node1" presStyleIdx="0" presStyleCnt="1" custScaleX="512304" custLinFactNeighborX="-1489" custLinFactNeighborY="-1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7E1E23C-4840-3244-A920-D77EEC9DF0FB}" type="presOf" srcId="{8DF07703-3F44-594E-8CB7-D346C0CB56C8}" destId="{0F8493B2-AEB6-BF45-AE37-70978CB601F7}" srcOrd="0" destOrd="0" presId="urn:microsoft.com/office/officeart/2005/8/layout/default"/>
    <dgm:cxn modelId="{B4668068-6689-A343-87A0-6E4F83B34B65}" srcId="{8DF07703-3F44-594E-8CB7-D346C0CB56C8}" destId="{6D9EF03B-5877-AC44-9C07-4076E5C34FF2}" srcOrd="0" destOrd="0" parTransId="{1412EEBD-718F-7243-B71B-AC219FE8D925}" sibTransId="{C9191C44-6CC5-2C43-B8C0-A289672EEF84}"/>
    <dgm:cxn modelId="{C3D07750-4964-744B-A873-4CAE382BD912}" type="presOf" srcId="{6D9EF03B-5877-AC44-9C07-4076E5C34FF2}" destId="{F9D526A1-5F0B-4841-A6D6-B268F4BDF9EC}" srcOrd="0" destOrd="0" presId="urn:microsoft.com/office/officeart/2005/8/layout/default"/>
    <dgm:cxn modelId="{F0DBBAB2-5400-CD4C-8378-4AA16CAD5DA1}" type="presParOf" srcId="{0F8493B2-AEB6-BF45-AE37-70978CB601F7}" destId="{F9D526A1-5F0B-4841-A6D6-B268F4BDF9E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94F442-80CC-4D67-8FF5-D3936C843020}" type="doc">
      <dgm:prSet loTypeId="urn:microsoft.com/office/officeart/2008/layout/RadialCluster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IN"/>
        </a:p>
      </dgm:t>
    </dgm:pt>
    <dgm:pt modelId="{9CF8BB00-05D6-4ABA-96C3-248CE25797B0}">
      <dgm:prSet phldrT="[Text]" custT="1"/>
      <dgm:spPr>
        <a:solidFill>
          <a:schemeClr val="accent6"/>
        </a:solidFill>
        <a:ln w="9525"/>
      </dgm:spPr>
      <dgm:t>
        <a:bodyPr vert="horz" wrap="square" lIns="91440" tIns="45720" rIns="91440" bIns="45720" numCol="1" anchor="ctr" anchorCtr="0" compatLnSpc="1">
          <a:prstTxWarp prst="textNoShape">
            <a:avLst/>
          </a:prstTxWarp>
        </a:bodyPr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800" b="1"/>
            <a:t>Production </a:t>
          </a:r>
          <a:r>
            <a:rPr lang="en-US" sz="800" b="1" i="0" u="none" strike="noStrike" cap="none">
              <a:latin typeface="Arial"/>
              <a:ea typeface="Arial"/>
              <a:cs typeface="Arial"/>
              <a:sym typeface="Arial"/>
              <a:rtl val="0"/>
            </a:rPr>
            <a:t>Support</a:t>
          </a:r>
          <a:endParaRPr lang="en-IN" sz="800" b="1"/>
        </a:p>
      </dgm:t>
    </dgm:pt>
    <dgm:pt modelId="{71A0CF18-F712-4B6F-9395-80D7B6929954}" type="parTrans" cxnId="{AD047844-CE07-48A6-8217-431E8BDD3575}">
      <dgm:prSet custT="1"/>
      <dgm:spPr/>
      <dgm:t>
        <a:bodyPr/>
        <a:lstStyle/>
        <a:p>
          <a:endParaRPr lang="en-IN" sz="800"/>
        </a:p>
      </dgm:t>
    </dgm:pt>
    <dgm:pt modelId="{E888CF48-182D-4D59-B3BB-86FFB0A611CA}" type="sibTrans" cxnId="{AD047844-CE07-48A6-8217-431E8BDD3575}">
      <dgm:prSet/>
      <dgm:spPr/>
      <dgm:t>
        <a:bodyPr/>
        <a:lstStyle/>
        <a:p>
          <a:endParaRPr lang="en-IN" sz="800"/>
        </a:p>
      </dgm:t>
    </dgm:pt>
    <dgm:pt modelId="{2EF9517F-D525-47D4-8BA2-381C9A0A10D5}">
      <dgm:prSet phldrT="[Text]" custT="1"/>
      <dgm:spPr>
        <a:solidFill>
          <a:schemeClr val="accent5"/>
        </a:solidFill>
        <a:ln w="9525"/>
      </dgm:spPr>
      <dgm:t>
        <a:bodyPr vert="horz" wrap="square" lIns="91440" tIns="45720" rIns="91440" bIns="45720" numCol="1" anchor="ctr" anchorCtr="0" compatLnSpc="1">
          <a:prstTxWarp prst="textNoShape">
            <a:avLst/>
          </a:prstTxWarp>
        </a:bodyPr>
        <a:lstStyle/>
        <a:p>
          <a:pPr marR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800" b="0" i="0" u="none" strike="noStrike" cap="none">
              <a:latin typeface="Arial"/>
              <a:ea typeface="Arial"/>
              <a:cs typeface="Arial"/>
              <a:sym typeface="Arial"/>
              <a:rtl val="0"/>
            </a:rPr>
            <a:t>Configuration Support</a:t>
          </a:r>
          <a:endParaRPr lang="en-IN" sz="800" b="0" i="0" u="none" strike="noStrike" cap="none">
            <a:latin typeface="Arial"/>
            <a:ea typeface="Arial"/>
            <a:cs typeface="Arial"/>
            <a:sym typeface="Arial"/>
            <a:rtl val="0"/>
          </a:endParaRPr>
        </a:p>
      </dgm:t>
    </dgm:pt>
    <dgm:pt modelId="{C2E6E466-407D-4FF0-9D77-954DCAE33A9E}" type="parTrans" cxnId="{EE5B0A0B-7A9A-404D-8AB9-1E72543A97F3}">
      <dgm:prSet custT="1"/>
      <dgm:spPr/>
      <dgm:t>
        <a:bodyPr/>
        <a:lstStyle/>
        <a:p>
          <a:endParaRPr lang="en-IN" sz="800"/>
        </a:p>
      </dgm:t>
    </dgm:pt>
    <dgm:pt modelId="{45BBB975-96B1-4C1F-9078-21A57AF4B0A9}" type="sibTrans" cxnId="{EE5B0A0B-7A9A-404D-8AB9-1E72543A97F3}">
      <dgm:prSet/>
      <dgm:spPr/>
      <dgm:t>
        <a:bodyPr/>
        <a:lstStyle/>
        <a:p>
          <a:endParaRPr lang="en-IN" sz="800"/>
        </a:p>
      </dgm:t>
    </dgm:pt>
    <dgm:pt modelId="{EE19BED4-F9F7-45A6-ACAF-2BEEE12E2844}">
      <dgm:prSet phldrT="[Text]" custT="1"/>
      <dgm:spPr>
        <a:solidFill>
          <a:schemeClr val="accent4"/>
        </a:solidFill>
        <a:ln w="9525"/>
      </dgm:spPr>
      <dgm:t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</a:bodyPr>
        <a:lstStyle/>
        <a:p>
          <a:pPr marR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800" b="0" i="0" u="none" strike="noStrike" cap="none">
              <a:latin typeface="Arial"/>
              <a:ea typeface="Arial"/>
              <a:cs typeface="Arial"/>
              <a:sym typeface="Arial"/>
              <a:rtl val="0"/>
            </a:rPr>
            <a:t>Customization Support</a:t>
          </a:r>
          <a:endParaRPr lang="en-IN" sz="800" b="0" i="0" u="none" strike="noStrike" cap="none">
            <a:latin typeface="Arial"/>
            <a:ea typeface="Arial"/>
            <a:cs typeface="Arial"/>
            <a:sym typeface="Arial"/>
            <a:rtl val="0"/>
          </a:endParaRPr>
        </a:p>
      </dgm:t>
    </dgm:pt>
    <dgm:pt modelId="{7828031E-8315-4DCD-84B0-D5D420AED5EB}" type="parTrans" cxnId="{C44DB9C8-BC88-4499-9DB2-ABE8D790F408}">
      <dgm:prSet custT="1"/>
      <dgm:spPr/>
      <dgm:t>
        <a:bodyPr/>
        <a:lstStyle/>
        <a:p>
          <a:endParaRPr lang="en-IN" sz="800"/>
        </a:p>
      </dgm:t>
    </dgm:pt>
    <dgm:pt modelId="{9C780D2B-E75D-466A-BA7C-F35F9B3CAE28}" type="sibTrans" cxnId="{C44DB9C8-BC88-4499-9DB2-ABE8D790F408}">
      <dgm:prSet/>
      <dgm:spPr/>
      <dgm:t>
        <a:bodyPr/>
        <a:lstStyle/>
        <a:p>
          <a:endParaRPr lang="en-IN" sz="800"/>
        </a:p>
      </dgm:t>
    </dgm:pt>
    <dgm:pt modelId="{E7F7A922-2B74-4953-938B-E6B4E818188F}">
      <dgm:prSet phldrT="[Text]" custT="1"/>
      <dgm:spPr>
        <a:solidFill>
          <a:schemeClr val="accent3"/>
        </a:solidFill>
        <a:ln w="9525"/>
      </dgm:spPr>
      <dgm:t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</a:bodyPr>
        <a:lstStyle/>
        <a:p>
          <a:pPr marL="0" marR="0" lvl="0" indent="0" algn="ctr" defTabSz="488950" rtl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800" b="0" i="0" u="none" strike="noStrike" kern="1200" cap="none">
              <a:latin typeface="Arial"/>
              <a:ea typeface="Arial"/>
              <a:cs typeface="Arial"/>
              <a:rtl val="0"/>
            </a:rPr>
            <a:t>Proactive Monitoring &amp; Alert</a:t>
          </a:r>
          <a:endParaRPr lang="en-IN" sz="800" b="0" i="0" u="none" strike="noStrike" kern="1200" cap="none">
            <a:latin typeface="Arial"/>
            <a:ea typeface="Arial"/>
            <a:cs typeface="Arial"/>
            <a:rtl val="0"/>
          </a:endParaRPr>
        </a:p>
      </dgm:t>
    </dgm:pt>
    <dgm:pt modelId="{A11B7BF8-0ED2-459B-B0C7-4E1B33CFFF0B}" type="parTrans" cxnId="{A035C51B-9CF3-47AD-91A2-A748A48E2D55}">
      <dgm:prSet custT="1"/>
      <dgm:spPr/>
      <dgm:t>
        <a:bodyPr/>
        <a:lstStyle/>
        <a:p>
          <a:endParaRPr lang="en-IN" sz="800"/>
        </a:p>
      </dgm:t>
    </dgm:pt>
    <dgm:pt modelId="{40966327-B9B4-4074-B294-91949EF0D2C0}" type="sibTrans" cxnId="{A035C51B-9CF3-47AD-91A2-A748A48E2D55}">
      <dgm:prSet/>
      <dgm:spPr/>
      <dgm:t>
        <a:bodyPr/>
        <a:lstStyle/>
        <a:p>
          <a:endParaRPr lang="en-IN" sz="800"/>
        </a:p>
      </dgm:t>
    </dgm:pt>
    <dgm:pt modelId="{DD500A4A-CA26-4A27-A68F-55844326C601}">
      <dgm:prSet phldrT="[Text]" custT="1"/>
      <dgm:spPr>
        <a:solidFill>
          <a:schemeClr val="accent2"/>
        </a:solidFill>
        <a:ln w="9525"/>
      </dgm:spPr>
      <dgm:t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</a:bodyPr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800" b="0" i="0" u="none" strike="noStrike" kern="1200" cap="none">
              <a:latin typeface="Arial"/>
              <a:ea typeface="Arial"/>
              <a:cs typeface="Arial"/>
              <a:rtl val="0"/>
            </a:rPr>
            <a:t>SRs</a:t>
          </a:r>
          <a:r>
            <a:rPr lang="en-US" sz="800" kern="1200"/>
            <a:t> &amp; Patch Testing</a:t>
          </a:r>
          <a:endParaRPr lang="en-IN" sz="800" kern="1200"/>
        </a:p>
      </dgm:t>
    </dgm:pt>
    <dgm:pt modelId="{D7812846-1A71-478B-A41C-2D53C0F98065}" type="parTrans" cxnId="{86026EE3-A6D0-46D3-9263-5CBFBAA03284}">
      <dgm:prSet custT="1"/>
      <dgm:spPr/>
      <dgm:t>
        <a:bodyPr/>
        <a:lstStyle/>
        <a:p>
          <a:endParaRPr lang="en-IN" sz="800"/>
        </a:p>
      </dgm:t>
    </dgm:pt>
    <dgm:pt modelId="{A0001A9C-635F-4982-9E7C-9271AA954DC3}" type="sibTrans" cxnId="{86026EE3-A6D0-46D3-9263-5CBFBAA03284}">
      <dgm:prSet/>
      <dgm:spPr/>
      <dgm:t>
        <a:bodyPr/>
        <a:lstStyle/>
        <a:p>
          <a:endParaRPr lang="en-IN" sz="800"/>
        </a:p>
      </dgm:t>
    </dgm:pt>
    <dgm:pt modelId="{DAD88612-92E8-49C1-8ECA-996442E9627E}">
      <dgm:prSet phldrT="[Text]" custT="1"/>
      <dgm:spPr>
        <a:solidFill>
          <a:schemeClr val="accent1"/>
        </a:solidFill>
        <a:ln w="9525"/>
      </dgm:spPr>
      <dgm:t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</a:bodyPr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800" kern="1200"/>
            <a:t>Interface &amp; </a:t>
          </a:r>
          <a:r>
            <a:rPr lang="en-US" sz="800" b="1" kern="1200">
              <a:latin typeface="Calibri" panose="020F0502020204030204"/>
              <a:ea typeface="+mn-ea"/>
              <a:cs typeface="+mn-cs"/>
            </a:rPr>
            <a:t>Integration</a:t>
          </a:r>
          <a:r>
            <a:rPr lang="en-US" sz="800" kern="1200"/>
            <a:t> Support</a:t>
          </a:r>
          <a:endParaRPr lang="en-IN" sz="800" kern="1200"/>
        </a:p>
      </dgm:t>
    </dgm:pt>
    <dgm:pt modelId="{33CCF118-528F-4B60-B092-67D652FBFB7A}" type="parTrans" cxnId="{BF58F159-FA6A-4834-A2D6-9F2A5522F870}">
      <dgm:prSet custT="1"/>
      <dgm:spPr/>
      <dgm:t>
        <a:bodyPr/>
        <a:lstStyle/>
        <a:p>
          <a:endParaRPr lang="en-IN" sz="800"/>
        </a:p>
      </dgm:t>
    </dgm:pt>
    <dgm:pt modelId="{8A06C9FC-F1D9-4B69-979B-C54E8957ECBA}" type="sibTrans" cxnId="{BF58F159-FA6A-4834-A2D6-9F2A5522F870}">
      <dgm:prSet/>
      <dgm:spPr/>
      <dgm:t>
        <a:bodyPr/>
        <a:lstStyle/>
        <a:p>
          <a:endParaRPr lang="en-IN" sz="800"/>
        </a:p>
      </dgm:t>
    </dgm:pt>
    <dgm:pt modelId="{4B6285CD-A8E1-4317-9DA3-C7BF5EE8A2BD}">
      <dgm:prSet phldrT="[Text]" custT="1"/>
      <dgm:spPr>
        <a:solidFill>
          <a:schemeClr val="tx2"/>
        </a:solidFill>
        <a:ln w="9525"/>
      </dgm:spPr>
      <dgm:t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</a:bodyPr>
        <a:lstStyle/>
        <a:p>
          <a:pPr marL="0" marR="0" lvl="0" indent="0" algn="ctr" defTabSz="488950" rtl="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sz="800" b="0" i="0" u="none" strike="noStrike" kern="1200" cap="none">
              <a:latin typeface="Arial"/>
              <a:ea typeface="Arial"/>
              <a:cs typeface="Arial"/>
              <a:rtl val="0"/>
            </a:rPr>
            <a:t>End User Education</a:t>
          </a:r>
          <a:endParaRPr lang="en-IN" sz="800" b="0" i="0" u="none" strike="noStrike" kern="1200" cap="none">
            <a:latin typeface="Arial"/>
            <a:ea typeface="Arial"/>
            <a:cs typeface="Arial"/>
            <a:rtl val="0"/>
          </a:endParaRPr>
        </a:p>
      </dgm:t>
    </dgm:pt>
    <dgm:pt modelId="{B8FE109B-C69E-4DB8-A868-BD44AB8B14C3}" type="parTrans" cxnId="{6F5AD431-70A9-4544-B709-C599DBA439AB}">
      <dgm:prSet custT="1"/>
      <dgm:spPr/>
      <dgm:t>
        <a:bodyPr/>
        <a:lstStyle/>
        <a:p>
          <a:endParaRPr lang="en-IN" sz="800"/>
        </a:p>
      </dgm:t>
    </dgm:pt>
    <dgm:pt modelId="{865CD658-BF8F-40FB-9A15-CCB27D9424FB}" type="sibTrans" cxnId="{6F5AD431-70A9-4544-B709-C599DBA439AB}">
      <dgm:prSet/>
      <dgm:spPr/>
      <dgm:t>
        <a:bodyPr/>
        <a:lstStyle/>
        <a:p>
          <a:endParaRPr lang="en-IN" sz="800"/>
        </a:p>
      </dgm:t>
    </dgm:pt>
    <dgm:pt modelId="{AE1A9AA6-292B-574A-9074-072A17C0CB1A}">
      <dgm:prSet phldrT="[Text]" custT="1"/>
      <dgm:spPr>
        <a:solidFill>
          <a:srgbClr val="BED730"/>
        </a:solidFill>
      </dgm:spPr>
      <dgm:t>
        <a:bodyPr vert="horz" wrap="square" lIns="91440" tIns="45720" rIns="91440" bIns="45720" numCol="1" anchor="ctr" anchorCtr="0" compatLnSpc="1">
          <a:prstTxWarp prst="textNoShape">
            <a:avLst/>
          </a:prstTxWarp>
        </a:bodyPr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IN" sz="1100" b="1">
              <a:solidFill>
                <a:schemeClr val="tx1"/>
              </a:solidFill>
            </a:rPr>
            <a:t>AMS Support</a:t>
          </a:r>
        </a:p>
      </dgm:t>
    </dgm:pt>
    <dgm:pt modelId="{88598479-E8EC-7A41-815D-0C8D64FA5004}" type="parTrans" cxnId="{19EE3680-C9B8-3446-93C5-8244267FEA31}">
      <dgm:prSet/>
      <dgm:spPr/>
      <dgm:t>
        <a:bodyPr/>
        <a:lstStyle/>
        <a:p>
          <a:endParaRPr lang="en-GB" sz="800"/>
        </a:p>
      </dgm:t>
    </dgm:pt>
    <dgm:pt modelId="{158536AC-81E3-8045-90B1-E69AA62A1661}" type="sibTrans" cxnId="{19EE3680-C9B8-3446-93C5-8244267FEA31}">
      <dgm:prSet/>
      <dgm:spPr/>
      <dgm:t>
        <a:bodyPr/>
        <a:lstStyle/>
        <a:p>
          <a:endParaRPr lang="en-GB" sz="800"/>
        </a:p>
      </dgm:t>
    </dgm:pt>
    <dgm:pt modelId="{DE17663D-54EA-422B-9E41-977ACA2C7884}" type="pres">
      <dgm:prSet presAssocID="{D094F442-80CC-4D67-8FF5-D3936C84302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60758FF-784A-4776-BFE5-43E3FFAC69CA}" type="pres">
      <dgm:prSet presAssocID="{AE1A9AA6-292B-574A-9074-072A17C0CB1A}" presName="singleCycle" presStyleCnt="0"/>
      <dgm:spPr/>
    </dgm:pt>
    <dgm:pt modelId="{EE4D5DDB-367E-44D9-8ECB-A35A8794FFC7}" type="pres">
      <dgm:prSet presAssocID="{AE1A9AA6-292B-574A-9074-072A17C0CB1A}" presName="singleCenter" presStyleLbl="node1" presStyleIdx="0" presStyleCnt="8">
        <dgm:presLayoutVars>
          <dgm:chMax val="7"/>
          <dgm:chPref val="7"/>
        </dgm:presLayoutVars>
      </dgm:prSet>
      <dgm:spPr/>
    </dgm:pt>
    <dgm:pt modelId="{0A28D129-DD51-4E40-AA35-46824498F131}" type="pres">
      <dgm:prSet presAssocID="{71A0CF18-F712-4B6F-9395-80D7B6929954}" presName="Name56" presStyleLbl="parChTrans1D2" presStyleIdx="0" presStyleCnt="7"/>
      <dgm:spPr/>
    </dgm:pt>
    <dgm:pt modelId="{03CD55E2-FEA4-4D9E-B3A5-663AF1DFABC8}" type="pres">
      <dgm:prSet presAssocID="{9CF8BB00-05D6-4ABA-96C3-248CE25797B0}" presName="text0" presStyleLbl="node1" presStyleIdx="1" presStyleCnt="8" custScaleX="134176">
        <dgm:presLayoutVars>
          <dgm:bulletEnabled val="1"/>
        </dgm:presLayoutVars>
      </dgm:prSet>
      <dgm:spPr/>
    </dgm:pt>
    <dgm:pt modelId="{10020992-98E2-4396-BB39-5A08627FE891}" type="pres">
      <dgm:prSet presAssocID="{C2E6E466-407D-4FF0-9D77-954DCAE33A9E}" presName="Name56" presStyleLbl="parChTrans1D2" presStyleIdx="1" presStyleCnt="7"/>
      <dgm:spPr/>
    </dgm:pt>
    <dgm:pt modelId="{9BBF9337-5E9B-4074-9CE7-DF4244B9A285}" type="pres">
      <dgm:prSet presAssocID="{2EF9517F-D525-47D4-8BA2-381C9A0A10D5}" presName="text0" presStyleLbl="node1" presStyleIdx="2" presStyleCnt="8" custScaleX="144941">
        <dgm:presLayoutVars>
          <dgm:bulletEnabled val="1"/>
        </dgm:presLayoutVars>
      </dgm:prSet>
      <dgm:spPr/>
    </dgm:pt>
    <dgm:pt modelId="{EDEDBB63-A82F-47ED-BC76-84941001FCFA}" type="pres">
      <dgm:prSet presAssocID="{7828031E-8315-4DCD-84B0-D5D420AED5EB}" presName="Name56" presStyleLbl="parChTrans1D2" presStyleIdx="2" presStyleCnt="7"/>
      <dgm:spPr/>
    </dgm:pt>
    <dgm:pt modelId="{4F525A0F-E6DC-40FB-8428-62B52AD9508C}" type="pres">
      <dgm:prSet presAssocID="{EE19BED4-F9F7-45A6-ACAF-2BEEE12E2844}" presName="text0" presStyleLbl="node1" presStyleIdx="3" presStyleCnt="8" custScaleX="152903">
        <dgm:presLayoutVars>
          <dgm:bulletEnabled val="1"/>
        </dgm:presLayoutVars>
      </dgm:prSet>
      <dgm:spPr/>
    </dgm:pt>
    <dgm:pt modelId="{2E3D943F-0CE6-4902-B593-306C77E9CE26}" type="pres">
      <dgm:prSet presAssocID="{A11B7BF8-0ED2-459B-B0C7-4E1B33CFFF0B}" presName="Name56" presStyleLbl="parChTrans1D2" presStyleIdx="3" presStyleCnt="7"/>
      <dgm:spPr/>
    </dgm:pt>
    <dgm:pt modelId="{89AA8393-6E9D-49C5-9AE7-227C69091E0E}" type="pres">
      <dgm:prSet presAssocID="{E7F7A922-2B74-4953-938B-E6B4E818188F}" presName="text0" presStyleLbl="node1" presStyleIdx="4" presStyleCnt="8" custScaleX="134176">
        <dgm:presLayoutVars>
          <dgm:bulletEnabled val="1"/>
        </dgm:presLayoutVars>
      </dgm:prSet>
      <dgm:spPr/>
    </dgm:pt>
    <dgm:pt modelId="{09CEA722-711E-4E0F-BDE2-F43EDFCB7C4A}" type="pres">
      <dgm:prSet presAssocID="{D7812846-1A71-478B-A41C-2D53C0F98065}" presName="Name56" presStyleLbl="parChTrans1D2" presStyleIdx="4" presStyleCnt="7"/>
      <dgm:spPr/>
    </dgm:pt>
    <dgm:pt modelId="{EA9B9EB8-9CE2-484A-A35F-6A81367D446C}" type="pres">
      <dgm:prSet presAssocID="{DD500A4A-CA26-4A27-A68F-55844326C601}" presName="text0" presStyleLbl="node1" presStyleIdx="5" presStyleCnt="8" custScaleX="134176">
        <dgm:presLayoutVars>
          <dgm:bulletEnabled val="1"/>
        </dgm:presLayoutVars>
      </dgm:prSet>
      <dgm:spPr/>
    </dgm:pt>
    <dgm:pt modelId="{E3CFB1E3-E405-4C12-AE25-4122F1AD1FFE}" type="pres">
      <dgm:prSet presAssocID="{33CCF118-528F-4B60-B092-67D652FBFB7A}" presName="Name56" presStyleLbl="parChTrans1D2" presStyleIdx="5" presStyleCnt="7"/>
      <dgm:spPr/>
    </dgm:pt>
    <dgm:pt modelId="{9BA77A5B-02FC-4AC3-8128-D68E6EC20010}" type="pres">
      <dgm:prSet presAssocID="{DAD88612-92E8-49C1-8ECA-996442E9627E}" presName="text0" presStyleLbl="node1" presStyleIdx="6" presStyleCnt="8" custScaleX="134176">
        <dgm:presLayoutVars>
          <dgm:bulletEnabled val="1"/>
        </dgm:presLayoutVars>
      </dgm:prSet>
      <dgm:spPr/>
    </dgm:pt>
    <dgm:pt modelId="{A5C4D91C-856E-4D6F-A023-CEC5382C4F35}" type="pres">
      <dgm:prSet presAssocID="{B8FE109B-C69E-4DB8-A868-BD44AB8B14C3}" presName="Name56" presStyleLbl="parChTrans1D2" presStyleIdx="6" presStyleCnt="7"/>
      <dgm:spPr/>
    </dgm:pt>
    <dgm:pt modelId="{14E14E78-0EAC-4986-BC39-070985F95103}" type="pres">
      <dgm:prSet presAssocID="{4B6285CD-A8E1-4317-9DA3-C7BF5EE8A2BD}" presName="text0" presStyleLbl="node1" presStyleIdx="7" presStyleCnt="8" custScaleX="134176">
        <dgm:presLayoutVars>
          <dgm:bulletEnabled val="1"/>
        </dgm:presLayoutVars>
      </dgm:prSet>
      <dgm:spPr/>
    </dgm:pt>
  </dgm:ptLst>
  <dgm:cxnLst>
    <dgm:cxn modelId="{EE5B0A0B-7A9A-404D-8AB9-1E72543A97F3}" srcId="{AE1A9AA6-292B-574A-9074-072A17C0CB1A}" destId="{2EF9517F-D525-47D4-8BA2-381C9A0A10D5}" srcOrd="1" destOrd="0" parTransId="{C2E6E466-407D-4FF0-9D77-954DCAE33A9E}" sibTransId="{45BBB975-96B1-4C1F-9078-21A57AF4B0A9}"/>
    <dgm:cxn modelId="{C15CFC11-D887-4001-AE57-D27733A83188}" type="presOf" srcId="{33CCF118-528F-4B60-B092-67D652FBFB7A}" destId="{E3CFB1E3-E405-4C12-AE25-4122F1AD1FFE}" srcOrd="0" destOrd="0" presId="urn:microsoft.com/office/officeart/2008/layout/RadialCluster"/>
    <dgm:cxn modelId="{D91BEA13-2EFA-4C80-BC1E-B2549B6DF821}" type="presOf" srcId="{71A0CF18-F712-4B6F-9395-80D7B6929954}" destId="{0A28D129-DD51-4E40-AA35-46824498F131}" srcOrd="0" destOrd="0" presId="urn:microsoft.com/office/officeart/2008/layout/RadialCluster"/>
    <dgm:cxn modelId="{2B7DE218-0D47-42BB-9638-C04A02E8A99F}" type="presOf" srcId="{A11B7BF8-0ED2-459B-B0C7-4E1B33CFFF0B}" destId="{2E3D943F-0CE6-4902-B593-306C77E9CE26}" srcOrd="0" destOrd="0" presId="urn:microsoft.com/office/officeart/2008/layout/RadialCluster"/>
    <dgm:cxn modelId="{A035C51B-9CF3-47AD-91A2-A748A48E2D55}" srcId="{AE1A9AA6-292B-574A-9074-072A17C0CB1A}" destId="{E7F7A922-2B74-4953-938B-E6B4E818188F}" srcOrd="3" destOrd="0" parTransId="{A11B7BF8-0ED2-459B-B0C7-4E1B33CFFF0B}" sibTransId="{40966327-B9B4-4074-B294-91949EF0D2C0}"/>
    <dgm:cxn modelId="{01004C1E-46A1-4F7D-B057-DC5F605EC415}" type="presOf" srcId="{DAD88612-92E8-49C1-8ECA-996442E9627E}" destId="{9BA77A5B-02FC-4AC3-8128-D68E6EC20010}" srcOrd="0" destOrd="0" presId="urn:microsoft.com/office/officeart/2008/layout/RadialCluster"/>
    <dgm:cxn modelId="{6F5AD431-70A9-4544-B709-C599DBA439AB}" srcId="{AE1A9AA6-292B-574A-9074-072A17C0CB1A}" destId="{4B6285CD-A8E1-4317-9DA3-C7BF5EE8A2BD}" srcOrd="6" destOrd="0" parTransId="{B8FE109B-C69E-4DB8-A868-BD44AB8B14C3}" sibTransId="{865CD658-BF8F-40FB-9A15-CCB27D9424FB}"/>
    <dgm:cxn modelId="{B34C1E34-A235-4EED-88F9-202762233449}" type="presOf" srcId="{7828031E-8315-4DCD-84B0-D5D420AED5EB}" destId="{EDEDBB63-A82F-47ED-BC76-84941001FCFA}" srcOrd="0" destOrd="0" presId="urn:microsoft.com/office/officeart/2008/layout/RadialCluster"/>
    <dgm:cxn modelId="{35FE5D34-A581-4355-A135-6BAE4CBE65CC}" type="presOf" srcId="{D7812846-1A71-478B-A41C-2D53C0F98065}" destId="{09CEA722-711E-4E0F-BDE2-F43EDFCB7C4A}" srcOrd="0" destOrd="0" presId="urn:microsoft.com/office/officeart/2008/layout/RadialCluster"/>
    <dgm:cxn modelId="{65BAD45B-8B2D-474C-A006-1CF13430CEEF}" type="presOf" srcId="{B8FE109B-C69E-4DB8-A868-BD44AB8B14C3}" destId="{A5C4D91C-856E-4D6F-A023-CEC5382C4F35}" srcOrd="0" destOrd="0" presId="urn:microsoft.com/office/officeart/2008/layout/RadialCluster"/>
    <dgm:cxn modelId="{088E9C43-AD73-40F2-B527-23FD037A6E6B}" type="presOf" srcId="{E7F7A922-2B74-4953-938B-E6B4E818188F}" destId="{89AA8393-6E9D-49C5-9AE7-227C69091E0E}" srcOrd="0" destOrd="0" presId="urn:microsoft.com/office/officeart/2008/layout/RadialCluster"/>
    <dgm:cxn modelId="{AD047844-CE07-48A6-8217-431E8BDD3575}" srcId="{AE1A9AA6-292B-574A-9074-072A17C0CB1A}" destId="{9CF8BB00-05D6-4ABA-96C3-248CE25797B0}" srcOrd="0" destOrd="0" parTransId="{71A0CF18-F712-4B6F-9395-80D7B6929954}" sibTransId="{E888CF48-182D-4D59-B3BB-86FFB0A611CA}"/>
    <dgm:cxn modelId="{CC21B748-7985-4BFB-B50C-35F8F25FA4E3}" type="presOf" srcId="{EE19BED4-F9F7-45A6-ACAF-2BEEE12E2844}" destId="{4F525A0F-E6DC-40FB-8428-62B52AD9508C}" srcOrd="0" destOrd="0" presId="urn:microsoft.com/office/officeart/2008/layout/RadialCluster"/>
    <dgm:cxn modelId="{17BF216D-0059-457C-905C-C251FF84563E}" type="presOf" srcId="{D094F442-80CC-4D67-8FF5-D3936C843020}" destId="{DE17663D-54EA-422B-9E41-977ACA2C7884}" srcOrd="0" destOrd="0" presId="urn:microsoft.com/office/officeart/2008/layout/RadialCluster"/>
    <dgm:cxn modelId="{3AB9EB58-7543-4B81-8BF0-B6F48B641318}" type="presOf" srcId="{C2E6E466-407D-4FF0-9D77-954DCAE33A9E}" destId="{10020992-98E2-4396-BB39-5A08627FE891}" srcOrd="0" destOrd="0" presId="urn:microsoft.com/office/officeart/2008/layout/RadialCluster"/>
    <dgm:cxn modelId="{BF58F159-FA6A-4834-A2D6-9F2A5522F870}" srcId="{AE1A9AA6-292B-574A-9074-072A17C0CB1A}" destId="{DAD88612-92E8-49C1-8ECA-996442E9627E}" srcOrd="5" destOrd="0" parTransId="{33CCF118-528F-4B60-B092-67D652FBFB7A}" sibTransId="{8A06C9FC-F1D9-4B69-979B-C54E8957ECBA}"/>
    <dgm:cxn modelId="{19EE3680-C9B8-3446-93C5-8244267FEA31}" srcId="{D094F442-80CC-4D67-8FF5-D3936C843020}" destId="{AE1A9AA6-292B-574A-9074-072A17C0CB1A}" srcOrd="0" destOrd="0" parTransId="{88598479-E8EC-7A41-815D-0C8D64FA5004}" sibTransId="{158536AC-81E3-8045-90B1-E69AA62A1661}"/>
    <dgm:cxn modelId="{EAC71692-A22A-4003-BD13-1D35DE192773}" type="presOf" srcId="{DD500A4A-CA26-4A27-A68F-55844326C601}" destId="{EA9B9EB8-9CE2-484A-A35F-6A81367D446C}" srcOrd="0" destOrd="0" presId="urn:microsoft.com/office/officeart/2008/layout/RadialCluster"/>
    <dgm:cxn modelId="{03B86CC3-78FC-4EAD-B797-CB6E9CC8EB54}" type="presOf" srcId="{AE1A9AA6-292B-574A-9074-072A17C0CB1A}" destId="{EE4D5DDB-367E-44D9-8ECB-A35A8794FFC7}" srcOrd="0" destOrd="0" presId="urn:microsoft.com/office/officeart/2008/layout/RadialCluster"/>
    <dgm:cxn modelId="{C44DB9C8-BC88-4499-9DB2-ABE8D790F408}" srcId="{AE1A9AA6-292B-574A-9074-072A17C0CB1A}" destId="{EE19BED4-F9F7-45A6-ACAF-2BEEE12E2844}" srcOrd="2" destOrd="0" parTransId="{7828031E-8315-4DCD-84B0-D5D420AED5EB}" sibTransId="{9C780D2B-E75D-466A-BA7C-F35F9B3CAE28}"/>
    <dgm:cxn modelId="{22EF66DA-6BA9-44A9-B0D2-DBD7CFC0C759}" type="presOf" srcId="{2EF9517F-D525-47D4-8BA2-381C9A0A10D5}" destId="{9BBF9337-5E9B-4074-9CE7-DF4244B9A285}" srcOrd="0" destOrd="0" presId="urn:microsoft.com/office/officeart/2008/layout/RadialCluster"/>
    <dgm:cxn modelId="{86026EE3-A6D0-46D3-9263-5CBFBAA03284}" srcId="{AE1A9AA6-292B-574A-9074-072A17C0CB1A}" destId="{DD500A4A-CA26-4A27-A68F-55844326C601}" srcOrd="4" destOrd="0" parTransId="{D7812846-1A71-478B-A41C-2D53C0F98065}" sibTransId="{A0001A9C-635F-4982-9E7C-9271AA954DC3}"/>
    <dgm:cxn modelId="{33346DEC-8D18-44AB-A83F-9095FA153E97}" type="presOf" srcId="{9CF8BB00-05D6-4ABA-96C3-248CE25797B0}" destId="{03CD55E2-FEA4-4D9E-B3A5-663AF1DFABC8}" srcOrd="0" destOrd="0" presId="urn:microsoft.com/office/officeart/2008/layout/RadialCluster"/>
    <dgm:cxn modelId="{A79A21F8-8F31-47B7-AD57-BE27AB1EB21F}" type="presOf" srcId="{4B6285CD-A8E1-4317-9DA3-C7BF5EE8A2BD}" destId="{14E14E78-0EAC-4986-BC39-070985F95103}" srcOrd="0" destOrd="0" presId="urn:microsoft.com/office/officeart/2008/layout/RadialCluster"/>
    <dgm:cxn modelId="{B499D58A-8650-41FA-9936-6E34242CB59E}" type="presParOf" srcId="{DE17663D-54EA-422B-9E41-977ACA2C7884}" destId="{F60758FF-784A-4776-BFE5-43E3FFAC69CA}" srcOrd="0" destOrd="0" presId="urn:microsoft.com/office/officeart/2008/layout/RadialCluster"/>
    <dgm:cxn modelId="{BC4DAD1A-2BD5-4723-B6F4-5B0BD2290D1D}" type="presParOf" srcId="{F60758FF-784A-4776-BFE5-43E3FFAC69CA}" destId="{EE4D5DDB-367E-44D9-8ECB-A35A8794FFC7}" srcOrd="0" destOrd="0" presId="urn:microsoft.com/office/officeart/2008/layout/RadialCluster"/>
    <dgm:cxn modelId="{6AD6F690-4BD7-4A19-81AA-7F3F4517D7DC}" type="presParOf" srcId="{F60758FF-784A-4776-BFE5-43E3FFAC69CA}" destId="{0A28D129-DD51-4E40-AA35-46824498F131}" srcOrd="1" destOrd="0" presId="urn:microsoft.com/office/officeart/2008/layout/RadialCluster"/>
    <dgm:cxn modelId="{5F5DD70C-86D1-477D-863E-0091AE5B73EB}" type="presParOf" srcId="{F60758FF-784A-4776-BFE5-43E3FFAC69CA}" destId="{03CD55E2-FEA4-4D9E-B3A5-663AF1DFABC8}" srcOrd="2" destOrd="0" presId="urn:microsoft.com/office/officeart/2008/layout/RadialCluster"/>
    <dgm:cxn modelId="{26C2FCA0-D105-430F-A2B9-1656D910511A}" type="presParOf" srcId="{F60758FF-784A-4776-BFE5-43E3FFAC69CA}" destId="{10020992-98E2-4396-BB39-5A08627FE891}" srcOrd="3" destOrd="0" presId="urn:microsoft.com/office/officeart/2008/layout/RadialCluster"/>
    <dgm:cxn modelId="{75AAB02B-7CEE-4C81-BB3D-3F844185A859}" type="presParOf" srcId="{F60758FF-784A-4776-BFE5-43E3FFAC69CA}" destId="{9BBF9337-5E9B-4074-9CE7-DF4244B9A285}" srcOrd="4" destOrd="0" presId="urn:microsoft.com/office/officeart/2008/layout/RadialCluster"/>
    <dgm:cxn modelId="{FB49A4D6-5E5D-44F7-839B-664A9F6E8982}" type="presParOf" srcId="{F60758FF-784A-4776-BFE5-43E3FFAC69CA}" destId="{EDEDBB63-A82F-47ED-BC76-84941001FCFA}" srcOrd="5" destOrd="0" presId="urn:microsoft.com/office/officeart/2008/layout/RadialCluster"/>
    <dgm:cxn modelId="{3903663A-DD30-46ED-909C-62B3C2AB93D6}" type="presParOf" srcId="{F60758FF-784A-4776-BFE5-43E3FFAC69CA}" destId="{4F525A0F-E6DC-40FB-8428-62B52AD9508C}" srcOrd="6" destOrd="0" presId="urn:microsoft.com/office/officeart/2008/layout/RadialCluster"/>
    <dgm:cxn modelId="{838ECA8D-E942-4510-84AC-EB25F622EA94}" type="presParOf" srcId="{F60758FF-784A-4776-BFE5-43E3FFAC69CA}" destId="{2E3D943F-0CE6-4902-B593-306C77E9CE26}" srcOrd="7" destOrd="0" presId="urn:microsoft.com/office/officeart/2008/layout/RadialCluster"/>
    <dgm:cxn modelId="{AAB524B8-A1CD-44B1-99F5-7CC1C80BA9F4}" type="presParOf" srcId="{F60758FF-784A-4776-BFE5-43E3FFAC69CA}" destId="{89AA8393-6E9D-49C5-9AE7-227C69091E0E}" srcOrd="8" destOrd="0" presId="urn:microsoft.com/office/officeart/2008/layout/RadialCluster"/>
    <dgm:cxn modelId="{6C21A76E-E10B-44BF-817F-F24E1DE95977}" type="presParOf" srcId="{F60758FF-784A-4776-BFE5-43E3FFAC69CA}" destId="{09CEA722-711E-4E0F-BDE2-F43EDFCB7C4A}" srcOrd="9" destOrd="0" presId="urn:microsoft.com/office/officeart/2008/layout/RadialCluster"/>
    <dgm:cxn modelId="{C6C32382-4ED2-42A7-8432-A8163C57C598}" type="presParOf" srcId="{F60758FF-784A-4776-BFE5-43E3FFAC69CA}" destId="{EA9B9EB8-9CE2-484A-A35F-6A81367D446C}" srcOrd="10" destOrd="0" presId="urn:microsoft.com/office/officeart/2008/layout/RadialCluster"/>
    <dgm:cxn modelId="{11D53D24-FB67-483D-9EA9-29EDCB034930}" type="presParOf" srcId="{F60758FF-784A-4776-BFE5-43E3FFAC69CA}" destId="{E3CFB1E3-E405-4C12-AE25-4122F1AD1FFE}" srcOrd="11" destOrd="0" presId="urn:microsoft.com/office/officeart/2008/layout/RadialCluster"/>
    <dgm:cxn modelId="{9BD5DA81-31C3-43FB-8E74-40C0B6AF79B3}" type="presParOf" srcId="{F60758FF-784A-4776-BFE5-43E3FFAC69CA}" destId="{9BA77A5B-02FC-4AC3-8128-D68E6EC20010}" srcOrd="12" destOrd="0" presId="urn:microsoft.com/office/officeart/2008/layout/RadialCluster"/>
    <dgm:cxn modelId="{B414DC8B-FEF2-4AFD-866F-564EE5006319}" type="presParOf" srcId="{F60758FF-784A-4776-BFE5-43E3FFAC69CA}" destId="{A5C4D91C-856E-4D6F-A023-CEC5382C4F35}" srcOrd="13" destOrd="0" presId="urn:microsoft.com/office/officeart/2008/layout/RadialCluster"/>
    <dgm:cxn modelId="{858381F6-01C3-46D0-B368-6CAD75BDBDBE}" type="presParOf" srcId="{F60758FF-784A-4776-BFE5-43E3FFAC69CA}" destId="{14E14E78-0EAC-4986-BC39-070985F95103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07A8B12-20A5-B04A-9F27-AB1AEDE91273}" type="doc">
      <dgm:prSet loTypeId="urn:microsoft.com/office/officeart/2005/8/layout/default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8C198D23-1C5A-AF4C-8933-3BBAD9DC0401}">
      <dgm:prSet phldrT="[Text]"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050"/>
            <a:t>L2 and L3 Support</a:t>
          </a:r>
          <a:endParaRPr lang="en-GB" sz="1050"/>
        </a:p>
      </dgm:t>
    </dgm:pt>
    <dgm:pt modelId="{2F8D5C85-FCCC-1E45-B4C6-AE9937287778}" type="parTrans" cxnId="{3FB9A3FB-B9C6-3346-B147-75E06A628EE6}">
      <dgm:prSet/>
      <dgm:spPr/>
      <dgm:t>
        <a:bodyPr/>
        <a:lstStyle/>
        <a:p>
          <a:endParaRPr lang="en-GB"/>
        </a:p>
      </dgm:t>
    </dgm:pt>
    <dgm:pt modelId="{18340B5F-B2A9-DB44-B8A9-847F6E66BED0}" type="sibTrans" cxnId="{3FB9A3FB-B9C6-3346-B147-75E06A628EE6}">
      <dgm:prSet/>
      <dgm:spPr/>
      <dgm:t>
        <a:bodyPr/>
        <a:lstStyle/>
        <a:p>
          <a:endParaRPr lang="en-GB"/>
        </a:p>
      </dgm:t>
    </dgm:pt>
    <dgm:pt modelId="{54DD3FD4-3E82-E04D-8446-378AEC6F1C93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050"/>
            <a:t>24x7 Support</a:t>
          </a:r>
        </a:p>
      </dgm:t>
    </dgm:pt>
    <dgm:pt modelId="{26BB4571-591D-0142-B62D-5F446A74E4FC}" type="parTrans" cxnId="{548204E2-A0A7-3D4D-B870-F28C3D18B356}">
      <dgm:prSet/>
      <dgm:spPr/>
      <dgm:t>
        <a:bodyPr/>
        <a:lstStyle/>
        <a:p>
          <a:endParaRPr lang="en-GB"/>
        </a:p>
      </dgm:t>
    </dgm:pt>
    <dgm:pt modelId="{C2C904A4-9E70-9B47-824E-01FE830429E2}" type="sibTrans" cxnId="{548204E2-A0A7-3D4D-B870-F28C3D18B356}">
      <dgm:prSet/>
      <dgm:spPr/>
      <dgm:t>
        <a:bodyPr/>
        <a:lstStyle/>
        <a:p>
          <a:endParaRPr lang="en-GB"/>
        </a:p>
      </dgm:t>
    </dgm:pt>
    <dgm:pt modelId="{E0C78980-8C6F-1446-AEE0-93D197647669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050"/>
            <a:t>Problem Management</a:t>
          </a:r>
        </a:p>
      </dgm:t>
    </dgm:pt>
    <dgm:pt modelId="{63F5841D-6357-394B-9B07-5800E0FA290B}" type="parTrans" cxnId="{83666A16-D253-E243-BB6A-68FF8339CB76}">
      <dgm:prSet/>
      <dgm:spPr/>
      <dgm:t>
        <a:bodyPr/>
        <a:lstStyle/>
        <a:p>
          <a:endParaRPr lang="en-GB"/>
        </a:p>
      </dgm:t>
    </dgm:pt>
    <dgm:pt modelId="{5F365BA5-D454-C841-8B92-F1CABE6AA7A4}" type="sibTrans" cxnId="{83666A16-D253-E243-BB6A-68FF8339CB76}">
      <dgm:prSet/>
      <dgm:spPr/>
      <dgm:t>
        <a:bodyPr/>
        <a:lstStyle/>
        <a:p>
          <a:endParaRPr lang="en-GB"/>
        </a:p>
      </dgm:t>
    </dgm:pt>
    <dgm:pt modelId="{F2170ED3-020B-9B42-88E5-D5F24372BE20}">
      <dgm:prSet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050"/>
            <a:t>Service Request</a:t>
          </a:r>
        </a:p>
      </dgm:t>
    </dgm:pt>
    <dgm:pt modelId="{D33C2595-E895-1043-B5FA-32724DE94627}" type="parTrans" cxnId="{494239DF-C1D8-7941-9813-B35BA74FCBC8}">
      <dgm:prSet/>
      <dgm:spPr/>
      <dgm:t>
        <a:bodyPr/>
        <a:lstStyle/>
        <a:p>
          <a:endParaRPr lang="en-GB"/>
        </a:p>
      </dgm:t>
    </dgm:pt>
    <dgm:pt modelId="{FDC2D66D-DD1F-0946-9BC4-69EED98DD964}" type="sibTrans" cxnId="{494239DF-C1D8-7941-9813-B35BA74FCBC8}">
      <dgm:prSet/>
      <dgm:spPr/>
      <dgm:t>
        <a:bodyPr/>
        <a:lstStyle/>
        <a:p>
          <a:endParaRPr lang="en-GB"/>
        </a:p>
      </dgm:t>
    </dgm:pt>
    <dgm:pt modelId="{3FC6B905-87AF-4E4A-81B1-F9104F866DCE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050"/>
            <a:t>Incident Resolution</a:t>
          </a:r>
        </a:p>
      </dgm:t>
    </dgm:pt>
    <dgm:pt modelId="{59214203-CFA4-1B47-AEBA-9D9A8E48995D}" type="parTrans" cxnId="{A7B05CF2-C0D7-764E-A035-7769AE784B09}">
      <dgm:prSet/>
      <dgm:spPr/>
      <dgm:t>
        <a:bodyPr/>
        <a:lstStyle/>
        <a:p>
          <a:endParaRPr lang="en-GB"/>
        </a:p>
      </dgm:t>
    </dgm:pt>
    <dgm:pt modelId="{01B4B55B-D725-1147-AE8C-273C6C040722}" type="sibTrans" cxnId="{A7B05CF2-C0D7-764E-A035-7769AE784B09}">
      <dgm:prSet/>
      <dgm:spPr/>
      <dgm:t>
        <a:bodyPr/>
        <a:lstStyle/>
        <a:p>
          <a:endParaRPr lang="en-GB"/>
        </a:p>
      </dgm:t>
    </dgm:pt>
    <dgm:pt modelId="{63667158-D882-FA41-8D63-E92E31EA7151}">
      <dgm:prSet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050"/>
            <a:t>Proactive Monitoring</a:t>
          </a:r>
        </a:p>
      </dgm:t>
    </dgm:pt>
    <dgm:pt modelId="{48CEA933-1E7E-2E40-BDA3-AD16374576EE}" type="parTrans" cxnId="{C2C3B18F-4777-1446-BE7A-742F581CE778}">
      <dgm:prSet/>
      <dgm:spPr/>
      <dgm:t>
        <a:bodyPr/>
        <a:lstStyle/>
        <a:p>
          <a:endParaRPr lang="en-GB"/>
        </a:p>
      </dgm:t>
    </dgm:pt>
    <dgm:pt modelId="{2C1D192C-28D9-6049-823A-2A90267144F0}" type="sibTrans" cxnId="{C2C3B18F-4777-1446-BE7A-742F581CE778}">
      <dgm:prSet/>
      <dgm:spPr/>
      <dgm:t>
        <a:bodyPr/>
        <a:lstStyle/>
        <a:p>
          <a:endParaRPr lang="en-GB"/>
        </a:p>
      </dgm:t>
    </dgm:pt>
    <dgm:pt modelId="{30C0179B-80B5-1243-8E0F-348F32C44A18}" type="pres">
      <dgm:prSet presAssocID="{907A8B12-20A5-B04A-9F27-AB1AEDE91273}" presName="diagram" presStyleCnt="0">
        <dgm:presLayoutVars>
          <dgm:dir/>
          <dgm:resizeHandles val="exact"/>
        </dgm:presLayoutVars>
      </dgm:prSet>
      <dgm:spPr/>
    </dgm:pt>
    <dgm:pt modelId="{F45FB2D5-47D2-F64D-B863-174479D35447}" type="pres">
      <dgm:prSet presAssocID="{8C198D23-1C5A-AF4C-8933-3BBAD9DC0401}" presName="node" presStyleLbl="node1" presStyleIdx="0" presStyleCnt="6" custScaleX="162833">
        <dgm:presLayoutVars>
          <dgm:bulletEnabled val="1"/>
        </dgm:presLayoutVars>
      </dgm:prSet>
      <dgm:spPr>
        <a:prstGeom prst="roundRect">
          <a:avLst/>
        </a:prstGeom>
      </dgm:spPr>
    </dgm:pt>
    <dgm:pt modelId="{39CE4A3D-5827-2B42-ABA3-979BC0980B1C}" type="pres">
      <dgm:prSet presAssocID="{18340B5F-B2A9-DB44-B8A9-847F6E66BED0}" presName="sibTrans" presStyleCnt="0"/>
      <dgm:spPr/>
    </dgm:pt>
    <dgm:pt modelId="{897C3858-8701-CF41-A01D-618ABB3C6DE1}" type="pres">
      <dgm:prSet presAssocID="{54DD3FD4-3E82-E04D-8446-378AEC6F1C93}" presName="node" presStyleLbl="node1" presStyleIdx="1" presStyleCnt="6" custScaleX="162833">
        <dgm:presLayoutVars>
          <dgm:bulletEnabled val="1"/>
        </dgm:presLayoutVars>
      </dgm:prSet>
      <dgm:spPr>
        <a:prstGeom prst="roundRect">
          <a:avLst/>
        </a:prstGeom>
      </dgm:spPr>
    </dgm:pt>
    <dgm:pt modelId="{3E9C152E-2F55-F142-ABD6-6F5CDEC8BFB5}" type="pres">
      <dgm:prSet presAssocID="{C2C904A4-9E70-9B47-824E-01FE830429E2}" presName="sibTrans" presStyleCnt="0"/>
      <dgm:spPr/>
    </dgm:pt>
    <dgm:pt modelId="{9DF29E7F-D19D-7745-AD18-39B2701C83E2}" type="pres">
      <dgm:prSet presAssocID="{E0C78980-8C6F-1446-AEE0-93D197647669}" presName="node" presStyleLbl="node1" presStyleIdx="2" presStyleCnt="6" custScaleX="162833">
        <dgm:presLayoutVars>
          <dgm:bulletEnabled val="1"/>
        </dgm:presLayoutVars>
      </dgm:prSet>
      <dgm:spPr>
        <a:prstGeom prst="roundRect">
          <a:avLst/>
        </a:prstGeom>
      </dgm:spPr>
    </dgm:pt>
    <dgm:pt modelId="{E05DC7CC-F5D4-0746-8DD4-839A7D9C20FA}" type="pres">
      <dgm:prSet presAssocID="{5F365BA5-D454-C841-8B92-F1CABE6AA7A4}" presName="sibTrans" presStyleCnt="0"/>
      <dgm:spPr/>
    </dgm:pt>
    <dgm:pt modelId="{576BCD0B-AA5B-E142-8508-099FAF501F60}" type="pres">
      <dgm:prSet presAssocID="{F2170ED3-020B-9B42-88E5-D5F24372BE20}" presName="node" presStyleLbl="node1" presStyleIdx="3" presStyleCnt="6" custScaleX="162833">
        <dgm:presLayoutVars>
          <dgm:bulletEnabled val="1"/>
        </dgm:presLayoutVars>
      </dgm:prSet>
      <dgm:spPr>
        <a:prstGeom prst="roundRect">
          <a:avLst/>
        </a:prstGeom>
      </dgm:spPr>
    </dgm:pt>
    <dgm:pt modelId="{8CCC2275-1E1F-5340-ACFA-F4684F7E73B0}" type="pres">
      <dgm:prSet presAssocID="{FDC2D66D-DD1F-0946-9BC4-69EED98DD964}" presName="sibTrans" presStyleCnt="0"/>
      <dgm:spPr/>
    </dgm:pt>
    <dgm:pt modelId="{23FDF0E8-34D3-F545-8DB3-9B070CB43A56}" type="pres">
      <dgm:prSet presAssocID="{3FC6B905-87AF-4E4A-81B1-F9104F866DCE}" presName="node" presStyleLbl="node1" presStyleIdx="4" presStyleCnt="6" custScaleX="162833">
        <dgm:presLayoutVars>
          <dgm:bulletEnabled val="1"/>
        </dgm:presLayoutVars>
      </dgm:prSet>
      <dgm:spPr>
        <a:prstGeom prst="roundRect">
          <a:avLst/>
        </a:prstGeom>
      </dgm:spPr>
    </dgm:pt>
    <dgm:pt modelId="{31766BE1-11DA-6B40-A54D-467DDD3F21E4}" type="pres">
      <dgm:prSet presAssocID="{01B4B55B-D725-1147-AE8C-273C6C040722}" presName="sibTrans" presStyleCnt="0"/>
      <dgm:spPr/>
    </dgm:pt>
    <dgm:pt modelId="{30BE945C-7382-CE47-9230-E6B4036D81EE}" type="pres">
      <dgm:prSet presAssocID="{63667158-D882-FA41-8D63-E92E31EA7151}" presName="node" presStyleLbl="node1" presStyleIdx="5" presStyleCnt="6" custScaleX="16283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83666A16-D253-E243-BB6A-68FF8339CB76}" srcId="{907A8B12-20A5-B04A-9F27-AB1AEDE91273}" destId="{E0C78980-8C6F-1446-AEE0-93D197647669}" srcOrd="2" destOrd="0" parTransId="{63F5841D-6357-394B-9B07-5800E0FA290B}" sibTransId="{5F365BA5-D454-C841-8B92-F1CABE6AA7A4}"/>
    <dgm:cxn modelId="{808C6629-B792-5F49-A9C7-168BFD641967}" type="presOf" srcId="{E0C78980-8C6F-1446-AEE0-93D197647669}" destId="{9DF29E7F-D19D-7745-AD18-39B2701C83E2}" srcOrd="0" destOrd="0" presId="urn:microsoft.com/office/officeart/2005/8/layout/default"/>
    <dgm:cxn modelId="{5C66B62B-20DD-5B48-82FE-C911208D02C7}" type="presOf" srcId="{907A8B12-20A5-B04A-9F27-AB1AEDE91273}" destId="{30C0179B-80B5-1243-8E0F-348F32C44A18}" srcOrd="0" destOrd="0" presId="urn:microsoft.com/office/officeart/2005/8/layout/default"/>
    <dgm:cxn modelId="{F474F264-6A20-E34E-AEBF-B5A6F74B935E}" type="presOf" srcId="{63667158-D882-FA41-8D63-E92E31EA7151}" destId="{30BE945C-7382-CE47-9230-E6B4036D81EE}" srcOrd="0" destOrd="0" presId="urn:microsoft.com/office/officeart/2005/8/layout/default"/>
    <dgm:cxn modelId="{C2C3B18F-4777-1446-BE7A-742F581CE778}" srcId="{907A8B12-20A5-B04A-9F27-AB1AEDE91273}" destId="{63667158-D882-FA41-8D63-E92E31EA7151}" srcOrd="5" destOrd="0" parTransId="{48CEA933-1E7E-2E40-BDA3-AD16374576EE}" sibTransId="{2C1D192C-28D9-6049-823A-2A90267144F0}"/>
    <dgm:cxn modelId="{0C5D58A3-2CD5-3C4E-989B-16B802816315}" type="presOf" srcId="{8C198D23-1C5A-AF4C-8933-3BBAD9DC0401}" destId="{F45FB2D5-47D2-F64D-B863-174479D35447}" srcOrd="0" destOrd="0" presId="urn:microsoft.com/office/officeart/2005/8/layout/default"/>
    <dgm:cxn modelId="{250F65B0-FFAB-CA45-A774-A9D521EF75F4}" type="presOf" srcId="{54DD3FD4-3E82-E04D-8446-378AEC6F1C93}" destId="{897C3858-8701-CF41-A01D-618ABB3C6DE1}" srcOrd="0" destOrd="0" presId="urn:microsoft.com/office/officeart/2005/8/layout/default"/>
    <dgm:cxn modelId="{EAB89FB0-24C2-654B-B834-ADD308BA428F}" type="presOf" srcId="{3FC6B905-87AF-4E4A-81B1-F9104F866DCE}" destId="{23FDF0E8-34D3-F545-8DB3-9B070CB43A56}" srcOrd="0" destOrd="0" presId="urn:microsoft.com/office/officeart/2005/8/layout/default"/>
    <dgm:cxn modelId="{903119C3-A147-0E44-B2F3-2ACB5B6D8223}" type="presOf" srcId="{F2170ED3-020B-9B42-88E5-D5F24372BE20}" destId="{576BCD0B-AA5B-E142-8508-099FAF501F60}" srcOrd="0" destOrd="0" presId="urn:microsoft.com/office/officeart/2005/8/layout/default"/>
    <dgm:cxn modelId="{494239DF-C1D8-7941-9813-B35BA74FCBC8}" srcId="{907A8B12-20A5-B04A-9F27-AB1AEDE91273}" destId="{F2170ED3-020B-9B42-88E5-D5F24372BE20}" srcOrd="3" destOrd="0" parTransId="{D33C2595-E895-1043-B5FA-32724DE94627}" sibTransId="{FDC2D66D-DD1F-0946-9BC4-69EED98DD964}"/>
    <dgm:cxn modelId="{548204E2-A0A7-3D4D-B870-F28C3D18B356}" srcId="{907A8B12-20A5-B04A-9F27-AB1AEDE91273}" destId="{54DD3FD4-3E82-E04D-8446-378AEC6F1C93}" srcOrd="1" destOrd="0" parTransId="{26BB4571-591D-0142-B62D-5F446A74E4FC}" sibTransId="{C2C904A4-9E70-9B47-824E-01FE830429E2}"/>
    <dgm:cxn modelId="{A7B05CF2-C0D7-764E-A035-7769AE784B09}" srcId="{907A8B12-20A5-B04A-9F27-AB1AEDE91273}" destId="{3FC6B905-87AF-4E4A-81B1-F9104F866DCE}" srcOrd="4" destOrd="0" parTransId="{59214203-CFA4-1B47-AEBA-9D9A8E48995D}" sibTransId="{01B4B55B-D725-1147-AE8C-273C6C040722}"/>
    <dgm:cxn modelId="{3FB9A3FB-B9C6-3346-B147-75E06A628EE6}" srcId="{907A8B12-20A5-B04A-9F27-AB1AEDE91273}" destId="{8C198D23-1C5A-AF4C-8933-3BBAD9DC0401}" srcOrd="0" destOrd="0" parTransId="{2F8D5C85-FCCC-1E45-B4C6-AE9937287778}" sibTransId="{18340B5F-B2A9-DB44-B8A9-847F6E66BED0}"/>
    <dgm:cxn modelId="{D0A60B4C-7DE0-D14D-A561-29C9A2146E12}" type="presParOf" srcId="{30C0179B-80B5-1243-8E0F-348F32C44A18}" destId="{F45FB2D5-47D2-F64D-B863-174479D35447}" srcOrd="0" destOrd="0" presId="urn:microsoft.com/office/officeart/2005/8/layout/default"/>
    <dgm:cxn modelId="{872D70F4-AC65-C840-97A8-45535447CBA9}" type="presParOf" srcId="{30C0179B-80B5-1243-8E0F-348F32C44A18}" destId="{39CE4A3D-5827-2B42-ABA3-979BC0980B1C}" srcOrd="1" destOrd="0" presId="urn:microsoft.com/office/officeart/2005/8/layout/default"/>
    <dgm:cxn modelId="{CD04ACF5-DEA2-134C-93EE-79D4D7A83EA9}" type="presParOf" srcId="{30C0179B-80B5-1243-8E0F-348F32C44A18}" destId="{897C3858-8701-CF41-A01D-618ABB3C6DE1}" srcOrd="2" destOrd="0" presId="urn:microsoft.com/office/officeart/2005/8/layout/default"/>
    <dgm:cxn modelId="{83ABFEC2-02E7-544C-9324-A211782CCCF5}" type="presParOf" srcId="{30C0179B-80B5-1243-8E0F-348F32C44A18}" destId="{3E9C152E-2F55-F142-ABD6-6F5CDEC8BFB5}" srcOrd="3" destOrd="0" presId="urn:microsoft.com/office/officeart/2005/8/layout/default"/>
    <dgm:cxn modelId="{3E7D91CC-0123-6641-AC32-738950EC90EC}" type="presParOf" srcId="{30C0179B-80B5-1243-8E0F-348F32C44A18}" destId="{9DF29E7F-D19D-7745-AD18-39B2701C83E2}" srcOrd="4" destOrd="0" presId="urn:microsoft.com/office/officeart/2005/8/layout/default"/>
    <dgm:cxn modelId="{8208BF6C-271F-384E-979A-BD540306BEA9}" type="presParOf" srcId="{30C0179B-80B5-1243-8E0F-348F32C44A18}" destId="{E05DC7CC-F5D4-0746-8DD4-839A7D9C20FA}" srcOrd="5" destOrd="0" presId="urn:microsoft.com/office/officeart/2005/8/layout/default"/>
    <dgm:cxn modelId="{218E9CF3-816C-E848-86F0-115F0FB191EE}" type="presParOf" srcId="{30C0179B-80B5-1243-8E0F-348F32C44A18}" destId="{576BCD0B-AA5B-E142-8508-099FAF501F60}" srcOrd="6" destOrd="0" presId="urn:microsoft.com/office/officeart/2005/8/layout/default"/>
    <dgm:cxn modelId="{1ACA6D3F-E6BE-854C-A984-10F472857FAE}" type="presParOf" srcId="{30C0179B-80B5-1243-8E0F-348F32C44A18}" destId="{8CCC2275-1E1F-5340-ACFA-F4684F7E73B0}" srcOrd="7" destOrd="0" presId="urn:microsoft.com/office/officeart/2005/8/layout/default"/>
    <dgm:cxn modelId="{8B023445-6C06-4C4A-9601-CB35A89300F2}" type="presParOf" srcId="{30C0179B-80B5-1243-8E0F-348F32C44A18}" destId="{23FDF0E8-34D3-F545-8DB3-9B070CB43A56}" srcOrd="8" destOrd="0" presId="urn:microsoft.com/office/officeart/2005/8/layout/default"/>
    <dgm:cxn modelId="{18BBF3F7-2903-6A4B-997E-6FDEA8097315}" type="presParOf" srcId="{30C0179B-80B5-1243-8E0F-348F32C44A18}" destId="{31766BE1-11DA-6B40-A54D-467DDD3F21E4}" srcOrd="9" destOrd="0" presId="urn:microsoft.com/office/officeart/2005/8/layout/default"/>
    <dgm:cxn modelId="{BA14578D-75E6-7C4C-B5AA-E453EBE5CBFC}" type="presParOf" srcId="{30C0179B-80B5-1243-8E0F-348F32C44A18}" destId="{30BE945C-7382-CE47-9230-E6B4036D81E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928AE25-1331-5C40-A5B1-E20262969484}" type="doc">
      <dgm:prSet loTypeId="urn:microsoft.com/office/officeart/2005/8/layout/pyramid2" loCatId="" qsTypeId="urn:microsoft.com/office/officeart/2005/8/quickstyle/simple1" qsCatId="simple" csTypeId="urn:microsoft.com/office/officeart/2005/8/colors/colorful3" csCatId="colorful" phldr="1"/>
      <dgm:spPr/>
    </dgm:pt>
    <dgm:pt modelId="{27793209-B0EA-9543-ADFC-A0FC52473DF3}">
      <dgm:prSet phldrT="[Text]" custT="1"/>
      <dgm:spPr>
        <a:solidFill>
          <a:schemeClr val="accent1">
            <a:lumMod val="20000"/>
            <a:lumOff val="80000"/>
          </a:schemeClr>
        </a:solidFill>
        <a:ln w="635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IN" sz="1200"/>
            <a:t>Apps Functional Support</a:t>
          </a:r>
          <a:endParaRPr lang="en-GB" sz="1200">
            <a:solidFill>
              <a:schemeClr val="tx1"/>
            </a:solidFill>
          </a:endParaRPr>
        </a:p>
      </dgm:t>
    </dgm:pt>
    <dgm:pt modelId="{712ABDDB-0D7E-5F41-87B8-37A439644668}" type="parTrans" cxnId="{3FF26958-A802-DF42-9A78-175906DD38AD}">
      <dgm:prSet/>
      <dgm:spPr/>
      <dgm:t>
        <a:bodyPr/>
        <a:lstStyle/>
        <a:p>
          <a:endParaRPr lang="en-GB"/>
        </a:p>
      </dgm:t>
    </dgm:pt>
    <dgm:pt modelId="{5637EAEF-1DC2-1645-AE54-F4154ED8BC81}" type="sibTrans" cxnId="{3FF26958-A802-DF42-9A78-175906DD38AD}">
      <dgm:prSet/>
      <dgm:spPr/>
      <dgm:t>
        <a:bodyPr/>
        <a:lstStyle/>
        <a:p>
          <a:endParaRPr lang="en-GB"/>
        </a:p>
      </dgm:t>
    </dgm:pt>
    <dgm:pt modelId="{B44C8B30-C5E2-4868-90B0-BDCA0DE0C09E}">
      <dgm:prSet custT="1"/>
      <dgm:spPr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Apps Technical Support</a:t>
          </a:r>
          <a:endParaRPr lang="en-GB" sz="12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gm:t>
    </dgm:pt>
    <dgm:pt modelId="{725FDC1C-C421-4899-85BD-56FF11B71CF7}" type="parTrans" cxnId="{B42B6140-0482-4E62-8920-784FFB77E63A}">
      <dgm:prSet/>
      <dgm:spPr/>
      <dgm:t>
        <a:bodyPr/>
        <a:lstStyle/>
        <a:p>
          <a:endParaRPr lang="en-IN"/>
        </a:p>
      </dgm:t>
    </dgm:pt>
    <dgm:pt modelId="{C3AB5E4A-1820-4BFA-B420-582A6007B525}" type="sibTrans" cxnId="{B42B6140-0482-4E62-8920-784FFB77E63A}">
      <dgm:prSet/>
      <dgm:spPr/>
      <dgm:t>
        <a:bodyPr/>
        <a:lstStyle/>
        <a:p>
          <a:endParaRPr lang="en-IN"/>
        </a:p>
      </dgm:t>
    </dgm:pt>
    <dgm:pt modelId="{BE055AA9-B2A7-4F6C-A8DE-E6E2F4B97197}">
      <dgm:prSet custT="1"/>
      <dgm:spPr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Middleware Support</a:t>
          </a:r>
        </a:p>
      </dgm:t>
    </dgm:pt>
    <dgm:pt modelId="{A03439B6-EC3B-477D-98CA-F59BBE0F240A}" type="parTrans" cxnId="{D8CAEBB6-FBD4-4C0F-9CE3-8BDFCE374ACC}">
      <dgm:prSet/>
      <dgm:spPr/>
      <dgm:t>
        <a:bodyPr/>
        <a:lstStyle/>
        <a:p>
          <a:endParaRPr lang="en-IN"/>
        </a:p>
      </dgm:t>
    </dgm:pt>
    <dgm:pt modelId="{D9F136FD-1EC2-4ACA-9DA0-E2DCE1F82D47}" type="sibTrans" cxnId="{D8CAEBB6-FBD4-4C0F-9CE3-8BDFCE374ACC}">
      <dgm:prSet/>
      <dgm:spPr/>
      <dgm:t>
        <a:bodyPr/>
        <a:lstStyle/>
        <a:p>
          <a:endParaRPr lang="en-IN"/>
        </a:p>
      </dgm:t>
    </dgm:pt>
    <dgm:pt modelId="{7A3F77CB-B00D-4695-BB8B-13A7DF2A3254}">
      <dgm:prSet custT="1"/>
      <dgm:spPr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DBA Support</a:t>
          </a:r>
        </a:p>
      </dgm:t>
    </dgm:pt>
    <dgm:pt modelId="{B180B27C-ACCD-401A-8444-B8DEE48B2851}" type="parTrans" cxnId="{B97DBBF5-FCFC-4127-87DF-E520D2F4F777}">
      <dgm:prSet/>
      <dgm:spPr/>
      <dgm:t>
        <a:bodyPr/>
        <a:lstStyle/>
        <a:p>
          <a:endParaRPr lang="en-IN"/>
        </a:p>
      </dgm:t>
    </dgm:pt>
    <dgm:pt modelId="{41FA0102-3EF1-4903-9DC1-CC32381F48D7}" type="sibTrans" cxnId="{B97DBBF5-FCFC-4127-87DF-E520D2F4F777}">
      <dgm:prSet/>
      <dgm:spPr/>
      <dgm:t>
        <a:bodyPr/>
        <a:lstStyle/>
        <a:p>
          <a:endParaRPr lang="en-IN"/>
        </a:p>
      </dgm:t>
    </dgm:pt>
    <dgm:pt modelId="{C5DDC38A-F5D6-964F-9279-7B92F59F4E95}" type="pres">
      <dgm:prSet presAssocID="{6928AE25-1331-5C40-A5B1-E20262969484}" presName="compositeShape" presStyleCnt="0">
        <dgm:presLayoutVars>
          <dgm:dir/>
          <dgm:resizeHandles/>
        </dgm:presLayoutVars>
      </dgm:prSet>
      <dgm:spPr/>
    </dgm:pt>
    <dgm:pt modelId="{268E3E58-9D4B-5641-AAFF-7AABA29E5707}" type="pres">
      <dgm:prSet presAssocID="{6928AE25-1331-5C40-A5B1-E20262969484}" presName="pyramid" presStyleLbl="node1" presStyleIdx="0" presStyleCnt="1" custLinFactNeighborY="-365"/>
      <dgm:spPr>
        <a:solidFill>
          <a:srgbClr val="10253F">
            <a:alpha val="80000"/>
          </a:srgbClr>
        </a:solidFill>
        <a:ln w="9525">
          <a:solidFill>
            <a:schemeClr val="accent1">
              <a:lumMod val="75000"/>
            </a:schemeClr>
          </a:solidFill>
        </a:ln>
      </dgm:spPr>
    </dgm:pt>
    <dgm:pt modelId="{C4CF773E-00C0-3E4E-B98D-3888161520FE}" type="pres">
      <dgm:prSet presAssocID="{6928AE25-1331-5C40-A5B1-E20262969484}" presName="theList" presStyleCnt="0"/>
      <dgm:spPr/>
    </dgm:pt>
    <dgm:pt modelId="{453971C8-D2CC-0647-8B22-7A6777F3178D}" type="pres">
      <dgm:prSet presAssocID="{27793209-B0EA-9543-ADFC-A0FC52473DF3}" presName="aNode" presStyleLbl="fgAcc1" presStyleIdx="0" presStyleCnt="4">
        <dgm:presLayoutVars>
          <dgm:bulletEnabled val="1"/>
        </dgm:presLayoutVars>
      </dgm:prSet>
      <dgm:spPr/>
    </dgm:pt>
    <dgm:pt modelId="{5EB12B16-5B64-1D4A-B651-1480250E9B04}" type="pres">
      <dgm:prSet presAssocID="{27793209-B0EA-9543-ADFC-A0FC52473DF3}" presName="aSpace" presStyleCnt="0"/>
      <dgm:spPr/>
    </dgm:pt>
    <dgm:pt modelId="{7D435760-6DAD-4547-9B28-5065CADE482A}" type="pres">
      <dgm:prSet presAssocID="{B44C8B30-C5E2-4868-90B0-BDCA0DE0C09E}" presName="aNode" presStyleLbl="fgAcc1" presStyleIdx="1" presStyleCnt="4">
        <dgm:presLayoutVars>
          <dgm:bulletEnabled val="1"/>
        </dgm:presLayoutVars>
      </dgm:prSet>
      <dgm:spPr>
        <a:xfrm>
          <a:off x="1260781" y="914852"/>
          <a:ext cx="1639015" cy="541914"/>
        </a:xfrm>
        <a:prstGeom prst="roundRect">
          <a:avLst/>
        </a:prstGeom>
      </dgm:spPr>
    </dgm:pt>
    <dgm:pt modelId="{0426A2AA-FC12-43D4-9A40-04BF285C07CB}" type="pres">
      <dgm:prSet presAssocID="{B44C8B30-C5E2-4868-90B0-BDCA0DE0C09E}" presName="aSpace" presStyleCnt="0"/>
      <dgm:spPr/>
    </dgm:pt>
    <dgm:pt modelId="{48FB6B66-94E8-4D85-8BDC-93D5B6F945C6}" type="pres">
      <dgm:prSet presAssocID="{BE055AA9-B2A7-4F6C-A8DE-E6E2F4B97197}" presName="aNode" presStyleLbl="fgAcc1" presStyleIdx="2" presStyleCnt="4">
        <dgm:presLayoutVars>
          <dgm:bulletEnabled val="1"/>
        </dgm:presLayoutVars>
      </dgm:prSet>
      <dgm:spPr>
        <a:xfrm>
          <a:off x="1260781" y="1524506"/>
          <a:ext cx="1639015" cy="541914"/>
        </a:xfrm>
        <a:prstGeom prst="roundRect">
          <a:avLst/>
        </a:prstGeom>
      </dgm:spPr>
    </dgm:pt>
    <dgm:pt modelId="{304D0064-5B06-452F-B924-9AE2F81F136D}" type="pres">
      <dgm:prSet presAssocID="{BE055AA9-B2A7-4F6C-A8DE-E6E2F4B97197}" presName="aSpace" presStyleCnt="0"/>
      <dgm:spPr/>
    </dgm:pt>
    <dgm:pt modelId="{73926B9A-60CA-49FE-8B9E-8BB93AC7E4E1}" type="pres">
      <dgm:prSet presAssocID="{7A3F77CB-B00D-4695-BB8B-13A7DF2A3254}" presName="aNode" presStyleLbl="fgAcc1" presStyleIdx="3" presStyleCnt="4">
        <dgm:presLayoutVars>
          <dgm:bulletEnabled val="1"/>
        </dgm:presLayoutVars>
      </dgm:prSet>
      <dgm:spPr>
        <a:xfrm>
          <a:off x="1260781" y="2134159"/>
          <a:ext cx="1639015" cy="541914"/>
        </a:xfrm>
        <a:prstGeom prst="roundRect">
          <a:avLst/>
        </a:prstGeom>
      </dgm:spPr>
    </dgm:pt>
    <dgm:pt modelId="{A04F12F6-5679-4E22-8B32-B3DA7367A97B}" type="pres">
      <dgm:prSet presAssocID="{7A3F77CB-B00D-4695-BB8B-13A7DF2A3254}" presName="aSpace" presStyleCnt="0"/>
      <dgm:spPr/>
    </dgm:pt>
  </dgm:ptLst>
  <dgm:cxnLst>
    <dgm:cxn modelId="{5A28DE35-47C7-4EE8-B46A-AAE75EF683EE}" type="presOf" srcId="{B44C8B30-C5E2-4868-90B0-BDCA0DE0C09E}" destId="{7D435760-6DAD-4547-9B28-5065CADE482A}" srcOrd="0" destOrd="0" presId="urn:microsoft.com/office/officeart/2005/8/layout/pyramid2"/>
    <dgm:cxn modelId="{B42B6140-0482-4E62-8920-784FFB77E63A}" srcId="{6928AE25-1331-5C40-A5B1-E20262969484}" destId="{B44C8B30-C5E2-4868-90B0-BDCA0DE0C09E}" srcOrd="1" destOrd="0" parTransId="{725FDC1C-C421-4899-85BD-56FF11B71CF7}" sibTransId="{C3AB5E4A-1820-4BFA-B420-582A6007B525}"/>
    <dgm:cxn modelId="{1DCA7E4D-BA82-4665-BB2D-CB1E9516C39B}" type="presOf" srcId="{BE055AA9-B2A7-4F6C-A8DE-E6E2F4B97197}" destId="{48FB6B66-94E8-4D85-8BDC-93D5B6F945C6}" srcOrd="0" destOrd="0" presId="urn:microsoft.com/office/officeart/2005/8/layout/pyramid2"/>
    <dgm:cxn modelId="{4F5F1B6E-E482-48E9-8411-3D08D36CC51A}" type="presOf" srcId="{7A3F77CB-B00D-4695-BB8B-13A7DF2A3254}" destId="{73926B9A-60CA-49FE-8B9E-8BB93AC7E4E1}" srcOrd="0" destOrd="0" presId="urn:microsoft.com/office/officeart/2005/8/layout/pyramid2"/>
    <dgm:cxn modelId="{3FF26958-A802-DF42-9A78-175906DD38AD}" srcId="{6928AE25-1331-5C40-A5B1-E20262969484}" destId="{27793209-B0EA-9543-ADFC-A0FC52473DF3}" srcOrd="0" destOrd="0" parTransId="{712ABDDB-0D7E-5F41-87B8-37A439644668}" sibTransId="{5637EAEF-1DC2-1645-AE54-F4154ED8BC81}"/>
    <dgm:cxn modelId="{EA59377C-A112-214D-AB71-DD5BD3DBCACF}" type="presOf" srcId="{6928AE25-1331-5C40-A5B1-E20262969484}" destId="{C5DDC38A-F5D6-964F-9279-7B92F59F4E95}" srcOrd="0" destOrd="0" presId="urn:microsoft.com/office/officeart/2005/8/layout/pyramid2"/>
    <dgm:cxn modelId="{D8CAEBB6-FBD4-4C0F-9CE3-8BDFCE374ACC}" srcId="{6928AE25-1331-5C40-A5B1-E20262969484}" destId="{BE055AA9-B2A7-4F6C-A8DE-E6E2F4B97197}" srcOrd="2" destOrd="0" parTransId="{A03439B6-EC3B-477D-98CA-F59BBE0F240A}" sibTransId="{D9F136FD-1EC2-4ACA-9DA0-E2DCE1F82D47}"/>
    <dgm:cxn modelId="{BAEF0CD3-DAB9-8149-A551-0C8C56A3227C}" type="presOf" srcId="{27793209-B0EA-9543-ADFC-A0FC52473DF3}" destId="{453971C8-D2CC-0647-8B22-7A6777F3178D}" srcOrd="0" destOrd="0" presId="urn:microsoft.com/office/officeart/2005/8/layout/pyramid2"/>
    <dgm:cxn modelId="{B97DBBF5-FCFC-4127-87DF-E520D2F4F777}" srcId="{6928AE25-1331-5C40-A5B1-E20262969484}" destId="{7A3F77CB-B00D-4695-BB8B-13A7DF2A3254}" srcOrd="3" destOrd="0" parTransId="{B180B27C-ACCD-401A-8444-B8DEE48B2851}" sibTransId="{41FA0102-3EF1-4903-9DC1-CC32381F48D7}"/>
    <dgm:cxn modelId="{1008F8CF-7EC7-0448-9684-E998288836A2}" type="presParOf" srcId="{C5DDC38A-F5D6-964F-9279-7B92F59F4E95}" destId="{268E3E58-9D4B-5641-AAFF-7AABA29E5707}" srcOrd="0" destOrd="0" presId="urn:microsoft.com/office/officeart/2005/8/layout/pyramid2"/>
    <dgm:cxn modelId="{6CBDC56A-5ECF-CF4F-A4D0-BC586ADDD803}" type="presParOf" srcId="{C5DDC38A-F5D6-964F-9279-7B92F59F4E95}" destId="{C4CF773E-00C0-3E4E-B98D-3888161520FE}" srcOrd="1" destOrd="0" presId="urn:microsoft.com/office/officeart/2005/8/layout/pyramid2"/>
    <dgm:cxn modelId="{0C982C3D-A608-6344-9D5E-CB5BA53CC243}" type="presParOf" srcId="{C4CF773E-00C0-3E4E-B98D-3888161520FE}" destId="{453971C8-D2CC-0647-8B22-7A6777F3178D}" srcOrd="0" destOrd="0" presId="urn:microsoft.com/office/officeart/2005/8/layout/pyramid2"/>
    <dgm:cxn modelId="{159FA311-06D0-DF44-A4D0-95AC1CB4C2BC}" type="presParOf" srcId="{C4CF773E-00C0-3E4E-B98D-3888161520FE}" destId="{5EB12B16-5B64-1D4A-B651-1480250E9B04}" srcOrd="1" destOrd="0" presId="urn:microsoft.com/office/officeart/2005/8/layout/pyramid2"/>
    <dgm:cxn modelId="{25546BFA-A095-43C1-B10F-FB388988F754}" type="presParOf" srcId="{C4CF773E-00C0-3E4E-B98D-3888161520FE}" destId="{7D435760-6DAD-4547-9B28-5065CADE482A}" srcOrd="2" destOrd="0" presId="urn:microsoft.com/office/officeart/2005/8/layout/pyramid2"/>
    <dgm:cxn modelId="{25CB667F-41C9-4FAE-9762-B79366F01675}" type="presParOf" srcId="{C4CF773E-00C0-3E4E-B98D-3888161520FE}" destId="{0426A2AA-FC12-43D4-9A40-04BF285C07CB}" srcOrd="3" destOrd="0" presId="urn:microsoft.com/office/officeart/2005/8/layout/pyramid2"/>
    <dgm:cxn modelId="{7693FBF0-1CB0-4B97-9C22-E77236260B90}" type="presParOf" srcId="{C4CF773E-00C0-3E4E-B98D-3888161520FE}" destId="{48FB6B66-94E8-4D85-8BDC-93D5B6F945C6}" srcOrd="4" destOrd="0" presId="urn:microsoft.com/office/officeart/2005/8/layout/pyramid2"/>
    <dgm:cxn modelId="{333BCDCB-EEE3-4824-9378-A090CDAC2326}" type="presParOf" srcId="{C4CF773E-00C0-3E4E-B98D-3888161520FE}" destId="{304D0064-5B06-452F-B924-9AE2F81F136D}" srcOrd="5" destOrd="0" presId="urn:microsoft.com/office/officeart/2005/8/layout/pyramid2"/>
    <dgm:cxn modelId="{F0A79822-C23C-4A39-8A1F-571EBCDB93C1}" type="presParOf" srcId="{C4CF773E-00C0-3E4E-B98D-3888161520FE}" destId="{73926B9A-60CA-49FE-8B9E-8BB93AC7E4E1}" srcOrd="6" destOrd="0" presId="urn:microsoft.com/office/officeart/2005/8/layout/pyramid2"/>
    <dgm:cxn modelId="{91972E70-4B2B-4733-8C66-E3D0BFF8EE50}" type="presParOf" srcId="{C4CF773E-00C0-3E4E-B98D-3888161520FE}" destId="{A04F12F6-5679-4E22-8B32-B3DA7367A97B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ECE6C8C-0C85-614B-AA9B-AAD4CEFC7F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AC2DC2-242A-614E-BC98-F087411FE8E8}">
      <dgm:prSet custT="1"/>
      <dgm:spPr>
        <a:solidFill>
          <a:schemeClr val="tx2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800" b="1">
              <a:solidFill>
                <a:srgbClr val="BFD72F"/>
              </a:solidFill>
            </a:rPr>
            <a:t>Comprehensive Managed Security Services from Edge to Cloud Deployments</a:t>
          </a:r>
          <a:endParaRPr lang="en-IN" sz="800" b="1">
            <a:solidFill>
              <a:srgbClr val="BFD72F"/>
            </a:solidFill>
          </a:endParaRPr>
        </a:p>
      </dgm:t>
    </dgm:pt>
    <dgm:pt modelId="{89C7DC9B-5381-6042-9EF8-747A0CE6CBDC}" type="parTrans" cxnId="{EF96737C-76A7-AA42-827A-428B9C8114A3}">
      <dgm:prSet/>
      <dgm:spPr/>
      <dgm:t>
        <a:bodyPr/>
        <a:lstStyle/>
        <a:p>
          <a:endParaRPr lang="en-US"/>
        </a:p>
      </dgm:t>
    </dgm:pt>
    <dgm:pt modelId="{4B9C80D1-4912-BA43-8382-20444C6C1803}" type="sibTrans" cxnId="{EF96737C-76A7-AA42-827A-428B9C8114A3}">
      <dgm:prSet/>
      <dgm:spPr/>
      <dgm:t>
        <a:bodyPr/>
        <a:lstStyle/>
        <a:p>
          <a:endParaRPr lang="en-US"/>
        </a:p>
      </dgm:t>
    </dgm:pt>
    <dgm:pt modelId="{F8DC1CB7-A4E7-5C40-93BC-24D3ADC865AD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700">
              <a:solidFill>
                <a:schemeClr val="bg1">
                  <a:lumMod val="85000"/>
                </a:schemeClr>
              </a:solidFill>
            </a:rPr>
            <a:t>Single solution provider covering DC, Network, Cloud, App, Hosts and Data </a:t>
          </a:r>
          <a:endParaRPr lang="en-IN" sz="700">
            <a:solidFill>
              <a:schemeClr val="bg1">
                <a:lumMod val="85000"/>
              </a:schemeClr>
            </a:solidFill>
          </a:endParaRPr>
        </a:p>
      </dgm:t>
    </dgm:pt>
    <dgm:pt modelId="{616261C9-5F7A-804A-A3F7-8D55B30F5640}" type="parTrans" cxnId="{AF4C0808-2066-1E48-99C1-9283FBCB9935}">
      <dgm:prSet/>
      <dgm:spPr/>
      <dgm:t>
        <a:bodyPr/>
        <a:lstStyle/>
        <a:p>
          <a:endParaRPr lang="en-US"/>
        </a:p>
      </dgm:t>
    </dgm:pt>
    <dgm:pt modelId="{2C605E2C-CA94-084B-89B9-4B9190E7FBB1}" type="sibTrans" cxnId="{AF4C0808-2066-1E48-99C1-9283FBCB9935}">
      <dgm:prSet/>
      <dgm:spPr/>
      <dgm:t>
        <a:bodyPr/>
        <a:lstStyle/>
        <a:p>
          <a:endParaRPr lang="en-US"/>
        </a:p>
      </dgm:t>
    </dgm:pt>
    <dgm:pt modelId="{697710D3-303A-E84F-836C-F06A7AB11901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700">
              <a:solidFill>
                <a:schemeClr val="bg1">
                  <a:lumMod val="85000"/>
                </a:schemeClr>
              </a:solidFill>
            </a:rPr>
            <a:t>Offering Shared/On site/Hybrid Services to manage diverse solution portfolio with customized support models  </a:t>
          </a:r>
          <a:endParaRPr lang="en-IN" sz="700">
            <a:solidFill>
              <a:schemeClr val="bg1">
                <a:lumMod val="85000"/>
              </a:schemeClr>
            </a:solidFill>
          </a:endParaRPr>
        </a:p>
      </dgm:t>
    </dgm:pt>
    <dgm:pt modelId="{C87C1E1D-6D2A-2340-A533-CA794BA5333D}" type="parTrans" cxnId="{D1397039-7C25-E441-80A8-A9DC5F8EDD9E}">
      <dgm:prSet/>
      <dgm:spPr/>
      <dgm:t>
        <a:bodyPr/>
        <a:lstStyle/>
        <a:p>
          <a:endParaRPr lang="en-US"/>
        </a:p>
      </dgm:t>
    </dgm:pt>
    <dgm:pt modelId="{F08CDD02-112E-8148-9A26-FE4CF3468C0F}" type="sibTrans" cxnId="{D1397039-7C25-E441-80A8-A9DC5F8EDD9E}">
      <dgm:prSet/>
      <dgm:spPr/>
      <dgm:t>
        <a:bodyPr/>
        <a:lstStyle/>
        <a:p>
          <a:endParaRPr lang="en-US"/>
        </a:p>
      </dgm:t>
    </dgm:pt>
    <dgm:pt modelId="{A892ECA6-3B5C-1F4D-8F56-EF6041E0D60B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700">
              <a:solidFill>
                <a:schemeClr val="bg1">
                  <a:lumMod val="85000"/>
                </a:schemeClr>
              </a:solidFill>
            </a:rPr>
            <a:t>Integrated seamlessly with other managed services in the ITSM platform to provide a unified view with  faster ticket resolution</a:t>
          </a:r>
          <a:endParaRPr lang="en-IN" sz="700">
            <a:solidFill>
              <a:schemeClr val="bg1">
                <a:lumMod val="85000"/>
              </a:schemeClr>
            </a:solidFill>
          </a:endParaRPr>
        </a:p>
      </dgm:t>
    </dgm:pt>
    <dgm:pt modelId="{ABB996FE-4CAC-7F4D-821E-C1415C9F7FB2}" type="parTrans" cxnId="{9736AE8D-9E9A-4643-A8A6-C46C394136C0}">
      <dgm:prSet/>
      <dgm:spPr/>
      <dgm:t>
        <a:bodyPr/>
        <a:lstStyle/>
        <a:p>
          <a:endParaRPr lang="en-US"/>
        </a:p>
      </dgm:t>
    </dgm:pt>
    <dgm:pt modelId="{D2D90AD9-B382-F344-8885-EAC547F8AE92}" type="sibTrans" cxnId="{9736AE8D-9E9A-4643-A8A6-C46C394136C0}">
      <dgm:prSet/>
      <dgm:spPr/>
      <dgm:t>
        <a:bodyPr/>
        <a:lstStyle/>
        <a:p>
          <a:endParaRPr lang="en-US"/>
        </a:p>
      </dgm:t>
    </dgm:pt>
    <dgm:pt modelId="{A3F72ACE-C428-2349-93E1-671448DCE901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700">
              <a:solidFill>
                <a:schemeClr val="bg1">
                  <a:lumMod val="85000"/>
                </a:schemeClr>
              </a:solidFill>
            </a:rPr>
            <a:t>SLA driven Security Services by virtue of SASE &amp; Security providers hosted in </a:t>
          </a:r>
          <a:r>
            <a:rPr lang="en-US" sz="700" err="1">
              <a:solidFill>
                <a:schemeClr val="bg1">
                  <a:lumMod val="85000"/>
                </a:schemeClr>
              </a:solidFill>
            </a:rPr>
            <a:t>Sify</a:t>
          </a:r>
          <a:r>
            <a:rPr lang="en-US" sz="700">
              <a:solidFill>
                <a:schemeClr val="bg1">
                  <a:lumMod val="85000"/>
                </a:schemeClr>
              </a:solidFill>
            </a:rPr>
            <a:t> DCs </a:t>
          </a:r>
          <a:endParaRPr lang="en-IN" sz="700">
            <a:solidFill>
              <a:schemeClr val="bg1">
                <a:lumMod val="85000"/>
              </a:schemeClr>
            </a:solidFill>
          </a:endParaRPr>
        </a:p>
      </dgm:t>
    </dgm:pt>
    <dgm:pt modelId="{84AF15A1-36C8-CF4E-9905-732B9F3A13B3}" type="parTrans" cxnId="{4C4FA00D-5883-5148-BC30-FC1A4B13ABEA}">
      <dgm:prSet/>
      <dgm:spPr/>
      <dgm:t>
        <a:bodyPr/>
        <a:lstStyle/>
        <a:p>
          <a:endParaRPr lang="en-US"/>
        </a:p>
      </dgm:t>
    </dgm:pt>
    <dgm:pt modelId="{03426F6E-FE0B-9E43-A861-36F03B5D3C82}" type="sibTrans" cxnId="{4C4FA00D-5883-5148-BC30-FC1A4B13ABEA}">
      <dgm:prSet/>
      <dgm:spPr/>
      <dgm:t>
        <a:bodyPr/>
        <a:lstStyle/>
        <a:p>
          <a:endParaRPr lang="en-US"/>
        </a:p>
      </dgm:t>
    </dgm:pt>
    <dgm:pt modelId="{E2E47053-15BC-4B46-9A9A-B3F5329DE4F5}">
      <dgm:prSet custT="1"/>
      <dgm:spPr>
        <a:solidFill>
          <a:schemeClr val="tx2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800" b="1">
              <a:solidFill>
                <a:srgbClr val="BFD72F"/>
              </a:solidFill>
            </a:rPr>
            <a:t>AI/ML driven continuous Security Assurance Monitoring, &amp; Automated Incident Management</a:t>
          </a:r>
          <a:endParaRPr lang="en-IN" sz="800" b="1">
            <a:solidFill>
              <a:srgbClr val="BFD72F"/>
            </a:solidFill>
          </a:endParaRPr>
        </a:p>
      </dgm:t>
    </dgm:pt>
    <dgm:pt modelId="{2F4FC964-A24D-BE4C-B531-B16E1F37D1A9}" type="parTrans" cxnId="{FA4D89E7-2BC1-544B-B794-9EB52E89928D}">
      <dgm:prSet/>
      <dgm:spPr/>
      <dgm:t>
        <a:bodyPr/>
        <a:lstStyle/>
        <a:p>
          <a:endParaRPr lang="en-US"/>
        </a:p>
      </dgm:t>
    </dgm:pt>
    <dgm:pt modelId="{749397FF-AD92-7E40-9807-467991B04229}" type="sibTrans" cxnId="{FA4D89E7-2BC1-544B-B794-9EB52E89928D}">
      <dgm:prSet/>
      <dgm:spPr/>
      <dgm:t>
        <a:bodyPr/>
        <a:lstStyle/>
        <a:p>
          <a:endParaRPr lang="en-US"/>
        </a:p>
      </dgm:t>
    </dgm:pt>
    <dgm:pt modelId="{3819C97E-1263-A047-8215-4BEF7B97827F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700">
              <a:solidFill>
                <a:schemeClr val="bg1">
                  <a:lumMod val="85000"/>
                </a:schemeClr>
              </a:solidFill>
            </a:rPr>
            <a:t>Real-time monitoring through multiple feeds, to safeguard all the systems and sensitive information</a:t>
          </a:r>
          <a:endParaRPr lang="en-IN" sz="700">
            <a:solidFill>
              <a:schemeClr val="bg1">
                <a:lumMod val="85000"/>
              </a:schemeClr>
            </a:solidFill>
          </a:endParaRPr>
        </a:p>
      </dgm:t>
    </dgm:pt>
    <dgm:pt modelId="{98E57DC2-05A1-0D41-8974-EB39A1727E03}" type="parTrans" cxnId="{47C3ACF5-A1B7-4543-B9F3-6A4315E17E6E}">
      <dgm:prSet/>
      <dgm:spPr/>
      <dgm:t>
        <a:bodyPr/>
        <a:lstStyle/>
        <a:p>
          <a:endParaRPr lang="en-US"/>
        </a:p>
      </dgm:t>
    </dgm:pt>
    <dgm:pt modelId="{B17761C0-3B2F-464F-8EB9-902C45EC20DB}" type="sibTrans" cxnId="{47C3ACF5-A1B7-4543-B9F3-6A4315E17E6E}">
      <dgm:prSet/>
      <dgm:spPr/>
      <dgm:t>
        <a:bodyPr/>
        <a:lstStyle/>
        <a:p>
          <a:endParaRPr lang="en-US"/>
        </a:p>
      </dgm:t>
    </dgm:pt>
    <dgm:pt modelId="{6AB6B397-9531-CE4E-AEFB-790FA4D548FD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700">
              <a:solidFill>
                <a:schemeClr val="bg1">
                  <a:lumMod val="85000"/>
                </a:schemeClr>
              </a:solidFill>
            </a:rPr>
            <a:t>Correlate security inputs to business context and current threat insights for Auto remediation </a:t>
          </a:r>
          <a:endParaRPr lang="en-IN" sz="700">
            <a:solidFill>
              <a:schemeClr val="bg1">
                <a:lumMod val="85000"/>
              </a:schemeClr>
            </a:solidFill>
          </a:endParaRPr>
        </a:p>
      </dgm:t>
    </dgm:pt>
    <dgm:pt modelId="{B7D2347F-ECC5-FE42-BFDA-5964666C6C98}" type="parTrans" cxnId="{AF435F4B-EA0C-8E49-A69A-2E2A4A7B37B8}">
      <dgm:prSet/>
      <dgm:spPr/>
      <dgm:t>
        <a:bodyPr/>
        <a:lstStyle/>
        <a:p>
          <a:endParaRPr lang="en-US"/>
        </a:p>
      </dgm:t>
    </dgm:pt>
    <dgm:pt modelId="{E27110C1-FCF1-AE42-9702-D46235F14C02}" type="sibTrans" cxnId="{AF435F4B-EA0C-8E49-A69A-2E2A4A7B37B8}">
      <dgm:prSet/>
      <dgm:spPr/>
      <dgm:t>
        <a:bodyPr/>
        <a:lstStyle/>
        <a:p>
          <a:endParaRPr lang="en-US"/>
        </a:p>
      </dgm:t>
    </dgm:pt>
    <dgm:pt modelId="{A1D564B1-DE87-6447-9C8F-1E7081BF7137}">
      <dgm:prSet custT="1"/>
      <dgm:spPr>
        <a:solidFill>
          <a:schemeClr val="tx2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800" b="1">
              <a:solidFill>
                <a:srgbClr val="BFD72F"/>
              </a:solidFill>
            </a:rPr>
            <a:t>Governance, Risk &amp; Compliance Assurance </a:t>
          </a:r>
          <a:endParaRPr lang="en-IN" sz="800" b="1">
            <a:solidFill>
              <a:srgbClr val="BFD72F"/>
            </a:solidFill>
          </a:endParaRPr>
        </a:p>
      </dgm:t>
    </dgm:pt>
    <dgm:pt modelId="{8F4AA91B-D0B4-E340-8F95-4FF9FAC5382A}" type="parTrans" cxnId="{3B4A173C-574B-DD45-8503-8B394CE01B80}">
      <dgm:prSet/>
      <dgm:spPr/>
      <dgm:t>
        <a:bodyPr/>
        <a:lstStyle/>
        <a:p>
          <a:endParaRPr lang="en-US"/>
        </a:p>
      </dgm:t>
    </dgm:pt>
    <dgm:pt modelId="{182CF2DE-B89D-5F40-9CCC-6013ED1742C9}" type="sibTrans" cxnId="{3B4A173C-574B-DD45-8503-8B394CE01B80}">
      <dgm:prSet/>
      <dgm:spPr/>
      <dgm:t>
        <a:bodyPr/>
        <a:lstStyle/>
        <a:p>
          <a:endParaRPr lang="en-US"/>
        </a:p>
      </dgm:t>
    </dgm:pt>
    <dgm:pt modelId="{2AF613FC-172C-3A4C-9F05-DB7F0E8FBFBF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95250">
            <a:lnSpc>
              <a:spcPct val="100000"/>
            </a:lnSpc>
            <a:tabLst/>
          </a:pPr>
          <a:r>
            <a:rPr lang="en-US" sz="700">
              <a:solidFill>
                <a:schemeClr val="bg1">
                  <a:lumMod val="85000"/>
                </a:schemeClr>
              </a:solidFill>
            </a:rPr>
            <a:t>Identify security vulnerabilities across your digital IT infrastructure and remediate with </a:t>
          </a:r>
          <a:r>
            <a:rPr lang="en-US" sz="700" err="1">
              <a:solidFill>
                <a:schemeClr val="bg1">
                  <a:lumMod val="85000"/>
                </a:schemeClr>
              </a:solidFill>
            </a:rPr>
            <a:t>Sify’s</a:t>
          </a:r>
          <a:r>
            <a:rPr lang="en-US" sz="700">
              <a:solidFill>
                <a:schemeClr val="bg1">
                  <a:lumMod val="85000"/>
                </a:schemeClr>
              </a:solidFill>
            </a:rPr>
            <a:t> advanced managed services  </a:t>
          </a:r>
          <a:endParaRPr lang="en-IN" sz="700">
            <a:solidFill>
              <a:schemeClr val="bg1">
                <a:lumMod val="85000"/>
              </a:schemeClr>
            </a:solidFill>
          </a:endParaRPr>
        </a:p>
      </dgm:t>
    </dgm:pt>
    <dgm:pt modelId="{E1DB2FF0-F1E8-944A-869E-6DF2B4E4EA66}" type="parTrans" cxnId="{C28E5CDF-3E5F-6340-8AFF-17646A006BB9}">
      <dgm:prSet/>
      <dgm:spPr/>
      <dgm:t>
        <a:bodyPr/>
        <a:lstStyle/>
        <a:p>
          <a:endParaRPr lang="en-US"/>
        </a:p>
      </dgm:t>
    </dgm:pt>
    <dgm:pt modelId="{A15A06BA-1C89-3943-B703-29B268E70991}" type="sibTrans" cxnId="{C28E5CDF-3E5F-6340-8AFF-17646A006BB9}">
      <dgm:prSet/>
      <dgm:spPr/>
      <dgm:t>
        <a:bodyPr/>
        <a:lstStyle/>
        <a:p>
          <a:endParaRPr lang="en-US"/>
        </a:p>
      </dgm:t>
    </dgm:pt>
    <dgm:pt modelId="{664EAC29-7822-D44A-894C-BA6A8D67D7DE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95250">
            <a:lnSpc>
              <a:spcPct val="100000"/>
            </a:lnSpc>
            <a:tabLst/>
          </a:pPr>
          <a:r>
            <a:rPr lang="en-US" sz="700">
              <a:solidFill>
                <a:schemeClr val="bg1">
                  <a:lumMod val="85000"/>
                </a:schemeClr>
              </a:solidFill>
            </a:rPr>
            <a:t>Enable organizations to meet regulatory and compliance requirements: SEBI, RBI, IRDA, ISO27001…</a:t>
          </a:r>
          <a:endParaRPr lang="en-IN" sz="700">
            <a:solidFill>
              <a:schemeClr val="bg1">
                <a:lumMod val="85000"/>
              </a:schemeClr>
            </a:solidFill>
          </a:endParaRPr>
        </a:p>
      </dgm:t>
    </dgm:pt>
    <dgm:pt modelId="{9056EB14-13D2-4146-A3F7-A4D0CCB2D8F0}" type="parTrans" cxnId="{42F9CB8B-4192-734C-B01D-CDF2441BC5E5}">
      <dgm:prSet/>
      <dgm:spPr/>
      <dgm:t>
        <a:bodyPr/>
        <a:lstStyle/>
        <a:p>
          <a:endParaRPr lang="en-US"/>
        </a:p>
      </dgm:t>
    </dgm:pt>
    <dgm:pt modelId="{EAD3C4CB-C9E4-034C-BF8A-920DEBDF515B}" type="sibTrans" cxnId="{42F9CB8B-4192-734C-B01D-CDF2441BC5E5}">
      <dgm:prSet/>
      <dgm:spPr/>
      <dgm:t>
        <a:bodyPr/>
        <a:lstStyle/>
        <a:p>
          <a:endParaRPr lang="en-US"/>
        </a:p>
      </dgm:t>
    </dgm:pt>
    <dgm:pt modelId="{84D4E503-B515-D84D-806B-03B3818B7AD6}" type="pres">
      <dgm:prSet presAssocID="{EECE6C8C-0C85-614B-AA9B-AAD4CEFC7FD3}" presName="linear" presStyleCnt="0">
        <dgm:presLayoutVars>
          <dgm:dir/>
          <dgm:animLvl val="lvl"/>
          <dgm:resizeHandles val="exact"/>
        </dgm:presLayoutVars>
      </dgm:prSet>
      <dgm:spPr/>
    </dgm:pt>
    <dgm:pt modelId="{0ECEDAF0-17F0-9E45-AD48-E3D700A45B4C}" type="pres">
      <dgm:prSet presAssocID="{15AC2DC2-242A-614E-BC98-F087411FE8E8}" presName="parentLin" presStyleCnt="0"/>
      <dgm:spPr/>
    </dgm:pt>
    <dgm:pt modelId="{0DD82E10-5D7F-5049-B371-8758C3145F90}" type="pres">
      <dgm:prSet presAssocID="{15AC2DC2-242A-614E-BC98-F087411FE8E8}" presName="parentLeftMargin" presStyleLbl="node1" presStyleIdx="0" presStyleCnt="3"/>
      <dgm:spPr/>
    </dgm:pt>
    <dgm:pt modelId="{6D9E3C04-0B58-AA48-A389-A633F08563AF}" type="pres">
      <dgm:prSet presAssocID="{15AC2DC2-242A-614E-BC98-F087411FE8E8}" presName="parentText" presStyleLbl="node1" presStyleIdx="0" presStyleCnt="3" custScaleX="117006" custScaleY="146342">
        <dgm:presLayoutVars>
          <dgm:chMax val="0"/>
          <dgm:bulletEnabled val="1"/>
        </dgm:presLayoutVars>
      </dgm:prSet>
      <dgm:spPr/>
    </dgm:pt>
    <dgm:pt modelId="{81997A32-D01D-FA4B-BF3C-C0B7970A18D5}" type="pres">
      <dgm:prSet presAssocID="{15AC2DC2-242A-614E-BC98-F087411FE8E8}" presName="negativeSpace" presStyleCnt="0"/>
      <dgm:spPr/>
    </dgm:pt>
    <dgm:pt modelId="{720ED978-48F1-1F43-A10F-A258F3D5185F}" type="pres">
      <dgm:prSet presAssocID="{15AC2DC2-242A-614E-BC98-F087411FE8E8}" presName="childText" presStyleLbl="conFgAcc1" presStyleIdx="0" presStyleCnt="3">
        <dgm:presLayoutVars>
          <dgm:bulletEnabled val="1"/>
        </dgm:presLayoutVars>
      </dgm:prSet>
      <dgm:spPr/>
    </dgm:pt>
    <dgm:pt modelId="{577B8C8E-B147-DD46-A665-404B3246092F}" type="pres">
      <dgm:prSet presAssocID="{4B9C80D1-4912-BA43-8382-20444C6C1803}" presName="spaceBetweenRectangles" presStyleCnt="0"/>
      <dgm:spPr/>
    </dgm:pt>
    <dgm:pt modelId="{EF125533-EA78-2A4B-A3C1-156E81339437}" type="pres">
      <dgm:prSet presAssocID="{E2E47053-15BC-4B46-9A9A-B3F5329DE4F5}" presName="parentLin" presStyleCnt="0"/>
      <dgm:spPr/>
    </dgm:pt>
    <dgm:pt modelId="{6EA67FB0-A386-204C-9D0F-EECBF1926D9F}" type="pres">
      <dgm:prSet presAssocID="{E2E47053-15BC-4B46-9A9A-B3F5329DE4F5}" presName="parentLeftMargin" presStyleLbl="node1" presStyleIdx="0" presStyleCnt="3"/>
      <dgm:spPr/>
    </dgm:pt>
    <dgm:pt modelId="{1A6A4D70-C82E-AD40-AA01-BBFF09F5811A}" type="pres">
      <dgm:prSet presAssocID="{E2E47053-15BC-4B46-9A9A-B3F5329DE4F5}" presName="parentText" presStyleLbl="node1" presStyleIdx="1" presStyleCnt="3" custScaleX="128985" custScaleY="146341">
        <dgm:presLayoutVars>
          <dgm:chMax val="0"/>
          <dgm:bulletEnabled val="1"/>
        </dgm:presLayoutVars>
      </dgm:prSet>
      <dgm:spPr/>
    </dgm:pt>
    <dgm:pt modelId="{08CA7B74-9C75-3647-B9CB-A4FF3E93EB48}" type="pres">
      <dgm:prSet presAssocID="{E2E47053-15BC-4B46-9A9A-B3F5329DE4F5}" presName="negativeSpace" presStyleCnt="0"/>
      <dgm:spPr/>
    </dgm:pt>
    <dgm:pt modelId="{AF1BC528-E894-1640-AC16-046501CE6E48}" type="pres">
      <dgm:prSet presAssocID="{E2E47053-15BC-4B46-9A9A-B3F5329DE4F5}" presName="childText" presStyleLbl="conFgAcc1" presStyleIdx="1" presStyleCnt="3">
        <dgm:presLayoutVars>
          <dgm:bulletEnabled val="1"/>
        </dgm:presLayoutVars>
      </dgm:prSet>
      <dgm:spPr/>
    </dgm:pt>
    <dgm:pt modelId="{FA43F762-DD07-ED40-B30F-EF23CBF6B372}" type="pres">
      <dgm:prSet presAssocID="{749397FF-AD92-7E40-9807-467991B04229}" presName="spaceBetweenRectangles" presStyleCnt="0"/>
      <dgm:spPr/>
    </dgm:pt>
    <dgm:pt modelId="{48A0858C-69B2-F54B-A8EE-7BB571F922E2}" type="pres">
      <dgm:prSet presAssocID="{A1D564B1-DE87-6447-9C8F-1E7081BF7137}" presName="parentLin" presStyleCnt="0"/>
      <dgm:spPr/>
    </dgm:pt>
    <dgm:pt modelId="{7F716E29-752E-1649-882D-0CB97DDC965A}" type="pres">
      <dgm:prSet presAssocID="{A1D564B1-DE87-6447-9C8F-1E7081BF7137}" presName="parentLeftMargin" presStyleLbl="node1" presStyleIdx="1" presStyleCnt="3"/>
      <dgm:spPr/>
    </dgm:pt>
    <dgm:pt modelId="{15D59C0A-F7ED-3544-A758-567606456B23}" type="pres">
      <dgm:prSet presAssocID="{A1D564B1-DE87-6447-9C8F-1E7081BF7137}" presName="parentText" presStyleLbl="node1" presStyleIdx="2" presStyleCnt="3" custScaleX="117006">
        <dgm:presLayoutVars>
          <dgm:chMax val="0"/>
          <dgm:bulletEnabled val="1"/>
        </dgm:presLayoutVars>
      </dgm:prSet>
      <dgm:spPr/>
    </dgm:pt>
    <dgm:pt modelId="{080015B5-9FBA-C547-B055-BC22D4AB87BE}" type="pres">
      <dgm:prSet presAssocID="{A1D564B1-DE87-6447-9C8F-1E7081BF7137}" presName="negativeSpace" presStyleCnt="0"/>
      <dgm:spPr/>
    </dgm:pt>
    <dgm:pt modelId="{5B021FD4-4E43-6243-A56D-B741DF71D9D5}" type="pres">
      <dgm:prSet presAssocID="{A1D564B1-DE87-6447-9C8F-1E7081BF713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53F0905-651A-5448-85A5-F6A01FA65263}" type="presOf" srcId="{664EAC29-7822-D44A-894C-BA6A8D67D7DE}" destId="{5B021FD4-4E43-6243-A56D-B741DF71D9D5}" srcOrd="0" destOrd="1" presId="urn:microsoft.com/office/officeart/2005/8/layout/list1"/>
    <dgm:cxn modelId="{AF4C0808-2066-1E48-99C1-9283FBCB9935}" srcId="{15AC2DC2-242A-614E-BC98-F087411FE8E8}" destId="{F8DC1CB7-A4E7-5C40-93BC-24D3ADC865AD}" srcOrd="0" destOrd="0" parTransId="{616261C9-5F7A-804A-A3F7-8D55B30F5640}" sibTransId="{2C605E2C-CA94-084B-89B9-4B9190E7FBB1}"/>
    <dgm:cxn modelId="{2E3AA10B-71F9-524D-A683-0598D467F83F}" type="presOf" srcId="{A1D564B1-DE87-6447-9C8F-1E7081BF7137}" destId="{7F716E29-752E-1649-882D-0CB97DDC965A}" srcOrd="0" destOrd="0" presId="urn:microsoft.com/office/officeart/2005/8/layout/list1"/>
    <dgm:cxn modelId="{4C4FA00D-5883-5148-BC30-FC1A4B13ABEA}" srcId="{15AC2DC2-242A-614E-BC98-F087411FE8E8}" destId="{A3F72ACE-C428-2349-93E1-671448DCE901}" srcOrd="3" destOrd="0" parTransId="{84AF15A1-36C8-CF4E-9905-732B9F3A13B3}" sibTransId="{03426F6E-FE0B-9E43-A861-36F03B5D3C82}"/>
    <dgm:cxn modelId="{4A3FFC14-10CF-074E-BA56-9C5DCB3E3ADA}" type="presOf" srcId="{2AF613FC-172C-3A4C-9F05-DB7F0E8FBFBF}" destId="{5B021FD4-4E43-6243-A56D-B741DF71D9D5}" srcOrd="0" destOrd="0" presId="urn:microsoft.com/office/officeart/2005/8/layout/list1"/>
    <dgm:cxn modelId="{F24DCB38-966B-EE49-98A8-259649562675}" type="presOf" srcId="{A3F72ACE-C428-2349-93E1-671448DCE901}" destId="{720ED978-48F1-1F43-A10F-A258F3D5185F}" srcOrd="0" destOrd="3" presId="urn:microsoft.com/office/officeart/2005/8/layout/list1"/>
    <dgm:cxn modelId="{D1397039-7C25-E441-80A8-A9DC5F8EDD9E}" srcId="{15AC2DC2-242A-614E-BC98-F087411FE8E8}" destId="{697710D3-303A-E84F-836C-F06A7AB11901}" srcOrd="1" destOrd="0" parTransId="{C87C1E1D-6D2A-2340-A533-CA794BA5333D}" sibTransId="{F08CDD02-112E-8148-9A26-FE4CF3468C0F}"/>
    <dgm:cxn modelId="{3B4A173C-574B-DD45-8503-8B394CE01B80}" srcId="{EECE6C8C-0C85-614B-AA9B-AAD4CEFC7FD3}" destId="{A1D564B1-DE87-6447-9C8F-1E7081BF7137}" srcOrd="2" destOrd="0" parTransId="{8F4AA91B-D0B4-E340-8F95-4FF9FAC5382A}" sibTransId="{182CF2DE-B89D-5F40-9CCC-6013ED1742C9}"/>
    <dgm:cxn modelId="{D7A9D34A-2F8D-BF4F-AB57-73C42DC37EB3}" type="presOf" srcId="{E2E47053-15BC-4B46-9A9A-B3F5329DE4F5}" destId="{6EA67FB0-A386-204C-9D0F-EECBF1926D9F}" srcOrd="0" destOrd="0" presId="urn:microsoft.com/office/officeart/2005/8/layout/list1"/>
    <dgm:cxn modelId="{AF435F4B-EA0C-8E49-A69A-2E2A4A7B37B8}" srcId="{E2E47053-15BC-4B46-9A9A-B3F5329DE4F5}" destId="{6AB6B397-9531-CE4E-AEFB-790FA4D548FD}" srcOrd="1" destOrd="0" parTransId="{B7D2347F-ECC5-FE42-BFDA-5964666C6C98}" sibTransId="{E27110C1-FCF1-AE42-9702-D46235F14C02}"/>
    <dgm:cxn modelId="{BA68946E-4634-B141-B77B-E92F163B70F2}" type="presOf" srcId="{15AC2DC2-242A-614E-BC98-F087411FE8E8}" destId="{6D9E3C04-0B58-AA48-A389-A633F08563AF}" srcOrd="1" destOrd="0" presId="urn:microsoft.com/office/officeart/2005/8/layout/list1"/>
    <dgm:cxn modelId="{EF96737C-76A7-AA42-827A-428B9C8114A3}" srcId="{EECE6C8C-0C85-614B-AA9B-AAD4CEFC7FD3}" destId="{15AC2DC2-242A-614E-BC98-F087411FE8E8}" srcOrd="0" destOrd="0" parTransId="{89C7DC9B-5381-6042-9EF8-747A0CE6CBDC}" sibTransId="{4B9C80D1-4912-BA43-8382-20444C6C1803}"/>
    <dgm:cxn modelId="{17B8DD84-D092-7542-AF19-727013C0E6B8}" type="presOf" srcId="{EECE6C8C-0C85-614B-AA9B-AAD4CEFC7FD3}" destId="{84D4E503-B515-D84D-806B-03B3818B7AD6}" srcOrd="0" destOrd="0" presId="urn:microsoft.com/office/officeart/2005/8/layout/list1"/>
    <dgm:cxn modelId="{42F9CB8B-4192-734C-B01D-CDF2441BC5E5}" srcId="{A1D564B1-DE87-6447-9C8F-1E7081BF7137}" destId="{664EAC29-7822-D44A-894C-BA6A8D67D7DE}" srcOrd="1" destOrd="0" parTransId="{9056EB14-13D2-4146-A3F7-A4D0CCB2D8F0}" sibTransId="{EAD3C4CB-C9E4-034C-BF8A-920DEBDF515B}"/>
    <dgm:cxn modelId="{F575538D-CB50-234E-9FDB-D0C27F1457A4}" type="presOf" srcId="{3819C97E-1263-A047-8215-4BEF7B97827F}" destId="{AF1BC528-E894-1640-AC16-046501CE6E48}" srcOrd="0" destOrd="0" presId="urn:microsoft.com/office/officeart/2005/8/layout/list1"/>
    <dgm:cxn modelId="{9736AE8D-9E9A-4643-A8A6-C46C394136C0}" srcId="{15AC2DC2-242A-614E-BC98-F087411FE8E8}" destId="{A892ECA6-3B5C-1F4D-8F56-EF6041E0D60B}" srcOrd="2" destOrd="0" parTransId="{ABB996FE-4CAC-7F4D-821E-C1415C9F7FB2}" sibTransId="{D2D90AD9-B382-F344-8885-EAC547F8AE92}"/>
    <dgm:cxn modelId="{DA7DCBA0-0EED-CE4D-9C7E-68A456B429D2}" type="presOf" srcId="{F8DC1CB7-A4E7-5C40-93BC-24D3ADC865AD}" destId="{720ED978-48F1-1F43-A10F-A258F3D5185F}" srcOrd="0" destOrd="0" presId="urn:microsoft.com/office/officeart/2005/8/layout/list1"/>
    <dgm:cxn modelId="{908A69AD-39AF-C34D-9893-19DD2514C7CF}" type="presOf" srcId="{E2E47053-15BC-4B46-9A9A-B3F5329DE4F5}" destId="{1A6A4D70-C82E-AD40-AA01-BBFF09F5811A}" srcOrd="1" destOrd="0" presId="urn:microsoft.com/office/officeart/2005/8/layout/list1"/>
    <dgm:cxn modelId="{E11F3FAE-E0F0-A047-84B1-CD7146ADF75C}" type="presOf" srcId="{6AB6B397-9531-CE4E-AEFB-790FA4D548FD}" destId="{AF1BC528-E894-1640-AC16-046501CE6E48}" srcOrd="0" destOrd="1" presId="urn:microsoft.com/office/officeart/2005/8/layout/list1"/>
    <dgm:cxn modelId="{2DA58AC5-2088-CC4B-AF78-552310213077}" type="presOf" srcId="{697710D3-303A-E84F-836C-F06A7AB11901}" destId="{720ED978-48F1-1F43-A10F-A258F3D5185F}" srcOrd="0" destOrd="1" presId="urn:microsoft.com/office/officeart/2005/8/layout/list1"/>
    <dgm:cxn modelId="{F4F1A1C6-6B67-634C-B9A7-B014F280567E}" type="presOf" srcId="{15AC2DC2-242A-614E-BC98-F087411FE8E8}" destId="{0DD82E10-5D7F-5049-B371-8758C3145F90}" srcOrd="0" destOrd="0" presId="urn:microsoft.com/office/officeart/2005/8/layout/list1"/>
    <dgm:cxn modelId="{C28E5CDF-3E5F-6340-8AFF-17646A006BB9}" srcId="{A1D564B1-DE87-6447-9C8F-1E7081BF7137}" destId="{2AF613FC-172C-3A4C-9F05-DB7F0E8FBFBF}" srcOrd="0" destOrd="0" parTransId="{E1DB2FF0-F1E8-944A-869E-6DF2B4E4EA66}" sibTransId="{A15A06BA-1C89-3943-B703-29B268E70991}"/>
    <dgm:cxn modelId="{FA4D89E7-2BC1-544B-B794-9EB52E89928D}" srcId="{EECE6C8C-0C85-614B-AA9B-AAD4CEFC7FD3}" destId="{E2E47053-15BC-4B46-9A9A-B3F5329DE4F5}" srcOrd="1" destOrd="0" parTransId="{2F4FC964-A24D-BE4C-B531-B16E1F37D1A9}" sibTransId="{749397FF-AD92-7E40-9807-467991B04229}"/>
    <dgm:cxn modelId="{5EAB0DEF-A3F5-8445-B2C2-0A094DDD2173}" type="presOf" srcId="{A892ECA6-3B5C-1F4D-8F56-EF6041E0D60B}" destId="{720ED978-48F1-1F43-A10F-A258F3D5185F}" srcOrd="0" destOrd="2" presId="urn:microsoft.com/office/officeart/2005/8/layout/list1"/>
    <dgm:cxn modelId="{A30611F4-C206-7644-9330-075E5827435E}" type="presOf" srcId="{A1D564B1-DE87-6447-9C8F-1E7081BF7137}" destId="{15D59C0A-F7ED-3544-A758-567606456B23}" srcOrd="1" destOrd="0" presId="urn:microsoft.com/office/officeart/2005/8/layout/list1"/>
    <dgm:cxn modelId="{47C3ACF5-A1B7-4543-B9F3-6A4315E17E6E}" srcId="{E2E47053-15BC-4B46-9A9A-B3F5329DE4F5}" destId="{3819C97E-1263-A047-8215-4BEF7B97827F}" srcOrd="0" destOrd="0" parTransId="{98E57DC2-05A1-0D41-8974-EB39A1727E03}" sibTransId="{B17761C0-3B2F-464F-8EB9-902C45EC20DB}"/>
    <dgm:cxn modelId="{D698F353-6653-3F43-A399-4E800F990D11}" type="presParOf" srcId="{84D4E503-B515-D84D-806B-03B3818B7AD6}" destId="{0ECEDAF0-17F0-9E45-AD48-E3D700A45B4C}" srcOrd="0" destOrd="0" presId="urn:microsoft.com/office/officeart/2005/8/layout/list1"/>
    <dgm:cxn modelId="{5AFA26D5-4D91-964C-89C7-8728BD4A0385}" type="presParOf" srcId="{0ECEDAF0-17F0-9E45-AD48-E3D700A45B4C}" destId="{0DD82E10-5D7F-5049-B371-8758C3145F90}" srcOrd="0" destOrd="0" presId="urn:microsoft.com/office/officeart/2005/8/layout/list1"/>
    <dgm:cxn modelId="{7DF48754-7F12-9B49-9CF0-ED534A4971EB}" type="presParOf" srcId="{0ECEDAF0-17F0-9E45-AD48-E3D700A45B4C}" destId="{6D9E3C04-0B58-AA48-A389-A633F08563AF}" srcOrd="1" destOrd="0" presId="urn:microsoft.com/office/officeart/2005/8/layout/list1"/>
    <dgm:cxn modelId="{9F940A58-6947-D240-A99B-D73B3B7F2A6A}" type="presParOf" srcId="{84D4E503-B515-D84D-806B-03B3818B7AD6}" destId="{81997A32-D01D-FA4B-BF3C-C0B7970A18D5}" srcOrd="1" destOrd="0" presId="urn:microsoft.com/office/officeart/2005/8/layout/list1"/>
    <dgm:cxn modelId="{6E1C7E6A-CC02-B54D-8A01-A4EA37C0956C}" type="presParOf" srcId="{84D4E503-B515-D84D-806B-03B3818B7AD6}" destId="{720ED978-48F1-1F43-A10F-A258F3D5185F}" srcOrd="2" destOrd="0" presId="urn:microsoft.com/office/officeart/2005/8/layout/list1"/>
    <dgm:cxn modelId="{F14B7F0C-FDB8-6A47-B050-A974F926A2EC}" type="presParOf" srcId="{84D4E503-B515-D84D-806B-03B3818B7AD6}" destId="{577B8C8E-B147-DD46-A665-404B3246092F}" srcOrd="3" destOrd="0" presId="urn:microsoft.com/office/officeart/2005/8/layout/list1"/>
    <dgm:cxn modelId="{64A023BC-D40A-2549-B9BF-4D7A976CF40E}" type="presParOf" srcId="{84D4E503-B515-D84D-806B-03B3818B7AD6}" destId="{EF125533-EA78-2A4B-A3C1-156E81339437}" srcOrd="4" destOrd="0" presId="urn:microsoft.com/office/officeart/2005/8/layout/list1"/>
    <dgm:cxn modelId="{BD541E72-30E4-0945-BE02-5C930394C075}" type="presParOf" srcId="{EF125533-EA78-2A4B-A3C1-156E81339437}" destId="{6EA67FB0-A386-204C-9D0F-EECBF1926D9F}" srcOrd="0" destOrd="0" presId="urn:microsoft.com/office/officeart/2005/8/layout/list1"/>
    <dgm:cxn modelId="{17A58BA2-2A95-4B40-A7F6-A69E3521EFFE}" type="presParOf" srcId="{EF125533-EA78-2A4B-A3C1-156E81339437}" destId="{1A6A4D70-C82E-AD40-AA01-BBFF09F5811A}" srcOrd="1" destOrd="0" presId="urn:microsoft.com/office/officeart/2005/8/layout/list1"/>
    <dgm:cxn modelId="{07FBD26C-30CE-B449-9FFA-B358A5BE752E}" type="presParOf" srcId="{84D4E503-B515-D84D-806B-03B3818B7AD6}" destId="{08CA7B74-9C75-3647-B9CB-A4FF3E93EB48}" srcOrd="5" destOrd="0" presId="urn:microsoft.com/office/officeart/2005/8/layout/list1"/>
    <dgm:cxn modelId="{1086897E-7CBF-BC4D-9658-7CEA6B096558}" type="presParOf" srcId="{84D4E503-B515-D84D-806B-03B3818B7AD6}" destId="{AF1BC528-E894-1640-AC16-046501CE6E48}" srcOrd="6" destOrd="0" presId="urn:microsoft.com/office/officeart/2005/8/layout/list1"/>
    <dgm:cxn modelId="{D8CBB4F4-CD2D-1F43-96F8-43BD352C2316}" type="presParOf" srcId="{84D4E503-B515-D84D-806B-03B3818B7AD6}" destId="{FA43F762-DD07-ED40-B30F-EF23CBF6B372}" srcOrd="7" destOrd="0" presId="urn:microsoft.com/office/officeart/2005/8/layout/list1"/>
    <dgm:cxn modelId="{63D25F2C-845F-F041-9A8E-9217F86153C7}" type="presParOf" srcId="{84D4E503-B515-D84D-806B-03B3818B7AD6}" destId="{48A0858C-69B2-F54B-A8EE-7BB571F922E2}" srcOrd="8" destOrd="0" presId="urn:microsoft.com/office/officeart/2005/8/layout/list1"/>
    <dgm:cxn modelId="{672A5E53-385B-BD4E-B84C-451B42345A9F}" type="presParOf" srcId="{48A0858C-69B2-F54B-A8EE-7BB571F922E2}" destId="{7F716E29-752E-1649-882D-0CB97DDC965A}" srcOrd="0" destOrd="0" presId="urn:microsoft.com/office/officeart/2005/8/layout/list1"/>
    <dgm:cxn modelId="{B8E3D6F6-F075-2B42-8B76-FF19D5A41ED4}" type="presParOf" srcId="{48A0858C-69B2-F54B-A8EE-7BB571F922E2}" destId="{15D59C0A-F7ED-3544-A758-567606456B23}" srcOrd="1" destOrd="0" presId="urn:microsoft.com/office/officeart/2005/8/layout/list1"/>
    <dgm:cxn modelId="{C12E643E-5DB2-9D48-983F-FB9457DC8E9B}" type="presParOf" srcId="{84D4E503-B515-D84D-806B-03B3818B7AD6}" destId="{080015B5-9FBA-C547-B055-BC22D4AB87BE}" srcOrd="9" destOrd="0" presId="urn:microsoft.com/office/officeart/2005/8/layout/list1"/>
    <dgm:cxn modelId="{B1186B3C-9FD8-454A-972A-4569506A100F}" type="presParOf" srcId="{84D4E503-B515-D84D-806B-03B3818B7AD6}" destId="{5B021FD4-4E43-6243-A56D-B741DF71D9D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520129-63E6-D342-A019-0D08375D7915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68BF70FE-D1DB-A146-AF3F-4BD1BE3272E2}">
      <dgm:prSet phldrT="[Text]"/>
      <dgm:spPr>
        <a:ln>
          <a:noFill/>
        </a:ln>
      </dgm:spPr>
      <dgm:t>
        <a:bodyPr/>
        <a:lstStyle/>
        <a:p>
          <a:r>
            <a:rPr lang="en-GB" dirty="0"/>
            <a:t>Consult / Advisory</a:t>
          </a:r>
        </a:p>
      </dgm:t>
    </dgm:pt>
    <dgm:pt modelId="{1C0F9979-82F1-CD48-90D6-B040BED7BFDE}" type="parTrans" cxnId="{ACAE0817-23B3-5D46-A1E4-3CEB2A8940FA}">
      <dgm:prSet/>
      <dgm:spPr/>
      <dgm:t>
        <a:bodyPr/>
        <a:lstStyle/>
        <a:p>
          <a:endParaRPr lang="en-GB"/>
        </a:p>
      </dgm:t>
    </dgm:pt>
    <dgm:pt modelId="{E308D831-8F93-464F-BF24-739915204E4A}" type="sibTrans" cxnId="{ACAE0817-23B3-5D46-A1E4-3CEB2A8940FA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endParaRPr lang="en-GB" dirty="0"/>
        </a:p>
      </dgm:t>
    </dgm:pt>
    <dgm:pt modelId="{ECFD8AAA-C13C-6048-9B12-CB26D6318987}">
      <dgm:prSet phldrT="[Text]"/>
      <dgm:spPr>
        <a:ln>
          <a:noFill/>
        </a:ln>
      </dgm:spPr>
      <dgm:t>
        <a:bodyPr/>
        <a:lstStyle/>
        <a:p>
          <a:r>
            <a:rPr lang="en-GB" dirty="0"/>
            <a:t>Design / Implement</a:t>
          </a:r>
        </a:p>
      </dgm:t>
    </dgm:pt>
    <dgm:pt modelId="{77D843D9-5EDE-7D4F-83F6-C3B47648B586}" type="parTrans" cxnId="{62168718-CA80-354D-B7CF-55AC04C9BDD7}">
      <dgm:prSet/>
      <dgm:spPr/>
      <dgm:t>
        <a:bodyPr/>
        <a:lstStyle/>
        <a:p>
          <a:endParaRPr lang="en-GB"/>
        </a:p>
      </dgm:t>
    </dgm:pt>
    <dgm:pt modelId="{B11975F0-D6F4-1348-819F-F20033FAC835}" type="sibTrans" cxnId="{62168718-CA80-354D-B7CF-55AC04C9BDD7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endParaRPr lang="en-GB" dirty="0"/>
        </a:p>
      </dgm:t>
    </dgm:pt>
    <dgm:pt modelId="{1E3F72E0-6888-A442-8497-15BECA2A27B2}">
      <dgm:prSet phldrT="[Text]"/>
      <dgm:spPr>
        <a:ln>
          <a:noFill/>
        </a:ln>
      </dgm:spPr>
      <dgm:t>
        <a:bodyPr/>
        <a:lstStyle/>
        <a:p>
          <a:r>
            <a:rPr lang="en-GB" dirty="0"/>
            <a:t>Managed Operations / NaaS</a:t>
          </a:r>
        </a:p>
      </dgm:t>
    </dgm:pt>
    <dgm:pt modelId="{4F18D779-99FA-5F40-8143-F28CEC6CE145}" type="parTrans" cxnId="{EC3B7C1D-8F2E-7543-9BC0-86D6DDA38D43}">
      <dgm:prSet/>
      <dgm:spPr/>
      <dgm:t>
        <a:bodyPr/>
        <a:lstStyle/>
        <a:p>
          <a:endParaRPr lang="en-GB"/>
        </a:p>
      </dgm:t>
    </dgm:pt>
    <dgm:pt modelId="{C4C3B497-BB4D-4C49-962D-289F07C955DF}" type="sibTrans" cxnId="{EC3B7C1D-8F2E-7543-9BC0-86D6DDA38D43}">
      <dgm:prSet/>
      <dgm:spPr/>
      <dgm:t>
        <a:bodyPr/>
        <a:lstStyle/>
        <a:p>
          <a:endParaRPr lang="en-GB"/>
        </a:p>
      </dgm:t>
    </dgm:pt>
    <dgm:pt modelId="{94C2E0C2-5229-2244-9F45-F23638826E6C}" type="pres">
      <dgm:prSet presAssocID="{4B520129-63E6-D342-A019-0D08375D7915}" presName="Name0" presStyleCnt="0">
        <dgm:presLayoutVars>
          <dgm:dir/>
          <dgm:resizeHandles val="exact"/>
        </dgm:presLayoutVars>
      </dgm:prSet>
      <dgm:spPr/>
    </dgm:pt>
    <dgm:pt modelId="{5C0B55CE-F996-7D4C-9275-F9A3B0E93E45}" type="pres">
      <dgm:prSet presAssocID="{68BF70FE-D1DB-A146-AF3F-4BD1BE3272E2}" presName="node" presStyleLbl="node1" presStyleIdx="0" presStyleCnt="3">
        <dgm:presLayoutVars>
          <dgm:bulletEnabled val="1"/>
        </dgm:presLayoutVars>
      </dgm:prSet>
      <dgm:spPr/>
    </dgm:pt>
    <dgm:pt modelId="{04842C2E-92C4-3743-866F-E705214DE67D}" type="pres">
      <dgm:prSet presAssocID="{E308D831-8F93-464F-BF24-739915204E4A}" presName="sibTrans" presStyleLbl="sibTrans2D1" presStyleIdx="0" presStyleCnt="2"/>
      <dgm:spPr/>
    </dgm:pt>
    <dgm:pt modelId="{144D0D15-7405-044D-A3B3-B385921595CB}" type="pres">
      <dgm:prSet presAssocID="{E308D831-8F93-464F-BF24-739915204E4A}" presName="connectorText" presStyleLbl="sibTrans2D1" presStyleIdx="0" presStyleCnt="2"/>
      <dgm:spPr/>
    </dgm:pt>
    <dgm:pt modelId="{B1DAE920-A5E4-0A4B-A0B8-567FEB7CDB7D}" type="pres">
      <dgm:prSet presAssocID="{ECFD8AAA-C13C-6048-9B12-CB26D6318987}" presName="node" presStyleLbl="node1" presStyleIdx="1" presStyleCnt="3">
        <dgm:presLayoutVars>
          <dgm:bulletEnabled val="1"/>
        </dgm:presLayoutVars>
      </dgm:prSet>
      <dgm:spPr/>
    </dgm:pt>
    <dgm:pt modelId="{C1578265-4661-D24A-8036-AF1AABECBE95}" type="pres">
      <dgm:prSet presAssocID="{B11975F0-D6F4-1348-819F-F20033FAC835}" presName="sibTrans" presStyleLbl="sibTrans2D1" presStyleIdx="1" presStyleCnt="2"/>
      <dgm:spPr/>
    </dgm:pt>
    <dgm:pt modelId="{8D121243-7133-7D4E-BEB7-F87AD0F1BB25}" type="pres">
      <dgm:prSet presAssocID="{B11975F0-D6F4-1348-819F-F20033FAC835}" presName="connectorText" presStyleLbl="sibTrans2D1" presStyleIdx="1" presStyleCnt="2"/>
      <dgm:spPr/>
    </dgm:pt>
    <dgm:pt modelId="{549D293D-2774-534D-A0F9-AC64D88D88BB}" type="pres">
      <dgm:prSet presAssocID="{1E3F72E0-6888-A442-8497-15BECA2A27B2}" presName="node" presStyleLbl="node1" presStyleIdx="2" presStyleCnt="3">
        <dgm:presLayoutVars>
          <dgm:bulletEnabled val="1"/>
        </dgm:presLayoutVars>
      </dgm:prSet>
      <dgm:spPr/>
    </dgm:pt>
  </dgm:ptLst>
  <dgm:cxnLst>
    <dgm:cxn modelId="{ACAE0817-23B3-5D46-A1E4-3CEB2A8940FA}" srcId="{4B520129-63E6-D342-A019-0D08375D7915}" destId="{68BF70FE-D1DB-A146-AF3F-4BD1BE3272E2}" srcOrd="0" destOrd="0" parTransId="{1C0F9979-82F1-CD48-90D6-B040BED7BFDE}" sibTransId="{E308D831-8F93-464F-BF24-739915204E4A}"/>
    <dgm:cxn modelId="{62168718-CA80-354D-B7CF-55AC04C9BDD7}" srcId="{4B520129-63E6-D342-A019-0D08375D7915}" destId="{ECFD8AAA-C13C-6048-9B12-CB26D6318987}" srcOrd="1" destOrd="0" parTransId="{77D843D9-5EDE-7D4F-83F6-C3B47648B586}" sibTransId="{B11975F0-D6F4-1348-819F-F20033FAC835}"/>
    <dgm:cxn modelId="{EC3B7C1D-8F2E-7543-9BC0-86D6DDA38D43}" srcId="{4B520129-63E6-D342-A019-0D08375D7915}" destId="{1E3F72E0-6888-A442-8497-15BECA2A27B2}" srcOrd="2" destOrd="0" parTransId="{4F18D779-99FA-5F40-8143-F28CEC6CE145}" sibTransId="{C4C3B497-BB4D-4C49-962D-289F07C955DF}"/>
    <dgm:cxn modelId="{63C2921E-3CBA-B945-ADFD-69B3A5846C91}" type="presOf" srcId="{ECFD8AAA-C13C-6048-9B12-CB26D6318987}" destId="{B1DAE920-A5E4-0A4B-A0B8-567FEB7CDB7D}" srcOrd="0" destOrd="0" presId="urn:microsoft.com/office/officeart/2005/8/layout/process1"/>
    <dgm:cxn modelId="{1C518B2F-408A-5848-9A07-2C449EDFF133}" type="presOf" srcId="{E308D831-8F93-464F-BF24-739915204E4A}" destId="{04842C2E-92C4-3743-866F-E705214DE67D}" srcOrd="0" destOrd="0" presId="urn:microsoft.com/office/officeart/2005/8/layout/process1"/>
    <dgm:cxn modelId="{A43BC764-50EC-8641-904D-ED2E3701CA5E}" type="presOf" srcId="{B11975F0-D6F4-1348-819F-F20033FAC835}" destId="{8D121243-7133-7D4E-BEB7-F87AD0F1BB25}" srcOrd="1" destOrd="0" presId="urn:microsoft.com/office/officeart/2005/8/layout/process1"/>
    <dgm:cxn modelId="{1B3BD68D-D997-494C-8927-0D15B28CFE4C}" type="presOf" srcId="{4B520129-63E6-D342-A019-0D08375D7915}" destId="{94C2E0C2-5229-2244-9F45-F23638826E6C}" srcOrd="0" destOrd="0" presId="urn:microsoft.com/office/officeart/2005/8/layout/process1"/>
    <dgm:cxn modelId="{1F72BAB5-A1F7-9E49-866D-C49E6AD2C7C2}" type="presOf" srcId="{E308D831-8F93-464F-BF24-739915204E4A}" destId="{144D0D15-7405-044D-A3B3-B385921595CB}" srcOrd="1" destOrd="0" presId="urn:microsoft.com/office/officeart/2005/8/layout/process1"/>
    <dgm:cxn modelId="{B7185EC9-ED11-6B4D-9D73-5F44F1C4674C}" type="presOf" srcId="{68BF70FE-D1DB-A146-AF3F-4BD1BE3272E2}" destId="{5C0B55CE-F996-7D4C-9275-F9A3B0E93E45}" srcOrd="0" destOrd="0" presId="urn:microsoft.com/office/officeart/2005/8/layout/process1"/>
    <dgm:cxn modelId="{36FA33D9-F175-E94F-8B58-39E468E8E359}" type="presOf" srcId="{B11975F0-D6F4-1348-819F-F20033FAC835}" destId="{C1578265-4661-D24A-8036-AF1AABECBE95}" srcOrd="0" destOrd="0" presId="urn:microsoft.com/office/officeart/2005/8/layout/process1"/>
    <dgm:cxn modelId="{C88388DD-8376-9F4B-A6EE-908F4F5A0851}" type="presOf" srcId="{1E3F72E0-6888-A442-8497-15BECA2A27B2}" destId="{549D293D-2774-534D-A0F9-AC64D88D88BB}" srcOrd="0" destOrd="0" presId="urn:microsoft.com/office/officeart/2005/8/layout/process1"/>
    <dgm:cxn modelId="{9814A97A-CA75-6349-8063-7D197892C9B9}" type="presParOf" srcId="{94C2E0C2-5229-2244-9F45-F23638826E6C}" destId="{5C0B55CE-F996-7D4C-9275-F9A3B0E93E45}" srcOrd="0" destOrd="0" presId="urn:microsoft.com/office/officeart/2005/8/layout/process1"/>
    <dgm:cxn modelId="{C02BB19F-BBF0-2544-86D7-1F3D113C0BA1}" type="presParOf" srcId="{94C2E0C2-5229-2244-9F45-F23638826E6C}" destId="{04842C2E-92C4-3743-866F-E705214DE67D}" srcOrd="1" destOrd="0" presId="urn:microsoft.com/office/officeart/2005/8/layout/process1"/>
    <dgm:cxn modelId="{64062AF0-18BA-034A-A6AC-E6FC74323206}" type="presParOf" srcId="{04842C2E-92C4-3743-866F-E705214DE67D}" destId="{144D0D15-7405-044D-A3B3-B385921595CB}" srcOrd="0" destOrd="0" presId="urn:microsoft.com/office/officeart/2005/8/layout/process1"/>
    <dgm:cxn modelId="{3A2B971A-ED25-4747-AFEF-57D62346C97A}" type="presParOf" srcId="{94C2E0C2-5229-2244-9F45-F23638826E6C}" destId="{B1DAE920-A5E4-0A4B-A0B8-567FEB7CDB7D}" srcOrd="2" destOrd="0" presId="urn:microsoft.com/office/officeart/2005/8/layout/process1"/>
    <dgm:cxn modelId="{DB346F0F-692A-B54F-B15D-3ADA01A191A8}" type="presParOf" srcId="{94C2E0C2-5229-2244-9F45-F23638826E6C}" destId="{C1578265-4661-D24A-8036-AF1AABECBE95}" srcOrd="3" destOrd="0" presId="urn:microsoft.com/office/officeart/2005/8/layout/process1"/>
    <dgm:cxn modelId="{11C5CDE2-E041-0646-AD43-E849B34A141C}" type="presParOf" srcId="{C1578265-4661-D24A-8036-AF1AABECBE95}" destId="{8D121243-7133-7D4E-BEB7-F87AD0F1BB25}" srcOrd="0" destOrd="0" presId="urn:microsoft.com/office/officeart/2005/8/layout/process1"/>
    <dgm:cxn modelId="{12191100-F4C7-CC40-BBFE-5FE0B4B20B27}" type="presParOf" srcId="{94C2E0C2-5229-2244-9F45-F23638826E6C}" destId="{549D293D-2774-534D-A0F9-AC64D88D88B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910D83-5FF1-AC4F-8E6F-701B8AECFC2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243FAA-6C70-D148-BBD3-2AD5B90B903C}">
      <dgm:prSet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/>
            <a:t>Actionable Insights &amp; Analytics</a:t>
          </a:r>
          <a:endParaRPr lang="en-IN" sz="1200" dirty="0"/>
        </a:p>
      </dgm:t>
    </dgm:pt>
    <dgm:pt modelId="{B9C0304B-D363-A544-A5FA-F2B76A3C9F4C}" type="parTrans" cxnId="{66AA32BA-8C04-CF4A-8541-C959C1C0A81C}">
      <dgm:prSet/>
      <dgm:spPr/>
      <dgm:t>
        <a:bodyPr/>
        <a:lstStyle/>
        <a:p>
          <a:endParaRPr lang="en-US"/>
        </a:p>
      </dgm:t>
    </dgm:pt>
    <dgm:pt modelId="{CD4D6734-CA28-A645-8EE5-B6650D9AA132}" type="sibTrans" cxnId="{66AA32BA-8C04-CF4A-8541-C959C1C0A81C}">
      <dgm:prSet/>
      <dgm:spPr/>
      <dgm:t>
        <a:bodyPr/>
        <a:lstStyle/>
        <a:p>
          <a:endParaRPr lang="en-US"/>
        </a:p>
      </dgm:t>
    </dgm:pt>
    <dgm:pt modelId="{4359C123-30FA-D64A-93DD-9A50AAD22302}">
      <dgm:prSet custT="1"/>
      <dgm:spPr>
        <a:solidFill>
          <a:srgbClr val="10253F">
            <a:alpha val="8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/>
            <a:t>Delivery Process Automation &amp; AIOps</a:t>
          </a:r>
          <a:endParaRPr lang="en-IN" sz="1200" dirty="0"/>
        </a:p>
      </dgm:t>
    </dgm:pt>
    <dgm:pt modelId="{F0C545ED-00B2-B143-9F38-081E98030D42}" type="parTrans" cxnId="{E3340B60-CC52-9E4B-9593-FC11AAECBC5C}">
      <dgm:prSet/>
      <dgm:spPr/>
      <dgm:t>
        <a:bodyPr/>
        <a:lstStyle/>
        <a:p>
          <a:endParaRPr lang="en-US"/>
        </a:p>
      </dgm:t>
    </dgm:pt>
    <dgm:pt modelId="{C65BBC43-A616-5245-9C91-E417F4588AD0}" type="sibTrans" cxnId="{E3340B60-CC52-9E4B-9593-FC11AAECBC5C}">
      <dgm:prSet/>
      <dgm:spPr/>
      <dgm:t>
        <a:bodyPr/>
        <a:lstStyle/>
        <a:p>
          <a:endParaRPr lang="en-US"/>
        </a:p>
      </dgm:t>
    </dgm:pt>
    <dgm:pt modelId="{E1CFF482-C5EA-5049-BAC3-D01E178483AC}" type="pres">
      <dgm:prSet presAssocID="{20910D83-5FF1-AC4F-8E6F-701B8AECFC2A}" presName="diagram" presStyleCnt="0">
        <dgm:presLayoutVars>
          <dgm:dir/>
          <dgm:resizeHandles val="exact"/>
        </dgm:presLayoutVars>
      </dgm:prSet>
      <dgm:spPr/>
    </dgm:pt>
    <dgm:pt modelId="{FDE1F614-2803-4044-8A66-60772D7FEFED}" type="pres">
      <dgm:prSet presAssocID="{FC243FAA-6C70-D148-BBD3-2AD5B90B903C}" presName="node" presStyleLbl="node1" presStyleIdx="0" presStyleCnt="2" custScaleX="97784" custScaleY="16664">
        <dgm:presLayoutVars>
          <dgm:bulletEnabled val="1"/>
        </dgm:presLayoutVars>
      </dgm:prSet>
      <dgm:spPr>
        <a:prstGeom prst="roundRect">
          <a:avLst/>
        </a:prstGeom>
      </dgm:spPr>
    </dgm:pt>
    <dgm:pt modelId="{38BA2D5D-FAF3-7048-858A-090A1F001396}" type="pres">
      <dgm:prSet presAssocID="{CD4D6734-CA28-A645-8EE5-B6650D9AA132}" presName="sibTrans" presStyleCnt="0"/>
      <dgm:spPr/>
    </dgm:pt>
    <dgm:pt modelId="{BA883654-EC56-B943-9663-461D01C01299}" type="pres">
      <dgm:prSet presAssocID="{4359C123-30FA-D64A-93DD-9A50AAD22302}" presName="node" presStyleLbl="node1" presStyleIdx="1" presStyleCnt="2" custScaleX="97784" custScaleY="16664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E3340B60-CC52-9E4B-9593-FC11AAECBC5C}" srcId="{20910D83-5FF1-AC4F-8E6F-701B8AECFC2A}" destId="{4359C123-30FA-D64A-93DD-9A50AAD22302}" srcOrd="1" destOrd="0" parTransId="{F0C545ED-00B2-B143-9F38-081E98030D42}" sibTransId="{C65BBC43-A616-5245-9C91-E417F4588AD0}"/>
    <dgm:cxn modelId="{3FFF6068-3350-724F-82AE-E772DD745BA5}" type="presOf" srcId="{FC243FAA-6C70-D148-BBD3-2AD5B90B903C}" destId="{FDE1F614-2803-4044-8A66-60772D7FEFED}" srcOrd="0" destOrd="0" presId="urn:microsoft.com/office/officeart/2005/8/layout/default"/>
    <dgm:cxn modelId="{7D1C9F50-931B-CF4C-9287-5B19C397B24D}" type="presOf" srcId="{20910D83-5FF1-AC4F-8E6F-701B8AECFC2A}" destId="{E1CFF482-C5EA-5049-BAC3-D01E178483AC}" srcOrd="0" destOrd="0" presId="urn:microsoft.com/office/officeart/2005/8/layout/default"/>
    <dgm:cxn modelId="{66AA32BA-8C04-CF4A-8541-C959C1C0A81C}" srcId="{20910D83-5FF1-AC4F-8E6F-701B8AECFC2A}" destId="{FC243FAA-6C70-D148-BBD3-2AD5B90B903C}" srcOrd="0" destOrd="0" parTransId="{B9C0304B-D363-A544-A5FA-F2B76A3C9F4C}" sibTransId="{CD4D6734-CA28-A645-8EE5-B6650D9AA132}"/>
    <dgm:cxn modelId="{15C060C3-2789-0046-887D-6C000FC83789}" type="presOf" srcId="{4359C123-30FA-D64A-93DD-9A50AAD22302}" destId="{BA883654-EC56-B943-9663-461D01C01299}" srcOrd="0" destOrd="0" presId="urn:microsoft.com/office/officeart/2005/8/layout/default"/>
    <dgm:cxn modelId="{88B7E339-EF03-B649-BCD9-4B2D006E217D}" type="presParOf" srcId="{E1CFF482-C5EA-5049-BAC3-D01E178483AC}" destId="{FDE1F614-2803-4044-8A66-60772D7FEFED}" srcOrd="0" destOrd="0" presId="urn:microsoft.com/office/officeart/2005/8/layout/default"/>
    <dgm:cxn modelId="{2A09282A-AB8B-FC46-92D9-5C42D4937BD9}" type="presParOf" srcId="{E1CFF482-C5EA-5049-BAC3-D01E178483AC}" destId="{38BA2D5D-FAF3-7048-858A-090A1F001396}" srcOrd="1" destOrd="0" presId="urn:microsoft.com/office/officeart/2005/8/layout/default"/>
    <dgm:cxn modelId="{03E18135-7A43-264E-B243-1C36F6672C8C}" type="presParOf" srcId="{E1CFF482-C5EA-5049-BAC3-D01E178483AC}" destId="{BA883654-EC56-B943-9663-461D01C0129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CA6109-ED4E-4A4C-BB60-75F4AB10E0B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9CE59B-AA26-2741-A6EF-E9609C490EC5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B0F0">
            <a:alpha val="50196"/>
          </a:srgbClr>
        </a:solidFill>
        <a:ln w="6350">
          <a:solidFill>
            <a:schemeClr val="accent5"/>
          </a:solidFill>
          <a:prstDash val="sysDot"/>
        </a:ln>
      </dgm:spPr>
      <dgm:t>
        <a:bodyPr rtlCol="0" anchor="ctr"/>
        <a:lstStyle/>
        <a:p>
          <a:pPr marL="0" algn="ctr" defTabSz="914174" rtl="0" eaLnBrk="1" latinLnBrk="0" hangingPunct="1">
            <a:lnSpc>
              <a:spcPct val="100000"/>
            </a:lnSpc>
            <a:spcAft>
              <a:spcPts val="0"/>
            </a:spcAft>
          </a:pPr>
          <a:r>
            <a:rPr lang="en-US" sz="1400" b="0" kern="1200" dirty="0">
              <a:solidFill>
                <a:prstClr val="white"/>
              </a:solidFill>
              <a:latin typeface="Trebuchet MS" panose="020B0703020202090204" pitchFamily="34" charset="0"/>
              <a:ea typeface="+mn-ea"/>
              <a:cs typeface="+mn-cs"/>
            </a:rPr>
            <a:t>Sify is India’s first NVDIA certified DGX Ready Data Center Service Provider for Liquid Cooling </a:t>
          </a:r>
          <a:endParaRPr lang="en-IN" sz="1400" b="0" kern="1200" dirty="0">
            <a:solidFill>
              <a:prstClr val="white"/>
            </a:solidFill>
            <a:latin typeface="Trebuchet MS" panose="020B0703020202090204" pitchFamily="34" charset="0"/>
            <a:ea typeface="+mn-ea"/>
            <a:cs typeface="+mn-cs"/>
          </a:endParaRPr>
        </a:p>
      </dgm:t>
    </dgm:pt>
    <dgm:pt modelId="{1CBB5808-6E2C-D248-96ED-387184018031}" type="parTrans" cxnId="{5AA2B538-EA50-9046-9782-526A951EBA79}">
      <dgm:prSet/>
      <dgm:spPr/>
      <dgm:t>
        <a:bodyPr/>
        <a:lstStyle/>
        <a:p>
          <a:endParaRPr lang="en-US"/>
        </a:p>
      </dgm:t>
    </dgm:pt>
    <dgm:pt modelId="{B646308F-6347-EE46-8F96-E318E8F88099}" type="sibTrans" cxnId="{5AA2B538-EA50-9046-9782-526A951EBA79}">
      <dgm:prSet/>
      <dgm:spPr/>
      <dgm:t>
        <a:bodyPr/>
        <a:lstStyle/>
        <a:p>
          <a:endParaRPr lang="en-US"/>
        </a:p>
      </dgm:t>
    </dgm:pt>
    <dgm:pt modelId="{72FC747B-39FF-6C42-A4EB-9EFFE5FC90C8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B0F0">
            <a:alpha val="29804"/>
          </a:srgbClr>
        </a:solidFill>
        <a:ln w="6350">
          <a:solidFill>
            <a:schemeClr val="accent5"/>
          </a:solidFill>
          <a:prstDash val="sysDot"/>
        </a:ln>
      </dgm:spPr>
      <dgm:t>
        <a:bodyPr rtlCol="0" anchor="ctr"/>
        <a:lstStyle/>
        <a:p>
          <a:pPr marL="0" algn="ctr" defTabSz="685749" rtl="0" eaLnBrk="1" latinLnBrk="0" hangingPunct="1">
            <a:lnSpc>
              <a:spcPct val="100000"/>
            </a:lnSpc>
            <a:spcAft>
              <a:spcPts val="0"/>
            </a:spcAft>
          </a:pPr>
          <a:r>
            <a:rPr lang="en-US" sz="1400" b="0" kern="120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rPr>
            <a:t>Support 130+ kw/rack power and cooling </a:t>
          </a:r>
          <a:endParaRPr lang="en-IN" sz="1400" b="0" kern="1200">
            <a:solidFill>
              <a:schemeClr val="bg1"/>
            </a:solidFill>
            <a:latin typeface="Trebuchet MS" panose="020B0703020202090204" pitchFamily="34" charset="0"/>
            <a:ea typeface="+mn-ea"/>
            <a:cs typeface="+mn-cs"/>
          </a:endParaRPr>
        </a:p>
      </dgm:t>
    </dgm:pt>
    <dgm:pt modelId="{80EB5538-1F47-B543-A53D-F9AC057D327A}" type="parTrans" cxnId="{53DC2EC8-A454-8140-9135-556DFD7090C3}">
      <dgm:prSet/>
      <dgm:spPr/>
      <dgm:t>
        <a:bodyPr/>
        <a:lstStyle/>
        <a:p>
          <a:endParaRPr lang="en-US"/>
        </a:p>
      </dgm:t>
    </dgm:pt>
    <dgm:pt modelId="{4360EC53-E973-6B49-A56A-C0148073F15A}" type="sibTrans" cxnId="{53DC2EC8-A454-8140-9135-556DFD7090C3}">
      <dgm:prSet/>
      <dgm:spPr/>
      <dgm:t>
        <a:bodyPr/>
        <a:lstStyle/>
        <a:p>
          <a:endParaRPr lang="en-US"/>
        </a:p>
      </dgm:t>
    </dgm:pt>
    <dgm:pt modelId="{E62298EF-8FD8-514C-833E-E72DA7BDFDEE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B0F0">
            <a:alpha val="29804"/>
          </a:srgbClr>
        </a:solidFill>
        <a:ln w="6350">
          <a:solidFill>
            <a:schemeClr val="accent5"/>
          </a:solidFill>
          <a:prstDash val="sysDot"/>
        </a:ln>
      </dgm:spPr>
      <dgm:t>
        <a:bodyPr spcFirstLastPara="0" vert="horz" wrap="square" lIns="53340" tIns="53340" rIns="53340" bIns="53340" numCol="1" spcCol="1270" rtlCol="0" anchor="ctr" anchorCtr="0"/>
        <a:lstStyle/>
        <a:p>
          <a:pPr marL="0" lvl="0" indent="0" algn="ctr" defTabSz="685749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kern="120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rPr>
            <a:t>Meets ASHRAE’s 30-year environmental guidelines</a:t>
          </a:r>
          <a:endParaRPr lang="en-IN" sz="1400" b="0" kern="1200">
            <a:solidFill>
              <a:schemeClr val="bg1"/>
            </a:solidFill>
            <a:latin typeface="Trebuchet MS" panose="020B0703020202090204" pitchFamily="34" charset="0"/>
            <a:ea typeface="+mn-ea"/>
            <a:cs typeface="+mn-cs"/>
          </a:endParaRPr>
        </a:p>
      </dgm:t>
    </dgm:pt>
    <dgm:pt modelId="{D86C1E29-ECDF-0F46-9E01-C03CB432FAFD}" type="parTrans" cxnId="{E68778A1-079C-EF4C-8987-BBE2F1C242EC}">
      <dgm:prSet/>
      <dgm:spPr/>
      <dgm:t>
        <a:bodyPr/>
        <a:lstStyle/>
        <a:p>
          <a:endParaRPr lang="en-US"/>
        </a:p>
      </dgm:t>
    </dgm:pt>
    <dgm:pt modelId="{897F27F3-7DE5-F84C-9E34-2ECDA8DAAE36}" type="sibTrans" cxnId="{E68778A1-079C-EF4C-8987-BBE2F1C242EC}">
      <dgm:prSet/>
      <dgm:spPr/>
      <dgm:t>
        <a:bodyPr/>
        <a:lstStyle/>
        <a:p>
          <a:endParaRPr lang="en-US"/>
        </a:p>
      </dgm:t>
    </dgm:pt>
    <dgm:pt modelId="{AED19960-1A09-3049-A088-FFC7F604D8D0}" type="pres">
      <dgm:prSet presAssocID="{7CCA6109-ED4E-4A4C-BB60-75F4AB10E0BF}" presName="diagram" presStyleCnt="0">
        <dgm:presLayoutVars>
          <dgm:dir/>
          <dgm:resizeHandles val="exact"/>
        </dgm:presLayoutVars>
      </dgm:prSet>
      <dgm:spPr/>
    </dgm:pt>
    <dgm:pt modelId="{A8594779-086C-D94A-A699-54A75B0EB8E8}" type="pres">
      <dgm:prSet presAssocID="{329CE59B-AA26-2741-A6EF-E9609C490EC5}" presName="node" presStyleLbl="node1" presStyleIdx="0" presStyleCnt="3" custScaleY="112131">
        <dgm:presLayoutVars>
          <dgm:bulletEnabled val="1"/>
        </dgm:presLayoutVars>
      </dgm:prSet>
      <dgm:spPr>
        <a:xfrm>
          <a:off x="548" y="304843"/>
          <a:ext cx="2140347" cy="1439996"/>
        </a:xfrm>
        <a:prstGeom prst="roundRect">
          <a:avLst/>
        </a:prstGeom>
      </dgm:spPr>
    </dgm:pt>
    <dgm:pt modelId="{383A5F8D-3116-6549-A2C3-4549E8194523}" type="pres">
      <dgm:prSet presAssocID="{B646308F-6347-EE46-8F96-E318E8F88099}" presName="sibTrans" presStyleCnt="0"/>
      <dgm:spPr/>
    </dgm:pt>
    <dgm:pt modelId="{C85DB2F2-797C-9540-BDE9-C48BEBF9B685}" type="pres">
      <dgm:prSet presAssocID="{72FC747B-39FF-6C42-A4EB-9EFFE5FC90C8}" presName="node" presStyleLbl="node1" presStyleIdx="1" presStyleCnt="3" custScaleY="112131">
        <dgm:presLayoutVars>
          <dgm:bulletEnabled val="1"/>
        </dgm:presLayoutVars>
      </dgm:prSet>
      <dgm:spPr>
        <a:xfrm>
          <a:off x="2354931" y="304843"/>
          <a:ext cx="2140347" cy="1439996"/>
        </a:xfrm>
        <a:prstGeom prst="roundRect">
          <a:avLst/>
        </a:prstGeom>
      </dgm:spPr>
    </dgm:pt>
    <dgm:pt modelId="{E7969416-2743-674E-8320-7F834180C8B9}" type="pres">
      <dgm:prSet presAssocID="{4360EC53-E973-6B49-A56A-C0148073F15A}" presName="sibTrans" presStyleCnt="0"/>
      <dgm:spPr/>
    </dgm:pt>
    <dgm:pt modelId="{9BFE20CF-11A0-9049-B6B2-8FBC52A41019}" type="pres">
      <dgm:prSet presAssocID="{E62298EF-8FD8-514C-833E-E72DA7BDFDEE}" presName="node" presStyleLbl="node1" presStyleIdx="2" presStyleCnt="3" custScaleY="112131">
        <dgm:presLayoutVars>
          <dgm:bulletEnabled val="1"/>
        </dgm:presLayoutVars>
      </dgm:prSet>
      <dgm:spPr>
        <a:xfrm>
          <a:off x="548" y="1958873"/>
          <a:ext cx="2140347" cy="1439996"/>
        </a:xfrm>
        <a:prstGeom prst="roundRect">
          <a:avLst/>
        </a:prstGeom>
      </dgm:spPr>
    </dgm:pt>
  </dgm:ptLst>
  <dgm:cxnLst>
    <dgm:cxn modelId="{65B6BC0C-2B77-5F4A-A80E-9CC803D55B20}" type="presOf" srcId="{72FC747B-39FF-6C42-A4EB-9EFFE5FC90C8}" destId="{C85DB2F2-797C-9540-BDE9-C48BEBF9B685}" srcOrd="0" destOrd="0" presId="urn:microsoft.com/office/officeart/2005/8/layout/default"/>
    <dgm:cxn modelId="{DB863128-408B-464A-A07F-571603791175}" type="presOf" srcId="{329CE59B-AA26-2741-A6EF-E9609C490EC5}" destId="{A8594779-086C-D94A-A699-54A75B0EB8E8}" srcOrd="0" destOrd="0" presId="urn:microsoft.com/office/officeart/2005/8/layout/default"/>
    <dgm:cxn modelId="{B5379E2F-BFA1-E749-93BB-A28C7F76E303}" type="presOf" srcId="{E62298EF-8FD8-514C-833E-E72DA7BDFDEE}" destId="{9BFE20CF-11A0-9049-B6B2-8FBC52A41019}" srcOrd="0" destOrd="0" presId="urn:microsoft.com/office/officeart/2005/8/layout/default"/>
    <dgm:cxn modelId="{765FE035-F3B1-004F-981E-C95BED759280}" type="presOf" srcId="{7CCA6109-ED4E-4A4C-BB60-75F4AB10E0BF}" destId="{AED19960-1A09-3049-A088-FFC7F604D8D0}" srcOrd="0" destOrd="0" presId="urn:microsoft.com/office/officeart/2005/8/layout/default"/>
    <dgm:cxn modelId="{5AA2B538-EA50-9046-9782-526A951EBA79}" srcId="{7CCA6109-ED4E-4A4C-BB60-75F4AB10E0BF}" destId="{329CE59B-AA26-2741-A6EF-E9609C490EC5}" srcOrd="0" destOrd="0" parTransId="{1CBB5808-6E2C-D248-96ED-387184018031}" sibTransId="{B646308F-6347-EE46-8F96-E318E8F88099}"/>
    <dgm:cxn modelId="{E68778A1-079C-EF4C-8987-BBE2F1C242EC}" srcId="{7CCA6109-ED4E-4A4C-BB60-75F4AB10E0BF}" destId="{E62298EF-8FD8-514C-833E-E72DA7BDFDEE}" srcOrd="2" destOrd="0" parTransId="{D86C1E29-ECDF-0F46-9E01-C03CB432FAFD}" sibTransId="{897F27F3-7DE5-F84C-9E34-2ECDA8DAAE36}"/>
    <dgm:cxn modelId="{53DC2EC8-A454-8140-9135-556DFD7090C3}" srcId="{7CCA6109-ED4E-4A4C-BB60-75F4AB10E0BF}" destId="{72FC747B-39FF-6C42-A4EB-9EFFE5FC90C8}" srcOrd="1" destOrd="0" parTransId="{80EB5538-1F47-B543-A53D-F9AC057D327A}" sibTransId="{4360EC53-E973-6B49-A56A-C0148073F15A}"/>
    <dgm:cxn modelId="{AA3CF234-0DFC-D345-9429-1FC49381D91D}" type="presParOf" srcId="{AED19960-1A09-3049-A088-FFC7F604D8D0}" destId="{A8594779-086C-D94A-A699-54A75B0EB8E8}" srcOrd="0" destOrd="0" presId="urn:microsoft.com/office/officeart/2005/8/layout/default"/>
    <dgm:cxn modelId="{77FC6972-2AA2-EF49-B1BF-B55A8ECCF315}" type="presParOf" srcId="{AED19960-1A09-3049-A088-FFC7F604D8D0}" destId="{383A5F8D-3116-6549-A2C3-4549E8194523}" srcOrd="1" destOrd="0" presId="urn:microsoft.com/office/officeart/2005/8/layout/default"/>
    <dgm:cxn modelId="{311BCB66-74BC-6344-A21E-682241F72316}" type="presParOf" srcId="{AED19960-1A09-3049-A088-FFC7F604D8D0}" destId="{C85DB2F2-797C-9540-BDE9-C48BEBF9B685}" srcOrd="2" destOrd="0" presId="urn:microsoft.com/office/officeart/2005/8/layout/default"/>
    <dgm:cxn modelId="{A2BDA59C-FF02-9241-8F55-8F923DFBC103}" type="presParOf" srcId="{AED19960-1A09-3049-A088-FFC7F604D8D0}" destId="{E7969416-2743-674E-8320-7F834180C8B9}" srcOrd="3" destOrd="0" presId="urn:microsoft.com/office/officeart/2005/8/layout/default"/>
    <dgm:cxn modelId="{C994D203-FB03-7141-99F6-9B9B503DA68C}" type="presParOf" srcId="{AED19960-1A09-3049-A088-FFC7F604D8D0}" destId="{9BFE20CF-11A0-9049-B6B2-8FBC52A4101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D0E533-07CC-3848-8A1D-2B26C7E6BB3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1AF4CC-64CF-F441-8462-5546B3C63134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200" dirty="0">
              <a:solidFill>
                <a:srgbClr val="BED730"/>
              </a:solidFill>
            </a:rPr>
            <a:t>Infrastructure as a Service (IaaS)</a:t>
          </a:r>
        </a:p>
      </dgm:t>
    </dgm:pt>
    <dgm:pt modelId="{D4A63F36-FE1C-F945-953D-C1D26E78C2FA}" type="parTrans" cxnId="{BB6EF53B-274D-C042-A878-91E6F63E458E}">
      <dgm:prSet/>
      <dgm:spPr/>
      <dgm:t>
        <a:bodyPr/>
        <a:lstStyle/>
        <a:p>
          <a:endParaRPr lang="en-US"/>
        </a:p>
      </dgm:t>
    </dgm:pt>
    <dgm:pt modelId="{3B114D1F-0373-4F4D-8E5F-FB96B6ABF693}" type="sibTrans" cxnId="{BB6EF53B-274D-C042-A878-91E6F63E458E}">
      <dgm:prSet/>
      <dgm:spPr/>
      <dgm:t>
        <a:bodyPr/>
        <a:lstStyle/>
        <a:p>
          <a:endParaRPr lang="en-US"/>
        </a:p>
      </dgm:t>
    </dgm:pt>
    <dgm:pt modelId="{C81A8BE7-F681-A147-B323-1C01AE3AE96E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200" dirty="0">
              <a:solidFill>
                <a:srgbClr val="BED730"/>
              </a:solidFill>
            </a:rPr>
            <a:t>Platform as a Service (PaaS)</a:t>
          </a:r>
        </a:p>
      </dgm:t>
    </dgm:pt>
    <dgm:pt modelId="{DD26DB1F-83DD-3749-BB5F-F5FAC0B39120}" type="parTrans" cxnId="{D5E6916C-F168-F34F-B671-3D99D085500F}">
      <dgm:prSet/>
      <dgm:spPr/>
      <dgm:t>
        <a:bodyPr/>
        <a:lstStyle/>
        <a:p>
          <a:endParaRPr lang="en-US"/>
        </a:p>
      </dgm:t>
    </dgm:pt>
    <dgm:pt modelId="{30764B60-6605-CE40-9F43-6FA8A1859608}" type="sibTrans" cxnId="{D5E6916C-F168-F34F-B671-3D99D085500F}">
      <dgm:prSet/>
      <dgm:spPr/>
      <dgm:t>
        <a:bodyPr/>
        <a:lstStyle/>
        <a:p>
          <a:endParaRPr lang="en-US"/>
        </a:p>
      </dgm:t>
    </dgm:pt>
    <dgm:pt modelId="{C67D6BF4-9A9C-4D4F-9E37-AE151CFFDC01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200">
              <a:solidFill>
                <a:srgbClr val="BED730"/>
              </a:solidFill>
            </a:rPr>
            <a:t>Software as a Service (SaaS)</a:t>
          </a:r>
        </a:p>
      </dgm:t>
    </dgm:pt>
    <dgm:pt modelId="{5A36EA1B-0D10-3442-8624-F332F1C67631}" type="parTrans" cxnId="{EA2A3310-5872-D640-83F3-9C4797D44A72}">
      <dgm:prSet/>
      <dgm:spPr/>
      <dgm:t>
        <a:bodyPr/>
        <a:lstStyle/>
        <a:p>
          <a:endParaRPr lang="en-US"/>
        </a:p>
      </dgm:t>
    </dgm:pt>
    <dgm:pt modelId="{8AC62906-461F-F646-A7FF-457B37029720}" type="sibTrans" cxnId="{EA2A3310-5872-D640-83F3-9C4797D44A72}">
      <dgm:prSet/>
      <dgm:spPr/>
      <dgm:t>
        <a:bodyPr/>
        <a:lstStyle/>
        <a:p>
          <a:endParaRPr lang="en-US"/>
        </a:p>
      </dgm:t>
    </dgm:pt>
    <dgm:pt modelId="{7A5F794B-1CD1-8C4C-A5E4-7143EC2D951D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200" dirty="0">
              <a:solidFill>
                <a:srgbClr val="BED730"/>
              </a:solidFill>
            </a:rPr>
            <a:t>Managed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IN" sz="1200" dirty="0">
              <a:solidFill>
                <a:srgbClr val="BED730"/>
              </a:solidFill>
            </a:rPr>
            <a:t> Services</a:t>
          </a:r>
        </a:p>
      </dgm:t>
    </dgm:pt>
    <dgm:pt modelId="{93C7120F-8D99-5740-99C0-210049B0F6FD}" type="parTrans" cxnId="{6FEA3DB8-3E60-F246-87FE-10C4A8A461D1}">
      <dgm:prSet/>
      <dgm:spPr/>
      <dgm:t>
        <a:bodyPr/>
        <a:lstStyle/>
        <a:p>
          <a:endParaRPr lang="en-US"/>
        </a:p>
      </dgm:t>
    </dgm:pt>
    <dgm:pt modelId="{9435DFDE-1342-7044-B98E-4B2E13C08CFA}" type="sibTrans" cxnId="{6FEA3DB8-3E60-F246-87FE-10C4A8A461D1}">
      <dgm:prSet/>
      <dgm:spPr/>
      <dgm:t>
        <a:bodyPr/>
        <a:lstStyle/>
        <a:p>
          <a:endParaRPr lang="en-US"/>
        </a:p>
      </dgm:t>
    </dgm:pt>
    <dgm:pt modelId="{088C7D0A-C65C-4747-85E8-E8B7CD35ACAA}" type="pres">
      <dgm:prSet presAssocID="{BBD0E533-07CC-3848-8A1D-2B26C7E6BB34}" presName="diagram" presStyleCnt="0">
        <dgm:presLayoutVars>
          <dgm:dir/>
          <dgm:resizeHandles val="exact"/>
        </dgm:presLayoutVars>
      </dgm:prSet>
      <dgm:spPr/>
    </dgm:pt>
    <dgm:pt modelId="{F20665F4-B817-5548-9990-D6964273C8A2}" type="pres">
      <dgm:prSet presAssocID="{C81AF4CC-64CF-F441-8462-5546B3C63134}" presName="node" presStyleLbl="node1" presStyleIdx="0" presStyleCnt="4" custScaleX="186434" custScaleY="79032">
        <dgm:presLayoutVars>
          <dgm:bulletEnabled val="1"/>
        </dgm:presLayoutVars>
      </dgm:prSet>
      <dgm:spPr>
        <a:prstGeom prst="roundRect">
          <a:avLst/>
        </a:prstGeom>
      </dgm:spPr>
    </dgm:pt>
    <dgm:pt modelId="{D0D1184D-9DBF-B446-B599-BA13ED05319A}" type="pres">
      <dgm:prSet presAssocID="{3B114D1F-0373-4F4D-8E5F-FB96B6ABF693}" presName="sibTrans" presStyleCnt="0"/>
      <dgm:spPr/>
    </dgm:pt>
    <dgm:pt modelId="{C3D19862-317A-C84B-B98D-3C04DBCE4C4F}" type="pres">
      <dgm:prSet presAssocID="{C81A8BE7-F681-A147-B323-1C01AE3AE96E}" presName="node" presStyleLbl="node1" presStyleIdx="1" presStyleCnt="4" custScaleX="176265" custScaleY="79032">
        <dgm:presLayoutVars>
          <dgm:bulletEnabled val="1"/>
        </dgm:presLayoutVars>
      </dgm:prSet>
      <dgm:spPr>
        <a:prstGeom prst="roundRect">
          <a:avLst/>
        </a:prstGeom>
      </dgm:spPr>
    </dgm:pt>
    <dgm:pt modelId="{BF130141-0FCF-E440-884C-7DA28CDA7148}" type="pres">
      <dgm:prSet presAssocID="{30764B60-6605-CE40-9F43-6FA8A1859608}" presName="sibTrans" presStyleCnt="0"/>
      <dgm:spPr/>
    </dgm:pt>
    <dgm:pt modelId="{3C14EC81-578D-0D49-B1F6-E7491439CD35}" type="pres">
      <dgm:prSet presAssocID="{C67D6BF4-9A9C-4D4F-9E37-AE151CFFDC01}" presName="node" presStyleLbl="node1" presStyleIdx="2" presStyleCnt="4" custScaleX="176265" custScaleY="79032">
        <dgm:presLayoutVars>
          <dgm:bulletEnabled val="1"/>
        </dgm:presLayoutVars>
      </dgm:prSet>
      <dgm:spPr>
        <a:prstGeom prst="roundRect">
          <a:avLst/>
        </a:prstGeom>
      </dgm:spPr>
    </dgm:pt>
    <dgm:pt modelId="{80488C32-BC82-3046-86C4-E1C43E7607F2}" type="pres">
      <dgm:prSet presAssocID="{8AC62906-461F-F646-A7FF-457B37029720}" presName="sibTrans" presStyleCnt="0"/>
      <dgm:spPr/>
    </dgm:pt>
    <dgm:pt modelId="{03803694-27A6-6344-BE57-80582C5EC073}" type="pres">
      <dgm:prSet presAssocID="{7A5F794B-1CD1-8C4C-A5E4-7143EC2D951D}" presName="node" presStyleLbl="node1" presStyleIdx="3" presStyleCnt="4" custScaleX="176265" custScaleY="7903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EA2A3310-5872-D640-83F3-9C4797D44A72}" srcId="{BBD0E533-07CC-3848-8A1D-2B26C7E6BB34}" destId="{C67D6BF4-9A9C-4D4F-9E37-AE151CFFDC01}" srcOrd="2" destOrd="0" parTransId="{5A36EA1B-0D10-3442-8624-F332F1C67631}" sibTransId="{8AC62906-461F-F646-A7FF-457B37029720}"/>
    <dgm:cxn modelId="{74E09A35-D2D7-D64A-9FF8-B2694816DFF1}" type="presOf" srcId="{BBD0E533-07CC-3848-8A1D-2B26C7E6BB34}" destId="{088C7D0A-C65C-4747-85E8-E8B7CD35ACAA}" srcOrd="0" destOrd="0" presId="urn:microsoft.com/office/officeart/2005/8/layout/default"/>
    <dgm:cxn modelId="{4D51AB36-0FE9-FE48-803C-4929F2775813}" type="presOf" srcId="{C81AF4CC-64CF-F441-8462-5546B3C63134}" destId="{F20665F4-B817-5548-9990-D6964273C8A2}" srcOrd="0" destOrd="0" presId="urn:microsoft.com/office/officeart/2005/8/layout/default"/>
    <dgm:cxn modelId="{BB6EF53B-274D-C042-A878-91E6F63E458E}" srcId="{BBD0E533-07CC-3848-8A1D-2B26C7E6BB34}" destId="{C81AF4CC-64CF-F441-8462-5546B3C63134}" srcOrd="0" destOrd="0" parTransId="{D4A63F36-FE1C-F945-953D-C1D26E78C2FA}" sibTransId="{3B114D1F-0373-4F4D-8E5F-FB96B6ABF693}"/>
    <dgm:cxn modelId="{6A02F041-5A75-304B-89F3-DFF41298BAC8}" type="presOf" srcId="{C81A8BE7-F681-A147-B323-1C01AE3AE96E}" destId="{C3D19862-317A-C84B-B98D-3C04DBCE4C4F}" srcOrd="0" destOrd="0" presId="urn:microsoft.com/office/officeart/2005/8/layout/default"/>
    <dgm:cxn modelId="{D5E6916C-F168-F34F-B671-3D99D085500F}" srcId="{BBD0E533-07CC-3848-8A1D-2B26C7E6BB34}" destId="{C81A8BE7-F681-A147-B323-1C01AE3AE96E}" srcOrd="1" destOrd="0" parTransId="{DD26DB1F-83DD-3749-BB5F-F5FAC0B39120}" sibTransId="{30764B60-6605-CE40-9F43-6FA8A1859608}"/>
    <dgm:cxn modelId="{05D47C75-7BA6-6245-9C60-E76DE858672A}" type="presOf" srcId="{C67D6BF4-9A9C-4D4F-9E37-AE151CFFDC01}" destId="{3C14EC81-578D-0D49-B1F6-E7491439CD35}" srcOrd="0" destOrd="0" presId="urn:microsoft.com/office/officeart/2005/8/layout/default"/>
    <dgm:cxn modelId="{D32B1788-15A2-A24C-9439-F9F625AC7A16}" type="presOf" srcId="{7A5F794B-1CD1-8C4C-A5E4-7143EC2D951D}" destId="{03803694-27A6-6344-BE57-80582C5EC073}" srcOrd="0" destOrd="0" presId="urn:microsoft.com/office/officeart/2005/8/layout/default"/>
    <dgm:cxn modelId="{6FEA3DB8-3E60-F246-87FE-10C4A8A461D1}" srcId="{BBD0E533-07CC-3848-8A1D-2B26C7E6BB34}" destId="{7A5F794B-1CD1-8C4C-A5E4-7143EC2D951D}" srcOrd="3" destOrd="0" parTransId="{93C7120F-8D99-5740-99C0-210049B0F6FD}" sibTransId="{9435DFDE-1342-7044-B98E-4B2E13C08CFA}"/>
    <dgm:cxn modelId="{CD9D253E-7787-1244-AE22-A515165844F0}" type="presParOf" srcId="{088C7D0A-C65C-4747-85E8-E8B7CD35ACAA}" destId="{F20665F4-B817-5548-9990-D6964273C8A2}" srcOrd="0" destOrd="0" presId="urn:microsoft.com/office/officeart/2005/8/layout/default"/>
    <dgm:cxn modelId="{450823AB-6CF9-AE42-8A5D-94BEED201AA4}" type="presParOf" srcId="{088C7D0A-C65C-4747-85E8-E8B7CD35ACAA}" destId="{D0D1184D-9DBF-B446-B599-BA13ED05319A}" srcOrd="1" destOrd="0" presId="urn:microsoft.com/office/officeart/2005/8/layout/default"/>
    <dgm:cxn modelId="{788E0E22-2143-8441-8ED5-C2A96A91A779}" type="presParOf" srcId="{088C7D0A-C65C-4747-85E8-E8B7CD35ACAA}" destId="{C3D19862-317A-C84B-B98D-3C04DBCE4C4F}" srcOrd="2" destOrd="0" presId="urn:microsoft.com/office/officeart/2005/8/layout/default"/>
    <dgm:cxn modelId="{A7FF8AFF-6454-214F-8401-5F268DAE7AC2}" type="presParOf" srcId="{088C7D0A-C65C-4747-85E8-E8B7CD35ACAA}" destId="{BF130141-0FCF-E440-884C-7DA28CDA7148}" srcOrd="3" destOrd="0" presId="urn:microsoft.com/office/officeart/2005/8/layout/default"/>
    <dgm:cxn modelId="{27F784FB-CCA4-B145-B536-74336C249773}" type="presParOf" srcId="{088C7D0A-C65C-4747-85E8-E8B7CD35ACAA}" destId="{3C14EC81-578D-0D49-B1F6-E7491439CD35}" srcOrd="4" destOrd="0" presId="urn:microsoft.com/office/officeart/2005/8/layout/default"/>
    <dgm:cxn modelId="{0B89D046-A195-054C-9108-EDC02E93C594}" type="presParOf" srcId="{088C7D0A-C65C-4747-85E8-E8B7CD35ACAA}" destId="{80488C32-BC82-3046-86C4-E1C43E7607F2}" srcOrd="5" destOrd="0" presId="urn:microsoft.com/office/officeart/2005/8/layout/default"/>
    <dgm:cxn modelId="{6E830076-1B38-814A-83A2-4BE702F6D990}" type="presParOf" srcId="{088C7D0A-C65C-4747-85E8-E8B7CD35ACAA}" destId="{03803694-27A6-6344-BE57-80582C5EC07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57145E-9794-43B3-9C34-894D440C948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0797F6F-544B-499B-BD8E-D12506E71DC1}">
      <dgm:prSet custT="1"/>
      <dgm:spPr>
        <a:noFill/>
        <a:ln w="9525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dirty="0">
              <a:solidFill>
                <a:schemeClr val="bg1">
                  <a:lumMod val="85000"/>
                </a:schemeClr>
              </a:solidFill>
            </a:rPr>
            <a:t>Best of breed performance with Hybrid Cloud configuration</a:t>
          </a:r>
          <a:endParaRPr lang="en-IN" sz="1050" dirty="0">
            <a:solidFill>
              <a:schemeClr val="bg1">
                <a:lumMod val="85000"/>
              </a:schemeClr>
            </a:solidFill>
          </a:endParaRPr>
        </a:p>
      </dgm:t>
    </dgm:pt>
    <dgm:pt modelId="{57C468DD-BF44-41CB-BA3C-E7377F1FE42A}" type="sibTrans" cxnId="{66DD4133-B9FD-4445-8B96-124A227C8905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27DCA0A2-E41A-4DE7-863A-F516A84F93F7}" type="parTrans" cxnId="{66DD4133-B9FD-4445-8B96-124A227C8905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70849A57-F287-4DA0-A19B-1DE979C89B5C}">
      <dgm:prSet custT="1"/>
      <dgm:spPr>
        <a:noFill/>
        <a:ln w="9525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dirty="0">
              <a:solidFill>
                <a:schemeClr val="bg1">
                  <a:lumMod val="85000"/>
                </a:schemeClr>
              </a:solidFill>
            </a:rPr>
            <a:t>Efficient integrations with extended ecosystems</a:t>
          </a:r>
          <a:endParaRPr lang="en-IN" sz="1050" dirty="0">
            <a:solidFill>
              <a:schemeClr val="bg1">
                <a:lumMod val="85000"/>
              </a:schemeClr>
            </a:solidFill>
          </a:endParaRPr>
        </a:p>
      </dgm:t>
    </dgm:pt>
    <dgm:pt modelId="{741F3A88-0815-47AF-AA72-4DB0818845AE}" type="sibTrans" cxnId="{EECF2ABD-1891-42C7-91A7-BCDF3B28F713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302F430B-2CE0-4EEC-BDD1-669DA8140897}" type="parTrans" cxnId="{EECF2ABD-1891-42C7-91A7-BCDF3B28F713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8E835575-8C93-4993-803F-3D5C82E30822}">
      <dgm:prSet custT="1"/>
      <dgm:spPr>
        <a:noFill/>
        <a:ln w="9525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dirty="0">
              <a:solidFill>
                <a:schemeClr val="bg1">
                  <a:lumMod val="85000"/>
                </a:schemeClr>
              </a:solidFill>
            </a:rPr>
            <a:t>Compliance with data sovereignty</a:t>
          </a:r>
          <a:endParaRPr lang="en-IN" sz="1050" dirty="0">
            <a:solidFill>
              <a:schemeClr val="bg1">
                <a:lumMod val="85000"/>
              </a:schemeClr>
            </a:solidFill>
          </a:endParaRPr>
        </a:p>
      </dgm:t>
    </dgm:pt>
    <dgm:pt modelId="{E18131DB-9E1E-4617-9746-2985648DC386}" type="sibTrans" cxnId="{AD860256-90C6-4F84-AB46-70C50ABDF2B7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1877F50A-B0A9-4072-85A3-A123BE4D60ED}" type="parTrans" cxnId="{AD860256-90C6-4F84-AB46-70C50ABDF2B7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5DAD822D-4930-4623-8AF2-535A6ECCF5AD}">
      <dgm:prSet custT="1"/>
      <dgm:spPr>
        <a:noFill/>
        <a:ln w="9525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dirty="0">
              <a:solidFill>
                <a:schemeClr val="bg1">
                  <a:lumMod val="85000"/>
                </a:schemeClr>
              </a:solidFill>
            </a:rPr>
            <a:t>Business continuity with resilience</a:t>
          </a:r>
          <a:endParaRPr lang="en-IN" sz="1050" dirty="0">
            <a:solidFill>
              <a:schemeClr val="bg1">
                <a:lumMod val="85000"/>
              </a:schemeClr>
            </a:solidFill>
          </a:endParaRPr>
        </a:p>
      </dgm:t>
    </dgm:pt>
    <dgm:pt modelId="{9EA5F82C-DC93-4A1F-845B-DCC9B49F91A1}" type="sibTrans" cxnId="{08E30DE4-CDFD-420E-927F-3EA12D5CC1FA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94097734-AE6B-41FD-A9E2-283232314D22}" type="parTrans" cxnId="{08E30DE4-CDFD-420E-927F-3EA12D5CC1FA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8FF4A500-320B-44C3-8962-9F22823C6F4B}">
      <dgm:prSet custT="1"/>
      <dgm:spPr>
        <a:noFill/>
        <a:ln w="9525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dirty="0">
              <a:solidFill>
                <a:schemeClr val="bg1">
                  <a:lumMod val="85000"/>
                </a:schemeClr>
              </a:solidFill>
            </a:rPr>
            <a:t>Simplicity with self service</a:t>
          </a:r>
          <a:endParaRPr lang="en-IN" sz="1050" dirty="0">
            <a:solidFill>
              <a:schemeClr val="bg1">
                <a:lumMod val="85000"/>
              </a:schemeClr>
            </a:solidFill>
          </a:endParaRPr>
        </a:p>
      </dgm:t>
    </dgm:pt>
    <dgm:pt modelId="{7BC30C88-FCAF-4B17-87CB-0AEF7FAEF509}" type="sibTrans" cxnId="{94FEA095-959E-468E-AD63-A388B4B537F5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8E59E2A0-BB5B-45FC-AE26-2B7A80C3BE94}" type="parTrans" cxnId="{94FEA095-959E-468E-AD63-A388B4B537F5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1C5F89A3-9FAA-4CF2-A658-97AF1BE208AA}">
      <dgm:prSet custT="1"/>
      <dgm:spPr>
        <a:noFill/>
        <a:ln w="9525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dirty="0">
              <a:solidFill>
                <a:schemeClr val="bg1">
                  <a:lumMod val="85000"/>
                </a:schemeClr>
              </a:solidFill>
            </a:rPr>
            <a:t>Operational efficiency with reduced IT administration</a:t>
          </a:r>
          <a:endParaRPr lang="en-IN" sz="1050" dirty="0">
            <a:solidFill>
              <a:schemeClr val="bg1">
                <a:lumMod val="85000"/>
              </a:schemeClr>
            </a:solidFill>
          </a:endParaRPr>
        </a:p>
      </dgm:t>
    </dgm:pt>
    <dgm:pt modelId="{FE2B11D9-CA9F-4E9A-972A-78A78D8E1CB8}" type="sibTrans" cxnId="{30CD3A33-B168-44FC-8D89-862302415727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9367BC9F-B25D-4CB2-8092-8EDE68980B49}" type="parTrans" cxnId="{30CD3A33-B168-44FC-8D89-862302415727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4DA1CCE2-6A2D-47D5-BE11-52E9AE0F24E6}">
      <dgm:prSet custT="1"/>
      <dgm:spPr>
        <a:noFill/>
        <a:ln w="9525">
          <a:noFill/>
          <a:prstDash val="sysDot"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50" dirty="0">
              <a:solidFill>
                <a:schemeClr val="bg1">
                  <a:lumMod val="85000"/>
                </a:schemeClr>
              </a:solidFill>
            </a:rPr>
            <a:t>Cost reduction with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050" dirty="0">
              <a:solidFill>
                <a:schemeClr val="bg1">
                  <a:lumMod val="85000"/>
                </a:schemeClr>
              </a:solidFill>
            </a:rPr>
            <a:t>on-demand bursting to public clouds</a:t>
          </a:r>
          <a:endParaRPr lang="en-IN" sz="1050" dirty="0">
            <a:solidFill>
              <a:schemeClr val="bg1">
                <a:lumMod val="85000"/>
              </a:schemeClr>
            </a:solidFill>
          </a:endParaRPr>
        </a:p>
      </dgm:t>
    </dgm:pt>
    <dgm:pt modelId="{383EA124-CF20-4FC1-9F31-0918D9AF1801}" type="sibTrans" cxnId="{CFE8854E-0C35-4114-AD7C-229A8429BD78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DA63AB39-82B8-4892-8AFA-8BF3EC50B47F}" type="parTrans" cxnId="{CFE8854E-0C35-4114-AD7C-229A8429BD78}">
      <dgm:prSet/>
      <dgm:spPr/>
      <dgm:t>
        <a:bodyPr/>
        <a:lstStyle/>
        <a:p>
          <a:endParaRPr lang="en-IN" sz="2800">
            <a:solidFill>
              <a:schemeClr val="bg1">
                <a:lumMod val="85000"/>
              </a:schemeClr>
            </a:solidFill>
          </a:endParaRPr>
        </a:p>
      </dgm:t>
    </dgm:pt>
    <dgm:pt modelId="{7970181C-5C6E-4E2A-A8FE-57B4FE3F4F46}" type="pres">
      <dgm:prSet presAssocID="{8257145E-9794-43B3-9C34-894D440C9482}" presName="diagram" presStyleCnt="0">
        <dgm:presLayoutVars>
          <dgm:dir/>
          <dgm:resizeHandles val="exact"/>
        </dgm:presLayoutVars>
      </dgm:prSet>
      <dgm:spPr/>
    </dgm:pt>
    <dgm:pt modelId="{EB3864D7-73D1-449C-98EE-4111E94789E0}" type="pres">
      <dgm:prSet presAssocID="{50797F6F-544B-499B-BD8E-D12506E71DC1}" presName="node" presStyleLbl="node1" presStyleIdx="0" presStyleCnt="7" custScaleX="242367" custLinFactY="-37815" custLinFactNeighborX="4968" custLinFactNeighborY="-100000">
        <dgm:presLayoutVars>
          <dgm:bulletEnabled val="1"/>
        </dgm:presLayoutVars>
      </dgm:prSet>
      <dgm:spPr>
        <a:prstGeom prst="roundRect">
          <a:avLst/>
        </a:prstGeom>
      </dgm:spPr>
    </dgm:pt>
    <dgm:pt modelId="{5C104E17-A0BA-411D-8DC6-92C8CEEC1868}" type="pres">
      <dgm:prSet presAssocID="{57C468DD-BF44-41CB-BA3C-E7377F1FE42A}" presName="sibTrans" presStyleCnt="0"/>
      <dgm:spPr/>
    </dgm:pt>
    <dgm:pt modelId="{BA3EC8A3-A567-46A3-B0A9-CF4F41973C8D}" type="pres">
      <dgm:prSet presAssocID="{70849A57-F287-4DA0-A19B-1DE979C89B5C}" presName="node" presStyleLbl="node1" presStyleIdx="1" presStyleCnt="7" custScaleX="131338" custLinFactNeighborX="-658" custLinFactNeighborY="-861">
        <dgm:presLayoutVars>
          <dgm:bulletEnabled val="1"/>
        </dgm:presLayoutVars>
      </dgm:prSet>
      <dgm:spPr>
        <a:prstGeom prst="roundRect">
          <a:avLst/>
        </a:prstGeom>
      </dgm:spPr>
    </dgm:pt>
    <dgm:pt modelId="{8D0A0A4C-9ED3-4DD1-8130-395F96D861A4}" type="pres">
      <dgm:prSet presAssocID="{741F3A88-0815-47AF-AA72-4DB0818845AE}" presName="sibTrans" presStyleCnt="0"/>
      <dgm:spPr/>
    </dgm:pt>
    <dgm:pt modelId="{E77359BD-292E-4B95-AA12-3F7F9A86C940}" type="pres">
      <dgm:prSet presAssocID="{8E835575-8C93-4993-803F-3D5C82E30822}" presName="node" presStyleLbl="node1" presStyleIdx="2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D0237215-3931-4790-A928-9E7B54CED00A}" type="pres">
      <dgm:prSet presAssocID="{E18131DB-9E1E-4617-9746-2985648DC386}" presName="sibTrans" presStyleCnt="0"/>
      <dgm:spPr/>
    </dgm:pt>
    <dgm:pt modelId="{AF7E4E0B-58BA-40A3-AADA-24248AF89DFC}" type="pres">
      <dgm:prSet presAssocID="{5DAD822D-4930-4623-8AF2-535A6ECCF5AD}" presName="node" presStyleLbl="node1" presStyleIdx="3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F9A5F852-CC5E-4A42-9CB3-7B5729824E7E}" type="pres">
      <dgm:prSet presAssocID="{9EA5F82C-DC93-4A1F-845B-DCC9B49F91A1}" presName="sibTrans" presStyleCnt="0"/>
      <dgm:spPr/>
    </dgm:pt>
    <dgm:pt modelId="{304C7704-5341-4FA0-A8E7-201788C85980}" type="pres">
      <dgm:prSet presAssocID="{8FF4A500-320B-44C3-8962-9F22823C6F4B}" presName="node" presStyleLbl="node1" presStyleIdx="4" presStyleCnt="7">
        <dgm:presLayoutVars>
          <dgm:bulletEnabled val="1"/>
        </dgm:presLayoutVars>
      </dgm:prSet>
      <dgm:spPr>
        <a:prstGeom prst="roundRect">
          <a:avLst/>
        </a:prstGeom>
      </dgm:spPr>
    </dgm:pt>
    <dgm:pt modelId="{D2CD0DAA-D2A4-4C25-887D-A313F3CF0F7A}" type="pres">
      <dgm:prSet presAssocID="{7BC30C88-FCAF-4B17-87CB-0AEF7FAEF509}" presName="sibTrans" presStyleCnt="0"/>
      <dgm:spPr/>
    </dgm:pt>
    <dgm:pt modelId="{5F472201-79CB-4506-9A15-0218972D22A1}" type="pres">
      <dgm:prSet presAssocID="{1C5F89A3-9FAA-4CF2-A658-97AF1BE208AA}" presName="node" presStyleLbl="node1" presStyleIdx="5" presStyleCnt="7" custScaleX="131338">
        <dgm:presLayoutVars>
          <dgm:bulletEnabled val="1"/>
        </dgm:presLayoutVars>
      </dgm:prSet>
      <dgm:spPr>
        <a:prstGeom prst="roundRect">
          <a:avLst/>
        </a:prstGeom>
      </dgm:spPr>
    </dgm:pt>
    <dgm:pt modelId="{4630B802-E1A6-49D1-B9CC-5807CB51173F}" type="pres">
      <dgm:prSet presAssocID="{FE2B11D9-CA9F-4E9A-972A-78A78D8E1CB8}" presName="sibTrans" presStyleCnt="0"/>
      <dgm:spPr/>
    </dgm:pt>
    <dgm:pt modelId="{812A7802-8FC4-434B-A98A-70FE6BD9FE2E}" type="pres">
      <dgm:prSet presAssocID="{4DA1CCE2-6A2D-47D5-BE11-52E9AE0F24E6}" presName="node" presStyleLbl="node1" presStyleIdx="6" presStyleCnt="7" custScaleX="13133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0CD3A33-B168-44FC-8D89-862302415727}" srcId="{8257145E-9794-43B3-9C34-894D440C9482}" destId="{1C5F89A3-9FAA-4CF2-A658-97AF1BE208AA}" srcOrd="5" destOrd="0" parTransId="{9367BC9F-B25D-4CB2-8092-8EDE68980B49}" sibTransId="{FE2B11D9-CA9F-4E9A-972A-78A78D8E1CB8}"/>
    <dgm:cxn modelId="{66DD4133-B9FD-4445-8B96-124A227C8905}" srcId="{8257145E-9794-43B3-9C34-894D440C9482}" destId="{50797F6F-544B-499B-BD8E-D12506E71DC1}" srcOrd="0" destOrd="0" parTransId="{27DCA0A2-E41A-4DE7-863A-F516A84F93F7}" sibTransId="{57C468DD-BF44-41CB-BA3C-E7377F1FE42A}"/>
    <dgm:cxn modelId="{D8C98D61-1905-446D-ADF4-B8A7487893FD}" type="presOf" srcId="{4DA1CCE2-6A2D-47D5-BE11-52E9AE0F24E6}" destId="{812A7802-8FC4-434B-A98A-70FE6BD9FE2E}" srcOrd="0" destOrd="0" presId="urn:microsoft.com/office/officeart/2005/8/layout/default"/>
    <dgm:cxn modelId="{3DD67249-5640-4EFD-A123-5DF169942AB2}" type="presOf" srcId="{5DAD822D-4930-4623-8AF2-535A6ECCF5AD}" destId="{AF7E4E0B-58BA-40A3-AADA-24248AF89DFC}" srcOrd="0" destOrd="0" presId="urn:microsoft.com/office/officeart/2005/8/layout/default"/>
    <dgm:cxn modelId="{3CC80B4C-8F0B-4683-A11B-8C849887E473}" type="presOf" srcId="{8E835575-8C93-4993-803F-3D5C82E30822}" destId="{E77359BD-292E-4B95-AA12-3F7F9A86C940}" srcOrd="0" destOrd="0" presId="urn:microsoft.com/office/officeart/2005/8/layout/default"/>
    <dgm:cxn modelId="{CFE8854E-0C35-4114-AD7C-229A8429BD78}" srcId="{8257145E-9794-43B3-9C34-894D440C9482}" destId="{4DA1CCE2-6A2D-47D5-BE11-52E9AE0F24E6}" srcOrd="6" destOrd="0" parTransId="{DA63AB39-82B8-4892-8AFA-8BF3EC50B47F}" sibTransId="{383EA124-CF20-4FC1-9F31-0918D9AF1801}"/>
    <dgm:cxn modelId="{3A0F0853-B14C-439B-A4BF-09470D98E118}" type="presOf" srcId="{1C5F89A3-9FAA-4CF2-A658-97AF1BE208AA}" destId="{5F472201-79CB-4506-9A15-0218972D22A1}" srcOrd="0" destOrd="0" presId="urn:microsoft.com/office/officeart/2005/8/layout/default"/>
    <dgm:cxn modelId="{AD860256-90C6-4F84-AB46-70C50ABDF2B7}" srcId="{8257145E-9794-43B3-9C34-894D440C9482}" destId="{8E835575-8C93-4993-803F-3D5C82E30822}" srcOrd="2" destOrd="0" parTransId="{1877F50A-B0A9-4072-85A3-A123BE4D60ED}" sibTransId="{E18131DB-9E1E-4617-9746-2985648DC386}"/>
    <dgm:cxn modelId="{94FEA095-959E-468E-AD63-A388B4B537F5}" srcId="{8257145E-9794-43B3-9C34-894D440C9482}" destId="{8FF4A500-320B-44C3-8962-9F22823C6F4B}" srcOrd="4" destOrd="0" parTransId="{8E59E2A0-BB5B-45FC-AE26-2B7A80C3BE94}" sibTransId="{7BC30C88-FCAF-4B17-87CB-0AEF7FAEF509}"/>
    <dgm:cxn modelId="{454F1AB4-874C-4DAB-A8EC-64ED7F04E259}" type="presOf" srcId="{8257145E-9794-43B3-9C34-894D440C9482}" destId="{7970181C-5C6E-4E2A-A8FE-57B4FE3F4F46}" srcOrd="0" destOrd="0" presId="urn:microsoft.com/office/officeart/2005/8/layout/default"/>
    <dgm:cxn modelId="{EECF2ABD-1891-42C7-91A7-BCDF3B28F713}" srcId="{8257145E-9794-43B3-9C34-894D440C9482}" destId="{70849A57-F287-4DA0-A19B-1DE979C89B5C}" srcOrd="1" destOrd="0" parTransId="{302F430B-2CE0-4EEC-BDD1-669DA8140897}" sibTransId="{741F3A88-0815-47AF-AA72-4DB0818845AE}"/>
    <dgm:cxn modelId="{AA804ED3-3C3E-45AE-848A-D44D06DF4D49}" type="presOf" srcId="{70849A57-F287-4DA0-A19B-1DE979C89B5C}" destId="{BA3EC8A3-A567-46A3-B0A9-CF4F41973C8D}" srcOrd="0" destOrd="0" presId="urn:microsoft.com/office/officeart/2005/8/layout/default"/>
    <dgm:cxn modelId="{08E30DE4-CDFD-420E-927F-3EA12D5CC1FA}" srcId="{8257145E-9794-43B3-9C34-894D440C9482}" destId="{5DAD822D-4930-4623-8AF2-535A6ECCF5AD}" srcOrd="3" destOrd="0" parTransId="{94097734-AE6B-41FD-A9E2-283232314D22}" sibTransId="{9EA5F82C-DC93-4A1F-845B-DCC9B49F91A1}"/>
    <dgm:cxn modelId="{484FAFE5-8C5A-4301-8742-F06C661936DC}" type="presOf" srcId="{50797F6F-544B-499B-BD8E-D12506E71DC1}" destId="{EB3864D7-73D1-449C-98EE-4111E94789E0}" srcOrd="0" destOrd="0" presId="urn:microsoft.com/office/officeart/2005/8/layout/default"/>
    <dgm:cxn modelId="{634CEBFD-D1CA-4750-B493-4F3AB4E8232C}" type="presOf" srcId="{8FF4A500-320B-44C3-8962-9F22823C6F4B}" destId="{304C7704-5341-4FA0-A8E7-201788C85980}" srcOrd="0" destOrd="0" presId="urn:microsoft.com/office/officeart/2005/8/layout/default"/>
    <dgm:cxn modelId="{4FD51BDF-C6F4-4874-930C-D3610C2B7FA6}" type="presParOf" srcId="{7970181C-5C6E-4E2A-A8FE-57B4FE3F4F46}" destId="{EB3864D7-73D1-449C-98EE-4111E94789E0}" srcOrd="0" destOrd="0" presId="urn:microsoft.com/office/officeart/2005/8/layout/default"/>
    <dgm:cxn modelId="{65E09280-6CA0-4261-A851-BED1AD3B7F18}" type="presParOf" srcId="{7970181C-5C6E-4E2A-A8FE-57B4FE3F4F46}" destId="{5C104E17-A0BA-411D-8DC6-92C8CEEC1868}" srcOrd="1" destOrd="0" presId="urn:microsoft.com/office/officeart/2005/8/layout/default"/>
    <dgm:cxn modelId="{CC154AE0-13D1-4B49-9543-138B0C8EE8DC}" type="presParOf" srcId="{7970181C-5C6E-4E2A-A8FE-57B4FE3F4F46}" destId="{BA3EC8A3-A567-46A3-B0A9-CF4F41973C8D}" srcOrd="2" destOrd="0" presId="urn:microsoft.com/office/officeart/2005/8/layout/default"/>
    <dgm:cxn modelId="{B5EF0032-4758-433F-B8FE-BB9A0EBACE73}" type="presParOf" srcId="{7970181C-5C6E-4E2A-A8FE-57B4FE3F4F46}" destId="{8D0A0A4C-9ED3-4DD1-8130-395F96D861A4}" srcOrd="3" destOrd="0" presId="urn:microsoft.com/office/officeart/2005/8/layout/default"/>
    <dgm:cxn modelId="{F1F16DDA-CD78-473A-A773-4DF88D8FD487}" type="presParOf" srcId="{7970181C-5C6E-4E2A-A8FE-57B4FE3F4F46}" destId="{E77359BD-292E-4B95-AA12-3F7F9A86C940}" srcOrd="4" destOrd="0" presId="urn:microsoft.com/office/officeart/2005/8/layout/default"/>
    <dgm:cxn modelId="{ED8D30F0-3198-4AD6-B4A0-1217CE94B027}" type="presParOf" srcId="{7970181C-5C6E-4E2A-A8FE-57B4FE3F4F46}" destId="{D0237215-3931-4790-A928-9E7B54CED00A}" srcOrd="5" destOrd="0" presId="urn:microsoft.com/office/officeart/2005/8/layout/default"/>
    <dgm:cxn modelId="{62A7C8E6-62E0-4A2A-B1FA-898D0C3BD95A}" type="presParOf" srcId="{7970181C-5C6E-4E2A-A8FE-57B4FE3F4F46}" destId="{AF7E4E0B-58BA-40A3-AADA-24248AF89DFC}" srcOrd="6" destOrd="0" presId="urn:microsoft.com/office/officeart/2005/8/layout/default"/>
    <dgm:cxn modelId="{E40A60B1-173F-47F9-91AF-8C2DB81BA4EA}" type="presParOf" srcId="{7970181C-5C6E-4E2A-A8FE-57B4FE3F4F46}" destId="{F9A5F852-CC5E-4A42-9CB3-7B5729824E7E}" srcOrd="7" destOrd="0" presId="urn:microsoft.com/office/officeart/2005/8/layout/default"/>
    <dgm:cxn modelId="{BFF000C9-F158-4CC3-970E-3253EE936A97}" type="presParOf" srcId="{7970181C-5C6E-4E2A-A8FE-57B4FE3F4F46}" destId="{304C7704-5341-4FA0-A8E7-201788C85980}" srcOrd="8" destOrd="0" presId="urn:microsoft.com/office/officeart/2005/8/layout/default"/>
    <dgm:cxn modelId="{5D13B71A-E502-4C17-9D2E-C22B9D423737}" type="presParOf" srcId="{7970181C-5C6E-4E2A-A8FE-57B4FE3F4F46}" destId="{D2CD0DAA-D2A4-4C25-887D-A313F3CF0F7A}" srcOrd="9" destOrd="0" presId="urn:microsoft.com/office/officeart/2005/8/layout/default"/>
    <dgm:cxn modelId="{C5AC31E1-BB48-4656-827B-B80BBA7CE668}" type="presParOf" srcId="{7970181C-5C6E-4E2A-A8FE-57B4FE3F4F46}" destId="{5F472201-79CB-4506-9A15-0218972D22A1}" srcOrd="10" destOrd="0" presId="urn:microsoft.com/office/officeart/2005/8/layout/default"/>
    <dgm:cxn modelId="{C1024CC7-B80C-4FFB-BD50-3E006E5C7193}" type="presParOf" srcId="{7970181C-5C6E-4E2A-A8FE-57B4FE3F4F46}" destId="{4630B802-E1A6-49D1-B9CC-5807CB51173F}" srcOrd="11" destOrd="0" presId="urn:microsoft.com/office/officeart/2005/8/layout/default"/>
    <dgm:cxn modelId="{45CB900D-E8A9-4EA0-B225-148557D09034}" type="presParOf" srcId="{7970181C-5C6E-4E2A-A8FE-57B4FE3F4F46}" destId="{812A7802-8FC4-434B-A98A-70FE6BD9FE2E}" srcOrd="12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02D2D9-85DA-6C44-BFE2-726338043FB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1CA3DF-46E2-5A40-9CA5-F0F880CDE53B}">
      <dgm:prSet custT="1"/>
      <dgm:spPr>
        <a:solidFill>
          <a:schemeClr val="accent1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>
              <a:solidFill>
                <a:schemeClr val="bg1"/>
              </a:solidFill>
              <a:latin typeface="Trebuchet MS"/>
            </a:rPr>
            <a:t>Single partner for Managed Services across Digital IT</a:t>
          </a:r>
          <a:endParaRPr lang="en-IN" sz="1100">
            <a:solidFill>
              <a:schemeClr val="bg1"/>
            </a:solidFill>
          </a:endParaRPr>
        </a:p>
      </dgm:t>
    </dgm:pt>
    <dgm:pt modelId="{3EEC1721-898E-4B42-A9E2-52E1A8855F8B}" type="parTrans" cxnId="{BAEE81D0-D447-154F-AB91-D6CA61C729E9}">
      <dgm:prSet/>
      <dgm:spPr/>
      <dgm:t>
        <a:bodyPr/>
        <a:lstStyle/>
        <a:p>
          <a:endParaRPr lang="en-US"/>
        </a:p>
      </dgm:t>
    </dgm:pt>
    <dgm:pt modelId="{B34E5FC5-819B-CD4F-AA5E-F9536D7448A7}" type="sibTrans" cxnId="{BAEE81D0-D447-154F-AB91-D6CA61C729E9}">
      <dgm:prSet/>
      <dgm:spPr/>
      <dgm:t>
        <a:bodyPr/>
        <a:lstStyle/>
        <a:p>
          <a:endParaRPr lang="en-US"/>
        </a:p>
      </dgm:t>
    </dgm:pt>
    <dgm:pt modelId="{DD4988A3-5BCC-C84D-944C-8FD5240C4210}">
      <dgm:prSet custT="1"/>
      <dgm:spPr>
        <a:solidFill>
          <a:schemeClr val="accent1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>
              <a:solidFill>
                <a:schemeClr val="bg1"/>
              </a:solidFill>
              <a:latin typeface="Trebuchet MS"/>
            </a:rPr>
            <a:t>Operational Excellence driven by Automation  </a:t>
          </a:r>
          <a:endParaRPr lang="en-IN" sz="1100">
            <a:solidFill>
              <a:schemeClr val="bg1"/>
            </a:solidFill>
          </a:endParaRPr>
        </a:p>
      </dgm:t>
    </dgm:pt>
    <dgm:pt modelId="{1D41B51C-612F-FD4D-B6A0-F355BCD00109}" type="parTrans" cxnId="{B6A2330A-9A63-BC45-880F-17F8EC121AE4}">
      <dgm:prSet/>
      <dgm:spPr/>
      <dgm:t>
        <a:bodyPr/>
        <a:lstStyle/>
        <a:p>
          <a:endParaRPr lang="en-US"/>
        </a:p>
      </dgm:t>
    </dgm:pt>
    <dgm:pt modelId="{91E1DE22-1898-9149-B3DC-BE843422264C}" type="sibTrans" cxnId="{B6A2330A-9A63-BC45-880F-17F8EC121AE4}">
      <dgm:prSet/>
      <dgm:spPr/>
      <dgm:t>
        <a:bodyPr/>
        <a:lstStyle/>
        <a:p>
          <a:endParaRPr lang="en-US"/>
        </a:p>
      </dgm:t>
    </dgm:pt>
    <dgm:pt modelId="{F28DECF2-D511-B74F-B2C7-D60E3623B8B6}">
      <dgm:prSet custT="1"/>
      <dgm:spPr>
        <a:solidFill>
          <a:schemeClr val="accent1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>
              <a:solidFill>
                <a:schemeClr val="bg1"/>
              </a:solidFill>
              <a:latin typeface="Trebuchet MS"/>
            </a:rPr>
            <a:t>Proactive Assurance, Predictive Analytics &amp; AIOps  </a:t>
          </a:r>
          <a:endParaRPr lang="en-IN" sz="1100">
            <a:solidFill>
              <a:schemeClr val="bg1"/>
            </a:solidFill>
          </a:endParaRPr>
        </a:p>
      </dgm:t>
    </dgm:pt>
    <dgm:pt modelId="{6D2D49C8-9419-EF4D-B991-EEB69A89F25D}" type="parTrans" cxnId="{F5167838-0FB0-0244-8FF4-28B76D00F2A2}">
      <dgm:prSet/>
      <dgm:spPr/>
      <dgm:t>
        <a:bodyPr/>
        <a:lstStyle/>
        <a:p>
          <a:endParaRPr lang="en-US"/>
        </a:p>
      </dgm:t>
    </dgm:pt>
    <dgm:pt modelId="{BA6CD298-972B-034D-B2C5-EC04E0A01ADC}" type="sibTrans" cxnId="{F5167838-0FB0-0244-8FF4-28B76D00F2A2}">
      <dgm:prSet/>
      <dgm:spPr/>
      <dgm:t>
        <a:bodyPr/>
        <a:lstStyle/>
        <a:p>
          <a:endParaRPr lang="en-US"/>
        </a:p>
      </dgm:t>
    </dgm:pt>
    <dgm:pt modelId="{1803F8C2-2805-E846-816C-2B72896DDE49}">
      <dgm:prSet custT="1"/>
      <dgm:spPr>
        <a:solidFill>
          <a:schemeClr val="accent1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>
              <a:solidFill>
                <a:schemeClr val="bg1"/>
              </a:solidFill>
              <a:latin typeface="Trebuchet MS"/>
            </a:rPr>
            <a:t>Customer-centric</a:t>
          </a:r>
          <a:r>
            <a:rPr kumimoji="0" lang="en-US" sz="11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rPr>
            <a:t> Service Delivery </a:t>
          </a:r>
          <a:r>
            <a:rPr lang="en-US" sz="1100">
              <a:solidFill>
                <a:schemeClr val="bg1"/>
              </a:solidFill>
              <a:latin typeface="Trebuchet MS"/>
            </a:rPr>
            <a:t>model</a:t>
          </a:r>
          <a:endParaRPr lang="en-IN" sz="1100">
            <a:solidFill>
              <a:schemeClr val="bg1"/>
            </a:solidFill>
          </a:endParaRPr>
        </a:p>
      </dgm:t>
    </dgm:pt>
    <dgm:pt modelId="{FB23B894-BF58-C54F-AA98-FE50870DFD6D}" type="parTrans" cxnId="{B4ED2D16-D058-A448-9466-D37FB59B03AA}">
      <dgm:prSet/>
      <dgm:spPr/>
      <dgm:t>
        <a:bodyPr/>
        <a:lstStyle/>
        <a:p>
          <a:endParaRPr lang="en-US"/>
        </a:p>
      </dgm:t>
    </dgm:pt>
    <dgm:pt modelId="{249A547E-5618-0A45-9842-CDDF0F78353C}" type="sibTrans" cxnId="{B4ED2D16-D058-A448-9466-D37FB59B03AA}">
      <dgm:prSet/>
      <dgm:spPr/>
      <dgm:t>
        <a:bodyPr/>
        <a:lstStyle/>
        <a:p>
          <a:endParaRPr lang="en-US"/>
        </a:p>
      </dgm:t>
    </dgm:pt>
    <dgm:pt modelId="{6C3C3DD2-9A11-8547-AE15-DE076639B030}" type="pres">
      <dgm:prSet presAssocID="{3C02D2D9-85DA-6C44-BFE2-726338043FBD}" presName="diagram" presStyleCnt="0">
        <dgm:presLayoutVars>
          <dgm:dir/>
          <dgm:resizeHandles val="exact"/>
        </dgm:presLayoutVars>
      </dgm:prSet>
      <dgm:spPr/>
    </dgm:pt>
    <dgm:pt modelId="{348DD78F-B648-5547-824F-973EB5E59B31}" type="pres">
      <dgm:prSet presAssocID="{D11CA3DF-46E2-5A40-9CA5-F0F880CDE53B}" presName="node" presStyleLbl="node1" presStyleIdx="0" presStyleCnt="4" custScaleX="290310" custScaleY="257298">
        <dgm:presLayoutVars>
          <dgm:bulletEnabled val="1"/>
        </dgm:presLayoutVars>
      </dgm:prSet>
      <dgm:spPr>
        <a:prstGeom prst="roundRect">
          <a:avLst/>
        </a:prstGeom>
      </dgm:spPr>
    </dgm:pt>
    <dgm:pt modelId="{4702B016-6A82-5148-8083-C192660A7E28}" type="pres">
      <dgm:prSet presAssocID="{B34E5FC5-819B-CD4F-AA5E-F9536D7448A7}" presName="sibTrans" presStyleCnt="0"/>
      <dgm:spPr/>
    </dgm:pt>
    <dgm:pt modelId="{E9DB823B-4BE7-A04F-9451-F3566111F884}" type="pres">
      <dgm:prSet presAssocID="{DD4988A3-5BCC-C84D-944C-8FD5240C4210}" presName="node" presStyleLbl="node1" presStyleIdx="1" presStyleCnt="4" custScaleX="290310" custScaleY="257298">
        <dgm:presLayoutVars>
          <dgm:bulletEnabled val="1"/>
        </dgm:presLayoutVars>
      </dgm:prSet>
      <dgm:spPr>
        <a:prstGeom prst="roundRect">
          <a:avLst/>
        </a:prstGeom>
      </dgm:spPr>
    </dgm:pt>
    <dgm:pt modelId="{575DDE73-6878-E74C-84CB-BD1525427717}" type="pres">
      <dgm:prSet presAssocID="{91E1DE22-1898-9149-B3DC-BE843422264C}" presName="sibTrans" presStyleCnt="0"/>
      <dgm:spPr/>
    </dgm:pt>
    <dgm:pt modelId="{B3764AD2-4C15-B540-A931-362D2C1320C7}" type="pres">
      <dgm:prSet presAssocID="{F28DECF2-D511-B74F-B2C7-D60E3623B8B6}" presName="node" presStyleLbl="node1" presStyleIdx="2" presStyleCnt="4" custScaleX="290310" custScaleY="257298">
        <dgm:presLayoutVars>
          <dgm:bulletEnabled val="1"/>
        </dgm:presLayoutVars>
      </dgm:prSet>
      <dgm:spPr>
        <a:prstGeom prst="roundRect">
          <a:avLst/>
        </a:prstGeom>
      </dgm:spPr>
    </dgm:pt>
    <dgm:pt modelId="{63EA75A0-1AD4-5F47-9B4F-86D05ECCBB16}" type="pres">
      <dgm:prSet presAssocID="{BA6CD298-972B-034D-B2C5-EC04E0A01ADC}" presName="sibTrans" presStyleCnt="0"/>
      <dgm:spPr/>
    </dgm:pt>
    <dgm:pt modelId="{3A54151C-43A9-3D45-B054-8FF18C6724AA}" type="pres">
      <dgm:prSet presAssocID="{1803F8C2-2805-E846-816C-2B72896DDE49}" presName="node" presStyleLbl="node1" presStyleIdx="3" presStyleCnt="4" custScaleX="290310" custScaleY="25729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99F3A02-A7F7-774C-8E19-EB17CECFBD1F}" type="presOf" srcId="{1803F8C2-2805-E846-816C-2B72896DDE49}" destId="{3A54151C-43A9-3D45-B054-8FF18C6724AA}" srcOrd="0" destOrd="0" presId="urn:microsoft.com/office/officeart/2005/8/layout/default"/>
    <dgm:cxn modelId="{B6A2330A-9A63-BC45-880F-17F8EC121AE4}" srcId="{3C02D2D9-85DA-6C44-BFE2-726338043FBD}" destId="{DD4988A3-5BCC-C84D-944C-8FD5240C4210}" srcOrd="1" destOrd="0" parTransId="{1D41B51C-612F-FD4D-B6A0-F355BCD00109}" sibTransId="{91E1DE22-1898-9149-B3DC-BE843422264C}"/>
    <dgm:cxn modelId="{B4ED2D16-D058-A448-9466-D37FB59B03AA}" srcId="{3C02D2D9-85DA-6C44-BFE2-726338043FBD}" destId="{1803F8C2-2805-E846-816C-2B72896DDE49}" srcOrd="3" destOrd="0" parTransId="{FB23B894-BF58-C54F-AA98-FE50870DFD6D}" sibTransId="{249A547E-5618-0A45-9842-CDDF0F78353C}"/>
    <dgm:cxn modelId="{F5167838-0FB0-0244-8FF4-28B76D00F2A2}" srcId="{3C02D2D9-85DA-6C44-BFE2-726338043FBD}" destId="{F28DECF2-D511-B74F-B2C7-D60E3623B8B6}" srcOrd="2" destOrd="0" parTransId="{6D2D49C8-9419-EF4D-B991-EEB69A89F25D}" sibTransId="{BA6CD298-972B-034D-B2C5-EC04E0A01ADC}"/>
    <dgm:cxn modelId="{43D86D3E-7339-094B-91D2-2F9017092783}" type="presOf" srcId="{F28DECF2-D511-B74F-B2C7-D60E3623B8B6}" destId="{B3764AD2-4C15-B540-A931-362D2C1320C7}" srcOrd="0" destOrd="0" presId="urn:microsoft.com/office/officeart/2005/8/layout/default"/>
    <dgm:cxn modelId="{EAA9FB93-34BD-624D-8409-AD8C61DD872C}" type="presOf" srcId="{3C02D2D9-85DA-6C44-BFE2-726338043FBD}" destId="{6C3C3DD2-9A11-8547-AE15-DE076639B030}" srcOrd="0" destOrd="0" presId="urn:microsoft.com/office/officeart/2005/8/layout/default"/>
    <dgm:cxn modelId="{B28042C7-BBCB-C849-9598-729ECBCED22B}" type="presOf" srcId="{D11CA3DF-46E2-5A40-9CA5-F0F880CDE53B}" destId="{348DD78F-B648-5547-824F-973EB5E59B31}" srcOrd="0" destOrd="0" presId="urn:microsoft.com/office/officeart/2005/8/layout/default"/>
    <dgm:cxn modelId="{BAEE81D0-D447-154F-AB91-D6CA61C729E9}" srcId="{3C02D2D9-85DA-6C44-BFE2-726338043FBD}" destId="{D11CA3DF-46E2-5A40-9CA5-F0F880CDE53B}" srcOrd="0" destOrd="0" parTransId="{3EEC1721-898E-4B42-A9E2-52E1A8855F8B}" sibTransId="{B34E5FC5-819B-CD4F-AA5E-F9536D7448A7}"/>
    <dgm:cxn modelId="{26023EE5-2B04-A348-93C2-38B0DEC68537}" type="presOf" srcId="{DD4988A3-5BCC-C84D-944C-8FD5240C4210}" destId="{E9DB823B-4BE7-A04F-9451-F3566111F884}" srcOrd="0" destOrd="0" presId="urn:microsoft.com/office/officeart/2005/8/layout/default"/>
    <dgm:cxn modelId="{E8581534-6A23-D741-8028-C8ADD8288F26}" type="presParOf" srcId="{6C3C3DD2-9A11-8547-AE15-DE076639B030}" destId="{348DD78F-B648-5547-824F-973EB5E59B31}" srcOrd="0" destOrd="0" presId="urn:microsoft.com/office/officeart/2005/8/layout/default"/>
    <dgm:cxn modelId="{7DD0B290-DCC7-3040-9D64-A5FD0B87CCD6}" type="presParOf" srcId="{6C3C3DD2-9A11-8547-AE15-DE076639B030}" destId="{4702B016-6A82-5148-8083-C192660A7E28}" srcOrd="1" destOrd="0" presId="urn:microsoft.com/office/officeart/2005/8/layout/default"/>
    <dgm:cxn modelId="{1ADC5F4B-49CE-B24F-AD5E-B7F5C04F40CE}" type="presParOf" srcId="{6C3C3DD2-9A11-8547-AE15-DE076639B030}" destId="{E9DB823B-4BE7-A04F-9451-F3566111F884}" srcOrd="2" destOrd="0" presId="urn:microsoft.com/office/officeart/2005/8/layout/default"/>
    <dgm:cxn modelId="{9BBF7871-2ACA-724D-97F2-E886B6C09C8A}" type="presParOf" srcId="{6C3C3DD2-9A11-8547-AE15-DE076639B030}" destId="{575DDE73-6878-E74C-84CB-BD1525427717}" srcOrd="3" destOrd="0" presId="urn:microsoft.com/office/officeart/2005/8/layout/default"/>
    <dgm:cxn modelId="{8ACB8C0F-B155-8945-B1F2-3D5176CB64E2}" type="presParOf" srcId="{6C3C3DD2-9A11-8547-AE15-DE076639B030}" destId="{B3764AD2-4C15-B540-A931-362D2C1320C7}" srcOrd="4" destOrd="0" presId="urn:microsoft.com/office/officeart/2005/8/layout/default"/>
    <dgm:cxn modelId="{1111AE60-FC4D-4C4B-9350-8E9C5A09E616}" type="presParOf" srcId="{6C3C3DD2-9A11-8547-AE15-DE076639B030}" destId="{63EA75A0-1AD4-5F47-9B4F-86D05ECCBB16}" srcOrd="5" destOrd="0" presId="urn:microsoft.com/office/officeart/2005/8/layout/default"/>
    <dgm:cxn modelId="{48D18276-4CD2-7B4E-8E01-0B0BFFCC870D}" type="presParOf" srcId="{6C3C3DD2-9A11-8547-AE15-DE076639B030}" destId="{3A54151C-43A9-3D45-B054-8FF18C6724A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7CCBF2-51F2-B249-A6F6-EDD738ECAB2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0874F3-320F-4941-AC5A-14636EF031C4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>
              <a:solidFill>
                <a:srgbClr val="BED730"/>
              </a:solidFill>
              <a:latin typeface="Trebuchet MS" panose="020B0703020202090204" pitchFamily="34" charset="0"/>
            </a:rPr>
            <a:t>Infinit FSO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>
              <a:latin typeface="Trebuchet MS" panose="020B0703020202090204" pitchFamily="34" charset="0"/>
            </a:rPr>
            <a:t>AIOps driven excellence with observability across your digital stack</a:t>
          </a:r>
          <a:endParaRPr lang="en-IN" sz="1200">
            <a:latin typeface="Trebuchet MS" panose="020B0703020202090204" pitchFamily="34" charset="0"/>
          </a:endParaRPr>
        </a:p>
      </dgm:t>
    </dgm:pt>
    <dgm:pt modelId="{65B4E2DE-720F-4040-95A1-587CAF7B0C2E}" type="parTrans" cxnId="{740AC0BF-D53D-B142-A851-5C972D58B987}">
      <dgm:prSet/>
      <dgm:spPr/>
      <dgm:t>
        <a:bodyPr/>
        <a:lstStyle/>
        <a:p>
          <a:endParaRPr lang="en-US" sz="1600"/>
        </a:p>
      </dgm:t>
    </dgm:pt>
    <dgm:pt modelId="{AAFFB5FF-545E-8749-A30B-BF8E76740F4F}" type="sibTrans" cxnId="{740AC0BF-D53D-B142-A851-5C972D58B987}">
      <dgm:prSet/>
      <dgm:spPr/>
      <dgm:t>
        <a:bodyPr/>
        <a:lstStyle/>
        <a:p>
          <a:endParaRPr lang="en-US" sz="1600"/>
        </a:p>
      </dgm:t>
    </dgm:pt>
    <dgm:pt modelId="{A228E90B-D350-5548-A390-EE94459E50FB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  <a:effectLst/>
      </dgm:spPr>
      <dgm:t>
        <a:bodyPr/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Infinit AI/ML 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Trebuchet MS" panose="020B0703020202090204" pitchFamily="34" charset="0"/>
            </a:rPr>
            <a:t>Supervise &amp; simplify your entire AI/ML lifecycle</a:t>
          </a:r>
          <a:endParaRPr lang="en-IN" sz="1200" kern="1200" dirty="0">
            <a:latin typeface="Trebuchet MS" panose="020B0703020202090204" pitchFamily="34" charset="0"/>
          </a:endParaRPr>
        </a:p>
      </dgm:t>
    </dgm:pt>
    <dgm:pt modelId="{AE7BE8C8-563D-AE41-A9B1-80DFA898A4B3}" type="parTrans" cxnId="{B5A94571-2C66-EC4A-851D-3EE6EFD27475}">
      <dgm:prSet/>
      <dgm:spPr/>
      <dgm:t>
        <a:bodyPr/>
        <a:lstStyle/>
        <a:p>
          <a:endParaRPr lang="en-US" sz="1600"/>
        </a:p>
      </dgm:t>
    </dgm:pt>
    <dgm:pt modelId="{A1FC357A-EC37-DB40-894B-D8FEBC09F06E}" type="sibTrans" cxnId="{B5A94571-2C66-EC4A-851D-3EE6EFD27475}">
      <dgm:prSet/>
      <dgm:spPr/>
      <dgm:t>
        <a:bodyPr/>
        <a:lstStyle/>
        <a:p>
          <a:endParaRPr lang="en-US" sz="1600"/>
        </a:p>
      </dgm:t>
    </dgm:pt>
    <dgm:pt modelId="{B49427F3-A782-BD4C-B23C-ACBC4F964849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  <a:effectLst/>
      </dgm:spPr>
      <dgm:t>
        <a:bodyPr/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Infinit DAM 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Trebuchet MS" panose="020B0703020202090204" pitchFamily="34" charset="0"/>
            </a:rPr>
            <a:t>Increase brand visibility &amp; enhance your digital 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Trebuchet MS" panose="020B0703020202090204" pitchFamily="34" charset="0"/>
            </a:rPr>
            <a:t>content strategy</a:t>
          </a:r>
          <a:endParaRPr lang="en-IN" sz="1200" kern="1200" dirty="0">
            <a:latin typeface="Trebuchet MS" panose="020B0703020202090204" pitchFamily="34" charset="0"/>
          </a:endParaRPr>
        </a:p>
      </dgm:t>
    </dgm:pt>
    <dgm:pt modelId="{6D457B51-BEC5-6049-A137-5AF50E2A1D46}" type="parTrans" cxnId="{2090C266-CDE8-7D4A-9CB3-376CE0267593}">
      <dgm:prSet/>
      <dgm:spPr/>
      <dgm:t>
        <a:bodyPr/>
        <a:lstStyle/>
        <a:p>
          <a:endParaRPr lang="en-US" sz="1600"/>
        </a:p>
      </dgm:t>
    </dgm:pt>
    <dgm:pt modelId="{07CB82AE-FA4E-374B-99C9-CBB48E476BE3}" type="sibTrans" cxnId="{2090C266-CDE8-7D4A-9CB3-376CE0267593}">
      <dgm:prSet/>
      <dgm:spPr/>
      <dgm:t>
        <a:bodyPr/>
        <a:lstStyle/>
        <a:p>
          <a:endParaRPr lang="en-US" sz="1600"/>
        </a:p>
      </dgm:t>
    </dgm:pt>
    <dgm:pt modelId="{A6854B13-2C1A-694F-91EC-DADEAAEDBEB1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  <a:effectLst/>
      </dgm:spPr>
      <dgm:t>
        <a:bodyPr/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Infinit Retail Intelligence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>
              <a:latin typeface="Trebuchet MS" panose="020B0703020202090204" pitchFamily="34" charset="0"/>
            </a:rPr>
            <a:t>Digitalize your forward supply chain management</a:t>
          </a:r>
          <a:endParaRPr lang="en-IN" sz="1200" kern="1200">
            <a:latin typeface="Trebuchet MS" panose="020B0703020202090204" pitchFamily="34" charset="0"/>
          </a:endParaRPr>
        </a:p>
      </dgm:t>
    </dgm:pt>
    <dgm:pt modelId="{6C6655DE-67D8-9446-85D9-B2C190F1EE2D}" type="parTrans" cxnId="{332371D8-FD1D-AD4C-BC32-31E3B746E743}">
      <dgm:prSet/>
      <dgm:spPr/>
      <dgm:t>
        <a:bodyPr/>
        <a:lstStyle/>
        <a:p>
          <a:endParaRPr lang="en-US" sz="1600"/>
        </a:p>
      </dgm:t>
    </dgm:pt>
    <dgm:pt modelId="{39853C6D-0ACD-B741-A18C-0CDB3B6B0EAC}" type="sibTrans" cxnId="{332371D8-FD1D-AD4C-BC32-31E3B746E743}">
      <dgm:prSet/>
      <dgm:spPr/>
      <dgm:t>
        <a:bodyPr/>
        <a:lstStyle/>
        <a:p>
          <a:endParaRPr lang="en-US" sz="1600"/>
        </a:p>
      </dgm:t>
    </dgm:pt>
    <dgm:pt modelId="{DA9C53F3-946B-F94D-AD5B-F5E6A5D7652A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  <a:effectLst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kern="1200">
              <a:latin typeface="Trebuchet MS" panose="020B0703020202090204" pitchFamily="34" charset="0"/>
            </a:rPr>
            <a:t>Build a Digital culture within the organization with </a:t>
          </a:r>
          <a:r>
            <a:rPr lang="en-US" sz="1200" b="1" kern="120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Digital Assessment </a:t>
          </a:r>
          <a:r>
            <a:rPr lang="en-US" sz="1200" kern="1200">
              <a:latin typeface="Trebuchet MS" panose="020B0703020202090204" pitchFamily="34" charset="0"/>
            </a:rPr>
            <a:t>&amp; </a:t>
          </a:r>
          <a:r>
            <a:rPr lang="en-US" sz="1200" b="1" kern="120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AR/VR/XR </a:t>
          </a:r>
          <a:r>
            <a:rPr lang="en-US" sz="1200" kern="1200">
              <a:latin typeface="Trebuchet MS" panose="020B0703020202090204" pitchFamily="34" charset="0"/>
            </a:rPr>
            <a:t>services</a:t>
          </a:r>
          <a:endParaRPr lang="en-IN" sz="1200" kern="1200">
            <a:latin typeface="Trebuchet MS" panose="020B0703020202090204" pitchFamily="34" charset="0"/>
          </a:endParaRPr>
        </a:p>
      </dgm:t>
    </dgm:pt>
    <dgm:pt modelId="{B76DF6B0-BBC6-414E-8B2C-95F2905FE9DE}" type="parTrans" cxnId="{5A3B4DE5-7AA3-6948-B1C8-AA0C98C2A1E6}">
      <dgm:prSet/>
      <dgm:spPr/>
      <dgm:t>
        <a:bodyPr/>
        <a:lstStyle/>
        <a:p>
          <a:endParaRPr lang="en-US" sz="1600"/>
        </a:p>
      </dgm:t>
    </dgm:pt>
    <dgm:pt modelId="{BA07859D-ACFE-994C-9079-F9E0443DF047}" type="sibTrans" cxnId="{5A3B4DE5-7AA3-6948-B1C8-AA0C98C2A1E6}">
      <dgm:prSet/>
      <dgm:spPr/>
      <dgm:t>
        <a:bodyPr/>
        <a:lstStyle/>
        <a:p>
          <a:endParaRPr lang="en-US" sz="1600"/>
        </a:p>
      </dgm:t>
    </dgm:pt>
    <dgm:pt modelId="{7FD47F51-F5B3-774E-B03E-A11128C2F48A}">
      <dgm:prSet custT="1"/>
      <dgm:spPr>
        <a:solidFill>
          <a:srgbClr val="10253F">
            <a:alpha val="50196"/>
          </a:srgbClr>
        </a:solidFill>
        <a:ln w="6350">
          <a:solidFill>
            <a:schemeClr val="accent1">
              <a:lumMod val="75000"/>
            </a:schemeClr>
          </a:solidFill>
        </a:ln>
        <a:effectLst/>
      </dgm:spPr>
      <dgm:t>
        <a:bodyPr/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App Modernization 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Trebuchet MS" panose="020B0703020202090204" pitchFamily="34" charset="0"/>
            </a:rPr>
            <a:t>and </a:t>
          </a:r>
          <a:r>
            <a:rPr lang="en-US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DevSecOps</a:t>
          </a:r>
          <a:r>
            <a:rPr lang="en-US" sz="1200" kern="1200" dirty="0">
              <a:latin typeface="Trebuchet MS" panose="020B0703020202090204" pitchFamily="34" charset="0"/>
            </a:rPr>
            <a:t> for faster time to market</a:t>
          </a:r>
          <a:endParaRPr lang="en-IN" sz="1200" kern="1200" dirty="0">
            <a:latin typeface="Trebuchet MS" panose="020B0703020202090204" pitchFamily="34" charset="0"/>
          </a:endParaRPr>
        </a:p>
      </dgm:t>
    </dgm:pt>
    <dgm:pt modelId="{975CB853-D8EB-7748-BD71-FBD699737837}" type="parTrans" cxnId="{42837A55-551D-F846-8B43-8BE4108BFA46}">
      <dgm:prSet/>
      <dgm:spPr/>
      <dgm:t>
        <a:bodyPr/>
        <a:lstStyle/>
        <a:p>
          <a:endParaRPr lang="en-US" sz="1600"/>
        </a:p>
      </dgm:t>
    </dgm:pt>
    <dgm:pt modelId="{01222203-7F71-CF41-B161-22AAAE64AA8D}" type="sibTrans" cxnId="{42837A55-551D-F846-8B43-8BE4108BFA46}">
      <dgm:prSet/>
      <dgm:spPr/>
      <dgm:t>
        <a:bodyPr/>
        <a:lstStyle/>
        <a:p>
          <a:endParaRPr lang="en-US" sz="1600"/>
        </a:p>
      </dgm:t>
    </dgm:pt>
    <dgm:pt modelId="{A7DF86BD-33E9-4798-984D-98B0E27DC43D}">
      <dgm:prSet custT="1"/>
      <dgm:spPr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Industry Application </a:t>
          </a:r>
          <a:r>
            <a:rPr lang="en-IN" sz="1200" b="1" kern="1200" dirty="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rPr>
            <a:t>Services to unlock business agility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200" b="1" kern="1200" dirty="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rPr>
            <a:t>SAP, Oracle, Microsoft </a:t>
          </a:r>
        </a:p>
      </dgm:t>
    </dgm:pt>
    <dgm:pt modelId="{6E645D93-35F8-4C97-8C92-9DD8CA738E6B}" type="parTrans" cxnId="{13C3028C-3079-4D5E-9E11-794B61DD51DE}">
      <dgm:prSet/>
      <dgm:spPr/>
      <dgm:t>
        <a:bodyPr/>
        <a:lstStyle/>
        <a:p>
          <a:endParaRPr lang="en-US" sz="1600"/>
        </a:p>
      </dgm:t>
    </dgm:pt>
    <dgm:pt modelId="{7AF97DCF-52A6-43DD-8CC7-968861B86A6E}" type="sibTrans" cxnId="{13C3028C-3079-4D5E-9E11-794B61DD51DE}">
      <dgm:prSet/>
      <dgm:spPr/>
      <dgm:t>
        <a:bodyPr/>
        <a:lstStyle/>
        <a:p>
          <a:endParaRPr lang="en-US" sz="1600"/>
        </a:p>
      </dgm:t>
    </dgm:pt>
    <dgm:pt modelId="{E4E6C8FB-2800-FE4D-93BA-37073DEAB558}" type="pres">
      <dgm:prSet presAssocID="{2D7CCBF2-51F2-B249-A6F6-EDD738ECAB25}" presName="diagram" presStyleCnt="0">
        <dgm:presLayoutVars>
          <dgm:dir/>
          <dgm:resizeHandles val="exact"/>
        </dgm:presLayoutVars>
      </dgm:prSet>
      <dgm:spPr/>
    </dgm:pt>
    <dgm:pt modelId="{A91CCEC1-9C80-6A4C-ABE0-E3372ED59A97}" type="pres">
      <dgm:prSet presAssocID="{1A0874F3-320F-4941-AC5A-14636EF031C4}" presName="node" presStyleLbl="node1" presStyleIdx="0" presStyleCnt="7" custScaleX="61875" custScaleY="72570">
        <dgm:presLayoutVars>
          <dgm:bulletEnabled val="1"/>
        </dgm:presLayoutVars>
      </dgm:prSet>
      <dgm:spPr>
        <a:prstGeom prst="roundRect">
          <a:avLst/>
        </a:prstGeom>
      </dgm:spPr>
    </dgm:pt>
    <dgm:pt modelId="{91FFCAD9-70EC-5546-ACCE-F6588B1A359D}" type="pres">
      <dgm:prSet presAssocID="{AAFFB5FF-545E-8749-A30B-BF8E76740F4F}" presName="sibTrans" presStyleCnt="0"/>
      <dgm:spPr/>
    </dgm:pt>
    <dgm:pt modelId="{9CA32A64-8650-1145-8EB8-0635DF77AD2A}" type="pres">
      <dgm:prSet presAssocID="{A228E90B-D350-5548-A390-EE94459E50FB}" presName="node" presStyleLbl="node1" presStyleIdx="1" presStyleCnt="7" custScaleX="61875" custScaleY="72570">
        <dgm:presLayoutVars>
          <dgm:bulletEnabled val="1"/>
        </dgm:presLayoutVars>
      </dgm:prSet>
      <dgm:spPr>
        <a:prstGeom prst="roundRect">
          <a:avLst/>
        </a:prstGeom>
      </dgm:spPr>
    </dgm:pt>
    <dgm:pt modelId="{BD423976-178C-B84B-A4FC-552A1C1F75C6}" type="pres">
      <dgm:prSet presAssocID="{A1FC357A-EC37-DB40-894B-D8FEBC09F06E}" presName="sibTrans" presStyleCnt="0"/>
      <dgm:spPr/>
    </dgm:pt>
    <dgm:pt modelId="{E4F7AB0A-500B-1D4C-9647-859B9D751230}" type="pres">
      <dgm:prSet presAssocID="{B49427F3-A782-BD4C-B23C-ACBC4F964849}" presName="node" presStyleLbl="node1" presStyleIdx="2" presStyleCnt="7" custScaleX="61875" custScaleY="72570">
        <dgm:presLayoutVars>
          <dgm:bulletEnabled val="1"/>
        </dgm:presLayoutVars>
      </dgm:prSet>
      <dgm:spPr>
        <a:prstGeom prst="roundRect">
          <a:avLst/>
        </a:prstGeom>
      </dgm:spPr>
    </dgm:pt>
    <dgm:pt modelId="{E87858D1-6493-CD40-910E-3C8FFCF96B7B}" type="pres">
      <dgm:prSet presAssocID="{07CB82AE-FA4E-374B-99C9-CBB48E476BE3}" presName="sibTrans" presStyleCnt="0"/>
      <dgm:spPr/>
    </dgm:pt>
    <dgm:pt modelId="{D959ECF3-F8C5-5046-9082-D92491C7878B}" type="pres">
      <dgm:prSet presAssocID="{A6854B13-2C1A-694F-91EC-DADEAAEDBEB1}" presName="node" presStyleLbl="node1" presStyleIdx="3" presStyleCnt="7" custScaleX="61875" custScaleY="72570">
        <dgm:presLayoutVars>
          <dgm:bulletEnabled val="1"/>
        </dgm:presLayoutVars>
      </dgm:prSet>
      <dgm:spPr>
        <a:prstGeom prst="roundRect">
          <a:avLst/>
        </a:prstGeom>
      </dgm:spPr>
    </dgm:pt>
    <dgm:pt modelId="{4038498F-8AF8-0647-BF9E-9B2B0D09C56F}" type="pres">
      <dgm:prSet presAssocID="{39853C6D-0ACD-B741-A18C-0CDB3B6B0EAC}" presName="sibTrans" presStyleCnt="0"/>
      <dgm:spPr/>
    </dgm:pt>
    <dgm:pt modelId="{AC813625-657F-B74C-A3A7-84B6E9C2F50B}" type="pres">
      <dgm:prSet presAssocID="{DA9C53F3-946B-F94D-AD5B-F5E6A5D7652A}" presName="node" presStyleLbl="node1" presStyleIdx="4" presStyleCnt="7" custScaleX="61875" custScaleY="72570">
        <dgm:presLayoutVars>
          <dgm:bulletEnabled val="1"/>
        </dgm:presLayoutVars>
      </dgm:prSet>
      <dgm:spPr>
        <a:prstGeom prst="roundRect">
          <a:avLst/>
        </a:prstGeom>
      </dgm:spPr>
    </dgm:pt>
    <dgm:pt modelId="{427352BE-D364-C840-988A-1AD2E4738F42}" type="pres">
      <dgm:prSet presAssocID="{BA07859D-ACFE-994C-9079-F9E0443DF047}" presName="sibTrans" presStyleCnt="0"/>
      <dgm:spPr/>
    </dgm:pt>
    <dgm:pt modelId="{90306AB7-3020-9745-9265-9FB10A7F9C07}" type="pres">
      <dgm:prSet presAssocID="{7FD47F51-F5B3-774E-B03E-A11128C2F48A}" presName="node" presStyleLbl="node1" presStyleIdx="5" presStyleCnt="7" custScaleX="61875" custScaleY="72570">
        <dgm:presLayoutVars>
          <dgm:bulletEnabled val="1"/>
        </dgm:presLayoutVars>
      </dgm:prSet>
      <dgm:spPr>
        <a:prstGeom prst="roundRect">
          <a:avLst/>
        </a:prstGeom>
      </dgm:spPr>
    </dgm:pt>
    <dgm:pt modelId="{83E781E9-7F89-4DE2-87BD-180D5E24C2D0}" type="pres">
      <dgm:prSet presAssocID="{01222203-7F71-CF41-B161-22AAAE64AA8D}" presName="sibTrans" presStyleCnt="0"/>
      <dgm:spPr/>
    </dgm:pt>
    <dgm:pt modelId="{50FDBD12-C0F8-4D3E-BC95-1AC7CD6E6DEA}" type="pres">
      <dgm:prSet presAssocID="{A7DF86BD-33E9-4798-984D-98B0E27DC43D}" presName="node" presStyleLbl="node1" presStyleIdx="6" presStyleCnt="7" custScaleX="61875" custScaleY="72570">
        <dgm:presLayoutVars>
          <dgm:bulletEnabled val="1"/>
        </dgm:presLayoutVars>
      </dgm:prSet>
      <dgm:spPr>
        <a:xfrm>
          <a:off x="8903205" y="2176368"/>
          <a:ext cx="2422773" cy="1453663"/>
        </a:xfrm>
        <a:prstGeom prst="roundRect">
          <a:avLst/>
        </a:prstGeom>
      </dgm:spPr>
    </dgm:pt>
  </dgm:ptLst>
  <dgm:cxnLst>
    <dgm:cxn modelId="{A6B3D90F-853E-42A9-8B3E-43985B391ABF}" type="presOf" srcId="{A6854B13-2C1A-694F-91EC-DADEAAEDBEB1}" destId="{D959ECF3-F8C5-5046-9082-D92491C7878B}" srcOrd="0" destOrd="0" presId="urn:microsoft.com/office/officeart/2005/8/layout/default"/>
    <dgm:cxn modelId="{E7A2EA63-E882-4AD9-A422-7726B0485453}" type="presOf" srcId="{A7DF86BD-33E9-4798-984D-98B0E27DC43D}" destId="{50FDBD12-C0F8-4D3E-BC95-1AC7CD6E6DEA}" srcOrd="0" destOrd="0" presId="urn:microsoft.com/office/officeart/2005/8/layout/default"/>
    <dgm:cxn modelId="{2090C266-CDE8-7D4A-9CB3-376CE0267593}" srcId="{2D7CCBF2-51F2-B249-A6F6-EDD738ECAB25}" destId="{B49427F3-A782-BD4C-B23C-ACBC4F964849}" srcOrd="2" destOrd="0" parTransId="{6D457B51-BEC5-6049-A137-5AF50E2A1D46}" sibTransId="{07CB82AE-FA4E-374B-99C9-CBB48E476BE3}"/>
    <dgm:cxn modelId="{B5A94571-2C66-EC4A-851D-3EE6EFD27475}" srcId="{2D7CCBF2-51F2-B249-A6F6-EDD738ECAB25}" destId="{A228E90B-D350-5548-A390-EE94459E50FB}" srcOrd="1" destOrd="0" parTransId="{AE7BE8C8-563D-AE41-A9B1-80DFA898A4B3}" sibTransId="{A1FC357A-EC37-DB40-894B-D8FEBC09F06E}"/>
    <dgm:cxn modelId="{42837A55-551D-F846-8B43-8BE4108BFA46}" srcId="{2D7CCBF2-51F2-B249-A6F6-EDD738ECAB25}" destId="{7FD47F51-F5B3-774E-B03E-A11128C2F48A}" srcOrd="5" destOrd="0" parTransId="{975CB853-D8EB-7748-BD71-FBD699737837}" sibTransId="{01222203-7F71-CF41-B161-22AAAE64AA8D}"/>
    <dgm:cxn modelId="{13C3028C-3079-4D5E-9E11-794B61DD51DE}" srcId="{2D7CCBF2-51F2-B249-A6F6-EDD738ECAB25}" destId="{A7DF86BD-33E9-4798-984D-98B0E27DC43D}" srcOrd="6" destOrd="0" parTransId="{6E645D93-35F8-4C97-8C92-9DD8CA738E6B}" sibTransId="{7AF97DCF-52A6-43DD-8CC7-968861B86A6E}"/>
    <dgm:cxn modelId="{1ED738A4-D91E-4BA9-8869-F9193F27252E}" type="presOf" srcId="{B49427F3-A782-BD4C-B23C-ACBC4F964849}" destId="{E4F7AB0A-500B-1D4C-9647-859B9D751230}" srcOrd="0" destOrd="0" presId="urn:microsoft.com/office/officeart/2005/8/layout/default"/>
    <dgm:cxn modelId="{398A0DBA-32CD-4230-BB8C-143543D99E6E}" type="presOf" srcId="{1A0874F3-320F-4941-AC5A-14636EF031C4}" destId="{A91CCEC1-9C80-6A4C-ABE0-E3372ED59A97}" srcOrd="0" destOrd="0" presId="urn:microsoft.com/office/officeart/2005/8/layout/default"/>
    <dgm:cxn modelId="{CFB4B7BE-FD63-4804-83EE-C27A66A71EE9}" type="presOf" srcId="{DA9C53F3-946B-F94D-AD5B-F5E6A5D7652A}" destId="{AC813625-657F-B74C-A3A7-84B6E9C2F50B}" srcOrd="0" destOrd="0" presId="urn:microsoft.com/office/officeart/2005/8/layout/default"/>
    <dgm:cxn modelId="{740AC0BF-D53D-B142-A851-5C972D58B987}" srcId="{2D7CCBF2-51F2-B249-A6F6-EDD738ECAB25}" destId="{1A0874F3-320F-4941-AC5A-14636EF031C4}" srcOrd="0" destOrd="0" parTransId="{65B4E2DE-720F-4040-95A1-587CAF7B0C2E}" sibTransId="{AAFFB5FF-545E-8749-A30B-BF8E76740F4F}"/>
    <dgm:cxn modelId="{819A8CC8-9489-468F-A7F9-A7C818783B6A}" type="presOf" srcId="{7FD47F51-F5B3-774E-B03E-A11128C2F48A}" destId="{90306AB7-3020-9745-9265-9FB10A7F9C07}" srcOrd="0" destOrd="0" presId="urn:microsoft.com/office/officeart/2005/8/layout/default"/>
    <dgm:cxn modelId="{332371D8-FD1D-AD4C-BC32-31E3B746E743}" srcId="{2D7CCBF2-51F2-B249-A6F6-EDD738ECAB25}" destId="{A6854B13-2C1A-694F-91EC-DADEAAEDBEB1}" srcOrd="3" destOrd="0" parTransId="{6C6655DE-67D8-9446-85D9-B2C190F1EE2D}" sibTransId="{39853C6D-0ACD-B741-A18C-0CDB3B6B0EAC}"/>
    <dgm:cxn modelId="{17DFDDDA-A849-4075-ACB0-68DEBAF20103}" type="presOf" srcId="{A228E90B-D350-5548-A390-EE94459E50FB}" destId="{9CA32A64-8650-1145-8EB8-0635DF77AD2A}" srcOrd="0" destOrd="0" presId="urn:microsoft.com/office/officeart/2005/8/layout/default"/>
    <dgm:cxn modelId="{5A3B4DE5-7AA3-6948-B1C8-AA0C98C2A1E6}" srcId="{2D7CCBF2-51F2-B249-A6F6-EDD738ECAB25}" destId="{DA9C53F3-946B-F94D-AD5B-F5E6A5D7652A}" srcOrd="4" destOrd="0" parTransId="{B76DF6B0-BBC6-414E-8B2C-95F2905FE9DE}" sibTransId="{BA07859D-ACFE-994C-9079-F9E0443DF047}"/>
    <dgm:cxn modelId="{FCF4C3EF-B728-45DC-82E9-029F934A7200}" type="presOf" srcId="{2D7CCBF2-51F2-B249-A6F6-EDD738ECAB25}" destId="{E4E6C8FB-2800-FE4D-93BA-37073DEAB558}" srcOrd="0" destOrd="0" presId="urn:microsoft.com/office/officeart/2005/8/layout/default"/>
    <dgm:cxn modelId="{622AA091-361C-4ACC-9543-68E75EF247E9}" type="presParOf" srcId="{E4E6C8FB-2800-FE4D-93BA-37073DEAB558}" destId="{A91CCEC1-9C80-6A4C-ABE0-E3372ED59A97}" srcOrd="0" destOrd="0" presId="urn:microsoft.com/office/officeart/2005/8/layout/default"/>
    <dgm:cxn modelId="{76C4B35D-EDC8-4B2F-BF19-753A5E067A7B}" type="presParOf" srcId="{E4E6C8FB-2800-FE4D-93BA-37073DEAB558}" destId="{91FFCAD9-70EC-5546-ACCE-F6588B1A359D}" srcOrd="1" destOrd="0" presId="urn:microsoft.com/office/officeart/2005/8/layout/default"/>
    <dgm:cxn modelId="{42D5FD6C-3ADE-4649-8E4C-9F719EA86C0D}" type="presParOf" srcId="{E4E6C8FB-2800-FE4D-93BA-37073DEAB558}" destId="{9CA32A64-8650-1145-8EB8-0635DF77AD2A}" srcOrd="2" destOrd="0" presId="urn:microsoft.com/office/officeart/2005/8/layout/default"/>
    <dgm:cxn modelId="{5DD83C6F-3430-4D0B-AF36-1490F04838A8}" type="presParOf" srcId="{E4E6C8FB-2800-FE4D-93BA-37073DEAB558}" destId="{BD423976-178C-B84B-A4FC-552A1C1F75C6}" srcOrd="3" destOrd="0" presId="urn:microsoft.com/office/officeart/2005/8/layout/default"/>
    <dgm:cxn modelId="{89B97A15-E983-429A-B3AC-DA9E9030631E}" type="presParOf" srcId="{E4E6C8FB-2800-FE4D-93BA-37073DEAB558}" destId="{E4F7AB0A-500B-1D4C-9647-859B9D751230}" srcOrd="4" destOrd="0" presId="urn:microsoft.com/office/officeart/2005/8/layout/default"/>
    <dgm:cxn modelId="{D1DCB4A2-324E-4DA4-80A9-F3239F158121}" type="presParOf" srcId="{E4E6C8FB-2800-FE4D-93BA-37073DEAB558}" destId="{E87858D1-6493-CD40-910E-3C8FFCF96B7B}" srcOrd="5" destOrd="0" presId="urn:microsoft.com/office/officeart/2005/8/layout/default"/>
    <dgm:cxn modelId="{C55E14C2-25F1-4657-870D-44FAC0298183}" type="presParOf" srcId="{E4E6C8FB-2800-FE4D-93BA-37073DEAB558}" destId="{D959ECF3-F8C5-5046-9082-D92491C7878B}" srcOrd="6" destOrd="0" presId="urn:microsoft.com/office/officeart/2005/8/layout/default"/>
    <dgm:cxn modelId="{F65810A2-115B-468B-AB30-5EDB1EB49C9F}" type="presParOf" srcId="{E4E6C8FB-2800-FE4D-93BA-37073DEAB558}" destId="{4038498F-8AF8-0647-BF9E-9B2B0D09C56F}" srcOrd="7" destOrd="0" presId="urn:microsoft.com/office/officeart/2005/8/layout/default"/>
    <dgm:cxn modelId="{C0A24746-3072-4E99-8A59-179B8CCF6E61}" type="presParOf" srcId="{E4E6C8FB-2800-FE4D-93BA-37073DEAB558}" destId="{AC813625-657F-B74C-A3A7-84B6E9C2F50B}" srcOrd="8" destOrd="0" presId="urn:microsoft.com/office/officeart/2005/8/layout/default"/>
    <dgm:cxn modelId="{5A4B5435-42B2-4D8F-BAC1-AF079BE5F006}" type="presParOf" srcId="{E4E6C8FB-2800-FE4D-93BA-37073DEAB558}" destId="{427352BE-D364-C840-988A-1AD2E4738F42}" srcOrd="9" destOrd="0" presId="urn:microsoft.com/office/officeart/2005/8/layout/default"/>
    <dgm:cxn modelId="{A01C9C8A-16FF-45A3-9D02-D50F2D63C6FF}" type="presParOf" srcId="{E4E6C8FB-2800-FE4D-93BA-37073DEAB558}" destId="{90306AB7-3020-9745-9265-9FB10A7F9C07}" srcOrd="10" destOrd="0" presId="urn:microsoft.com/office/officeart/2005/8/layout/default"/>
    <dgm:cxn modelId="{1CDC1F5D-593C-489F-966C-40780846F742}" type="presParOf" srcId="{E4E6C8FB-2800-FE4D-93BA-37073DEAB558}" destId="{83E781E9-7F89-4DE2-87BD-180D5E24C2D0}" srcOrd="11" destOrd="0" presId="urn:microsoft.com/office/officeart/2005/8/layout/default"/>
    <dgm:cxn modelId="{2F02291F-3C68-47ED-A05A-7F887D784237}" type="presParOf" srcId="{E4E6C8FB-2800-FE4D-93BA-37073DEAB558}" destId="{50FDBD12-C0F8-4D3E-BC95-1AC7CD6E6DE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DF07703-3F44-594E-8CB7-D346C0CB56C8}" type="doc">
      <dgm:prSet loTypeId="urn:microsoft.com/office/officeart/2005/8/layout/defaul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D9EF03B-5877-AC44-9C07-4076E5C34FF2}">
      <dgm:prSet phldrT="[Text]" custT="1"/>
      <dgm:spPr>
        <a:solidFill>
          <a:schemeClr val="tx2">
            <a:lumMod val="20000"/>
            <a:lumOff val="80000"/>
          </a:schemeClr>
        </a:solidFill>
        <a:ln w="6350"/>
      </dgm:spPr>
      <dgm:t>
        <a:bodyPr/>
        <a:lstStyle/>
        <a:p>
          <a:r>
            <a:rPr lang="en-US" sz="1000">
              <a:latin typeface="TheSansOffice" panose="020B0503040302060204" pitchFamily="34" charset="77"/>
            </a:rPr>
            <a:t>Network Performance</a:t>
          </a:r>
        </a:p>
      </dgm:t>
    </dgm:pt>
    <dgm:pt modelId="{1412EEBD-718F-7243-B71B-AC219FE8D925}" type="parTrans" cxnId="{B4668068-6689-A343-87A0-6E4F83B34B65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C9191C44-6CC5-2C43-B8C0-A289672EEF84}" type="sibTrans" cxnId="{B4668068-6689-A343-87A0-6E4F83B34B65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A1E2F98B-6EC0-8241-B817-E71DF44B55CC}">
      <dgm:prSet phldrT="[Text]" custT="1"/>
      <dgm:spPr>
        <a:solidFill>
          <a:schemeClr val="accent3">
            <a:lumMod val="40000"/>
            <a:lumOff val="60000"/>
          </a:schemeClr>
        </a:solidFill>
        <a:ln w="6350"/>
      </dgm:spPr>
      <dgm:t>
        <a:bodyPr/>
        <a:lstStyle/>
        <a:p>
          <a:r>
            <a:rPr lang="en-US" sz="1000">
              <a:latin typeface="TheSansOffice" panose="020B0503040302060204" pitchFamily="34" charset="77"/>
            </a:rPr>
            <a:t>Multi Cloud FinOps </a:t>
          </a:r>
        </a:p>
      </dgm:t>
    </dgm:pt>
    <dgm:pt modelId="{AB24ADF6-8DF3-FD44-A4EC-279A760F857E}" type="parTrans" cxnId="{CC8B1368-B9D1-0C41-B1DB-592475A178E4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D0971E30-BC02-134A-8818-0BEBDBDE3B78}" type="sibTrans" cxnId="{CC8B1368-B9D1-0C41-B1DB-592475A178E4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5CB94D2C-2E61-8042-99B5-1DDB8842A239}">
      <dgm:prSet phldrT="[Text]" custT="1"/>
      <dgm:spPr>
        <a:solidFill>
          <a:schemeClr val="accent6">
            <a:lumMod val="60000"/>
            <a:lumOff val="40000"/>
          </a:schemeClr>
        </a:solidFill>
        <a:ln w="6350"/>
      </dgm:spPr>
      <dgm:t>
        <a:bodyPr/>
        <a:lstStyle/>
        <a:p>
          <a:r>
            <a:rPr lang="en-US" sz="1000">
              <a:latin typeface="TheSansOffice" panose="020B0503040302060204" pitchFamily="34" charset="77"/>
            </a:rPr>
            <a:t>App Security Services</a:t>
          </a:r>
        </a:p>
      </dgm:t>
    </dgm:pt>
    <dgm:pt modelId="{A80148FE-83EE-5D41-9F1C-1C90B260CD22}" type="parTrans" cxnId="{68D09B64-559B-DE40-8AFD-B63136804397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32AEDBAF-3370-D842-9E3D-A8BB7A59BE0E}" type="sibTrans" cxnId="{68D09B64-559B-DE40-8AFD-B63136804397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2B9B5930-13A6-114A-B3B9-F823034C8C57}">
      <dgm:prSet phldrT="[Text]" custT="1"/>
      <dgm:spPr>
        <a:solidFill>
          <a:schemeClr val="accent4">
            <a:lumMod val="40000"/>
            <a:lumOff val="60000"/>
          </a:schemeClr>
        </a:solidFill>
        <a:ln w="6350"/>
      </dgm:spPr>
      <dgm:t>
        <a:bodyPr/>
        <a:lstStyle/>
        <a:p>
          <a:r>
            <a:rPr lang="en-US" sz="1000">
              <a:latin typeface="TheSansOffice" panose="020B0503040302060204" pitchFamily="34" charset="77"/>
            </a:rPr>
            <a:t>App Performance </a:t>
          </a:r>
        </a:p>
      </dgm:t>
    </dgm:pt>
    <dgm:pt modelId="{161E9521-DCF1-5E4C-904F-97924236EB32}" type="parTrans" cxnId="{A7DF8010-5504-C749-93FF-B6FAF0E1B43D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C39CF68D-2825-A246-AEFE-9DB02A52F12D}" type="sibTrans" cxnId="{A7DF8010-5504-C749-93FF-B6FAF0E1B43D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FDD93635-05A0-F749-A0BC-1202A8B82B80}">
      <dgm:prSet phldrT="[Text]" custT="1"/>
      <dgm:spPr>
        <a:solidFill>
          <a:schemeClr val="accent4">
            <a:lumMod val="40000"/>
            <a:lumOff val="60000"/>
          </a:schemeClr>
        </a:solidFill>
        <a:ln w="6350"/>
      </dgm:spPr>
      <dgm:t>
        <a:bodyPr/>
        <a:lstStyle/>
        <a:p>
          <a:r>
            <a:rPr lang="en-US" sz="1000">
              <a:latin typeface="TheSansOffice" panose="020B0503040302060204" pitchFamily="34" charset="77"/>
            </a:rPr>
            <a:t>App Resource Optimization</a:t>
          </a:r>
        </a:p>
      </dgm:t>
    </dgm:pt>
    <dgm:pt modelId="{F0238EC2-7E85-D743-A547-D6F98267A280}" type="parTrans" cxnId="{958FD6CB-1BFA-9E45-BD8A-48D20EE2F666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9C1C31BA-2D58-8D4B-A4EB-48322AA940F3}" type="sibTrans" cxnId="{958FD6CB-1BFA-9E45-BD8A-48D20EE2F666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F94B6E91-EDF4-1F4C-A0D3-CAAC895A91D9}">
      <dgm:prSet/>
      <dgm:spPr>
        <a:solidFill>
          <a:schemeClr val="accent6">
            <a:lumMod val="20000"/>
            <a:lumOff val="80000"/>
          </a:schemeClr>
        </a:solidFill>
        <a:ln w="6350"/>
      </dgm:spPr>
      <dgm:t>
        <a:bodyPr/>
        <a:lstStyle/>
        <a:p>
          <a:r>
            <a:rPr lang="en-US">
              <a:latin typeface="TheSansOffice" panose="020B0503040302060204" pitchFamily="34" charset="77"/>
            </a:rPr>
            <a:t>...</a:t>
          </a:r>
        </a:p>
      </dgm:t>
    </dgm:pt>
    <dgm:pt modelId="{F24E1224-D659-F047-B4E0-DAB47418672B}" type="parTrans" cxnId="{490294CB-EADB-0149-A6E2-4A9D992E806C}">
      <dgm:prSet/>
      <dgm:spPr/>
      <dgm:t>
        <a:bodyPr/>
        <a:lstStyle/>
        <a:p>
          <a:endParaRPr lang="en-US">
            <a:latin typeface="TheSansOffice" panose="020B0503040302060204" pitchFamily="34" charset="77"/>
          </a:endParaRPr>
        </a:p>
      </dgm:t>
    </dgm:pt>
    <dgm:pt modelId="{44BA702C-2B4F-AA4F-9B84-ADAC0D2F09F0}" type="sibTrans" cxnId="{490294CB-EADB-0149-A6E2-4A9D992E806C}">
      <dgm:prSet/>
      <dgm:spPr/>
      <dgm:t>
        <a:bodyPr/>
        <a:lstStyle/>
        <a:p>
          <a:endParaRPr lang="en-US">
            <a:latin typeface="TheSansOffice" panose="020B0503040302060204" pitchFamily="34" charset="77"/>
          </a:endParaRPr>
        </a:p>
      </dgm:t>
    </dgm:pt>
    <dgm:pt modelId="{0F8493B2-AEB6-BF45-AE37-70978CB601F7}" type="pres">
      <dgm:prSet presAssocID="{8DF07703-3F44-594E-8CB7-D346C0CB56C8}" presName="diagram" presStyleCnt="0">
        <dgm:presLayoutVars>
          <dgm:dir/>
          <dgm:resizeHandles val="exact"/>
        </dgm:presLayoutVars>
      </dgm:prSet>
      <dgm:spPr/>
    </dgm:pt>
    <dgm:pt modelId="{F9D526A1-5F0B-4841-A6D6-B268F4BDF9EC}" type="pres">
      <dgm:prSet presAssocID="{6D9EF03B-5877-AC44-9C07-4076E5C34FF2}" presName="node" presStyleLbl="node1" presStyleIdx="0" presStyleCnt="6" custScaleX="148433" custLinFactNeighborX="-1489" custLinFactNeighborY="-17">
        <dgm:presLayoutVars>
          <dgm:bulletEnabled val="1"/>
        </dgm:presLayoutVars>
      </dgm:prSet>
      <dgm:spPr>
        <a:prstGeom prst="roundRect">
          <a:avLst/>
        </a:prstGeom>
      </dgm:spPr>
    </dgm:pt>
    <dgm:pt modelId="{2CD9F979-91EA-2047-94A7-824C881DD732}" type="pres">
      <dgm:prSet presAssocID="{C9191C44-6CC5-2C43-B8C0-A289672EEF84}" presName="sibTrans" presStyleCnt="0"/>
      <dgm:spPr/>
    </dgm:pt>
    <dgm:pt modelId="{70A29701-8958-434A-862C-1F4DE9AA55D8}" type="pres">
      <dgm:prSet presAssocID="{5CB94D2C-2E61-8042-99B5-1DDB8842A239}" presName="node" presStyleLbl="node1" presStyleIdx="1" presStyleCnt="6" custScaleX="148433" custLinFactNeighborX="-2156">
        <dgm:presLayoutVars>
          <dgm:bulletEnabled val="1"/>
        </dgm:presLayoutVars>
      </dgm:prSet>
      <dgm:spPr>
        <a:prstGeom prst="roundRect">
          <a:avLst/>
        </a:prstGeom>
      </dgm:spPr>
    </dgm:pt>
    <dgm:pt modelId="{B4AEA6BD-AEFC-424D-8B32-B32C348907AB}" type="pres">
      <dgm:prSet presAssocID="{32AEDBAF-3370-D842-9E3D-A8BB7A59BE0E}" presName="sibTrans" presStyleCnt="0"/>
      <dgm:spPr/>
    </dgm:pt>
    <dgm:pt modelId="{416E7BA2-D2E8-A14A-BCFD-5F875657A629}" type="pres">
      <dgm:prSet presAssocID="{2B9B5930-13A6-114A-B3B9-F823034C8C57}" presName="node" presStyleLbl="node1" presStyleIdx="2" presStyleCnt="6" custScaleX="148433" custLinFactNeighborX="-2824">
        <dgm:presLayoutVars>
          <dgm:bulletEnabled val="1"/>
        </dgm:presLayoutVars>
      </dgm:prSet>
      <dgm:spPr>
        <a:prstGeom prst="roundRect">
          <a:avLst/>
        </a:prstGeom>
      </dgm:spPr>
    </dgm:pt>
    <dgm:pt modelId="{3962DE13-6314-7E41-BDC1-6BE2B438B8FD}" type="pres">
      <dgm:prSet presAssocID="{C39CF68D-2825-A246-AEFE-9DB02A52F12D}" presName="sibTrans" presStyleCnt="0"/>
      <dgm:spPr/>
    </dgm:pt>
    <dgm:pt modelId="{3DB0122C-7AC9-644B-92B8-DC47721BDF25}" type="pres">
      <dgm:prSet presAssocID="{FDD93635-05A0-F749-A0BC-1202A8B82B80}" presName="node" presStyleLbl="node1" presStyleIdx="3" presStyleCnt="6" custScaleX="148433" custLinFactNeighborX="-3491">
        <dgm:presLayoutVars>
          <dgm:bulletEnabled val="1"/>
        </dgm:presLayoutVars>
      </dgm:prSet>
      <dgm:spPr>
        <a:prstGeom prst="roundRect">
          <a:avLst/>
        </a:prstGeom>
      </dgm:spPr>
    </dgm:pt>
    <dgm:pt modelId="{37BC9D62-AEAA-234C-BB22-BB1D100C3A0E}" type="pres">
      <dgm:prSet presAssocID="{9C1C31BA-2D58-8D4B-A4EB-48322AA940F3}" presName="sibTrans" presStyleCnt="0"/>
      <dgm:spPr/>
    </dgm:pt>
    <dgm:pt modelId="{29CF0CFC-6087-CB4F-BFF1-9D048ED787C0}" type="pres">
      <dgm:prSet presAssocID="{A1E2F98B-6EC0-8241-B817-E71DF44B55CC}" presName="node" presStyleLbl="node1" presStyleIdx="4" presStyleCnt="6" custScaleX="148433" custLinFactNeighborX="-5178">
        <dgm:presLayoutVars>
          <dgm:bulletEnabled val="1"/>
        </dgm:presLayoutVars>
      </dgm:prSet>
      <dgm:spPr>
        <a:prstGeom prst="roundRect">
          <a:avLst/>
        </a:prstGeom>
      </dgm:spPr>
    </dgm:pt>
    <dgm:pt modelId="{169FB838-1AB6-9E4A-BFB0-68F8E23E9319}" type="pres">
      <dgm:prSet presAssocID="{D0971E30-BC02-134A-8818-0BEBDBDE3B78}" presName="sibTrans" presStyleCnt="0"/>
      <dgm:spPr/>
    </dgm:pt>
    <dgm:pt modelId="{A365FFF6-D70A-B947-A016-BA973E69157D}" type="pres">
      <dgm:prSet presAssocID="{F94B6E91-EDF4-1F4C-A0D3-CAAC895A91D9}" presName="node" presStyleLbl="node1" presStyleIdx="5" presStyleCnt="6" custScaleX="51453">
        <dgm:presLayoutVars>
          <dgm:bulletEnabled val="1"/>
        </dgm:presLayoutVars>
      </dgm:prSet>
      <dgm:spPr/>
    </dgm:pt>
  </dgm:ptLst>
  <dgm:cxnLst>
    <dgm:cxn modelId="{A7DF8010-5504-C749-93FF-B6FAF0E1B43D}" srcId="{8DF07703-3F44-594E-8CB7-D346C0CB56C8}" destId="{2B9B5930-13A6-114A-B3B9-F823034C8C57}" srcOrd="2" destOrd="0" parTransId="{161E9521-DCF1-5E4C-904F-97924236EB32}" sibTransId="{C39CF68D-2825-A246-AEFE-9DB02A52F12D}"/>
    <dgm:cxn modelId="{17E1E23C-4840-3244-A920-D77EEC9DF0FB}" type="presOf" srcId="{8DF07703-3F44-594E-8CB7-D346C0CB56C8}" destId="{0F8493B2-AEB6-BF45-AE37-70978CB601F7}" srcOrd="0" destOrd="0" presId="urn:microsoft.com/office/officeart/2005/8/layout/default"/>
    <dgm:cxn modelId="{68D09B64-559B-DE40-8AFD-B63136804397}" srcId="{8DF07703-3F44-594E-8CB7-D346C0CB56C8}" destId="{5CB94D2C-2E61-8042-99B5-1DDB8842A239}" srcOrd="1" destOrd="0" parTransId="{A80148FE-83EE-5D41-9F1C-1C90B260CD22}" sibTransId="{32AEDBAF-3370-D842-9E3D-A8BB7A59BE0E}"/>
    <dgm:cxn modelId="{CC8B1368-B9D1-0C41-B1DB-592475A178E4}" srcId="{8DF07703-3F44-594E-8CB7-D346C0CB56C8}" destId="{A1E2F98B-6EC0-8241-B817-E71DF44B55CC}" srcOrd="4" destOrd="0" parTransId="{AB24ADF6-8DF3-FD44-A4EC-279A760F857E}" sibTransId="{D0971E30-BC02-134A-8818-0BEBDBDE3B78}"/>
    <dgm:cxn modelId="{B4668068-6689-A343-87A0-6E4F83B34B65}" srcId="{8DF07703-3F44-594E-8CB7-D346C0CB56C8}" destId="{6D9EF03B-5877-AC44-9C07-4076E5C34FF2}" srcOrd="0" destOrd="0" parTransId="{1412EEBD-718F-7243-B71B-AC219FE8D925}" sibTransId="{C9191C44-6CC5-2C43-B8C0-A289672EEF84}"/>
    <dgm:cxn modelId="{C3D07750-4964-744B-A873-4CAE382BD912}" type="presOf" srcId="{6D9EF03B-5877-AC44-9C07-4076E5C34FF2}" destId="{F9D526A1-5F0B-4841-A6D6-B268F4BDF9EC}" srcOrd="0" destOrd="0" presId="urn:microsoft.com/office/officeart/2005/8/layout/default"/>
    <dgm:cxn modelId="{2B5F0C58-D518-094B-AAFB-4571043ED3C5}" type="presOf" srcId="{F94B6E91-EDF4-1F4C-A0D3-CAAC895A91D9}" destId="{A365FFF6-D70A-B947-A016-BA973E69157D}" srcOrd="0" destOrd="0" presId="urn:microsoft.com/office/officeart/2005/8/layout/default"/>
    <dgm:cxn modelId="{83B3519E-F9EA-814E-AEDC-4D532DD6A619}" type="presOf" srcId="{A1E2F98B-6EC0-8241-B817-E71DF44B55CC}" destId="{29CF0CFC-6087-CB4F-BFF1-9D048ED787C0}" srcOrd="0" destOrd="0" presId="urn:microsoft.com/office/officeart/2005/8/layout/default"/>
    <dgm:cxn modelId="{DEF932C0-1639-F047-9788-0DAA44F78CF9}" type="presOf" srcId="{FDD93635-05A0-F749-A0BC-1202A8B82B80}" destId="{3DB0122C-7AC9-644B-92B8-DC47721BDF25}" srcOrd="0" destOrd="0" presId="urn:microsoft.com/office/officeart/2005/8/layout/default"/>
    <dgm:cxn modelId="{490294CB-EADB-0149-A6E2-4A9D992E806C}" srcId="{8DF07703-3F44-594E-8CB7-D346C0CB56C8}" destId="{F94B6E91-EDF4-1F4C-A0D3-CAAC895A91D9}" srcOrd="5" destOrd="0" parTransId="{F24E1224-D659-F047-B4E0-DAB47418672B}" sibTransId="{44BA702C-2B4F-AA4F-9B84-ADAC0D2F09F0}"/>
    <dgm:cxn modelId="{958FD6CB-1BFA-9E45-BD8A-48D20EE2F666}" srcId="{8DF07703-3F44-594E-8CB7-D346C0CB56C8}" destId="{FDD93635-05A0-F749-A0BC-1202A8B82B80}" srcOrd="3" destOrd="0" parTransId="{F0238EC2-7E85-D743-A547-D6F98267A280}" sibTransId="{9C1C31BA-2D58-8D4B-A4EB-48322AA940F3}"/>
    <dgm:cxn modelId="{4F3ABCDA-35C8-6F49-8D2B-2BA149D0A1F0}" type="presOf" srcId="{2B9B5930-13A6-114A-B3B9-F823034C8C57}" destId="{416E7BA2-D2E8-A14A-BCFD-5F875657A629}" srcOrd="0" destOrd="0" presId="urn:microsoft.com/office/officeart/2005/8/layout/default"/>
    <dgm:cxn modelId="{D99C8AE3-1C0D-F34D-9F27-2A56CA592EA2}" type="presOf" srcId="{5CB94D2C-2E61-8042-99B5-1DDB8842A239}" destId="{70A29701-8958-434A-862C-1F4DE9AA55D8}" srcOrd="0" destOrd="0" presId="urn:microsoft.com/office/officeart/2005/8/layout/default"/>
    <dgm:cxn modelId="{F0DBBAB2-5400-CD4C-8378-4AA16CAD5DA1}" type="presParOf" srcId="{0F8493B2-AEB6-BF45-AE37-70978CB601F7}" destId="{F9D526A1-5F0B-4841-A6D6-B268F4BDF9EC}" srcOrd="0" destOrd="0" presId="urn:microsoft.com/office/officeart/2005/8/layout/default"/>
    <dgm:cxn modelId="{0129205B-9685-9D43-844E-E075FACFB669}" type="presParOf" srcId="{0F8493B2-AEB6-BF45-AE37-70978CB601F7}" destId="{2CD9F979-91EA-2047-94A7-824C881DD732}" srcOrd="1" destOrd="0" presId="urn:microsoft.com/office/officeart/2005/8/layout/default"/>
    <dgm:cxn modelId="{EBF28753-4C33-FA44-9055-6DBED609367F}" type="presParOf" srcId="{0F8493B2-AEB6-BF45-AE37-70978CB601F7}" destId="{70A29701-8958-434A-862C-1F4DE9AA55D8}" srcOrd="2" destOrd="0" presId="urn:microsoft.com/office/officeart/2005/8/layout/default"/>
    <dgm:cxn modelId="{0328457D-13C2-9444-ADFF-436E35D37641}" type="presParOf" srcId="{0F8493B2-AEB6-BF45-AE37-70978CB601F7}" destId="{B4AEA6BD-AEFC-424D-8B32-B32C348907AB}" srcOrd="3" destOrd="0" presId="urn:microsoft.com/office/officeart/2005/8/layout/default"/>
    <dgm:cxn modelId="{9BEE310C-A645-3E42-83A5-665CB878033B}" type="presParOf" srcId="{0F8493B2-AEB6-BF45-AE37-70978CB601F7}" destId="{416E7BA2-D2E8-A14A-BCFD-5F875657A629}" srcOrd="4" destOrd="0" presId="urn:microsoft.com/office/officeart/2005/8/layout/default"/>
    <dgm:cxn modelId="{D7CB0B2C-971E-FA41-89CC-4E7DD59021AA}" type="presParOf" srcId="{0F8493B2-AEB6-BF45-AE37-70978CB601F7}" destId="{3962DE13-6314-7E41-BDC1-6BE2B438B8FD}" srcOrd="5" destOrd="0" presId="urn:microsoft.com/office/officeart/2005/8/layout/default"/>
    <dgm:cxn modelId="{BCB691F5-F9E9-2044-8FCF-C7487A957EE0}" type="presParOf" srcId="{0F8493B2-AEB6-BF45-AE37-70978CB601F7}" destId="{3DB0122C-7AC9-644B-92B8-DC47721BDF25}" srcOrd="6" destOrd="0" presId="urn:microsoft.com/office/officeart/2005/8/layout/default"/>
    <dgm:cxn modelId="{CA6102E9-1CC4-D442-81DC-D9470A130890}" type="presParOf" srcId="{0F8493B2-AEB6-BF45-AE37-70978CB601F7}" destId="{37BC9D62-AEAA-234C-BB22-BB1D100C3A0E}" srcOrd="7" destOrd="0" presId="urn:microsoft.com/office/officeart/2005/8/layout/default"/>
    <dgm:cxn modelId="{8A19D900-27BF-E446-9A51-80F0A9D4EB0F}" type="presParOf" srcId="{0F8493B2-AEB6-BF45-AE37-70978CB601F7}" destId="{29CF0CFC-6087-CB4F-BFF1-9D048ED787C0}" srcOrd="8" destOrd="0" presId="urn:microsoft.com/office/officeart/2005/8/layout/default"/>
    <dgm:cxn modelId="{B0D1EBF2-354C-BC48-9F31-1BA08785168C}" type="presParOf" srcId="{0F8493B2-AEB6-BF45-AE37-70978CB601F7}" destId="{169FB838-1AB6-9E4A-BFB0-68F8E23E9319}" srcOrd="9" destOrd="0" presId="urn:microsoft.com/office/officeart/2005/8/layout/default"/>
    <dgm:cxn modelId="{6E3364E1-CF2C-1743-AEFF-74157ACDDF8C}" type="presParOf" srcId="{0F8493B2-AEB6-BF45-AE37-70978CB601F7}" destId="{A365FFF6-D70A-B947-A016-BA973E69157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1F614-2803-4044-8A66-60772D7FEFED}">
      <dsp:nvSpPr>
        <dsp:cNvPr id="0" name=""/>
        <dsp:cNvSpPr/>
      </dsp:nvSpPr>
      <dsp:spPr>
        <a:xfrm>
          <a:off x="815" y="1750"/>
          <a:ext cx="2927872" cy="316800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kern="1200"/>
            <a:t>Actionable Insights &amp; Analytics</a:t>
          </a:r>
          <a:endParaRPr lang="en-IN" sz="1000" kern="1200"/>
        </a:p>
      </dsp:txBody>
      <dsp:txXfrm>
        <a:off x="16280" y="17215"/>
        <a:ext cx="2896942" cy="285870"/>
      </dsp:txXfrm>
    </dsp:sp>
    <dsp:sp modelId="{BA883654-EC56-B943-9663-461D01C01299}">
      <dsp:nvSpPr>
        <dsp:cNvPr id="0" name=""/>
        <dsp:cNvSpPr/>
      </dsp:nvSpPr>
      <dsp:spPr>
        <a:xfrm>
          <a:off x="3228111" y="1750"/>
          <a:ext cx="2927872" cy="316800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kern="1200"/>
            <a:t>Delivery Process Automation &amp; AIOps</a:t>
          </a:r>
          <a:endParaRPr lang="en-IN" sz="1000" kern="1200"/>
        </a:p>
      </dsp:txBody>
      <dsp:txXfrm>
        <a:off x="3243576" y="17215"/>
        <a:ext cx="2896942" cy="2858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526A1-5F0B-4841-A6D6-B268F4BDF9EC}">
      <dsp:nvSpPr>
        <dsp:cNvPr id="0" name=""/>
        <dsp:cNvSpPr/>
      </dsp:nvSpPr>
      <dsp:spPr>
        <a:xfrm>
          <a:off x="1026471" y="167"/>
          <a:ext cx="4106837" cy="480984"/>
        </a:xfrm>
        <a:prstGeom prst="roundRect">
          <a:avLst/>
        </a:prstGeom>
        <a:solidFill>
          <a:srgbClr val="BFD7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rgbClr val="002060"/>
              </a:solidFill>
            </a:rPr>
            <a:t>Prediction, Prevention, and Remediation of </a:t>
          </a:r>
          <a:br>
            <a:rPr lang="en-US" sz="1000" kern="1200">
              <a:solidFill>
                <a:srgbClr val="002060"/>
              </a:solidFill>
            </a:rPr>
          </a:br>
          <a:r>
            <a:rPr lang="en-US" sz="1000" kern="1200">
              <a:solidFill>
                <a:srgbClr val="C00000"/>
              </a:solidFill>
            </a:rPr>
            <a:t>Business Service </a:t>
          </a:r>
          <a:r>
            <a:rPr lang="en-US" sz="1000" kern="1200">
              <a:solidFill>
                <a:srgbClr val="002060"/>
              </a:solidFill>
            </a:rPr>
            <a:t>Availability and Performance Issues</a:t>
          </a:r>
        </a:p>
      </dsp:txBody>
      <dsp:txXfrm>
        <a:off x="1049951" y="23647"/>
        <a:ext cx="4059877" cy="4340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D5DDB-367E-44D9-8ECB-A35A8794FFC7}">
      <dsp:nvSpPr>
        <dsp:cNvPr id="0" name=""/>
        <dsp:cNvSpPr/>
      </dsp:nvSpPr>
      <dsp:spPr>
        <a:xfrm>
          <a:off x="1082663" y="1050866"/>
          <a:ext cx="851398" cy="851398"/>
        </a:xfrm>
        <a:prstGeom prst="roundRect">
          <a:avLst/>
        </a:prstGeom>
        <a:solidFill>
          <a:srgbClr val="BED73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100" b="1" kern="1200">
              <a:solidFill>
                <a:schemeClr val="tx1"/>
              </a:solidFill>
            </a:rPr>
            <a:t>AMS Support</a:t>
          </a:r>
        </a:p>
      </dsp:txBody>
      <dsp:txXfrm>
        <a:off x="1124225" y="1092428"/>
        <a:ext cx="768274" cy="768274"/>
      </dsp:txXfrm>
    </dsp:sp>
    <dsp:sp modelId="{0A28D129-DD51-4E40-AA35-46824498F131}">
      <dsp:nvSpPr>
        <dsp:cNvPr id="0" name=""/>
        <dsp:cNvSpPr/>
      </dsp:nvSpPr>
      <dsp:spPr>
        <a:xfrm rot="16200000">
          <a:off x="1282503" y="825007"/>
          <a:ext cx="4517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1717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D55E2-FEA4-4D9E-B3A5-663AF1DFABC8}">
      <dsp:nvSpPr>
        <dsp:cNvPr id="0" name=""/>
        <dsp:cNvSpPr/>
      </dsp:nvSpPr>
      <dsp:spPr>
        <a:xfrm>
          <a:off x="1125667" y="28711"/>
          <a:ext cx="765389" cy="570436"/>
        </a:xfrm>
        <a:prstGeom prst="roundRect">
          <a:avLst/>
        </a:prstGeom>
        <a:solidFill>
          <a:schemeClr val="accent6"/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b="1" kern="1200"/>
            <a:t>Production </a:t>
          </a:r>
          <a:r>
            <a:rPr lang="en-US" sz="800" b="1" i="0" u="none" strike="noStrike" kern="1200" cap="none">
              <a:latin typeface="Arial"/>
              <a:ea typeface="Arial"/>
              <a:cs typeface="Arial"/>
              <a:sym typeface="Arial"/>
              <a:rtl val="0"/>
            </a:rPr>
            <a:t>Support</a:t>
          </a:r>
          <a:endParaRPr lang="en-IN" sz="800" b="1" kern="1200"/>
        </a:p>
      </dsp:txBody>
      <dsp:txXfrm>
        <a:off x="1153513" y="56557"/>
        <a:ext cx="709697" cy="514744"/>
      </dsp:txXfrm>
    </dsp:sp>
    <dsp:sp modelId="{10020992-98E2-4396-BB39-5A08627FE891}">
      <dsp:nvSpPr>
        <dsp:cNvPr id="0" name=""/>
        <dsp:cNvSpPr/>
      </dsp:nvSpPr>
      <dsp:spPr>
        <a:xfrm rot="19285714">
          <a:off x="1916532" y="1086987"/>
          <a:ext cx="1606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0690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BF9337-5E9B-4074-9CE7-DF4244B9A285}">
      <dsp:nvSpPr>
        <dsp:cNvPr id="0" name=""/>
        <dsp:cNvSpPr/>
      </dsp:nvSpPr>
      <dsp:spPr>
        <a:xfrm>
          <a:off x="2003949" y="466456"/>
          <a:ext cx="826797" cy="570436"/>
        </a:xfrm>
        <a:prstGeom prst="roundRect">
          <a:avLst/>
        </a:prstGeom>
        <a:solidFill>
          <a:schemeClr val="accent5"/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  <a:noAutofit/>
        </a:bodyPr>
        <a:lstStyle/>
        <a:p>
          <a:pPr marL="0" marR="0" lvl="0" indent="0" algn="ctr" defTabSz="3556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b="0" i="0" u="none" strike="noStrike" kern="1200" cap="none">
              <a:latin typeface="Arial"/>
              <a:ea typeface="Arial"/>
              <a:cs typeface="Arial"/>
              <a:sym typeface="Arial"/>
              <a:rtl val="0"/>
            </a:rPr>
            <a:t>Configuration Support</a:t>
          </a:r>
          <a:endParaRPr lang="en-IN" sz="800" b="0" i="0" u="none" strike="noStrike" kern="1200" cap="none">
            <a:latin typeface="Arial"/>
            <a:ea typeface="Arial"/>
            <a:cs typeface="Arial"/>
            <a:sym typeface="Arial"/>
            <a:rtl val="0"/>
          </a:endParaRPr>
        </a:p>
      </dsp:txBody>
      <dsp:txXfrm>
        <a:off x="2031795" y="494302"/>
        <a:ext cx="771105" cy="514744"/>
      </dsp:txXfrm>
    </dsp:sp>
    <dsp:sp modelId="{EDEDBB63-A82F-47ED-BC76-84941001FCFA}">
      <dsp:nvSpPr>
        <dsp:cNvPr id="0" name=""/>
        <dsp:cNvSpPr/>
      </dsp:nvSpPr>
      <dsp:spPr>
        <a:xfrm rot="771429">
          <a:off x="1930568" y="1604733"/>
          <a:ext cx="2786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665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25A0F-E6DC-40FB-8428-62B52AD9508C}">
      <dsp:nvSpPr>
        <dsp:cNvPr id="0" name=""/>
        <dsp:cNvSpPr/>
      </dsp:nvSpPr>
      <dsp:spPr>
        <a:xfrm>
          <a:off x="2205740" y="1450058"/>
          <a:ext cx="872215" cy="570436"/>
        </a:xfrm>
        <a:prstGeom prst="roundRect">
          <a:avLst/>
        </a:prstGeom>
        <a:solidFill>
          <a:schemeClr val="accent4"/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  <a:noAutofit/>
        </a:bodyPr>
        <a:lstStyle/>
        <a:p>
          <a:pPr marL="0" marR="0" lvl="0" indent="0" algn="ctr" defTabSz="3556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b="0" i="0" u="none" strike="noStrike" kern="1200" cap="none">
              <a:latin typeface="Arial"/>
              <a:ea typeface="Arial"/>
              <a:cs typeface="Arial"/>
              <a:sym typeface="Arial"/>
              <a:rtl val="0"/>
            </a:rPr>
            <a:t>Customization Support</a:t>
          </a:r>
          <a:endParaRPr lang="en-IN" sz="800" b="0" i="0" u="none" strike="noStrike" kern="1200" cap="none">
            <a:latin typeface="Arial"/>
            <a:ea typeface="Arial"/>
            <a:cs typeface="Arial"/>
            <a:sym typeface="Arial"/>
            <a:rtl val="0"/>
          </a:endParaRPr>
        </a:p>
      </dsp:txBody>
      <dsp:txXfrm>
        <a:off x="2233586" y="1477904"/>
        <a:ext cx="816523" cy="514744"/>
      </dsp:txXfrm>
    </dsp:sp>
    <dsp:sp modelId="{2E3D943F-0CE6-4902-B593-306C77E9CE26}">
      <dsp:nvSpPr>
        <dsp:cNvPr id="0" name=""/>
        <dsp:cNvSpPr/>
      </dsp:nvSpPr>
      <dsp:spPr>
        <a:xfrm rot="3857143">
          <a:off x="1607624" y="2070555"/>
          <a:ext cx="3735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3576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A8393-6E9D-49C5-9AE7-227C69091E0E}">
      <dsp:nvSpPr>
        <dsp:cNvPr id="0" name=""/>
        <dsp:cNvSpPr/>
      </dsp:nvSpPr>
      <dsp:spPr>
        <a:xfrm>
          <a:off x="1630116" y="2238846"/>
          <a:ext cx="765389" cy="570436"/>
        </a:xfrm>
        <a:prstGeom prst="roundRect">
          <a:avLst/>
        </a:prstGeom>
        <a:solidFill>
          <a:schemeClr val="accent3"/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  <a:noAutofit/>
        </a:bodyPr>
        <a:lstStyle/>
        <a:p>
          <a:pPr marL="0" marR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b="0" i="0" u="none" strike="noStrike" kern="1200" cap="none">
              <a:latin typeface="Arial"/>
              <a:ea typeface="Arial"/>
              <a:cs typeface="Arial"/>
              <a:rtl val="0"/>
            </a:rPr>
            <a:t>Proactive Monitoring &amp; Alert</a:t>
          </a:r>
          <a:endParaRPr lang="en-IN" sz="800" b="0" i="0" u="none" strike="noStrike" kern="1200" cap="none">
            <a:latin typeface="Arial"/>
            <a:ea typeface="Arial"/>
            <a:cs typeface="Arial"/>
            <a:rtl val="0"/>
          </a:endParaRPr>
        </a:p>
      </dsp:txBody>
      <dsp:txXfrm>
        <a:off x="1657962" y="2266692"/>
        <a:ext cx="709697" cy="514744"/>
      </dsp:txXfrm>
    </dsp:sp>
    <dsp:sp modelId="{09CEA722-711E-4E0F-BDE2-F43EDFCB7C4A}">
      <dsp:nvSpPr>
        <dsp:cNvPr id="0" name=""/>
        <dsp:cNvSpPr/>
      </dsp:nvSpPr>
      <dsp:spPr>
        <a:xfrm rot="6942857">
          <a:off x="1035523" y="2070555"/>
          <a:ext cx="3735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3576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B9EB8-9CE2-484A-A35F-6A81367D446C}">
      <dsp:nvSpPr>
        <dsp:cNvPr id="0" name=""/>
        <dsp:cNvSpPr/>
      </dsp:nvSpPr>
      <dsp:spPr>
        <a:xfrm>
          <a:off x="621219" y="2238846"/>
          <a:ext cx="765389" cy="570436"/>
        </a:xfrm>
        <a:prstGeom prst="roundRect">
          <a:avLst/>
        </a:prstGeom>
        <a:solidFill>
          <a:schemeClr val="accent2"/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b="0" i="0" u="none" strike="noStrike" kern="1200" cap="none">
              <a:latin typeface="Arial"/>
              <a:ea typeface="Arial"/>
              <a:cs typeface="Arial"/>
              <a:rtl val="0"/>
            </a:rPr>
            <a:t>SRs</a:t>
          </a:r>
          <a:r>
            <a:rPr lang="en-US" sz="800" kern="1200"/>
            <a:t> &amp; Patch Testing</a:t>
          </a:r>
          <a:endParaRPr lang="en-IN" sz="800" kern="1200"/>
        </a:p>
      </dsp:txBody>
      <dsp:txXfrm>
        <a:off x="649065" y="2266692"/>
        <a:ext cx="709697" cy="514744"/>
      </dsp:txXfrm>
    </dsp:sp>
    <dsp:sp modelId="{E3CFB1E3-E405-4C12-AE25-4122F1AD1FFE}">
      <dsp:nvSpPr>
        <dsp:cNvPr id="0" name=""/>
        <dsp:cNvSpPr/>
      </dsp:nvSpPr>
      <dsp:spPr>
        <a:xfrm rot="10028571">
          <a:off x="753391" y="1610829"/>
          <a:ext cx="3334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3452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A77A5B-02FC-4AC3-8128-D68E6EC20010}">
      <dsp:nvSpPr>
        <dsp:cNvPr id="0" name=""/>
        <dsp:cNvSpPr/>
      </dsp:nvSpPr>
      <dsp:spPr>
        <a:xfrm>
          <a:off x="-7818" y="1450058"/>
          <a:ext cx="765389" cy="570436"/>
        </a:xfrm>
        <a:prstGeom prst="roundRect">
          <a:avLst/>
        </a:prstGeom>
        <a:solidFill>
          <a:schemeClr val="accent1"/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kern="1200"/>
            <a:t>Interface &amp; </a:t>
          </a:r>
          <a:r>
            <a:rPr lang="en-US" sz="800" b="1" kern="1200">
              <a:latin typeface="Calibri" panose="020F0502020204030204"/>
              <a:ea typeface="+mn-ea"/>
              <a:cs typeface="+mn-cs"/>
            </a:rPr>
            <a:t>Integration</a:t>
          </a:r>
          <a:r>
            <a:rPr lang="en-US" sz="800" kern="1200"/>
            <a:t> Support</a:t>
          </a:r>
          <a:endParaRPr lang="en-IN" sz="800" kern="1200"/>
        </a:p>
      </dsp:txBody>
      <dsp:txXfrm>
        <a:off x="20028" y="1477904"/>
        <a:ext cx="709697" cy="514744"/>
      </dsp:txXfrm>
    </dsp:sp>
    <dsp:sp modelId="{A5C4D91C-856E-4D6F-A023-CEC5382C4F35}">
      <dsp:nvSpPr>
        <dsp:cNvPr id="0" name=""/>
        <dsp:cNvSpPr/>
      </dsp:nvSpPr>
      <dsp:spPr>
        <a:xfrm rot="13114286">
          <a:off x="939501" y="1086987"/>
          <a:ext cx="1606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0690" y="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14E78-0EAC-4986-BC39-070985F95103}">
      <dsp:nvSpPr>
        <dsp:cNvPr id="0" name=""/>
        <dsp:cNvSpPr/>
      </dsp:nvSpPr>
      <dsp:spPr>
        <a:xfrm>
          <a:off x="216682" y="466456"/>
          <a:ext cx="765389" cy="570436"/>
        </a:xfrm>
        <a:prstGeom prst="roundRect">
          <a:avLst/>
        </a:prstGeom>
        <a:solidFill>
          <a:schemeClr val="tx2"/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 compatLnSpc="1">
          <a:prstTxWarp prst="textNoShape">
            <a:avLst/>
          </a:prstTxWarp>
          <a:noAutofit/>
        </a:bodyPr>
        <a:lstStyle/>
        <a:p>
          <a:pPr marL="0" marR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b="0" i="0" u="none" strike="noStrike" kern="1200" cap="none">
              <a:latin typeface="Arial"/>
              <a:ea typeface="Arial"/>
              <a:cs typeface="Arial"/>
              <a:rtl val="0"/>
            </a:rPr>
            <a:t>End User Education</a:t>
          </a:r>
          <a:endParaRPr lang="en-IN" sz="800" b="0" i="0" u="none" strike="noStrike" kern="1200" cap="none">
            <a:latin typeface="Arial"/>
            <a:ea typeface="Arial"/>
            <a:cs typeface="Arial"/>
            <a:rtl val="0"/>
          </a:endParaRPr>
        </a:p>
      </dsp:txBody>
      <dsp:txXfrm>
        <a:off x="244528" y="494302"/>
        <a:ext cx="709697" cy="5147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FB2D5-47D2-F64D-B863-174479D35447}">
      <dsp:nvSpPr>
        <dsp:cNvPr id="0" name=""/>
        <dsp:cNvSpPr/>
      </dsp:nvSpPr>
      <dsp:spPr>
        <a:xfrm>
          <a:off x="140777" y="391"/>
          <a:ext cx="1130799" cy="416672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050" kern="1200"/>
            <a:t>L2 and L3 Support</a:t>
          </a:r>
          <a:endParaRPr lang="en-GB" sz="1050" kern="1200"/>
        </a:p>
      </dsp:txBody>
      <dsp:txXfrm>
        <a:off x="161117" y="20731"/>
        <a:ext cx="1090119" cy="375992"/>
      </dsp:txXfrm>
    </dsp:sp>
    <dsp:sp modelId="{897C3858-8701-CF41-A01D-618ABB3C6DE1}">
      <dsp:nvSpPr>
        <dsp:cNvPr id="0" name=""/>
        <dsp:cNvSpPr/>
      </dsp:nvSpPr>
      <dsp:spPr>
        <a:xfrm>
          <a:off x="140777" y="486508"/>
          <a:ext cx="1130799" cy="416672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050" kern="1200"/>
            <a:t>24x7 Support</a:t>
          </a:r>
        </a:p>
      </dsp:txBody>
      <dsp:txXfrm>
        <a:off x="161117" y="506848"/>
        <a:ext cx="1090119" cy="375992"/>
      </dsp:txXfrm>
    </dsp:sp>
    <dsp:sp modelId="{9DF29E7F-D19D-7745-AD18-39B2701C83E2}">
      <dsp:nvSpPr>
        <dsp:cNvPr id="0" name=""/>
        <dsp:cNvSpPr/>
      </dsp:nvSpPr>
      <dsp:spPr>
        <a:xfrm>
          <a:off x="140777" y="972626"/>
          <a:ext cx="1130799" cy="416672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050" kern="1200"/>
            <a:t>Problem Management</a:t>
          </a:r>
        </a:p>
      </dsp:txBody>
      <dsp:txXfrm>
        <a:off x="161117" y="992966"/>
        <a:ext cx="1090119" cy="375992"/>
      </dsp:txXfrm>
    </dsp:sp>
    <dsp:sp modelId="{576BCD0B-AA5B-E142-8508-099FAF501F60}">
      <dsp:nvSpPr>
        <dsp:cNvPr id="0" name=""/>
        <dsp:cNvSpPr/>
      </dsp:nvSpPr>
      <dsp:spPr>
        <a:xfrm>
          <a:off x="140777" y="1458743"/>
          <a:ext cx="1130799" cy="416672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050" kern="1200"/>
            <a:t>Service Request</a:t>
          </a:r>
        </a:p>
      </dsp:txBody>
      <dsp:txXfrm>
        <a:off x="161117" y="1479083"/>
        <a:ext cx="1090119" cy="375992"/>
      </dsp:txXfrm>
    </dsp:sp>
    <dsp:sp modelId="{23FDF0E8-34D3-F545-8DB3-9B070CB43A56}">
      <dsp:nvSpPr>
        <dsp:cNvPr id="0" name=""/>
        <dsp:cNvSpPr/>
      </dsp:nvSpPr>
      <dsp:spPr>
        <a:xfrm>
          <a:off x="140777" y="1944861"/>
          <a:ext cx="1130799" cy="416672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050" kern="1200"/>
            <a:t>Incident Resolution</a:t>
          </a:r>
        </a:p>
      </dsp:txBody>
      <dsp:txXfrm>
        <a:off x="161117" y="1965201"/>
        <a:ext cx="1090119" cy="375992"/>
      </dsp:txXfrm>
    </dsp:sp>
    <dsp:sp modelId="{30BE945C-7382-CE47-9230-E6B4036D81EE}">
      <dsp:nvSpPr>
        <dsp:cNvPr id="0" name=""/>
        <dsp:cNvSpPr/>
      </dsp:nvSpPr>
      <dsp:spPr>
        <a:xfrm>
          <a:off x="140777" y="2430978"/>
          <a:ext cx="1130799" cy="416672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050" kern="1200"/>
            <a:t>Proactive Monitoring</a:t>
          </a:r>
        </a:p>
      </dsp:txBody>
      <dsp:txXfrm>
        <a:off x="161117" y="2451318"/>
        <a:ext cx="1090119" cy="3759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E3E58-9D4B-5641-AAFF-7AABA29E5707}">
      <dsp:nvSpPr>
        <dsp:cNvPr id="0" name=""/>
        <dsp:cNvSpPr/>
      </dsp:nvSpPr>
      <dsp:spPr>
        <a:xfrm>
          <a:off x="0" y="0"/>
          <a:ext cx="2521562" cy="2837994"/>
        </a:xfrm>
        <a:prstGeom prst="triangle">
          <a:avLst/>
        </a:prstGeom>
        <a:solidFill>
          <a:srgbClr val="10253F">
            <a:alpha val="80000"/>
          </a:srgbClr>
        </a:solidFill>
        <a:ln w="9525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971C8-D2CC-0647-8B22-7A6777F3178D}">
      <dsp:nvSpPr>
        <dsp:cNvPr id="0" name=""/>
        <dsp:cNvSpPr/>
      </dsp:nvSpPr>
      <dsp:spPr>
        <a:xfrm>
          <a:off x="1260781" y="284076"/>
          <a:ext cx="1639015" cy="50440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/>
            <a:t>Apps Functional Support</a:t>
          </a:r>
          <a:endParaRPr lang="en-GB" sz="1200" kern="1200">
            <a:solidFill>
              <a:schemeClr val="tx1"/>
            </a:solidFill>
          </a:endParaRPr>
        </a:p>
      </dsp:txBody>
      <dsp:txXfrm>
        <a:off x="1285404" y="308699"/>
        <a:ext cx="1589769" cy="455163"/>
      </dsp:txXfrm>
    </dsp:sp>
    <dsp:sp modelId="{7D435760-6DAD-4547-9B28-5065CADE482A}">
      <dsp:nvSpPr>
        <dsp:cNvPr id="0" name=""/>
        <dsp:cNvSpPr/>
      </dsp:nvSpPr>
      <dsp:spPr>
        <a:xfrm>
          <a:off x="1260781" y="851536"/>
          <a:ext cx="1639015" cy="50440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Apps Technical Support</a:t>
          </a:r>
          <a:endParaRPr lang="en-GB" sz="12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rebuchet MS"/>
            <a:ea typeface="+mn-ea"/>
            <a:cs typeface="+mn-cs"/>
          </a:endParaRPr>
        </a:p>
      </dsp:txBody>
      <dsp:txXfrm>
        <a:off x="1285404" y="876159"/>
        <a:ext cx="1589769" cy="455163"/>
      </dsp:txXfrm>
    </dsp:sp>
    <dsp:sp modelId="{48FB6B66-94E8-4D85-8BDC-93D5B6F945C6}">
      <dsp:nvSpPr>
        <dsp:cNvPr id="0" name=""/>
        <dsp:cNvSpPr/>
      </dsp:nvSpPr>
      <dsp:spPr>
        <a:xfrm>
          <a:off x="1260781" y="1418997"/>
          <a:ext cx="1639015" cy="50440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Middleware Support</a:t>
          </a:r>
        </a:p>
      </dsp:txBody>
      <dsp:txXfrm>
        <a:off x="1285404" y="1443620"/>
        <a:ext cx="1589769" cy="455163"/>
      </dsp:txXfrm>
    </dsp:sp>
    <dsp:sp modelId="{73926B9A-60CA-49FE-8B9E-8BB93AC7E4E1}">
      <dsp:nvSpPr>
        <dsp:cNvPr id="0" name=""/>
        <dsp:cNvSpPr/>
      </dsp:nvSpPr>
      <dsp:spPr>
        <a:xfrm>
          <a:off x="1260781" y="1986457"/>
          <a:ext cx="1639015" cy="50440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  <a:ea typeface="+mn-ea"/>
              <a:cs typeface="+mn-cs"/>
            </a:rPr>
            <a:t>DBA Support</a:t>
          </a:r>
        </a:p>
      </dsp:txBody>
      <dsp:txXfrm>
        <a:off x="1285404" y="2011080"/>
        <a:ext cx="1589769" cy="4551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ED978-48F1-1F43-A10F-A258F3D5185F}">
      <dsp:nvSpPr>
        <dsp:cNvPr id="0" name=""/>
        <dsp:cNvSpPr/>
      </dsp:nvSpPr>
      <dsp:spPr>
        <a:xfrm>
          <a:off x="0" y="313670"/>
          <a:ext cx="2596083" cy="1332450"/>
        </a:xfrm>
        <a:prstGeom prst="rect">
          <a:avLst/>
        </a:prstGeom>
        <a:noFill/>
        <a:ln w="3175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485" tIns="187452" rIns="201485" bIns="49784" numCol="1" spcCol="1270" anchor="t" anchorCtr="0">
          <a:noAutofit/>
        </a:bodyPr>
        <a:lstStyle/>
        <a:p>
          <a:pPr marL="95250" lvl="1" indent="-87313" algn="l" defTabSz="311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Single solution provider covering DC, Network, Cloud, App, Hosts and Data </a:t>
          </a:r>
          <a:endParaRPr lang="en-IN" sz="700" kern="1200">
            <a:solidFill>
              <a:schemeClr val="bg1">
                <a:lumMod val="85000"/>
              </a:schemeClr>
            </a:solidFill>
          </a:endParaRPr>
        </a:p>
        <a:p>
          <a:pPr marL="95250" lvl="1" indent="-87313" algn="l" defTabSz="311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Offering Shared/On site/Hybrid Services to manage diverse solution portfolio with customized support models  </a:t>
          </a:r>
          <a:endParaRPr lang="en-IN" sz="700" kern="1200">
            <a:solidFill>
              <a:schemeClr val="bg1">
                <a:lumMod val="85000"/>
              </a:schemeClr>
            </a:solidFill>
          </a:endParaRPr>
        </a:p>
        <a:p>
          <a:pPr marL="95250" lvl="1" indent="-87313" algn="l" defTabSz="311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Integrated seamlessly with other managed services in the ITSM platform to provide a unified view with  faster ticket resolution</a:t>
          </a:r>
          <a:endParaRPr lang="en-IN" sz="700" kern="1200">
            <a:solidFill>
              <a:schemeClr val="bg1">
                <a:lumMod val="85000"/>
              </a:schemeClr>
            </a:solidFill>
          </a:endParaRPr>
        </a:p>
        <a:p>
          <a:pPr marL="95250" lvl="1" indent="-87313" algn="l" defTabSz="311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SLA driven Security Services by virtue of SASE &amp; Security providers hosted in </a:t>
          </a:r>
          <a:r>
            <a:rPr lang="en-US" sz="700" kern="1200" err="1">
              <a:solidFill>
                <a:schemeClr val="bg1">
                  <a:lumMod val="85000"/>
                </a:schemeClr>
              </a:solidFill>
            </a:rPr>
            <a:t>Sify</a:t>
          </a: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 DCs </a:t>
          </a:r>
          <a:endParaRPr lang="en-IN" sz="700" kern="1200">
            <a:solidFill>
              <a:schemeClr val="bg1">
                <a:lumMod val="85000"/>
              </a:schemeClr>
            </a:solidFill>
          </a:endParaRPr>
        </a:p>
      </dsp:txBody>
      <dsp:txXfrm>
        <a:off x="0" y="313670"/>
        <a:ext cx="2596083" cy="1332450"/>
      </dsp:txXfrm>
    </dsp:sp>
    <dsp:sp modelId="{6D9E3C04-0B58-AA48-A389-A633F08563AF}">
      <dsp:nvSpPr>
        <dsp:cNvPr id="0" name=""/>
        <dsp:cNvSpPr/>
      </dsp:nvSpPr>
      <dsp:spPr>
        <a:xfrm>
          <a:off x="129804" y="57708"/>
          <a:ext cx="2126301" cy="388801"/>
        </a:xfrm>
        <a:prstGeom prst="roundRect">
          <a:avLst/>
        </a:prstGeom>
        <a:solidFill>
          <a:schemeClr val="tx2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88" tIns="0" rIns="68688" bIns="0" numCol="1" spcCol="1270" anchor="ctr" anchorCtr="0">
          <a:noAutofit/>
        </a:bodyPr>
        <a:lstStyle/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>
              <a:solidFill>
                <a:srgbClr val="BFD72F"/>
              </a:solidFill>
            </a:rPr>
            <a:t>Comprehensive Managed Security Services from Edge to Cloud Deployments</a:t>
          </a:r>
          <a:endParaRPr lang="en-IN" sz="800" b="1" kern="1200">
            <a:solidFill>
              <a:srgbClr val="BFD72F"/>
            </a:solidFill>
          </a:endParaRPr>
        </a:p>
      </dsp:txBody>
      <dsp:txXfrm>
        <a:off x="148784" y="76688"/>
        <a:ext cx="2088341" cy="350841"/>
      </dsp:txXfrm>
    </dsp:sp>
    <dsp:sp modelId="{AF1BC528-E894-1640-AC16-046501CE6E48}">
      <dsp:nvSpPr>
        <dsp:cNvPr id="0" name=""/>
        <dsp:cNvSpPr/>
      </dsp:nvSpPr>
      <dsp:spPr>
        <a:xfrm>
          <a:off x="0" y="1950679"/>
          <a:ext cx="2596083" cy="666225"/>
        </a:xfrm>
        <a:prstGeom prst="rect">
          <a:avLst/>
        </a:prstGeom>
        <a:noFill/>
        <a:ln w="3175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485" tIns="187452" rIns="201485" bIns="49784" numCol="1" spcCol="1270" anchor="t" anchorCtr="0">
          <a:noAutofit/>
        </a:bodyPr>
        <a:lstStyle/>
        <a:p>
          <a:pPr marL="95250" lvl="1" indent="-87313" algn="l" defTabSz="311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Real-time monitoring through multiple feeds, to safeguard all the systems and sensitive information</a:t>
          </a:r>
          <a:endParaRPr lang="en-IN" sz="700" kern="1200">
            <a:solidFill>
              <a:schemeClr val="bg1">
                <a:lumMod val="85000"/>
              </a:schemeClr>
            </a:solidFill>
          </a:endParaRPr>
        </a:p>
        <a:p>
          <a:pPr marL="95250" lvl="1" indent="-87313" algn="l" defTabSz="311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Correlate security inputs to business context and current threat insights for Auto remediation </a:t>
          </a:r>
          <a:endParaRPr lang="en-IN" sz="700" kern="1200">
            <a:solidFill>
              <a:schemeClr val="bg1">
                <a:lumMod val="85000"/>
              </a:schemeClr>
            </a:solidFill>
          </a:endParaRPr>
        </a:p>
      </dsp:txBody>
      <dsp:txXfrm>
        <a:off x="0" y="1950679"/>
        <a:ext cx="2596083" cy="666225"/>
      </dsp:txXfrm>
    </dsp:sp>
    <dsp:sp modelId="{1A6A4D70-C82E-AD40-AA01-BBFF09F5811A}">
      <dsp:nvSpPr>
        <dsp:cNvPr id="0" name=""/>
        <dsp:cNvSpPr/>
      </dsp:nvSpPr>
      <dsp:spPr>
        <a:xfrm>
          <a:off x="129804" y="1694720"/>
          <a:ext cx="2343990" cy="388798"/>
        </a:xfrm>
        <a:prstGeom prst="roundRect">
          <a:avLst/>
        </a:prstGeom>
        <a:solidFill>
          <a:schemeClr val="tx2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88" tIns="0" rIns="68688" bIns="0" numCol="1" spcCol="1270" anchor="ctr" anchorCtr="0">
          <a:noAutofit/>
        </a:bodyPr>
        <a:lstStyle/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>
              <a:solidFill>
                <a:srgbClr val="BFD72F"/>
              </a:solidFill>
            </a:rPr>
            <a:t>AI/ML driven continuous Security Assurance Monitoring, &amp; Automated Incident Management</a:t>
          </a:r>
          <a:endParaRPr lang="en-IN" sz="800" b="1" kern="1200">
            <a:solidFill>
              <a:srgbClr val="BFD72F"/>
            </a:solidFill>
          </a:endParaRPr>
        </a:p>
      </dsp:txBody>
      <dsp:txXfrm>
        <a:off x="148784" y="1713700"/>
        <a:ext cx="2306030" cy="350838"/>
      </dsp:txXfrm>
    </dsp:sp>
    <dsp:sp modelId="{5B021FD4-4E43-6243-A56D-B741DF71D9D5}">
      <dsp:nvSpPr>
        <dsp:cNvPr id="0" name=""/>
        <dsp:cNvSpPr/>
      </dsp:nvSpPr>
      <dsp:spPr>
        <a:xfrm>
          <a:off x="0" y="2798344"/>
          <a:ext cx="2596083" cy="878850"/>
        </a:xfrm>
        <a:prstGeom prst="rect">
          <a:avLst/>
        </a:prstGeom>
        <a:noFill/>
        <a:ln w="3175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485" tIns="187452" rIns="201485" bIns="49784" numCol="1" spcCol="1270" anchor="t" anchorCtr="0">
          <a:noAutofit/>
        </a:bodyPr>
        <a:lstStyle/>
        <a:p>
          <a:pPr marL="95250" lvl="1" indent="-95250" algn="l" defTabSz="311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Identify security vulnerabilities across your digital IT infrastructure and remediate with </a:t>
          </a:r>
          <a:r>
            <a:rPr lang="en-US" sz="700" kern="1200" err="1">
              <a:solidFill>
                <a:schemeClr val="bg1">
                  <a:lumMod val="85000"/>
                </a:schemeClr>
              </a:solidFill>
            </a:rPr>
            <a:t>Sify’s</a:t>
          </a: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 advanced managed services  </a:t>
          </a:r>
          <a:endParaRPr lang="en-IN" sz="700" kern="1200">
            <a:solidFill>
              <a:schemeClr val="bg1">
                <a:lumMod val="85000"/>
              </a:schemeClr>
            </a:solidFill>
          </a:endParaRPr>
        </a:p>
        <a:p>
          <a:pPr marL="95250" lvl="1" indent="-95250" algn="l" defTabSz="311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700" kern="1200">
              <a:solidFill>
                <a:schemeClr val="bg1">
                  <a:lumMod val="85000"/>
                </a:schemeClr>
              </a:solidFill>
            </a:rPr>
            <a:t>Enable organizations to meet regulatory and compliance requirements: SEBI, RBI, IRDA, ISO27001…</a:t>
          </a:r>
          <a:endParaRPr lang="en-IN" sz="700" kern="1200">
            <a:solidFill>
              <a:schemeClr val="bg1">
                <a:lumMod val="85000"/>
              </a:schemeClr>
            </a:solidFill>
          </a:endParaRPr>
        </a:p>
      </dsp:txBody>
      <dsp:txXfrm>
        <a:off x="0" y="2798344"/>
        <a:ext cx="2596083" cy="878850"/>
      </dsp:txXfrm>
    </dsp:sp>
    <dsp:sp modelId="{15D59C0A-F7ED-3544-A758-567606456B23}">
      <dsp:nvSpPr>
        <dsp:cNvPr id="0" name=""/>
        <dsp:cNvSpPr/>
      </dsp:nvSpPr>
      <dsp:spPr>
        <a:xfrm>
          <a:off x="129804" y="2665504"/>
          <a:ext cx="2126301" cy="265680"/>
        </a:xfrm>
        <a:prstGeom prst="roundRect">
          <a:avLst/>
        </a:prstGeom>
        <a:solidFill>
          <a:schemeClr val="tx2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88" tIns="0" rIns="68688" bIns="0" numCol="1" spcCol="1270" anchor="ctr" anchorCtr="0">
          <a:noAutofit/>
        </a:bodyPr>
        <a:lstStyle/>
        <a:p>
          <a:pPr marL="0" lvl="0" indent="0" algn="l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>
              <a:solidFill>
                <a:srgbClr val="BFD72F"/>
              </a:solidFill>
            </a:rPr>
            <a:t>Governance, Risk &amp; Compliance Assurance </a:t>
          </a:r>
          <a:endParaRPr lang="en-IN" sz="800" b="1" kern="1200">
            <a:solidFill>
              <a:srgbClr val="BFD72F"/>
            </a:solidFill>
          </a:endParaRPr>
        </a:p>
      </dsp:txBody>
      <dsp:txXfrm>
        <a:off x="142773" y="2678473"/>
        <a:ext cx="2100363" cy="239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B55CE-F996-7D4C-9275-F9A3B0E93E45}">
      <dsp:nvSpPr>
        <dsp:cNvPr id="0" name=""/>
        <dsp:cNvSpPr/>
      </dsp:nvSpPr>
      <dsp:spPr>
        <a:xfrm>
          <a:off x="6899" y="0"/>
          <a:ext cx="2062181" cy="2949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Consult / Advisory</a:t>
          </a:r>
        </a:p>
      </dsp:txBody>
      <dsp:txXfrm>
        <a:off x="15539" y="8640"/>
        <a:ext cx="2044901" cy="277716"/>
      </dsp:txXfrm>
    </dsp:sp>
    <dsp:sp modelId="{04842C2E-92C4-3743-866F-E705214DE67D}">
      <dsp:nvSpPr>
        <dsp:cNvPr id="0" name=""/>
        <dsp:cNvSpPr/>
      </dsp:nvSpPr>
      <dsp:spPr>
        <a:xfrm>
          <a:off x="2275298" y="0"/>
          <a:ext cx="437182" cy="294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dirty="0"/>
        </a:p>
      </dsp:txBody>
      <dsp:txXfrm>
        <a:off x="2275298" y="58999"/>
        <a:ext cx="348683" cy="176998"/>
      </dsp:txXfrm>
    </dsp:sp>
    <dsp:sp modelId="{B1DAE920-A5E4-0A4B-A0B8-567FEB7CDB7D}">
      <dsp:nvSpPr>
        <dsp:cNvPr id="0" name=""/>
        <dsp:cNvSpPr/>
      </dsp:nvSpPr>
      <dsp:spPr>
        <a:xfrm>
          <a:off x="2893953" y="0"/>
          <a:ext cx="2062181" cy="2949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Design / Implement</a:t>
          </a:r>
        </a:p>
      </dsp:txBody>
      <dsp:txXfrm>
        <a:off x="2902593" y="8640"/>
        <a:ext cx="2044901" cy="277716"/>
      </dsp:txXfrm>
    </dsp:sp>
    <dsp:sp modelId="{C1578265-4661-D24A-8036-AF1AABECBE95}">
      <dsp:nvSpPr>
        <dsp:cNvPr id="0" name=""/>
        <dsp:cNvSpPr/>
      </dsp:nvSpPr>
      <dsp:spPr>
        <a:xfrm>
          <a:off x="5162352" y="0"/>
          <a:ext cx="437182" cy="294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dirty="0"/>
        </a:p>
      </dsp:txBody>
      <dsp:txXfrm>
        <a:off x="5162352" y="58999"/>
        <a:ext cx="348683" cy="176998"/>
      </dsp:txXfrm>
    </dsp:sp>
    <dsp:sp modelId="{549D293D-2774-534D-A0F9-AC64D88D88BB}">
      <dsp:nvSpPr>
        <dsp:cNvPr id="0" name=""/>
        <dsp:cNvSpPr/>
      </dsp:nvSpPr>
      <dsp:spPr>
        <a:xfrm>
          <a:off x="5781007" y="0"/>
          <a:ext cx="2062181" cy="2949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Managed Operations / NaaS</a:t>
          </a:r>
        </a:p>
      </dsp:txBody>
      <dsp:txXfrm>
        <a:off x="5789647" y="8640"/>
        <a:ext cx="2044901" cy="2777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1F614-2803-4044-8A66-60772D7FEFED}">
      <dsp:nvSpPr>
        <dsp:cNvPr id="0" name=""/>
        <dsp:cNvSpPr/>
      </dsp:nvSpPr>
      <dsp:spPr>
        <a:xfrm>
          <a:off x="784" y="42025"/>
          <a:ext cx="2816702" cy="288007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Actionable Insights &amp; Analytics</a:t>
          </a:r>
          <a:endParaRPr lang="en-IN" sz="1200" kern="1200" dirty="0"/>
        </a:p>
      </dsp:txBody>
      <dsp:txXfrm>
        <a:off x="14843" y="56084"/>
        <a:ext cx="2788584" cy="259889"/>
      </dsp:txXfrm>
    </dsp:sp>
    <dsp:sp modelId="{BA883654-EC56-B943-9663-461D01C01299}">
      <dsp:nvSpPr>
        <dsp:cNvPr id="0" name=""/>
        <dsp:cNvSpPr/>
      </dsp:nvSpPr>
      <dsp:spPr>
        <a:xfrm>
          <a:off x="3105540" y="42025"/>
          <a:ext cx="2816702" cy="288007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Delivery Process Automation &amp; AIOps</a:t>
          </a:r>
          <a:endParaRPr lang="en-IN" sz="1200" kern="1200" dirty="0"/>
        </a:p>
      </dsp:txBody>
      <dsp:txXfrm>
        <a:off x="3119599" y="56084"/>
        <a:ext cx="2788584" cy="2598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94779-086C-D94A-A699-54A75B0EB8E8}">
      <dsp:nvSpPr>
        <dsp:cNvPr id="0" name=""/>
        <dsp:cNvSpPr/>
      </dsp:nvSpPr>
      <dsp:spPr>
        <a:xfrm>
          <a:off x="548" y="304843"/>
          <a:ext cx="2140347" cy="1439996"/>
        </a:xfrm>
        <a:prstGeom prst="roundRect">
          <a:avLst/>
        </a:prstGeom>
        <a:solidFill>
          <a:srgbClr val="00B0F0">
            <a:alpha val="50196"/>
          </a:srgbClr>
        </a:solidFill>
        <a:ln w="6350" cap="flat" cmpd="sng" algn="ctr">
          <a:solidFill>
            <a:schemeClr val="accent5"/>
          </a:solidFill>
          <a:prstDash val="sysDot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marL="0" lvl="0" indent="0" algn="ctr" defTabSz="914174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kern="1200" dirty="0">
              <a:solidFill>
                <a:prstClr val="white"/>
              </a:solidFill>
              <a:latin typeface="Trebuchet MS" panose="020B0703020202090204" pitchFamily="34" charset="0"/>
              <a:ea typeface="+mn-ea"/>
              <a:cs typeface="+mn-cs"/>
            </a:rPr>
            <a:t>Sify is India’s first NVDIA certified DGX Ready Data Center Service Provider for Liquid Cooling </a:t>
          </a:r>
          <a:endParaRPr lang="en-IN" sz="1400" b="0" kern="1200" dirty="0">
            <a:solidFill>
              <a:prstClr val="white"/>
            </a:solidFill>
            <a:latin typeface="Trebuchet MS" panose="020B0703020202090204" pitchFamily="34" charset="0"/>
            <a:ea typeface="+mn-ea"/>
            <a:cs typeface="+mn-cs"/>
          </a:endParaRPr>
        </a:p>
      </dsp:txBody>
      <dsp:txXfrm>
        <a:off x="70843" y="375138"/>
        <a:ext cx="1999757" cy="1299406"/>
      </dsp:txXfrm>
    </dsp:sp>
    <dsp:sp modelId="{C85DB2F2-797C-9540-BDE9-C48BEBF9B685}">
      <dsp:nvSpPr>
        <dsp:cNvPr id="0" name=""/>
        <dsp:cNvSpPr/>
      </dsp:nvSpPr>
      <dsp:spPr>
        <a:xfrm>
          <a:off x="2354931" y="304843"/>
          <a:ext cx="2140347" cy="1439996"/>
        </a:xfrm>
        <a:prstGeom prst="roundRect">
          <a:avLst/>
        </a:prstGeom>
        <a:solidFill>
          <a:srgbClr val="00B0F0">
            <a:alpha val="29804"/>
          </a:srgbClr>
        </a:solidFill>
        <a:ln w="6350" cap="flat" cmpd="sng" algn="ctr">
          <a:solidFill>
            <a:schemeClr val="accent5"/>
          </a:solidFill>
          <a:prstDash val="sysDot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marL="0" lvl="0" indent="0" algn="ctr" defTabSz="685749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kern="120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rPr>
            <a:t>Support 130+ kw/rack power and cooling </a:t>
          </a:r>
          <a:endParaRPr lang="en-IN" sz="1400" b="0" kern="1200">
            <a:solidFill>
              <a:schemeClr val="bg1"/>
            </a:solidFill>
            <a:latin typeface="Trebuchet MS" panose="020B0703020202090204" pitchFamily="34" charset="0"/>
            <a:ea typeface="+mn-ea"/>
            <a:cs typeface="+mn-cs"/>
          </a:endParaRPr>
        </a:p>
      </dsp:txBody>
      <dsp:txXfrm>
        <a:off x="2425226" y="375138"/>
        <a:ext cx="1999757" cy="1299406"/>
      </dsp:txXfrm>
    </dsp:sp>
    <dsp:sp modelId="{9BFE20CF-11A0-9049-B6B2-8FBC52A41019}">
      <dsp:nvSpPr>
        <dsp:cNvPr id="0" name=""/>
        <dsp:cNvSpPr/>
      </dsp:nvSpPr>
      <dsp:spPr>
        <a:xfrm>
          <a:off x="1177740" y="1958873"/>
          <a:ext cx="2140347" cy="1439996"/>
        </a:xfrm>
        <a:prstGeom prst="roundRect">
          <a:avLst/>
        </a:prstGeom>
        <a:solidFill>
          <a:srgbClr val="00B0F0">
            <a:alpha val="29804"/>
          </a:srgbClr>
        </a:solidFill>
        <a:ln w="6350" cap="flat" cmpd="sng" algn="ctr">
          <a:solidFill>
            <a:schemeClr val="accent5"/>
          </a:solidFill>
          <a:prstDash val="sysDot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marL="0" lvl="0" indent="0" algn="ctr" defTabSz="685749" rtl="0" eaLnBrk="1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0" kern="120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rPr>
            <a:t>Meets ASHRAE’s 30-year environmental guidelines</a:t>
          </a:r>
          <a:endParaRPr lang="en-IN" sz="1400" b="0" kern="1200">
            <a:solidFill>
              <a:schemeClr val="bg1"/>
            </a:solidFill>
            <a:latin typeface="Trebuchet MS" panose="020B0703020202090204" pitchFamily="34" charset="0"/>
            <a:ea typeface="+mn-ea"/>
            <a:cs typeface="+mn-cs"/>
          </a:endParaRPr>
        </a:p>
      </dsp:txBody>
      <dsp:txXfrm>
        <a:off x="1248035" y="2029168"/>
        <a:ext cx="1999757" cy="12994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665F4-B817-5548-9990-D6964273C8A2}">
      <dsp:nvSpPr>
        <dsp:cNvPr id="0" name=""/>
        <dsp:cNvSpPr/>
      </dsp:nvSpPr>
      <dsp:spPr>
        <a:xfrm>
          <a:off x="4867" y="48731"/>
          <a:ext cx="2123084" cy="540003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200" kern="1200" dirty="0">
              <a:solidFill>
                <a:srgbClr val="BED730"/>
              </a:solidFill>
            </a:rPr>
            <a:t>Infrastructure as a Service (IaaS)</a:t>
          </a:r>
        </a:p>
      </dsp:txBody>
      <dsp:txXfrm>
        <a:off x="31228" y="75092"/>
        <a:ext cx="2070362" cy="487281"/>
      </dsp:txXfrm>
    </dsp:sp>
    <dsp:sp modelId="{C3D19862-317A-C84B-B98D-3C04DBCE4C4F}">
      <dsp:nvSpPr>
        <dsp:cNvPr id="0" name=""/>
        <dsp:cNvSpPr/>
      </dsp:nvSpPr>
      <dsp:spPr>
        <a:xfrm>
          <a:off x="2241830" y="48731"/>
          <a:ext cx="2007281" cy="540003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200" kern="1200" dirty="0">
              <a:solidFill>
                <a:srgbClr val="BED730"/>
              </a:solidFill>
            </a:rPr>
            <a:t>Platform as a Service (PaaS)</a:t>
          </a:r>
        </a:p>
      </dsp:txBody>
      <dsp:txXfrm>
        <a:off x="2268191" y="75092"/>
        <a:ext cx="1954559" cy="487281"/>
      </dsp:txXfrm>
    </dsp:sp>
    <dsp:sp modelId="{3C14EC81-578D-0D49-B1F6-E7491439CD35}">
      <dsp:nvSpPr>
        <dsp:cNvPr id="0" name=""/>
        <dsp:cNvSpPr/>
      </dsp:nvSpPr>
      <dsp:spPr>
        <a:xfrm>
          <a:off x="4362990" y="48731"/>
          <a:ext cx="2007281" cy="540003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200" kern="1200">
              <a:solidFill>
                <a:srgbClr val="BED730"/>
              </a:solidFill>
            </a:rPr>
            <a:t>Software as a Service (SaaS)</a:t>
          </a:r>
        </a:p>
      </dsp:txBody>
      <dsp:txXfrm>
        <a:off x="4389351" y="75092"/>
        <a:ext cx="1954559" cy="487281"/>
      </dsp:txXfrm>
    </dsp:sp>
    <dsp:sp modelId="{03803694-27A6-6344-BE57-80582C5EC073}">
      <dsp:nvSpPr>
        <dsp:cNvPr id="0" name=""/>
        <dsp:cNvSpPr/>
      </dsp:nvSpPr>
      <dsp:spPr>
        <a:xfrm>
          <a:off x="6484150" y="48731"/>
          <a:ext cx="2007281" cy="540003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200" kern="1200" dirty="0">
              <a:solidFill>
                <a:srgbClr val="BED730"/>
              </a:solidFill>
            </a:rPr>
            <a:t>Managed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200" kern="1200" dirty="0">
              <a:solidFill>
                <a:srgbClr val="BED730"/>
              </a:solidFill>
            </a:rPr>
            <a:t> Services</a:t>
          </a:r>
        </a:p>
      </dsp:txBody>
      <dsp:txXfrm>
        <a:off x="6510511" y="75092"/>
        <a:ext cx="1954559" cy="4872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864D7-73D1-449C-98EE-4111E94789E0}">
      <dsp:nvSpPr>
        <dsp:cNvPr id="0" name=""/>
        <dsp:cNvSpPr/>
      </dsp:nvSpPr>
      <dsp:spPr>
        <a:xfrm>
          <a:off x="3004" y="0"/>
          <a:ext cx="2537347" cy="628141"/>
        </a:xfrm>
        <a:prstGeom prst="roundRect">
          <a:avLst/>
        </a:prstGeom>
        <a:noFill/>
        <a:ln w="9525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kern="1200" dirty="0">
              <a:solidFill>
                <a:schemeClr val="bg1">
                  <a:lumMod val="85000"/>
                </a:schemeClr>
              </a:solidFill>
            </a:rPr>
            <a:t>Best of breed performance with Hybrid Cloud configuration</a:t>
          </a:r>
          <a:endParaRPr lang="en-IN" sz="105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3667" y="30663"/>
        <a:ext cx="2476021" cy="566815"/>
      </dsp:txXfrm>
    </dsp:sp>
    <dsp:sp modelId="{BA3EC8A3-A567-46A3-B0A9-CF4F41973C8D}">
      <dsp:nvSpPr>
        <dsp:cNvPr id="0" name=""/>
        <dsp:cNvSpPr/>
      </dsp:nvSpPr>
      <dsp:spPr>
        <a:xfrm>
          <a:off x="0" y="811129"/>
          <a:ext cx="1374981" cy="628141"/>
        </a:xfrm>
        <a:prstGeom prst="roundRect">
          <a:avLst/>
        </a:prstGeom>
        <a:noFill/>
        <a:ln w="9525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kern="1200" dirty="0">
              <a:solidFill>
                <a:schemeClr val="bg1">
                  <a:lumMod val="85000"/>
                </a:schemeClr>
              </a:solidFill>
            </a:rPr>
            <a:t>Efficient integrations with extended ecosystems</a:t>
          </a:r>
          <a:endParaRPr lang="en-IN" sz="105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30663" y="841792"/>
        <a:ext cx="1313655" cy="566815"/>
      </dsp:txXfrm>
    </dsp:sp>
    <dsp:sp modelId="{E77359BD-292E-4B95-AA12-3F7F9A86C940}">
      <dsp:nvSpPr>
        <dsp:cNvPr id="0" name=""/>
        <dsp:cNvSpPr/>
      </dsp:nvSpPr>
      <dsp:spPr>
        <a:xfrm>
          <a:off x="1486560" y="816538"/>
          <a:ext cx="1046902" cy="628141"/>
        </a:xfrm>
        <a:prstGeom prst="roundRect">
          <a:avLst/>
        </a:prstGeom>
        <a:noFill/>
        <a:ln w="9525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kern="1200" dirty="0">
              <a:solidFill>
                <a:schemeClr val="bg1">
                  <a:lumMod val="85000"/>
                </a:schemeClr>
              </a:solidFill>
            </a:rPr>
            <a:t>Compliance with data sovereignty</a:t>
          </a:r>
          <a:endParaRPr lang="en-IN" sz="105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1517223" y="847201"/>
        <a:ext cx="985576" cy="566815"/>
      </dsp:txXfrm>
    </dsp:sp>
    <dsp:sp modelId="{AF7E4E0B-58BA-40A3-AADA-24248AF89DFC}">
      <dsp:nvSpPr>
        <dsp:cNvPr id="0" name=""/>
        <dsp:cNvSpPr/>
      </dsp:nvSpPr>
      <dsp:spPr>
        <a:xfrm>
          <a:off x="170927" y="1549370"/>
          <a:ext cx="1046902" cy="628141"/>
        </a:xfrm>
        <a:prstGeom prst="roundRect">
          <a:avLst/>
        </a:prstGeom>
        <a:noFill/>
        <a:ln w="9525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kern="1200" dirty="0">
              <a:solidFill>
                <a:schemeClr val="bg1">
                  <a:lumMod val="85000"/>
                </a:schemeClr>
              </a:solidFill>
            </a:rPr>
            <a:t>Business continuity with resilience</a:t>
          </a:r>
          <a:endParaRPr lang="en-IN" sz="105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201590" y="1580033"/>
        <a:ext cx="985576" cy="566815"/>
      </dsp:txXfrm>
    </dsp:sp>
    <dsp:sp modelId="{304C7704-5341-4FA0-A8E7-201788C85980}">
      <dsp:nvSpPr>
        <dsp:cNvPr id="0" name=""/>
        <dsp:cNvSpPr/>
      </dsp:nvSpPr>
      <dsp:spPr>
        <a:xfrm>
          <a:off x="1322521" y="1549370"/>
          <a:ext cx="1046902" cy="628141"/>
        </a:xfrm>
        <a:prstGeom prst="roundRect">
          <a:avLst/>
        </a:prstGeom>
        <a:noFill/>
        <a:ln w="9525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kern="1200" dirty="0">
              <a:solidFill>
                <a:schemeClr val="bg1">
                  <a:lumMod val="85000"/>
                </a:schemeClr>
              </a:solidFill>
            </a:rPr>
            <a:t>Simplicity with self service</a:t>
          </a:r>
          <a:endParaRPr lang="en-IN" sz="105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1353184" y="1580033"/>
        <a:ext cx="985576" cy="566815"/>
      </dsp:txXfrm>
    </dsp:sp>
    <dsp:sp modelId="{5F472201-79CB-4506-9A15-0218972D22A1}">
      <dsp:nvSpPr>
        <dsp:cNvPr id="0" name=""/>
        <dsp:cNvSpPr/>
      </dsp:nvSpPr>
      <dsp:spPr>
        <a:xfrm>
          <a:off x="582685" y="2282202"/>
          <a:ext cx="1374981" cy="628141"/>
        </a:xfrm>
        <a:prstGeom prst="roundRect">
          <a:avLst/>
        </a:prstGeom>
        <a:noFill/>
        <a:ln w="9525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kern="1200" dirty="0">
              <a:solidFill>
                <a:schemeClr val="bg1">
                  <a:lumMod val="85000"/>
                </a:schemeClr>
              </a:solidFill>
            </a:rPr>
            <a:t>Operational efficiency with reduced IT administration</a:t>
          </a:r>
          <a:endParaRPr lang="en-IN" sz="105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13348" y="2312865"/>
        <a:ext cx="1313655" cy="566815"/>
      </dsp:txXfrm>
    </dsp:sp>
    <dsp:sp modelId="{812A7802-8FC4-434B-A98A-70FE6BD9FE2E}">
      <dsp:nvSpPr>
        <dsp:cNvPr id="0" name=""/>
        <dsp:cNvSpPr/>
      </dsp:nvSpPr>
      <dsp:spPr>
        <a:xfrm>
          <a:off x="582685" y="3015034"/>
          <a:ext cx="1374981" cy="628141"/>
        </a:xfrm>
        <a:prstGeom prst="roundRect">
          <a:avLst/>
        </a:prstGeom>
        <a:noFill/>
        <a:ln w="9525" cap="flat" cmpd="sng" algn="ctr">
          <a:noFill/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kern="1200" dirty="0">
              <a:solidFill>
                <a:schemeClr val="bg1">
                  <a:lumMod val="85000"/>
                </a:schemeClr>
              </a:solidFill>
            </a:rPr>
            <a:t>Cost reduction with </a:t>
          </a:r>
        </a:p>
        <a:p>
          <a:pPr marL="0" lvl="0" indent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50" kern="1200" dirty="0">
              <a:solidFill>
                <a:schemeClr val="bg1">
                  <a:lumMod val="85000"/>
                </a:schemeClr>
              </a:solidFill>
            </a:rPr>
            <a:t>on-demand bursting to public clouds</a:t>
          </a:r>
          <a:endParaRPr lang="en-IN" sz="105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613348" y="3045697"/>
        <a:ext cx="1313655" cy="5668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DD78F-B648-5547-824F-973EB5E59B31}">
      <dsp:nvSpPr>
        <dsp:cNvPr id="0" name=""/>
        <dsp:cNvSpPr/>
      </dsp:nvSpPr>
      <dsp:spPr>
        <a:xfrm>
          <a:off x="500" y="136006"/>
          <a:ext cx="1557055" cy="827999"/>
        </a:xfrm>
        <a:prstGeom prst="roundRect">
          <a:avLst/>
        </a:prstGeom>
        <a:solidFill>
          <a:schemeClr val="accent1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>
              <a:solidFill>
                <a:schemeClr val="bg1"/>
              </a:solidFill>
              <a:latin typeface="Trebuchet MS"/>
            </a:rPr>
            <a:t>Single partner for Managed Services across Digital IT</a:t>
          </a:r>
          <a:endParaRPr lang="en-IN" sz="1100" kern="1200">
            <a:solidFill>
              <a:schemeClr val="bg1"/>
            </a:solidFill>
          </a:endParaRPr>
        </a:p>
      </dsp:txBody>
      <dsp:txXfrm>
        <a:off x="40920" y="176426"/>
        <a:ext cx="1476215" cy="747159"/>
      </dsp:txXfrm>
    </dsp:sp>
    <dsp:sp modelId="{E9DB823B-4BE7-A04F-9451-F3566111F884}">
      <dsp:nvSpPr>
        <dsp:cNvPr id="0" name=""/>
        <dsp:cNvSpPr/>
      </dsp:nvSpPr>
      <dsp:spPr>
        <a:xfrm>
          <a:off x="500" y="1017640"/>
          <a:ext cx="1557055" cy="827999"/>
        </a:xfrm>
        <a:prstGeom prst="roundRect">
          <a:avLst/>
        </a:prstGeom>
        <a:solidFill>
          <a:schemeClr val="accent1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>
              <a:solidFill>
                <a:schemeClr val="bg1"/>
              </a:solidFill>
              <a:latin typeface="Trebuchet MS"/>
            </a:rPr>
            <a:t>Operational Excellence driven by Automation  </a:t>
          </a:r>
          <a:endParaRPr lang="en-IN" sz="1100" kern="1200">
            <a:solidFill>
              <a:schemeClr val="bg1"/>
            </a:solidFill>
          </a:endParaRPr>
        </a:p>
      </dsp:txBody>
      <dsp:txXfrm>
        <a:off x="40920" y="1058060"/>
        <a:ext cx="1476215" cy="747159"/>
      </dsp:txXfrm>
    </dsp:sp>
    <dsp:sp modelId="{B3764AD2-4C15-B540-A931-362D2C1320C7}">
      <dsp:nvSpPr>
        <dsp:cNvPr id="0" name=""/>
        <dsp:cNvSpPr/>
      </dsp:nvSpPr>
      <dsp:spPr>
        <a:xfrm>
          <a:off x="500" y="1899273"/>
          <a:ext cx="1557055" cy="827999"/>
        </a:xfrm>
        <a:prstGeom prst="roundRect">
          <a:avLst/>
        </a:prstGeom>
        <a:solidFill>
          <a:schemeClr val="accent1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>
              <a:solidFill>
                <a:schemeClr val="bg1"/>
              </a:solidFill>
              <a:latin typeface="Trebuchet MS"/>
            </a:rPr>
            <a:t>Proactive Assurance, Predictive Analytics &amp; AIOps  </a:t>
          </a:r>
          <a:endParaRPr lang="en-IN" sz="1100" kern="1200">
            <a:solidFill>
              <a:schemeClr val="bg1"/>
            </a:solidFill>
          </a:endParaRPr>
        </a:p>
      </dsp:txBody>
      <dsp:txXfrm>
        <a:off x="40920" y="1939693"/>
        <a:ext cx="1476215" cy="747159"/>
      </dsp:txXfrm>
    </dsp:sp>
    <dsp:sp modelId="{3A54151C-43A9-3D45-B054-8FF18C6724AA}">
      <dsp:nvSpPr>
        <dsp:cNvPr id="0" name=""/>
        <dsp:cNvSpPr/>
      </dsp:nvSpPr>
      <dsp:spPr>
        <a:xfrm>
          <a:off x="500" y="2780907"/>
          <a:ext cx="1557055" cy="827999"/>
        </a:xfrm>
        <a:prstGeom prst="roundRect">
          <a:avLst/>
        </a:prstGeom>
        <a:solidFill>
          <a:schemeClr val="accent1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>
              <a:solidFill>
                <a:schemeClr val="bg1"/>
              </a:solidFill>
              <a:latin typeface="Trebuchet MS"/>
            </a:rPr>
            <a:t>Customer-centric</a:t>
          </a:r>
          <a:r>
            <a: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rPr>
            <a:t> Service Delivery </a:t>
          </a:r>
          <a:r>
            <a:rPr lang="en-US" sz="1100" kern="1200">
              <a:solidFill>
                <a:schemeClr val="bg1"/>
              </a:solidFill>
              <a:latin typeface="Trebuchet MS"/>
            </a:rPr>
            <a:t>model</a:t>
          </a:r>
          <a:endParaRPr lang="en-IN" sz="1100" kern="1200">
            <a:solidFill>
              <a:schemeClr val="bg1"/>
            </a:solidFill>
          </a:endParaRPr>
        </a:p>
      </dsp:txBody>
      <dsp:txXfrm>
        <a:off x="40920" y="2821327"/>
        <a:ext cx="1476215" cy="7471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CCEC1-9C80-6A4C-ABE0-E3372ED59A97}">
      <dsp:nvSpPr>
        <dsp:cNvPr id="0" name=""/>
        <dsp:cNvSpPr/>
      </dsp:nvSpPr>
      <dsp:spPr>
        <a:xfrm>
          <a:off x="103" y="156772"/>
          <a:ext cx="1894399" cy="1333105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solidFill>
                <a:srgbClr val="BED730"/>
              </a:solidFill>
              <a:latin typeface="Trebuchet MS" panose="020B0703020202090204" pitchFamily="34" charset="0"/>
            </a:rPr>
            <a:t>Infinit FSO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>
              <a:latin typeface="Trebuchet MS" panose="020B0703020202090204" pitchFamily="34" charset="0"/>
            </a:rPr>
            <a:t>AIOps driven excellence with observability across your digital stack</a:t>
          </a:r>
          <a:endParaRPr lang="en-IN" sz="1200" kern="1200">
            <a:latin typeface="Trebuchet MS" panose="020B0703020202090204" pitchFamily="34" charset="0"/>
          </a:endParaRPr>
        </a:p>
      </dsp:txBody>
      <dsp:txXfrm>
        <a:off x="65180" y="221849"/>
        <a:ext cx="1764245" cy="1202951"/>
      </dsp:txXfrm>
    </dsp:sp>
    <dsp:sp modelId="{9CA32A64-8650-1145-8EB8-0635DF77AD2A}">
      <dsp:nvSpPr>
        <dsp:cNvPr id="0" name=""/>
        <dsp:cNvSpPr/>
      </dsp:nvSpPr>
      <dsp:spPr>
        <a:xfrm>
          <a:off x="2200668" y="156772"/>
          <a:ext cx="1894399" cy="1333105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Infinit AI/ML 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Trebuchet MS" panose="020B0703020202090204" pitchFamily="34" charset="0"/>
            </a:rPr>
            <a:t>Supervise &amp; simplify your entire AI/ML lifecycle</a:t>
          </a:r>
          <a:endParaRPr lang="en-IN" sz="1200" kern="1200" dirty="0">
            <a:latin typeface="Trebuchet MS" panose="020B0703020202090204" pitchFamily="34" charset="0"/>
          </a:endParaRPr>
        </a:p>
      </dsp:txBody>
      <dsp:txXfrm>
        <a:off x="2265745" y="221849"/>
        <a:ext cx="1764245" cy="1202951"/>
      </dsp:txXfrm>
    </dsp:sp>
    <dsp:sp modelId="{E4F7AB0A-500B-1D4C-9647-859B9D751230}">
      <dsp:nvSpPr>
        <dsp:cNvPr id="0" name=""/>
        <dsp:cNvSpPr/>
      </dsp:nvSpPr>
      <dsp:spPr>
        <a:xfrm>
          <a:off x="4401232" y="156772"/>
          <a:ext cx="1894399" cy="1333105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Infinit DAM 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Trebuchet MS" panose="020B0703020202090204" pitchFamily="34" charset="0"/>
            </a:rPr>
            <a:t>Increase brand visibility &amp; enhance your digital 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Trebuchet MS" panose="020B0703020202090204" pitchFamily="34" charset="0"/>
            </a:rPr>
            <a:t>content strategy</a:t>
          </a:r>
          <a:endParaRPr lang="en-IN" sz="1200" kern="1200" dirty="0">
            <a:latin typeface="Trebuchet MS" panose="020B0703020202090204" pitchFamily="34" charset="0"/>
          </a:endParaRPr>
        </a:p>
      </dsp:txBody>
      <dsp:txXfrm>
        <a:off x="4466309" y="221849"/>
        <a:ext cx="1764245" cy="1202951"/>
      </dsp:txXfrm>
    </dsp:sp>
    <dsp:sp modelId="{D959ECF3-F8C5-5046-9082-D92491C7878B}">
      <dsp:nvSpPr>
        <dsp:cNvPr id="0" name=""/>
        <dsp:cNvSpPr/>
      </dsp:nvSpPr>
      <dsp:spPr>
        <a:xfrm>
          <a:off x="6601797" y="156772"/>
          <a:ext cx="1894399" cy="1333105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Infinit Retail Intelligence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>
              <a:latin typeface="Trebuchet MS" panose="020B0703020202090204" pitchFamily="34" charset="0"/>
            </a:rPr>
            <a:t>Digitalize your forward supply chain management</a:t>
          </a:r>
          <a:endParaRPr lang="en-IN" sz="1200" kern="1200">
            <a:latin typeface="Trebuchet MS" panose="020B0703020202090204" pitchFamily="34" charset="0"/>
          </a:endParaRPr>
        </a:p>
      </dsp:txBody>
      <dsp:txXfrm>
        <a:off x="6666874" y="221849"/>
        <a:ext cx="1764245" cy="1202951"/>
      </dsp:txXfrm>
    </dsp:sp>
    <dsp:sp modelId="{AC813625-657F-B74C-A3A7-84B6E9C2F50B}">
      <dsp:nvSpPr>
        <dsp:cNvPr id="0" name=""/>
        <dsp:cNvSpPr/>
      </dsp:nvSpPr>
      <dsp:spPr>
        <a:xfrm>
          <a:off x="1100385" y="1796044"/>
          <a:ext cx="1894399" cy="1333105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>
              <a:latin typeface="Trebuchet MS" panose="020B0703020202090204" pitchFamily="34" charset="0"/>
            </a:rPr>
            <a:t>Build a Digital culture within the organization with </a:t>
          </a:r>
          <a:r>
            <a:rPr lang="en-US" sz="1200" b="1" kern="120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Digital Assessment </a:t>
          </a:r>
          <a:r>
            <a:rPr lang="en-US" sz="1200" kern="1200">
              <a:latin typeface="Trebuchet MS" panose="020B0703020202090204" pitchFamily="34" charset="0"/>
            </a:rPr>
            <a:t>&amp; </a:t>
          </a:r>
          <a:r>
            <a:rPr lang="en-US" sz="1200" b="1" kern="120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AR/VR/XR </a:t>
          </a:r>
          <a:r>
            <a:rPr lang="en-US" sz="1200" kern="1200">
              <a:latin typeface="Trebuchet MS" panose="020B0703020202090204" pitchFamily="34" charset="0"/>
            </a:rPr>
            <a:t>services</a:t>
          </a:r>
          <a:endParaRPr lang="en-IN" sz="1200" kern="1200">
            <a:latin typeface="Trebuchet MS" panose="020B0703020202090204" pitchFamily="34" charset="0"/>
          </a:endParaRPr>
        </a:p>
      </dsp:txBody>
      <dsp:txXfrm>
        <a:off x="1165462" y="1861121"/>
        <a:ext cx="1764245" cy="1202951"/>
      </dsp:txXfrm>
    </dsp:sp>
    <dsp:sp modelId="{90306AB7-3020-9745-9265-9FB10A7F9C07}">
      <dsp:nvSpPr>
        <dsp:cNvPr id="0" name=""/>
        <dsp:cNvSpPr/>
      </dsp:nvSpPr>
      <dsp:spPr>
        <a:xfrm>
          <a:off x="3300950" y="1796044"/>
          <a:ext cx="1894399" cy="1333105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App Modernization </a:t>
          </a:r>
        </a:p>
        <a:p>
          <a:pPr marL="0"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Trebuchet MS" panose="020B0703020202090204" pitchFamily="34" charset="0"/>
            </a:rPr>
            <a:t>and </a:t>
          </a:r>
          <a:r>
            <a:rPr lang="en-US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DevSecOps</a:t>
          </a:r>
          <a:r>
            <a:rPr lang="en-US" sz="1200" kern="1200" dirty="0">
              <a:latin typeface="Trebuchet MS" panose="020B0703020202090204" pitchFamily="34" charset="0"/>
            </a:rPr>
            <a:t> for faster time to market</a:t>
          </a:r>
          <a:endParaRPr lang="en-IN" sz="1200" kern="1200" dirty="0">
            <a:latin typeface="Trebuchet MS" panose="020B0703020202090204" pitchFamily="34" charset="0"/>
          </a:endParaRPr>
        </a:p>
      </dsp:txBody>
      <dsp:txXfrm>
        <a:off x="3366027" y="1861121"/>
        <a:ext cx="1764245" cy="1202951"/>
      </dsp:txXfrm>
    </dsp:sp>
    <dsp:sp modelId="{50FDBD12-C0F8-4D3E-BC95-1AC7CD6E6DEA}">
      <dsp:nvSpPr>
        <dsp:cNvPr id="0" name=""/>
        <dsp:cNvSpPr/>
      </dsp:nvSpPr>
      <dsp:spPr>
        <a:xfrm>
          <a:off x="5501515" y="1796044"/>
          <a:ext cx="1894399" cy="1333105"/>
        </a:xfrm>
        <a:prstGeom prst="roundRect">
          <a:avLst/>
        </a:prstGeom>
        <a:solidFill>
          <a:srgbClr val="10253F">
            <a:alpha val="50196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200" b="1" kern="1200" dirty="0">
              <a:solidFill>
                <a:srgbClr val="BED730"/>
              </a:solidFill>
              <a:latin typeface="Trebuchet MS" panose="020B0703020202090204" pitchFamily="34" charset="0"/>
              <a:ea typeface="+mn-ea"/>
              <a:cs typeface="+mn-cs"/>
            </a:rPr>
            <a:t>Industry Application </a:t>
          </a:r>
          <a:r>
            <a:rPr lang="en-IN" sz="1200" b="1" kern="1200" dirty="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rPr>
            <a:t>Services to unlock business agility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200" b="1" kern="1200" dirty="0">
              <a:solidFill>
                <a:schemeClr val="bg1"/>
              </a:solidFill>
              <a:latin typeface="Trebuchet MS" panose="020B0703020202090204" pitchFamily="34" charset="0"/>
              <a:ea typeface="+mn-ea"/>
              <a:cs typeface="+mn-cs"/>
            </a:rPr>
            <a:t>SAP, Oracle, Microsoft </a:t>
          </a:r>
        </a:p>
      </dsp:txBody>
      <dsp:txXfrm>
        <a:off x="5566592" y="1861121"/>
        <a:ext cx="1764245" cy="120295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526A1-5F0B-4841-A6D6-B268F4BDF9EC}">
      <dsp:nvSpPr>
        <dsp:cNvPr id="0" name=""/>
        <dsp:cNvSpPr/>
      </dsp:nvSpPr>
      <dsp:spPr>
        <a:xfrm>
          <a:off x="0" y="9700"/>
          <a:ext cx="1151999" cy="46566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heSansOffice" panose="020B0503040302060204" pitchFamily="34" charset="77"/>
            </a:rPr>
            <a:t>Network Performance</a:t>
          </a:r>
        </a:p>
      </dsp:txBody>
      <dsp:txXfrm>
        <a:off x="22732" y="32432"/>
        <a:ext cx="1106535" cy="420200"/>
      </dsp:txXfrm>
    </dsp:sp>
    <dsp:sp modelId="{70A29701-8958-434A-862C-1F4DE9AA55D8}">
      <dsp:nvSpPr>
        <dsp:cNvPr id="0" name=""/>
        <dsp:cNvSpPr/>
      </dsp:nvSpPr>
      <dsp:spPr>
        <a:xfrm>
          <a:off x="1213065" y="9779"/>
          <a:ext cx="1151999" cy="46566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heSansOffice" panose="020B0503040302060204" pitchFamily="34" charset="77"/>
            </a:rPr>
            <a:t>App Security Services</a:t>
          </a:r>
        </a:p>
      </dsp:txBody>
      <dsp:txXfrm>
        <a:off x="1235797" y="32511"/>
        <a:ext cx="1106535" cy="420200"/>
      </dsp:txXfrm>
    </dsp:sp>
    <dsp:sp modelId="{416E7BA2-D2E8-A14A-BCFD-5F875657A629}">
      <dsp:nvSpPr>
        <dsp:cNvPr id="0" name=""/>
        <dsp:cNvSpPr/>
      </dsp:nvSpPr>
      <dsp:spPr>
        <a:xfrm>
          <a:off x="2437491" y="9779"/>
          <a:ext cx="1151999" cy="46566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heSansOffice" panose="020B0503040302060204" pitchFamily="34" charset="77"/>
            </a:rPr>
            <a:t>App Performance </a:t>
          </a:r>
        </a:p>
      </dsp:txBody>
      <dsp:txXfrm>
        <a:off x="2460223" y="32511"/>
        <a:ext cx="1106535" cy="420200"/>
      </dsp:txXfrm>
    </dsp:sp>
    <dsp:sp modelId="{3DB0122C-7AC9-644B-92B8-DC47721BDF25}">
      <dsp:nvSpPr>
        <dsp:cNvPr id="0" name=""/>
        <dsp:cNvSpPr/>
      </dsp:nvSpPr>
      <dsp:spPr>
        <a:xfrm>
          <a:off x="3661925" y="9779"/>
          <a:ext cx="1151999" cy="46566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heSansOffice" panose="020B0503040302060204" pitchFamily="34" charset="77"/>
            </a:rPr>
            <a:t>App Resource Optimization</a:t>
          </a:r>
        </a:p>
      </dsp:txBody>
      <dsp:txXfrm>
        <a:off x="3684657" y="32511"/>
        <a:ext cx="1106535" cy="420200"/>
      </dsp:txXfrm>
    </dsp:sp>
    <dsp:sp modelId="{29CF0CFC-6087-CB4F-BFF1-9D048ED787C0}">
      <dsp:nvSpPr>
        <dsp:cNvPr id="0" name=""/>
        <dsp:cNvSpPr/>
      </dsp:nvSpPr>
      <dsp:spPr>
        <a:xfrm>
          <a:off x="4878442" y="9779"/>
          <a:ext cx="1151999" cy="465664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heSansOffice" panose="020B0503040302060204" pitchFamily="34" charset="77"/>
            </a:rPr>
            <a:t>Multi Cloud FinOps </a:t>
          </a:r>
        </a:p>
      </dsp:txBody>
      <dsp:txXfrm>
        <a:off x="4901174" y="32511"/>
        <a:ext cx="1106535" cy="420200"/>
      </dsp:txXfrm>
    </dsp:sp>
    <dsp:sp modelId="{A365FFF6-D70A-B947-A016-BA973E69157D}">
      <dsp:nvSpPr>
        <dsp:cNvPr id="0" name=""/>
        <dsp:cNvSpPr/>
      </dsp:nvSpPr>
      <dsp:spPr>
        <a:xfrm>
          <a:off x="6148239" y="9779"/>
          <a:ext cx="399330" cy="46566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TheSansOffice" panose="020B0503040302060204" pitchFamily="34" charset="77"/>
            </a:rPr>
            <a:t>...</a:t>
          </a:r>
        </a:p>
      </dsp:txBody>
      <dsp:txXfrm>
        <a:off x="6148239" y="9779"/>
        <a:ext cx="399330" cy="465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3196-9264-4FEB-B30F-942C09138286}" type="datetimeFigureOut">
              <a:rPr lang="en-IN" smtClean="0"/>
              <a:t>03-10-2024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02BD9-4983-4322-A08C-345F0664D4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919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350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246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Calibri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788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Total power 1.5 X of IT power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26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8968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BED730"/>
                </a:solidFill>
              </a:rPr>
              <a:t>Sify,</a:t>
            </a:r>
            <a:r>
              <a:rPr lang="en-US">
                <a:solidFill>
                  <a:schemeClr val="bg1"/>
                </a:solidFill>
              </a:rPr>
              <a:t> India's </a:t>
            </a:r>
            <a:r>
              <a:rPr lang="en-US">
                <a:solidFill>
                  <a:srgbClr val="B7CF2E"/>
                </a:solidFill>
              </a:rPr>
              <a:t>First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rgbClr val="B7CF2E"/>
                </a:solidFill>
              </a:rPr>
              <a:t>NVIDIA DGX-Ready Liquid Cooling</a:t>
            </a:r>
            <a:r>
              <a:rPr lang="en-US">
                <a:solidFill>
                  <a:schemeClr val="bg1"/>
                </a:solidFill>
              </a:rPr>
              <a:t> Certified Data Center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9351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Operational- as is ready: 227.7 rounded to 227 (included tower B Noida, Chen 02) </a:t>
            </a:r>
          </a:p>
          <a:p>
            <a:r>
              <a:rPr lang="en-US"/>
              <a:t>Expanding: operational + development: 407.7 rounded to 407 MW</a:t>
            </a:r>
          </a:p>
          <a:p>
            <a:r>
              <a:rPr lang="en-US"/>
              <a:t>Scalable to: expanding to, operational + development+ planning: 970.5, 970 MW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583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Sify USP and strength is integrated service stream of Sify Cloud and low latency Cloud connect to Public cloud </a:t>
            </a:r>
          </a:p>
        </p:txBody>
      </p:sp>
    </p:spTree>
    <p:extLst>
      <p:ext uri="{BB962C8B-B14F-4D97-AF65-F5344CB8AC3E}">
        <p14:creationId xmlns:p14="http://schemas.microsoft.com/office/powerpoint/2010/main" val="642658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CMP's Building blocks illustrate various services' capabilities, supporting, provisioning, configuration management, automation, blueprints and cost management.</a:t>
            </a:r>
          </a:p>
          <a:p>
            <a:endParaRPr lang="en-US"/>
          </a:p>
          <a:p>
            <a:r>
              <a:rPr lang="en-US"/>
              <a:t>All the CMP configuration parameters are s</a:t>
            </a:r>
            <a:r>
              <a:rPr lang="en-IN">
                <a:effectLst/>
                <a:latin typeface="Helvetica" pitchFamily="2" charset="0"/>
              </a:rPr>
              <a:t>ynced with ITSM for seamless integration and life cycle management of platform </a:t>
            </a:r>
          </a:p>
          <a:p>
            <a:endParaRPr lang="en-IN">
              <a:effectLst/>
              <a:latin typeface="Helvetica" pitchFamily="2" charset="0"/>
            </a:endParaRPr>
          </a:p>
          <a:p>
            <a:r>
              <a:rPr lang="en-IN">
                <a:effectLst/>
                <a:latin typeface="Helvetica" pitchFamily="2" charset="0"/>
              </a:rPr>
              <a:t>The CMP is designed to support diverse user profiles.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34906-1882-4BA8-A1C1-521A4753B5BB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603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8986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723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50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7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03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64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323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icons 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307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/>
              <a:t>We adhere to a structured framework that consists of three distinct layers: assurance, tools, and security controls. </a:t>
            </a:r>
          </a:p>
          <a:p>
            <a:pPr rtl="0"/>
            <a:r>
              <a:rPr lang="en-US"/>
              <a:t> </a:t>
            </a:r>
          </a:p>
          <a:p>
            <a:pPr rtl="0"/>
            <a:r>
              <a:rPr lang="en-US"/>
              <a:t>Within the SOC, there are three separate teams: MSS (Makers), MDR (Checkers), and GRC (responsible for IT security audits, VA &amp; PT services). These teams collectively extend their oversight and supervision of security controls, regardless of their geographical locations, as illustrated in the lower right corner of the screen.</a:t>
            </a:r>
          </a:p>
          <a:p>
            <a:pPr rtl="0"/>
            <a:r>
              <a:rPr lang="en-US"/>
              <a:t> </a:t>
            </a:r>
          </a:p>
          <a:p>
            <a:pPr rtl="0"/>
            <a:r>
              <a:rPr lang="en-US"/>
              <a:t>The assurance layer encompasses the closely integrated IT Service Management (ITSM) platform, which aligns with ITIL standards, and the Security Orchestration, Automation, and Response (SOAR) platform.</a:t>
            </a:r>
          </a:p>
          <a:p>
            <a:endParaRPr lang="en-US"/>
          </a:p>
          <a:p>
            <a:endParaRPr lang="en-US"/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Structured framework covering Assurance, Tools, and Security controls</a:t>
            </a:r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SOC powered MSS (Makers), MDR (Checkers), and GRC (IT security audits, VAPT services)</a:t>
            </a:r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Geo agnostic with complete visibility of all security controls and centrally managed </a:t>
            </a:r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Security Orchestration, Automation, and Response (SOAR) platform</a:t>
            </a:r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A</a:t>
            </a: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ssurance layer includes an ITSM platform as per ITIL standards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93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Small and medium vs large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693C9-8E6B-0C40-8E59-5A96D754653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69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8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4572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/>
              <a:t>Need for a Scalable and Hardened Technological Infrastructure is required for a future ready digital enterprise: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schemeClr val="bg2"/>
              </a:solidFill>
              <a:latin typeface="+mn-lt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schemeClr val="bg2"/>
                </a:solidFill>
                <a:latin typeface="+mn-lt"/>
              </a:rPr>
              <a:t>Operational Efficiency:</a:t>
            </a:r>
            <a:r>
              <a:rPr lang="en-US" sz="3200" dirty="0">
                <a:solidFill>
                  <a:schemeClr val="bg2"/>
                </a:solidFill>
                <a:latin typeface="+mn-lt"/>
              </a:rPr>
              <a:t>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dirty="0"/>
              <a:t>• Decrease average transaction process time by 25% through automation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dirty="0"/>
              <a:t>• Implement process automation for 5 key operational workflows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dirty="0"/>
              <a:t>• Decrease operational costs by 15% with no loss of service quality</a:t>
            </a:r>
            <a:endParaRPr lang="en-US" sz="3200" dirty="0">
              <a:solidFill>
                <a:schemeClr val="bg2"/>
              </a:solidFill>
              <a:latin typeface="+mn-lt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schemeClr val="bg2"/>
              </a:solidFill>
              <a:latin typeface="+mn-lt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schemeClr val="bg2"/>
                </a:solidFill>
                <a:latin typeface="+mn-lt"/>
              </a:rPr>
              <a:t>Enhanced Customer Experience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/>
              <a:t>• Increase mobile app ratings to 4.7 stars with 80% +ve reviews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/>
              <a:t>• Achieve a 30% reduction in customer support tickets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/>
              <a:t>• Increase digital banking transaction volumes by 25% YoY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b="1" dirty="0">
              <a:solidFill>
                <a:srgbClr val="BED730"/>
              </a:solidFill>
              <a:latin typeface="TheSansOffice" panose="020B050304030206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srgbClr val="BED730"/>
                </a:solidFill>
                <a:latin typeface="TheSansOffice" panose="020B0503040302060204" pitchFamily="34" charset="0"/>
              </a:rPr>
              <a:t>Security &amp; Compliance</a:t>
            </a:r>
            <a:endParaRPr lang="en-US" sz="3200" dirty="0">
              <a:solidFill>
                <a:schemeClr val="bg2"/>
              </a:solidFill>
              <a:latin typeface="+mn-lt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/>
              <a:t>•Implement consistent data encryption standards across on-premises, private cloud and public cloud environments.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/>
              <a:t>• Achieve compliance certifications for all regulated workloads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/>
              <a:t>• Achieve maximum coverage of multifactor authentication and stringent access controls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schemeClr val="bg2"/>
              </a:solidFill>
              <a:latin typeface="+mn-lt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solidFill>
                  <a:schemeClr val="bg2"/>
                </a:solidFill>
                <a:latin typeface="+mn-lt"/>
              </a:rPr>
              <a:t>AI/ML and predictive analytics </a:t>
            </a:r>
            <a:r>
              <a:rPr lang="en-US" sz="3200" dirty="0">
                <a:solidFill>
                  <a:schemeClr val="bg2"/>
                </a:solidFill>
                <a:latin typeface="+mn-lt"/>
              </a:rPr>
              <a:t>is used by Banks for fraud detection and prevention, personalized banking services, process automation, and predictive analytics.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b="1" dirty="0"/>
              <a:t>Blockchain: </a:t>
            </a:r>
            <a:r>
              <a:rPr lang="en-US" sz="6600" dirty="0"/>
              <a:t>Banks use blockchain for various applications, including cross-border payments, trade finance, identity verification, and compliance with regulatory standards.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b="1" dirty="0">
                <a:solidFill>
                  <a:schemeClr val="bg2"/>
                </a:solidFill>
                <a:latin typeface="+mn-lt"/>
              </a:rPr>
              <a:t>Hybrid IT: </a:t>
            </a:r>
            <a:r>
              <a:rPr lang="en-US" sz="6600" b="0" dirty="0">
                <a:solidFill>
                  <a:schemeClr val="bg2"/>
                </a:solidFill>
                <a:latin typeface="+mn-lt"/>
              </a:rPr>
              <a:t>deploying hybrid environments as per business priorities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b="1" dirty="0">
                <a:solidFill>
                  <a:schemeClr val="bg2"/>
                </a:solidFill>
                <a:latin typeface="+mn-lt"/>
              </a:rPr>
              <a:t>Network Backbone: </a:t>
            </a:r>
            <a:r>
              <a:rPr lang="en-US" sz="6600" b="0" dirty="0">
                <a:solidFill>
                  <a:schemeClr val="bg2"/>
                </a:solidFill>
                <a:latin typeface="+mn-lt"/>
              </a:rPr>
              <a:t>rearchitect the network architecture for digital transformation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b="1" dirty="0">
              <a:solidFill>
                <a:schemeClr val="bg2"/>
              </a:solidFill>
              <a:latin typeface="+mn-lt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Key results like these typically require multiple technology initiatives depending on the bank's digital transformation state. The specific results highlighted above require a highly available and performant core banking system, API gateway, embedded AI/ML insight and foresight engine, and versatile data Lakehouse to power a consumer-grade, modern user experience.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E530BA-1714-4756-BB3A-2049292C11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23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74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49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/>
              <a:t>1400+ Digital Networks</a:t>
            </a:r>
          </a:p>
          <a:p>
            <a:pPr algn="l"/>
            <a:r>
              <a:rPr lang="en-US" sz="1200"/>
              <a:t>350+ Cloud</a:t>
            </a:r>
          </a:p>
          <a:p>
            <a:pPr algn="l"/>
            <a:r>
              <a:rPr lang="en-US" sz="1200"/>
              <a:t>450+ Modern Apps &amp; AI/ML, </a:t>
            </a:r>
          </a:p>
          <a:p>
            <a:pPr algn="l"/>
            <a:r>
              <a:rPr lang="en-US" sz="1200"/>
              <a:t>100+ Cybersecurity, </a:t>
            </a:r>
          </a:p>
          <a:p>
            <a:pPr algn="l"/>
            <a:r>
              <a:rPr lang="en-US" sz="1200"/>
              <a:t>100+ Platform automation, </a:t>
            </a:r>
          </a:p>
          <a:p>
            <a:pPr algn="l"/>
            <a:r>
              <a:rPr lang="en-US" sz="1200"/>
              <a:t>500+ Technology Integration</a:t>
            </a:r>
          </a:p>
          <a:p>
            <a:pPr algn="l"/>
            <a:endParaRPr lang="en-US" sz="1200"/>
          </a:p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6320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Swap cloud and 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6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270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412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305904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1665513"/>
            <a:ext cx="6863533" cy="151600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1" y="3182770"/>
            <a:ext cx="6863531" cy="491319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2" y="3675344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2305081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TheSansOffice" panose="020B050304030206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9191C3-0A0D-8436-08E1-46FA1F89F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18E49-2E34-13FB-D73B-6B6F1154728B}"/>
              </a:ext>
            </a:extLst>
          </p:cNvPr>
          <p:cNvSpPr txBox="1"/>
          <p:nvPr userDrawn="1"/>
        </p:nvSpPr>
        <p:spPr>
          <a:xfrm>
            <a:off x="87465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7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2" y="1658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84601352-D74E-D226-05C0-6BEB858CC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6951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9D30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34654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3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244220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5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8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2484293"/>
            <a:ext cx="8496696" cy="576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3" y="2974091"/>
            <a:ext cx="8496694" cy="75927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4" y="3946066"/>
            <a:ext cx="2517377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64E2A799-6EF0-CA43-F18E-DBD28C8772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5" y="350430"/>
            <a:ext cx="611498" cy="23644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697F16-C0DD-4C2F-6D0D-71C30F8DF6FB}"/>
              </a:ext>
            </a:extLst>
          </p:cNvPr>
          <p:cNvCxnSpPr/>
          <p:nvPr userDrawn="1"/>
        </p:nvCxnSpPr>
        <p:spPr>
          <a:xfrm>
            <a:off x="8064500" y="327025"/>
            <a:ext cx="0" cy="30003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522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88" y="234502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2236108"/>
            <a:ext cx="8486051" cy="461021"/>
          </a:xfrm>
        </p:spPr>
        <p:txBody>
          <a:bodyPr>
            <a:no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1" y="2697130"/>
            <a:ext cx="4417288" cy="34107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00" y="3499224"/>
            <a:ext cx="4417289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4225999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CC9DAB5-2441-B5D8-0E3A-9CBB348D3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104561"/>
            <a:ext cx="8496696" cy="214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BA986B-A0B7-BDCB-BCAF-74D19F1CC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3" y="318612"/>
            <a:ext cx="8496694" cy="3084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0A35F-EEA7-4609-2E36-3EB12BB0AF32}"/>
              </a:ext>
            </a:extLst>
          </p:cNvPr>
          <p:cNvSpPr txBox="1"/>
          <p:nvPr userDrawn="1"/>
        </p:nvSpPr>
        <p:spPr>
          <a:xfrm>
            <a:off x="1" y="4862677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17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11574"/>
            <a:ext cx="8496300" cy="430877"/>
          </a:xfrm>
        </p:spPr>
        <p:txBody>
          <a:bodyPr/>
          <a:lstStyle>
            <a:lvl1pPr>
              <a:defRPr sz="2200"/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1" y="4862677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198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AF348-28CA-AE99-D64E-99F5188CBF37}"/>
              </a:ext>
            </a:extLst>
          </p:cNvPr>
          <p:cNvSpPr/>
          <p:nvPr userDrawn="1"/>
        </p:nvSpPr>
        <p:spPr>
          <a:xfrm>
            <a:off x="0" y="1"/>
            <a:ext cx="9144000" cy="752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person touching a screen with a touch screen&#10;&#10;Description automatically generated">
            <a:extLst>
              <a:ext uri="{FF2B5EF4-FFF2-40B4-BE49-F238E27FC236}">
                <a16:creationId xmlns:a16="http://schemas.microsoft.com/office/drawing/2014/main" id="{1D81CF3F-5901-3EF8-40E0-A6206227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90" y="1"/>
            <a:ext cx="1731609" cy="7523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9A253-9B89-2CED-9FD5-F66F4FF751C1}"/>
              </a:ext>
            </a:extLst>
          </p:cNvPr>
          <p:cNvSpPr/>
          <p:nvPr userDrawn="1"/>
        </p:nvSpPr>
        <p:spPr>
          <a:xfrm>
            <a:off x="1" y="752355"/>
            <a:ext cx="9143999" cy="45719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42352"/>
            <a:ext cx="8496300" cy="369322"/>
          </a:xfrm>
        </p:spPr>
        <p:txBody>
          <a:bodyPr/>
          <a:lstStyle>
            <a:lvl1pPr>
              <a:defRPr sz="18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231141" y="4847493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049652" y="4847493"/>
            <a:ext cx="504469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0401710C-E88F-61B4-7DC3-FEC546CD7559}"/>
              </a:ext>
            </a:extLst>
          </p:cNvPr>
          <p:cNvSpPr txBox="1">
            <a:spLocks/>
          </p:cNvSpPr>
          <p:nvPr userDrawn="1"/>
        </p:nvSpPr>
        <p:spPr>
          <a:xfrm>
            <a:off x="8428074" y="4879047"/>
            <a:ext cx="427608" cy="184666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00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00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11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AF348-28CA-AE99-D64E-99F5188CBF37}"/>
              </a:ext>
            </a:extLst>
          </p:cNvPr>
          <p:cNvSpPr/>
          <p:nvPr userDrawn="1"/>
        </p:nvSpPr>
        <p:spPr>
          <a:xfrm>
            <a:off x="0" y="1"/>
            <a:ext cx="9144000" cy="752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person touching a screen with a touch screen&#10;&#10;Description automatically generated">
            <a:extLst>
              <a:ext uri="{FF2B5EF4-FFF2-40B4-BE49-F238E27FC236}">
                <a16:creationId xmlns:a16="http://schemas.microsoft.com/office/drawing/2014/main" id="{1D81CF3F-5901-3EF8-40E0-A6206227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90" y="1"/>
            <a:ext cx="1731609" cy="7523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9A253-9B89-2CED-9FD5-F66F4FF751C1}"/>
              </a:ext>
            </a:extLst>
          </p:cNvPr>
          <p:cNvSpPr/>
          <p:nvPr userDrawn="1"/>
        </p:nvSpPr>
        <p:spPr>
          <a:xfrm>
            <a:off x="1" y="752355"/>
            <a:ext cx="9143999" cy="45719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" y="281684"/>
            <a:ext cx="8496300" cy="369322"/>
          </a:xfrm>
        </p:spPr>
        <p:txBody>
          <a:bodyPr/>
          <a:lstStyle>
            <a:lvl1pPr>
              <a:defRPr sz="18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231141" y="4847493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049652" y="4847493"/>
            <a:ext cx="504469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4D08903-E0EC-4C3A-C974-4E6427DAD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327" y="104561"/>
            <a:ext cx="8482219" cy="214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BCAA43E-197A-1D7B-F172-BA182DE6700B}"/>
              </a:ext>
            </a:extLst>
          </p:cNvPr>
          <p:cNvSpPr txBox="1">
            <a:spLocks/>
          </p:cNvSpPr>
          <p:nvPr userDrawn="1"/>
        </p:nvSpPr>
        <p:spPr>
          <a:xfrm>
            <a:off x="8428074" y="4879047"/>
            <a:ext cx="427608" cy="184666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00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00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50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68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586058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65409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9025A-E098-ECFA-01A7-5BC446388714}"/>
              </a:ext>
            </a:extLst>
          </p:cNvPr>
          <p:cNvSpPr txBox="1"/>
          <p:nvPr userDrawn="1"/>
        </p:nvSpPr>
        <p:spPr>
          <a:xfrm>
            <a:off x="1" y="4862677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317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CC9DAB5-2441-B5D8-0E3A-9CBB348D3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100" y="104561"/>
            <a:ext cx="8496696" cy="2140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BA986B-A0B7-BDCB-BCAF-74D19F1CC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03" y="318612"/>
            <a:ext cx="8496694" cy="3084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9BEB3F-9B8F-B15A-D30E-C3CD52994867}"/>
              </a:ext>
            </a:extLst>
          </p:cNvPr>
          <p:cNvSpPr txBox="1"/>
          <p:nvPr userDrawn="1"/>
        </p:nvSpPr>
        <p:spPr>
          <a:xfrm>
            <a:off x="1" y="4862677"/>
            <a:ext cx="13373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600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93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29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598" y="3822827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2EE0ECF-8361-F54E-83D7-51A3B0B9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86" y="162404"/>
            <a:ext cx="864000" cy="576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C25E08-D338-65BF-144C-EFA1C1DCBE63}"/>
              </a:ext>
            </a:extLst>
          </p:cNvPr>
          <p:cNvCxnSpPr/>
          <p:nvPr userDrawn="1"/>
        </p:nvCxnSpPr>
        <p:spPr>
          <a:xfrm>
            <a:off x="8064500" y="327025"/>
            <a:ext cx="0" cy="30003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raphic 8">
            <a:extLst>
              <a:ext uri="{FF2B5EF4-FFF2-40B4-BE49-F238E27FC236}">
                <a16:creationId xmlns:a16="http://schemas.microsoft.com/office/drawing/2014/main" id="{E2D431AE-28F4-AE63-4DF2-D1CE05FC3876}"/>
              </a:ext>
            </a:extLst>
          </p:cNvPr>
          <p:cNvSpPr/>
          <p:nvPr userDrawn="1"/>
        </p:nvSpPr>
        <p:spPr>
          <a:xfrm>
            <a:off x="8194061" y="320041"/>
            <a:ext cx="626091" cy="251435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27339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6283" y="3859832"/>
            <a:ext cx="9216571" cy="128366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929322"/>
            <a:ext cx="8496300" cy="1106806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8001000" y="309615"/>
            <a:ext cx="877648" cy="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685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9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902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25426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291314" y="4088660"/>
            <a:ext cx="6341715" cy="64367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136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86433" y="4767267"/>
            <a:ext cx="487680" cy="274637"/>
          </a:xfrm>
          <a:prstGeom prst="rect">
            <a:avLst/>
          </a:prstGeo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78690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23850" y="148145"/>
            <a:ext cx="8496300" cy="36932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098945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84601352-D74E-D226-05C0-6BEB858CC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7345"/>
            <a:ext cx="8496150" cy="400099"/>
          </a:xfrm>
        </p:spPr>
        <p:txBody>
          <a:bodyPr/>
          <a:lstStyle>
            <a:lvl1pPr>
              <a:defRPr sz="20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Rectangle: Top Corners Rounded 7">
            <a:extLst>
              <a:ext uri="{FF2B5EF4-FFF2-40B4-BE49-F238E27FC236}">
                <a16:creationId xmlns:a16="http://schemas.microsoft.com/office/drawing/2014/main" id="{C7B772CD-D19D-40F3-9729-CC184AF9EF79}"/>
              </a:ext>
            </a:extLst>
          </p:cNvPr>
          <p:cNvSpPr/>
          <p:nvPr userDrawn="1"/>
        </p:nvSpPr>
        <p:spPr>
          <a:xfrm rot="5400000">
            <a:off x="116395" y="4723948"/>
            <a:ext cx="180000" cy="4130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66501-B2E0-C229-511B-8FAC59B68D9F}"/>
              </a:ext>
            </a:extLst>
          </p:cNvPr>
          <p:cNvSpPr txBox="1"/>
          <p:nvPr userDrawn="1"/>
        </p:nvSpPr>
        <p:spPr>
          <a:xfrm>
            <a:off x="-150" y="4822769"/>
            <a:ext cx="412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800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5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9268"/>
            <a:ext cx="8496150" cy="400099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041790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2"/>
            <a:ext cx="75374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633581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078841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7ECFF2D-56CB-A5FB-A109-70440E49A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88492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D2FD1-C44E-F84C-DE76-D6560EAE5443}"/>
              </a:ext>
            </a:extLst>
          </p:cNvPr>
          <p:cNvSpPr txBox="1"/>
          <p:nvPr userDrawn="1"/>
        </p:nvSpPr>
        <p:spPr>
          <a:xfrm>
            <a:off x="243840" y="4898934"/>
            <a:ext cx="1021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digital@core</a:t>
            </a:r>
            <a:r>
              <a:rPr lang="en-US" sz="800" baseline="30000">
                <a:solidFill>
                  <a:schemeClr val="bg1"/>
                </a:solidFill>
              </a:rPr>
              <a:t>TM</a:t>
            </a:r>
            <a:endParaRPr lang="en-US" sz="1050" baseline="30000">
              <a:solidFill>
                <a:schemeClr val="bg1"/>
              </a:solidFill>
            </a:endParaRPr>
          </a:p>
        </p:txBody>
      </p:sp>
      <p:pic>
        <p:nvPicPr>
          <p:cNvPr id="6" name="Picture 2" descr="Image result for sify logo">
            <a:extLst>
              <a:ext uri="{FF2B5EF4-FFF2-40B4-BE49-F238E27FC236}">
                <a16:creationId xmlns:a16="http://schemas.microsoft.com/office/drawing/2014/main" id="{6AD8C524-C793-53DF-9FBC-A4E1650A1C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33517" y="4933447"/>
            <a:ext cx="317690" cy="18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B72BE7-27E6-4528-1488-9F1DCCA7BAA1}"/>
              </a:ext>
            </a:extLst>
          </p:cNvPr>
          <p:cNvSpPr txBox="1"/>
          <p:nvPr userDrawn="1"/>
        </p:nvSpPr>
        <p:spPr>
          <a:xfrm>
            <a:off x="7858126" y="4931115"/>
            <a:ext cx="125235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750" b="0" i="0">
                <a:solidFill>
                  <a:schemeClr val="bg1">
                    <a:lumMod val="75000"/>
                  </a:schemeClr>
                </a:solidFill>
                <a:effectLst/>
                <a:latin typeface="+mn-lt"/>
              </a:rPr>
              <a:t>Sify Confidential</a:t>
            </a:r>
            <a:endParaRPr lang="en-US" sz="75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2594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543919"/>
            <a:ext cx="5809162" cy="124850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2793682"/>
            <a:ext cx="5435173" cy="4428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236527"/>
            <a:ext cx="2527631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498086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85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19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27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5" y="0"/>
            <a:ext cx="9144001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6505" y="3822832"/>
            <a:ext cx="9150505" cy="1320673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91" y="234502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601" y="3822827"/>
            <a:ext cx="8499553" cy="125118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651121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TheSansOffice" panose="020B050304030206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9191C3-0A0D-8436-08E1-46FA1F89F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18E49-2E34-13FB-D73B-6B6F1154728B}"/>
              </a:ext>
            </a:extLst>
          </p:cNvPr>
          <p:cNvSpPr txBox="1"/>
          <p:nvPr userDrawn="1"/>
        </p:nvSpPr>
        <p:spPr>
          <a:xfrm>
            <a:off x="87465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728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E80B8E0-B720-C736-B1A3-A1A0F3620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54FB3-E888-6012-8700-3505F1DDCCD2}"/>
              </a:ext>
            </a:extLst>
          </p:cNvPr>
          <p:cNvSpPr txBox="1"/>
          <p:nvPr userDrawn="1"/>
        </p:nvSpPr>
        <p:spPr>
          <a:xfrm>
            <a:off x="87465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4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F07F-8927-0807-63A5-3AA203DD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BB01D-8DF5-C466-CD54-24B40DF4E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B9E21-264A-26AE-1391-5B641B04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486B-676C-4795-BD85-24CC043E6856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BF64-4268-7D76-0292-F720788F5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2BD9E-0A6F-F01C-4E5E-D78239DD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F0DB1-EBAB-4B83-9989-B540D30F91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0425" y="3396343"/>
            <a:ext cx="9204850" cy="17471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396343"/>
            <a:ext cx="8496300" cy="1335995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8001000" y="309615"/>
            <a:ext cx="877648" cy="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32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6282" y="3859833"/>
            <a:ext cx="9216571" cy="128366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929322"/>
            <a:ext cx="8496300" cy="1106806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5AA10AE-5B92-B943-6B31-8EE580D7D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5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TheSansOffice" panose="020B050304030206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3C70F92-3C4B-4B24-CCE6-BF1C41505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23091"/>
            <a:ext cx="7585560" cy="377067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FCDDD9B-434C-594D-CD1F-2F2786BA8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82" y="162404"/>
            <a:ext cx="646314" cy="43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19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7ECFF2D-56CB-A5FB-A109-70440E49A6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30785"/>
            <a:ext cx="8496150" cy="377067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50958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2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303" y="-25426"/>
            <a:ext cx="1194705" cy="119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291314" y="4088660"/>
            <a:ext cx="6341715" cy="64367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43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29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86433" y="4767266"/>
            <a:ext cx="487680" cy="274637"/>
          </a:xfrm>
          <a:prstGeom prst="rect">
            <a:avLst/>
          </a:prstGeo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24214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2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88492"/>
            <a:ext cx="8496150" cy="438572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87466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86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8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7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42350"/>
            <a:ext cx="8496150" cy="400099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2380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3" r:id="rId8"/>
    <p:sldLayoutId id="2147484328" r:id="rId9"/>
    <p:sldLayoutId id="2147484329" r:id="rId10"/>
    <p:sldLayoutId id="2147484330" r:id="rId11"/>
    <p:sldLayoutId id="2147484331" r:id="rId12"/>
    <p:sldLayoutId id="2147484332" r:id="rId13"/>
  </p:sldLayoutIdLst>
  <p:txStyles>
    <p:titleStyle>
      <a:lvl1pPr algn="l" defTabSz="914219" rtl="0" eaLnBrk="1" latinLnBrk="0" hangingPunct="1">
        <a:spcBef>
          <a:spcPct val="0"/>
        </a:spcBef>
        <a:buNone/>
        <a:defRPr kumimoji="0" lang="en-US" sz="20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54" indent="-2267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687" indent="-285693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771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88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699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098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7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5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1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65">
          <p15:clr>
            <a:srgbClr val="F26B43"/>
          </p15:clr>
        </p15:guide>
        <p15:guide id="3" pos="2795">
          <p15:clr>
            <a:srgbClr val="F26B43"/>
          </p15:clr>
        </p15:guide>
        <p15:guide id="4" pos="2880">
          <p15:clr>
            <a:srgbClr val="F26B43"/>
          </p15:clr>
        </p15:guide>
        <p15:guide id="5" pos="204">
          <p15:clr>
            <a:srgbClr val="F26B43"/>
          </p15:clr>
        </p15:guide>
        <p15:guide id="7" orient="horz" pos="162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6"/>
            <a:ext cx="8496150" cy="3744912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6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57736"/>
            <a:ext cx="8496150" cy="369322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55722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  <p:sldLayoutId id="2147484309" r:id="rId14"/>
    <p:sldLayoutId id="2147484310" r:id="rId15"/>
    <p:sldLayoutId id="2147484311" r:id="rId16"/>
    <p:sldLayoutId id="2147484312" r:id="rId17"/>
    <p:sldLayoutId id="2147484313" r:id="rId18"/>
    <p:sldLayoutId id="2147484314" r:id="rId19"/>
  </p:sldLayoutIdLst>
  <p:txStyles>
    <p:titleStyle>
      <a:lvl1pPr algn="l" defTabSz="914241" rtl="0" eaLnBrk="1" latinLnBrk="0" hangingPunct="1">
        <a:spcBef>
          <a:spcPct val="0"/>
        </a:spcBef>
        <a:buNone/>
        <a:defRPr kumimoji="0" lang="en-US" sz="18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60" indent="-22676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701" indent="-28570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800" indent="-22856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920" indent="-22856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7041" indent="-228560" algn="l" defTabSz="914241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161" indent="-228560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1" indent="-228560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60" algn="l" defTabSz="914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1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5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7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4000" y="242351"/>
            <a:ext cx="8496150" cy="400099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5177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</p:sldLayoutIdLst>
  <p:txStyles>
    <p:titleStyle>
      <a:lvl1pPr algn="l" defTabSz="914219" rtl="0" eaLnBrk="1" latinLnBrk="0" hangingPunct="1">
        <a:spcBef>
          <a:spcPct val="0"/>
        </a:spcBef>
        <a:buNone/>
        <a:defRPr kumimoji="0" lang="en-US" sz="20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54" indent="-2267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687" indent="-285693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771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88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699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098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7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5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1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215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microsoft.com/office/2007/relationships/hdphoto" Target="../media/hdphoto4.wdp"/><Relationship Id="rId4" Type="http://schemas.openxmlformats.org/officeDocument/2006/relationships/image" Target="../media/image66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70.jpe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6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72.png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diagramLayout" Target="../diagrams/layout5.xml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12" Type="http://schemas.openxmlformats.org/officeDocument/2006/relationships/diagramData" Target="../diagrams/data5.xml"/><Relationship Id="rId2" Type="http://schemas.openxmlformats.org/officeDocument/2006/relationships/image" Target="../media/image85.png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svg"/><Relationship Id="rId11" Type="http://schemas.openxmlformats.org/officeDocument/2006/relationships/image" Target="../media/image94.svg"/><Relationship Id="rId5" Type="http://schemas.openxmlformats.org/officeDocument/2006/relationships/image" Target="../media/image88.png"/><Relationship Id="rId15" Type="http://schemas.openxmlformats.org/officeDocument/2006/relationships/diagramColors" Target="../diagrams/colors5.xml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microsoft.com/office/2007/relationships/hdphoto" Target="../media/hdphoto8.wdp"/><Relationship Id="rId12" Type="http://schemas.openxmlformats.org/officeDocument/2006/relationships/image" Target="../media/image10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11" Type="http://schemas.microsoft.com/office/2007/relationships/hdphoto" Target="../media/hdphoto10.wdp"/><Relationship Id="rId5" Type="http://schemas.openxmlformats.org/officeDocument/2006/relationships/image" Target="../media/image97.png"/><Relationship Id="rId10" Type="http://schemas.openxmlformats.org/officeDocument/2006/relationships/image" Target="../media/image100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85.png"/><Relationship Id="rId26" Type="http://schemas.microsoft.com/office/2007/relationships/diagramDrawing" Target="../diagrams/drawing6.xml"/><Relationship Id="rId3" Type="http://schemas.openxmlformats.org/officeDocument/2006/relationships/image" Target="../media/image102.png"/><Relationship Id="rId21" Type="http://schemas.openxmlformats.org/officeDocument/2006/relationships/image" Target="../media/image118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diagramQuickStyle" Target="../diagrams/quickStyle6.xml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diagramLayout" Target="../diagrams/layout6.xml"/><Relationship Id="rId10" Type="http://schemas.openxmlformats.org/officeDocument/2006/relationships/image" Target="../media/image109.png"/><Relationship Id="rId19" Type="http://schemas.openxmlformats.org/officeDocument/2006/relationships/image" Target="../media/image86.jpe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diagramData" Target="../diagrams/data6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sv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9" Type="http://schemas.openxmlformats.org/officeDocument/2006/relationships/image" Target="../media/image118.png"/><Relationship Id="rId21" Type="http://schemas.openxmlformats.org/officeDocument/2006/relationships/image" Target="../media/image137.svg"/><Relationship Id="rId34" Type="http://schemas.openxmlformats.org/officeDocument/2006/relationships/image" Target="../media/image150.jpeg"/><Relationship Id="rId7" Type="http://schemas.openxmlformats.org/officeDocument/2006/relationships/image" Target="../media/image123.svg"/><Relationship Id="rId12" Type="http://schemas.openxmlformats.org/officeDocument/2006/relationships/image" Target="../media/image128.png"/><Relationship Id="rId17" Type="http://schemas.openxmlformats.org/officeDocument/2006/relationships/image" Target="../media/image133.svg"/><Relationship Id="rId25" Type="http://schemas.openxmlformats.org/officeDocument/2006/relationships/image" Target="../media/image141.svg"/><Relationship Id="rId33" Type="http://schemas.openxmlformats.org/officeDocument/2006/relationships/image" Target="../media/image149.jpeg"/><Relationship Id="rId38" Type="http://schemas.openxmlformats.org/officeDocument/2006/relationships/image" Target="../media/image154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14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11" Type="http://schemas.openxmlformats.org/officeDocument/2006/relationships/image" Target="../media/image127.svg"/><Relationship Id="rId24" Type="http://schemas.openxmlformats.org/officeDocument/2006/relationships/image" Target="../media/image140.png"/><Relationship Id="rId32" Type="http://schemas.openxmlformats.org/officeDocument/2006/relationships/image" Target="../media/image148.png"/><Relationship Id="rId37" Type="http://schemas.openxmlformats.org/officeDocument/2006/relationships/image" Target="../media/image153.png"/><Relationship Id="rId40" Type="http://schemas.openxmlformats.org/officeDocument/2006/relationships/image" Target="../media/image155.png"/><Relationship Id="rId5" Type="http://schemas.openxmlformats.org/officeDocument/2006/relationships/image" Target="../media/image121.svg"/><Relationship Id="rId15" Type="http://schemas.openxmlformats.org/officeDocument/2006/relationships/image" Target="../media/image131.svg"/><Relationship Id="rId23" Type="http://schemas.openxmlformats.org/officeDocument/2006/relationships/image" Target="../media/image139.sv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10" Type="http://schemas.openxmlformats.org/officeDocument/2006/relationships/image" Target="../media/image126.png"/><Relationship Id="rId19" Type="http://schemas.openxmlformats.org/officeDocument/2006/relationships/image" Target="../media/image135.svg"/><Relationship Id="rId31" Type="http://schemas.openxmlformats.org/officeDocument/2006/relationships/image" Target="../media/image147.svg"/><Relationship Id="rId4" Type="http://schemas.openxmlformats.org/officeDocument/2006/relationships/image" Target="../media/image120.svg"/><Relationship Id="rId9" Type="http://schemas.openxmlformats.org/officeDocument/2006/relationships/image" Target="../media/image125.sv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svg"/><Relationship Id="rId30" Type="http://schemas.openxmlformats.org/officeDocument/2006/relationships/image" Target="../media/image146.png"/><Relationship Id="rId35" Type="http://schemas.openxmlformats.org/officeDocument/2006/relationships/image" Target="../media/image151.png"/><Relationship Id="rId8" Type="http://schemas.openxmlformats.org/officeDocument/2006/relationships/image" Target="../media/image124.png"/><Relationship Id="rId3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svg"/><Relationship Id="rId13" Type="http://schemas.openxmlformats.org/officeDocument/2006/relationships/diagramQuickStyle" Target="../diagrams/quickStyle7.xml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diagramLayout" Target="../diagrams/layou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png"/><Relationship Id="rId11" Type="http://schemas.openxmlformats.org/officeDocument/2006/relationships/diagramData" Target="../diagrams/data7.xml"/><Relationship Id="rId5" Type="http://schemas.openxmlformats.org/officeDocument/2006/relationships/image" Target="../media/image158.svg"/><Relationship Id="rId15" Type="http://schemas.microsoft.com/office/2007/relationships/diagramDrawing" Target="../diagrams/drawing7.xml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diagramColors" Target="../diagrams/colors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170.pn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0" Type="http://schemas.openxmlformats.org/officeDocument/2006/relationships/diagramData" Target="../diagrams/data10.xml"/><Relationship Id="rId4" Type="http://schemas.openxmlformats.org/officeDocument/2006/relationships/image" Target="../media/image171.png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microsoft.com/office/2007/relationships/hdphoto" Target="../media/hdphoto11.wdp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oe-demos.sifylivewire.com/vr-haptics" TargetMode="External"/><Relationship Id="rId3" Type="http://schemas.openxmlformats.org/officeDocument/2006/relationships/image" Target="../media/image186.png"/><Relationship Id="rId7" Type="http://schemas.openxmlformats.org/officeDocument/2006/relationships/hyperlink" Target="https://coe-demos.sifylivewire.com/leap-motion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e-demos.sifylivewire.com/assess" TargetMode="External"/><Relationship Id="rId5" Type="http://schemas.openxmlformats.org/officeDocument/2006/relationships/hyperlink" Target="https://coe-demos.sifylivewire.com/toolingu-web" TargetMode="External"/><Relationship Id="rId10" Type="http://schemas.openxmlformats.org/officeDocument/2006/relationships/hyperlink" Target="https://coe-demos.sifylivewire.com/hololens" TargetMode="External"/><Relationship Id="rId4" Type="http://schemas.openxmlformats.org/officeDocument/2006/relationships/image" Target="../media/image187.svg"/><Relationship Id="rId9" Type="http://schemas.openxmlformats.org/officeDocument/2006/relationships/hyperlink" Target="https://coe-demos.sifylivewire.com/ar-based-workinstruction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diagramData" Target="../diagrams/data13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" Type="http://schemas.openxmlformats.org/officeDocument/2006/relationships/notesSlide" Target="../notesSlides/notesSlide23.xml"/><Relationship Id="rId16" Type="http://schemas.openxmlformats.org/officeDocument/2006/relationships/diagramColors" Target="../diagrams/colors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diagramData" Target="../diagrams/data14.xml"/><Relationship Id="rId3" Type="http://schemas.openxmlformats.org/officeDocument/2006/relationships/image" Target="../media/image196.png"/><Relationship Id="rId7" Type="http://schemas.openxmlformats.org/officeDocument/2006/relationships/image" Target="../media/image199.png"/><Relationship Id="rId12" Type="http://schemas.openxmlformats.org/officeDocument/2006/relationships/image" Target="../media/image203.png"/><Relationship Id="rId17" Type="http://schemas.microsoft.com/office/2007/relationships/diagramDrawing" Target="../diagrams/drawing14.xml"/><Relationship Id="rId2" Type="http://schemas.openxmlformats.org/officeDocument/2006/relationships/notesSlide" Target="../notesSlides/notesSlide25.xml"/><Relationship Id="rId16" Type="http://schemas.openxmlformats.org/officeDocument/2006/relationships/diagramColors" Target="../diagrams/colors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8.svg"/><Relationship Id="rId11" Type="http://schemas.openxmlformats.org/officeDocument/2006/relationships/image" Target="../media/image202.png"/><Relationship Id="rId5" Type="http://schemas.openxmlformats.org/officeDocument/2006/relationships/image" Target="../media/image160.png"/><Relationship Id="rId15" Type="http://schemas.openxmlformats.org/officeDocument/2006/relationships/diagramQuickStyle" Target="../diagrams/quickStyle14.xml"/><Relationship Id="rId10" Type="http://schemas.microsoft.com/office/2007/relationships/hdphoto" Target="../media/hdphoto12.wdp"/><Relationship Id="rId4" Type="http://schemas.openxmlformats.org/officeDocument/2006/relationships/image" Target="../media/image197.svg"/><Relationship Id="rId9" Type="http://schemas.openxmlformats.org/officeDocument/2006/relationships/image" Target="../media/image201.png"/><Relationship Id="rId14" Type="http://schemas.openxmlformats.org/officeDocument/2006/relationships/diagramLayout" Target="../diagrams/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emf"/><Relationship Id="rId11" Type="http://schemas.openxmlformats.org/officeDocument/2006/relationships/image" Target="../media/image36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2.png"/><Relationship Id="rId18" Type="http://schemas.openxmlformats.org/officeDocument/2006/relationships/image" Target="../media/image224.png"/><Relationship Id="rId3" Type="http://schemas.openxmlformats.org/officeDocument/2006/relationships/image" Target="../media/image13.png"/><Relationship Id="rId21" Type="http://schemas.openxmlformats.org/officeDocument/2006/relationships/image" Target="../media/image226.png"/><Relationship Id="rId7" Type="http://schemas.openxmlformats.org/officeDocument/2006/relationships/image" Target="../media/image49.svg"/><Relationship Id="rId12" Type="http://schemas.microsoft.com/office/2007/relationships/hdphoto" Target="../media/hdphoto2.wdp"/><Relationship Id="rId17" Type="http://schemas.openxmlformats.org/officeDocument/2006/relationships/image" Target="../media/image223.jpeg"/><Relationship Id="rId2" Type="http://schemas.openxmlformats.org/officeDocument/2006/relationships/image" Target="../media/image222.jpeg"/><Relationship Id="rId16" Type="http://schemas.openxmlformats.org/officeDocument/2006/relationships/image" Target="../media/image45.svg"/><Relationship Id="rId20" Type="http://schemas.openxmlformats.org/officeDocument/2006/relationships/image" Target="../media/image2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openxmlformats.org/officeDocument/2006/relationships/image" Target="../media/image57.png"/><Relationship Id="rId5" Type="http://schemas.openxmlformats.org/officeDocument/2006/relationships/image" Target="../media/image47.svg"/><Relationship Id="rId15" Type="http://schemas.openxmlformats.org/officeDocument/2006/relationships/image" Target="../media/image44.png"/><Relationship Id="rId23" Type="http://schemas.openxmlformats.org/officeDocument/2006/relationships/image" Target="../media/image83.png"/><Relationship Id="rId10" Type="http://schemas.openxmlformats.org/officeDocument/2006/relationships/image" Target="../media/image61.png"/><Relationship Id="rId19" Type="http://schemas.microsoft.com/office/2007/relationships/hdphoto" Target="../media/hdphoto13.wdp"/><Relationship Id="rId4" Type="http://schemas.openxmlformats.org/officeDocument/2006/relationships/image" Target="../media/image46.png"/><Relationship Id="rId9" Type="http://schemas.openxmlformats.org/officeDocument/2006/relationships/image" Target="../media/image58.png"/><Relationship Id="rId14" Type="http://schemas.openxmlformats.org/officeDocument/2006/relationships/image" Target="../media/image43.svg"/><Relationship Id="rId22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10" Type="http://schemas.openxmlformats.org/officeDocument/2006/relationships/image" Target="../media/image49.svg"/><Relationship Id="rId19" Type="http://schemas.microsoft.com/office/2007/relationships/hdphoto" Target="../media/hdphoto1.wdp"/><Relationship Id="rId4" Type="http://schemas.openxmlformats.org/officeDocument/2006/relationships/image" Target="../media/image43.sv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microsoft.com/office/2007/relationships/hdphoto" Target="../media/hdphoto2.wdp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BDCA1C6-9572-4995-B8BA-3AC9718855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100" y="1665513"/>
            <a:ext cx="6863533" cy="1516001"/>
          </a:xfrm>
        </p:spPr>
        <p:txBody>
          <a:bodyPr vert="horz" lIns="0" tIns="0" rIns="91428" bIns="45715" rtlCol="0" anchor="t">
            <a:noAutofit/>
          </a:bodyPr>
          <a:lstStyle/>
          <a:p>
            <a:r>
              <a:rPr lang="en-US" dirty="0">
                <a:sym typeface="Arial"/>
              </a:rPr>
              <a:t>YOUR DIGITAL BRIDGE FOR BUSINESS TRANSFORMATION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3497D67-409E-0993-E8F4-A9301154D5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100" y="2697242"/>
            <a:ext cx="6863531" cy="491319"/>
          </a:xfrm>
        </p:spPr>
        <p:txBody>
          <a:bodyPr/>
          <a:lstStyle/>
          <a:p>
            <a:r>
              <a:rPr lang="en-US" dirty="0">
                <a:sym typeface="Arial"/>
              </a:rPr>
              <a:t>Built on world-class digital infrastructure, </a:t>
            </a:r>
          </a:p>
          <a:p>
            <a:r>
              <a:rPr lang="en-US" dirty="0">
                <a:sym typeface="Arial"/>
              </a:rPr>
              <a:t>platforms and services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8EAACC-1843-E483-6452-D50A0099C8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100" y="3409822"/>
            <a:ext cx="2517377" cy="277103"/>
          </a:xfrm>
        </p:spPr>
        <p:txBody>
          <a:bodyPr/>
          <a:lstStyle/>
          <a:p>
            <a:r>
              <a:rPr lang="en-US" dirty="0"/>
              <a:t>Sept 2024</a:t>
            </a:r>
          </a:p>
        </p:txBody>
      </p:sp>
    </p:spTree>
    <p:extLst>
      <p:ext uri="{BB962C8B-B14F-4D97-AF65-F5344CB8AC3E}">
        <p14:creationId xmlns:p14="http://schemas.microsoft.com/office/powerpoint/2010/main" val="16721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B95C92-1ABC-80D1-74EA-5000DE53CE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3396343"/>
            <a:ext cx="8496300" cy="1335995"/>
          </a:xfrm>
        </p:spPr>
        <p:txBody>
          <a:bodyPr/>
          <a:lstStyle/>
          <a:p>
            <a:r>
              <a:rPr lang="en-US"/>
              <a:t>networks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429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9638E7-582D-315C-BFEA-A2C44E32E248}"/>
              </a:ext>
            </a:extLst>
          </p:cNvPr>
          <p:cNvSpPr/>
          <p:nvPr/>
        </p:nvSpPr>
        <p:spPr>
          <a:xfrm>
            <a:off x="323850" y="983733"/>
            <a:ext cx="2114986" cy="1260000"/>
          </a:xfrm>
          <a:prstGeom prst="rect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6C4DBD-7D90-7824-BEFA-811400069077}"/>
              </a:ext>
            </a:extLst>
          </p:cNvPr>
          <p:cNvSpPr/>
          <p:nvPr/>
        </p:nvSpPr>
        <p:spPr>
          <a:xfrm>
            <a:off x="2450955" y="983733"/>
            <a:ext cx="2114986" cy="1260000"/>
          </a:xfrm>
          <a:prstGeom prst="rect">
            <a:avLst/>
          </a:prstGeom>
          <a:solidFill>
            <a:srgbClr val="17375E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93E7CA-BC22-43E9-BD91-1794BBE652E3}"/>
              </a:ext>
            </a:extLst>
          </p:cNvPr>
          <p:cNvSpPr/>
          <p:nvPr/>
        </p:nvSpPr>
        <p:spPr>
          <a:xfrm>
            <a:off x="4578060" y="983733"/>
            <a:ext cx="2114986" cy="1260000"/>
          </a:xfrm>
          <a:prstGeom prst="rect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51178E-7C0A-FC07-B9B6-98744A07783B}"/>
              </a:ext>
            </a:extLst>
          </p:cNvPr>
          <p:cNvSpPr/>
          <p:nvPr/>
        </p:nvSpPr>
        <p:spPr>
          <a:xfrm>
            <a:off x="6705164" y="983733"/>
            <a:ext cx="2114986" cy="1260000"/>
          </a:xfrm>
          <a:prstGeom prst="rect">
            <a:avLst/>
          </a:prstGeom>
          <a:solidFill>
            <a:srgbClr val="17375E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78784-CFB3-1E8F-F56D-B4FFD529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future ready network backbone 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E9AF01-4771-3591-C522-92F6BE10A535}"/>
              </a:ext>
            </a:extLst>
          </p:cNvPr>
          <p:cNvSpPr txBox="1"/>
          <p:nvPr/>
        </p:nvSpPr>
        <p:spPr>
          <a:xfrm>
            <a:off x="447745" y="1640997"/>
            <a:ext cx="1867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Hybrid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Access Strategy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DD893A-5533-1161-14A8-C89327C7F1B1}"/>
              </a:ext>
            </a:extLst>
          </p:cNvPr>
          <p:cNvSpPr txBox="1"/>
          <p:nvPr/>
        </p:nvSpPr>
        <p:spPr>
          <a:xfrm>
            <a:off x="396118" y="2349831"/>
            <a:ext cx="1970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Pan-India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wireless enterprise connects across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1700+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Cities,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3700+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PoPs</a:t>
            </a:r>
          </a:p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Fiber coverage across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24+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Metro Cities </a:t>
            </a:r>
          </a:p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8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International PoPs,  global partnerships with Telecom Carriers and Internet Exchanges</a:t>
            </a:r>
          </a:p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FB7EA7-0D1B-BBAF-7278-6F65A5DE6005}"/>
              </a:ext>
            </a:extLst>
          </p:cNvPr>
          <p:cNvSpPr txBox="1"/>
          <p:nvPr/>
        </p:nvSpPr>
        <p:spPr>
          <a:xfrm>
            <a:off x="6796962" y="1640997"/>
            <a:ext cx="1931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Automation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92F6FD-DEE7-524D-3F8C-5ADEC024211A}"/>
              </a:ext>
            </a:extLst>
          </p:cNvPr>
          <p:cNvSpPr txBox="1"/>
          <p:nvPr/>
        </p:nvSpPr>
        <p:spPr>
          <a:xfrm>
            <a:off x="6737228" y="2386409"/>
            <a:ext cx="205085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Sify OnNet: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India’s first automated enterprise WAN</a:t>
            </a:r>
          </a:p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On Demand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network infrastructure services</a:t>
            </a:r>
          </a:p>
          <a:p>
            <a:pPr marL="92075" indent="-92075">
              <a:spcAft>
                <a:spcPts val="1200"/>
              </a:spcAft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Powered by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AI/ML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based operations with dual NOCs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A28370-76CC-7E0B-8E47-B478CFC7B102}"/>
              </a:ext>
            </a:extLst>
          </p:cNvPr>
          <p:cNvSpPr txBox="1"/>
          <p:nvPr/>
        </p:nvSpPr>
        <p:spPr>
          <a:xfrm>
            <a:off x="2559539" y="1640997"/>
            <a:ext cx="189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Cloud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Digital Ready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0270E-6C3E-D4D5-F15C-429D4F8DDD1C}"/>
              </a:ext>
            </a:extLst>
          </p:cNvPr>
          <p:cNvSpPr txBox="1"/>
          <p:nvPr/>
        </p:nvSpPr>
        <p:spPr>
          <a:xfrm>
            <a:off x="2517166" y="2380008"/>
            <a:ext cx="198256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66+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Interconnected DCs,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99.999%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guaranteed availability</a:t>
            </a:r>
          </a:p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Connectivity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to all major Hyperscalers</a:t>
            </a:r>
          </a:p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High Bandwidth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and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Low Latency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BFF7FE-6A8A-1262-7F2E-F012FB393098}"/>
              </a:ext>
            </a:extLst>
          </p:cNvPr>
          <p:cNvSpPr txBox="1"/>
          <p:nvPr/>
        </p:nvSpPr>
        <p:spPr>
          <a:xfrm>
            <a:off x="4668994" y="1640997"/>
            <a:ext cx="1933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Designed for Mission Critical Networks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4C214B-47BF-CB8E-668B-1BAC4066F87A}"/>
              </a:ext>
            </a:extLst>
          </p:cNvPr>
          <p:cNvSpPr txBox="1"/>
          <p:nvPr/>
        </p:nvSpPr>
        <p:spPr>
          <a:xfrm>
            <a:off x="4646866" y="2380008"/>
            <a:ext cx="197737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Fully meshed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backbone for resiliency </a:t>
            </a:r>
          </a:p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CLS: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Mumbai, Chennai, Kolkata</a:t>
            </a:r>
          </a:p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Edge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Network strategy to augment tier 2 cities digital infrastructure   </a:t>
            </a:r>
          </a:p>
          <a:p>
            <a:pPr marL="92075" marR="0" lvl="0" indent="-92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F96334-3843-2B71-067A-C5DB2DAA3508}"/>
              </a:ext>
            </a:extLst>
          </p:cNvPr>
          <p:cNvGrpSpPr/>
          <p:nvPr/>
        </p:nvGrpSpPr>
        <p:grpSpPr>
          <a:xfrm>
            <a:off x="2438836" y="983733"/>
            <a:ext cx="4254210" cy="3748605"/>
            <a:chOff x="2129244" y="2187176"/>
            <a:chExt cx="4254210" cy="254516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79A50E9-B53B-D1DE-4591-2365EAECF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244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D7A35C-23F7-82B3-F384-9AF75EAF5C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2408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7C8F1D-501F-B4B2-7735-CF88CEBC7D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3454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F436B8C-B756-6549-80F8-E9421BBD8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57" y="1188931"/>
            <a:ext cx="288000" cy="288000"/>
          </a:xfrm>
          <a:prstGeom prst="rect">
            <a:avLst/>
          </a:prstGeom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EDF89DD-5F8F-3AC3-C355-94E526B07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48" y="1188931"/>
            <a:ext cx="288000" cy="288000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3F5EE4A-4AA1-51E3-6E0F-635AA0FEF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43" y="1188931"/>
            <a:ext cx="288000" cy="288000"/>
          </a:xfrm>
          <a:prstGeom prst="rect">
            <a:avLst/>
          </a:prstGeom>
        </p:spPr>
      </p:pic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FF7E56-A058-C172-DB98-56B97BEBE4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53" y="1188931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59524-0146-AA36-2095-BBCD28201B94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13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CE592-77BF-D9D9-6697-7B2B192B7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07730"/>
            <a:ext cx="8496150" cy="400099"/>
          </a:xfrm>
        </p:spPr>
        <p:txBody>
          <a:bodyPr/>
          <a:lstStyle/>
          <a:p>
            <a:r>
              <a:rPr lang="en-US" sz="2000" dirty="0"/>
              <a:t>NETWORK DIGITAL MANAGED SERVICES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4A300C-D003-92C4-142D-0B7E41431B2B}"/>
              </a:ext>
            </a:extLst>
          </p:cNvPr>
          <p:cNvGrpSpPr/>
          <p:nvPr/>
        </p:nvGrpSpPr>
        <p:grpSpPr>
          <a:xfrm>
            <a:off x="1238107" y="987426"/>
            <a:ext cx="6684632" cy="2960131"/>
            <a:chOff x="535116" y="688261"/>
            <a:chExt cx="8073768" cy="357527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D07AA85-37CF-4137-6FD9-8B08A78E4139}"/>
                </a:ext>
              </a:extLst>
            </p:cNvPr>
            <p:cNvSpPr/>
            <p:nvPr/>
          </p:nvSpPr>
          <p:spPr>
            <a:xfrm>
              <a:off x="535116" y="1259886"/>
              <a:ext cx="1980000" cy="10435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1B84048-9175-9660-02F9-6B19BA9E878F}"/>
                </a:ext>
              </a:extLst>
            </p:cNvPr>
            <p:cNvSpPr/>
            <p:nvPr/>
          </p:nvSpPr>
          <p:spPr>
            <a:xfrm>
              <a:off x="6628884" y="1259886"/>
              <a:ext cx="1980000" cy="10435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B8130FC-1075-CED0-F688-25AB4E2FE0A2}"/>
                </a:ext>
              </a:extLst>
            </p:cNvPr>
            <p:cNvSpPr/>
            <p:nvPr/>
          </p:nvSpPr>
          <p:spPr>
            <a:xfrm>
              <a:off x="1172637" y="2612955"/>
              <a:ext cx="1980000" cy="10435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33A7859-CB81-AE94-EB2C-FE8BB20E9A15}"/>
                </a:ext>
              </a:extLst>
            </p:cNvPr>
            <p:cNvSpPr/>
            <p:nvPr/>
          </p:nvSpPr>
          <p:spPr>
            <a:xfrm>
              <a:off x="5981288" y="2612955"/>
              <a:ext cx="1980000" cy="10435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31BDD82-A6E3-53A1-3394-D9B326F72182}"/>
                </a:ext>
              </a:extLst>
            </p:cNvPr>
            <p:cNvSpPr/>
            <p:nvPr/>
          </p:nvSpPr>
          <p:spPr>
            <a:xfrm>
              <a:off x="3488012" y="3219990"/>
              <a:ext cx="2178237" cy="10435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BAC08F-F0E4-53AD-4166-1AFD35F95561}"/>
                </a:ext>
              </a:extLst>
            </p:cNvPr>
            <p:cNvSpPr txBox="1"/>
            <p:nvPr/>
          </p:nvSpPr>
          <p:spPr>
            <a:xfrm>
              <a:off x="638839" y="1394613"/>
              <a:ext cx="1772552" cy="72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IN" sz="1100">
                  <a:solidFill>
                    <a:srgbClr val="242424"/>
                  </a:solidFill>
                  <a:latin typeface="Trebuchet MS" panose="020B070302020209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Secure WAN employing Managed SD-WAN &amp; SASE</a:t>
              </a:r>
              <a:endParaRPr lang="en-IN" sz="1100">
                <a:solidFill>
                  <a:prstClr val="black"/>
                </a:solidFill>
                <a:latin typeface="Trebuchet MS" panose="020B0703020202090204" pitchFamily="34" charset="0"/>
                <a:ea typeface="Calibri" panose="020F0502020204030204" pitchFamily="34" charset="0"/>
                <a:cs typeface="Aptos" panose="020B00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DC91CE-96A3-31D4-A16A-73E43D2BDC1B}"/>
                </a:ext>
              </a:extLst>
            </p:cNvPr>
            <p:cNvSpPr txBox="1"/>
            <p:nvPr/>
          </p:nvSpPr>
          <p:spPr>
            <a:xfrm>
              <a:off x="6762376" y="1263777"/>
              <a:ext cx="1735667" cy="92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IN" sz="1100">
                  <a:solidFill>
                    <a:srgbClr val="242424"/>
                  </a:solidFill>
                  <a:latin typeface="Trebuchet MS" panose="020B070302020209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Cloud Managed Branch &amp; Campus operations with integrated Security</a:t>
              </a:r>
              <a:endParaRPr lang="en-IN" sz="1100">
                <a:solidFill>
                  <a:prstClr val="black"/>
                </a:solidFill>
                <a:latin typeface="Trebuchet MS" panose="020B0703020202090204" pitchFamily="34" charset="0"/>
                <a:ea typeface="Calibri" panose="020F0502020204030204" pitchFamily="34" charset="0"/>
                <a:cs typeface="Aptos" panose="020B00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2A97C8-055F-BC10-FB13-AEE5D3D6FF16}"/>
                </a:ext>
              </a:extLst>
            </p:cNvPr>
            <p:cNvSpPr txBox="1"/>
            <p:nvPr/>
          </p:nvSpPr>
          <p:spPr>
            <a:xfrm>
              <a:off x="1269810" y="2764126"/>
              <a:ext cx="1769126" cy="72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IN" sz="1100">
                  <a:solidFill>
                    <a:srgbClr val="242424"/>
                  </a:solidFill>
                  <a:latin typeface="Trebuchet MS" panose="020B070302020209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Software Defined &amp; Secure DC Network Architecture</a:t>
              </a:r>
              <a:endParaRPr lang="en-IN" sz="1100">
                <a:solidFill>
                  <a:prstClr val="black"/>
                </a:solidFill>
                <a:latin typeface="Trebuchet MS" panose="020B0703020202090204" pitchFamily="34" charset="0"/>
                <a:ea typeface="Calibri" panose="020F0502020204030204" pitchFamily="34" charset="0"/>
                <a:cs typeface="Aptos" panose="020B00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743B23-8A77-4008-5DCB-CEF1C0BC51B2}"/>
                </a:ext>
              </a:extLst>
            </p:cNvPr>
            <p:cNvSpPr txBox="1"/>
            <p:nvPr/>
          </p:nvSpPr>
          <p:spPr>
            <a:xfrm>
              <a:off x="3607353" y="3296197"/>
              <a:ext cx="1924858" cy="92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IN" sz="1100">
                  <a:solidFill>
                    <a:srgbClr val="242424"/>
                  </a:solidFill>
                  <a:latin typeface="Trebuchet MS" panose="020B070302020209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Modern Tools enabling AIOps &amp; Observability for enhanced customer experience</a:t>
              </a:r>
              <a:endParaRPr lang="en-IN" sz="1100">
                <a:solidFill>
                  <a:prstClr val="black"/>
                </a:solidFill>
                <a:latin typeface="Trebuchet MS" panose="020B0703020202090204" pitchFamily="34" charset="0"/>
                <a:ea typeface="Calibri" panose="020F0502020204030204" pitchFamily="34" charset="0"/>
                <a:cs typeface="Aptos" panose="020B00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A17514-49C6-CC45-0337-D68C54B4EACA}"/>
                </a:ext>
              </a:extLst>
            </p:cNvPr>
            <p:cNvSpPr txBox="1"/>
            <p:nvPr/>
          </p:nvSpPr>
          <p:spPr>
            <a:xfrm>
              <a:off x="6101245" y="2691460"/>
              <a:ext cx="1752601" cy="929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IN" sz="1100">
                  <a:solidFill>
                    <a:srgbClr val="242424"/>
                  </a:solidFill>
                  <a:latin typeface="Trebuchet MS" panose="020B070302020209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Capability built over 2+ decades supporting large, diverse customers</a:t>
              </a:r>
              <a:endParaRPr lang="en-US" sz="110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4B039761-0B8B-347B-4BB1-D71A653BF94F}"/>
                </a:ext>
              </a:extLst>
            </p:cNvPr>
            <p:cNvCxnSpPr>
              <a:stCxn id="10" idx="2"/>
              <a:endCxn id="8" idx="1"/>
            </p:cNvCxnSpPr>
            <p:nvPr/>
          </p:nvCxnSpPr>
          <p:spPr>
            <a:xfrm rot="16200000" flipH="1">
              <a:off x="4867644" y="2021086"/>
              <a:ext cx="826469" cy="1400817"/>
            </a:xfrm>
            <a:prstGeom prst="curvedConnector2">
              <a:avLst/>
            </a:prstGeom>
            <a:ln w="9525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024ED64-EC33-F731-9006-D871BA901C35}"/>
                </a:ext>
              </a:extLst>
            </p:cNvPr>
            <p:cNvCxnSpPr>
              <a:cxnSpLocks/>
              <a:stCxn id="10" idx="2"/>
              <a:endCxn id="9" idx="0"/>
            </p:cNvCxnSpPr>
            <p:nvPr/>
          </p:nvCxnSpPr>
          <p:spPr>
            <a:xfrm flipH="1">
              <a:off x="4577131" y="2308261"/>
              <a:ext cx="3340" cy="911729"/>
            </a:xfrm>
            <a:prstGeom prst="straightConnector1">
              <a:avLst/>
            </a:prstGeom>
            <a:ln w="9525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urved Connector 48">
              <a:extLst>
                <a:ext uri="{FF2B5EF4-FFF2-40B4-BE49-F238E27FC236}">
                  <a16:creationId xmlns:a16="http://schemas.microsoft.com/office/drawing/2014/main" id="{7A11B3F6-9701-E4B6-B550-C7719BCCDC12}"/>
                </a:ext>
              </a:extLst>
            </p:cNvPr>
            <p:cNvCxnSpPr>
              <a:stCxn id="10" idx="2"/>
              <a:endCxn id="6" idx="3"/>
            </p:cNvCxnSpPr>
            <p:nvPr/>
          </p:nvCxnSpPr>
          <p:spPr>
            <a:xfrm rot="5400000">
              <a:off x="3453320" y="2007579"/>
              <a:ext cx="826469" cy="1427834"/>
            </a:xfrm>
            <a:prstGeom prst="curvedConnector2">
              <a:avLst/>
            </a:prstGeom>
            <a:ln w="9525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>
              <a:extLst>
                <a:ext uri="{FF2B5EF4-FFF2-40B4-BE49-F238E27FC236}">
                  <a16:creationId xmlns:a16="http://schemas.microsoft.com/office/drawing/2014/main" id="{C5655087-1B45-4A21-A80F-C28977C59F04}"/>
                </a:ext>
              </a:extLst>
            </p:cNvPr>
            <p:cNvCxnSpPr>
              <a:cxnSpLocks/>
              <a:stCxn id="5" idx="1"/>
              <a:endCxn id="3" idx="3"/>
            </p:cNvCxnSpPr>
            <p:nvPr/>
          </p:nvCxnSpPr>
          <p:spPr>
            <a:xfrm rot="10800000" flipV="1">
              <a:off x="2515117" y="1441956"/>
              <a:ext cx="909429" cy="339704"/>
            </a:xfrm>
            <a:prstGeom prst="bentConnector3">
              <a:avLst/>
            </a:prstGeom>
            <a:ln w="9525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96EA8BC0-1E3D-14D8-AC42-514745302DFA}"/>
                </a:ext>
              </a:extLst>
            </p:cNvPr>
            <p:cNvCxnSpPr>
              <a:cxnSpLocks/>
              <a:stCxn id="5" idx="3"/>
              <a:endCxn id="4" idx="1"/>
            </p:cNvCxnSpPr>
            <p:nvPr/>
          </p:nvCxnSpPr>
          <p:spPr>
            <a:xfrm>
              <a:off x="5733054" y="1441956"/>
              <a:ext cx="895831" cy="339704"/>
            </a:xfrm>
            <a:prstGeom prst="bentConnector3">
              <a:avLst/>
            </a:prstGeom>
            <a:ln w="9525">
              <a:solidFill>
                <a:schemeClr val="accent1">
                  <a:lumMod val="60000"/>
                  <a:lumOff val="4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2CE15DA-B2DE-A134-D95C-4369C47FDDB2}"/>
                </a:ext>
              </a:extLst>
            </p:cNvPr>
            <p:cNvSpPr/>
            <p:nvPr/>
          </p:nvSpPr>
          <p:spPr>
            <a:xfrm>
              <a:off x="3320470" y="688261"/>
              <a:ext cx="2520000" cy="16200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8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111DCB-7F88-1D3A-D7C5-18ADACF01865}"/>
                </a:ext>
              </a:extLst>
            </p:cNvPr>
            <p:cNvSpPr txBox="1"/>
            <p:nvPr/>
          </p:nvSpPr>
          <p:spPr>
            <a:xfrm>
              <a:off x="3424545" y="940112"/>
              <a:ext cx="2308509" cy="1003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IN" sz="1200" b="1">
                  <a:solidFill>
                    <a:srgbClr val="BED730"/>
                  </a:solidFill>
                  <a:latin typeface="Trebuchet MS" panose="020B070302020209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Outcome-based Network Managed Services enabling scalability &amp; reliability</a:t>
              </a:r>
              <a:endParaRPr lang="en-IN" sz="1200" b="1">
                <a:solidFill>
                  <a:srgbClr val="BED730"/>
                </a:solidFill>
                <a:latin typeface="Trebuchet MS" panose="020B0703020202090204" pitchFamily="34" charset="0"/>
                <a:ea typeface="Calibri" panose="020F0502020204030204" pitchFamily="34" charset="0"/>
                <a:cs typeface="Aptos" panose="020B00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240840F-6FAF-E3C6-977E-ED44797E4487}"/>
              </a:ext>
            </a:extLst>
          </p:cNvPr>
          <p:cNvSpPr/>
          <p:nvPr/>
        </p:nvSpPr>
        <p:spPr>
          <a:xfrm>
            <a:off x="0" y="4669358"/>
            <a:ext cx="9144000" cy="478968"/>
          </a:xfrm>
          <a:prstGeom prst="rect">
            <a:avLst/>
          </a:prstGeom>
          <a:solidFill>
            <a:srgbClr val="BFD72F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10DAA-2D05-5E90-EE00-31C32F0A2491}"/>
              </a:ext>
            </a:extLst>
          </p:cNvPr>
          <p:cNvSpPr txBox="1"/>
          <p:nvPr/>
        </p:nvSpPr>
        <p:spPr>
          <a:xfrm>
            <a:off x="323851" y="4701440"/>
            <a:ext cx="84962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IN" sz="1050">
                <a:solidFill>
                  <a:prstClr val="black"/>
                </a:solidFill>
                <a:latin typeface="Trebuchet MS" panose="020B0703020202090204" pitchFamily="34" charset="0"/>
              </a:rPr>
              <a:t>Expertise across Network, Security, Cloud Communication, and IoT, fortified by the innovative capabilities of </a:t>
            </a:r>
          </a:p>
          <a:p>
            <a:pPr algn="ctr" defTabSz="457189"/>
            <a:r>
              <a:rPr lang="en-IN" sz="1050">
                <a:solidFill>
                  <a:prstClr val="black"/>
                </a:solidFill>
                <a:latin typeface="Trebuchet MS" panose="020B0703020202090204" pitchFamily="34" charset="0"/>
              </a:rPr>
              <a:t>Sify's Service Delivery Platform, constitutes an unparalleled value proposition.</a:t>
            </a:r>
            <a:endParaRPr lang="en-US" sz="105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5E65A0-0A46-116D-AF62-6E75C1413710}"/>
              </a:ext>
            </a:extLst>
          </p:cNvPr>
          <p:cNvSpPr txBox="1"/>
          <p:nvPr/>
        </p:nvSpPr>
        <p:spPr>
          <a:xfrm>
            <a:off x="3320471" y="3991902"/>
            <a:ext cx="2601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accent2"/>
                </a:solidFill>
              </a:defRPr>
            </a:lvl1pPr>
          </a:lstStyle>
          <a:p>
            <a:pPr defTabSz="457178"/>
            <a:r>
              <a:rPr lang="en-US">
                <a:solidFill>
                  <a:srgbClr val="BFD72F"/>
                </a:solidFill>
                <a:latin typeface="Trebuchet MS"/>
              </a:rPr>
              <a:t>Service Delivery Platform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E59213A-6D66-2882-094B-C9ADD159745A}"/>
              </a:ext>
            </a:extLst>
          </p:cNvPr>
          <p:cNvGraphicFramePr/>
          <p:nvPr/>
        </p:nvGraphicFramePr>
        <p:xfrm>
          <a:off x="1493599" y="4271241"/>
          <a:ext cx="6156800" cy="318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C067CD-A12F-C82B-9144-BD1359158F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052" y="363092"/>
            <a:ext cx="1403948" cy="27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1">
            <a:extLst>
              <a:ext uri="{FF2B5EF4-FFF2-40B4-BE49-F238E27FC236}">
                <a16:creationId xmlns:a16="http://schemas.microsoft.com/office/drawing/2014/main" id="{E3C84AC3-34B8-A7A6-E025-4FB6A5C0A827}"/>
              </a:ext>
            </a:extLst>
          </p:cNvPr>
          <p:cNvSpPr/>
          <p:nvPr/>
        </p:nvSpPr>
        <p:spPr>
          <a:xfrm rot="5400000">
            <a:off x="398655" y="871001"/>
            <a:ext cx="1836000" cy="1980000"/>
          </a:xfrm>
          <a:prstGeom prst="homePlate">
            <a:avLst>
              <a:gd name="adj" fmla="val 22447"/>
            </a:avLst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" name="Pentagon 22">
            <a:extLst>
              <a:ext uri="{FF2B5EF4-FFF2-40B4-BE49-F238E27FC236}">
                <a16:creationId xmlns:a16="http://schemas.microsoft.com/office/drawing/2014/main" id="{CEC36A83-60B2-8D75-D8EF-8ABB05BAF7F8}"/>
              </a:ext>
            </a:extLst>
          </p:cNvPr>
          <p:cNvSpPr/>
          <p:nvPr/>
        </p:nvSpPr>
        <p:spPr>
          <a:xfrm rot="5400000">
            <a:off x="2565855" y="871000"/>
            <a:ext cx="1836000" cy="1980000"/>
          </a:xfrm>
          <a:prstGeom prst="homePlate">
            <a:avLst>
              <a:gd name="adj" fmla="val 22447"/>
            </a:avLst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8" name="Pentagon 23">
            <a:extLst>
              <a:ext uri="{FF2B5EF4-FFF2-40B4-BE49-F238E27FC236}">
                <a16:creationId xmlns:a16="http://schemas.microsoft.com/office/drawing/2014/main" id="{E01EA0C1-1191-F86E-3D03-C5A69EB3D51D}"/>
              </a:ext>
            </a:extLst>
          </p:cNvPr>
          <p:cNvSpPr/>
          <p:nvPr/>
        </p:nvSpPr>
        <p:spPr>
          <a:xfrm rot="5400000">
            <a:off x="4733055" y="871000"/>
            <a:ext cx="1836000" cy="1980000"/>
          </a:xfrm>
          <a:prstGeom prst="homePlate">
            <a:avLst>
              <a:gd name="adj" fmla="val 22447"/>
            </a:avLst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Pentagon 24">
            <a:extLst>
              <a:ext uri="{FF2B5EF4-FFF2-40B4-BE49-F238E27FC236}">
                <a16:creationId xmlns:a16="http://schemas.microsoft.com/office/drawing/2014/main" id="{7C6FF439-37F3-6B36-8BC3-FCF8FB3D9A88}"/>
              </a:ext>
            </a:extLst>
          </p:cNvPr>
          <p:cNvSpPr/>
          <p:nvPr/>
        </p:nvSpPr>
        <p:spPr>
          <a:xfrm rot="5400000">
            <a:off x="6900255" y="871000"/>
            <a:ext cx="1836000" cy="1980000"/>
          </a:xfrm>
          <a:prstGeom prst="homePlate">
            <a:avLst>
              <a:gd name="adj" fmla="val 22447"/>
            </a:avLst>
          </a:prstGeom>
          <a:solidFill>
            <a:srgbClr val="10253F">
              <a:alpha val="8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CFC609-8A4C-5884-19E0-3EF17F7F6689}"/>
              </a:ext>
            </a:extLst>
          </p:cNvPr>
          <p:cNvSpPr/>
          <p:nvPr/>
        </p:nvSpPr>
        <p:spPr>
          <a:xfrm>
            <a:off x="0" y="4086074"/>
            <a:ext cx="9144000" cy="478968"/>
          </a:xfrm>
          <a:prstGeom prst="rect">
            <a:avLst/>
          </a:prstGeom>
          <a:solidFill>
            <a:srgbClr val="BFD72F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4"/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4933990-B3DD-9250-7C83-C12DAE80DE73}"/>
              </a:ext>
            </a:extLst>
          </p:cNvPr>
          <p:cNvGraphicFramePr/>
          <p:nvPr/>
        </p:nvGraphicFramePr>
        <p:xfrm>
          <a:off x="739469" y="3717594"/>
          <a:ext cx="7850088" cy="294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899B9A7-91EB-17B3-1370-A08645BE009D}"/>
              </a:ext>
            </a:extLst>
          </p:cNvPr>
          <p:cNvSpPr txBox="1"/>
          <p:nvPr/>
        </p:nvSpPr>
        <p:spPr>
          <a:xfrm>
            <a:off x="353330" y="4172626"/>
            <a:ext cx="84962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/>
            <a:r>
              <a:rPr lang="en-IN" sz="1050" dirty="0">
                <a:solidFill>
                  <a:prstClr val="black"/>
                </a:solidFill>
                <a:latin typeface="Trebuchet MS" panose="020B0703020202090204" pitchFamily="34" charset="0"/>
              </a:rPr>
              <a:t>Expertise across Network, Security, Cloud Communication, and IoT, fortified by the innovative capabilities of Sify's Service Delivery Platform, constitutes an unparalleled value proposition</a:t>
            </a:r>
            <a:endParaRPr lang="en-US" sz="1050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AFF7B-62E6-8D0E-DC9B-F597134A5F0B}"/>
              </a:ext>
            </a:extLst>
          </p:cNvPr>
          <p:cNvSpPr txBox="1"/>
          <p:nvPr/>
        </p:nvSpPr>
        <p:spPr>
          <a:xfrm>
            <a:off x="3271116" y="3444818"/>
            <a:ext cx="2601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BFD72F"/>
                </a:solidFill>
              </a:defRPr>
            </a:lvl1pPr>
          </a:lstStyle>
          <a:p>
            <a:pPr defTabSz="914264"/>
            <a:r>
              <a:rPr lang="en-US" dirty="0">
                <a:latin typeface="Trebuchet MS"/>
              </a:rPr>
              <a:t>Core Capabilities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F2291E-BDAC-7615-1768-2F626F116906}"/>
              </a:ext>
            </a:extLst>
          </p:cNvPr>
          <p:cNvSpPr txBox="1"/>
          <p:nvPr/>
        </p:nvSpPr>
        <p:spPr>
          <a:xfrm>
            <a:off x="3271116" y="2800283"/>
            <a:ext cx="2601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accent2"/>
                </a:solidFill>
              </a:defRPr>
            </a:lvl1pPr>
          </a:lstStyle>
          <a:p>
            <a:pPr defTabSz="914264"/>
            <a:r>
              <a:rPr lang="en-US" dirty="0">
                <a:solidFill>
                  <a:srgbClr val="BFD72F"/>
                </a:solidFill>
                <a:latin typeface="Trebuchet MS"/>
              </a:rPr>
              <a:t>Service Delivery Platform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A48B7BE0-600F-3BB1-884A-F876FF0F4DAA}"/>
              </a:ext>
            </a:extLst>
          </p:cNvPr>
          <p:cNvGraphicFramePr/>
          <p:nvPr/>
        </p:nvGraphicFramePr>
        <p:xfrm>
          <a:off x="1499329" y="3065520"/>
          <a:ext cx="5923028" cy="372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8B3A61-E364-E8F9-9A87-76B98F399C7C}"/>
              </a:ext>
            </a:extLst>
          </p:cNvPr>
          <p:cNvCxnSpPr>
            <a:cxnSpLocks/>
          </p:cNvCxnSpPr>
          <p:nvPr/>
        </p:nvCxnSpPr>
        <p:spPr>
          <a:xfrm>
            <a:off x="1290247" y="2779000"/>
            <a:ext cx="6541256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207AE28-F59C-CBF8-7470-E82686211061}"/>
              </a:ext>
            </a:extLst>
          </p:cNvPr>
          <p:cNvSpPr>
            <a:spLocks noChangeAspect="1"/>
          </p:cNvSpPr>
          <p:nvPr/>
        </p:nvSpPr>
        <p:spPr>
          <a:xfrm>
            <a:off x="1113051" y="2294856"/>
            <a:ext cx="360000" cy="360000"/>
          </a:xfrm>
          <a:prstGeom prst="ellipse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264"/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634EC7-3E62-D50E-1839-E3205A271787}"/>
              </a:ext>
            </a:extLst>
          </p:cNvPr>
          <p:cNvSpPr>
            <a:spLocks noChangeAspect="1"/>
          </p:cNvSpPr>
          <p:nvPr/>
        </p:nvSpPr>
        <p:spPr>
          <a:xfrm>
            <a:off x="5473889" y="2297676"/>
            <a:ext cx="360000" cy="360000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000" r="-49000"/>
            </a:stretch>
          </a:blip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264"/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A9BE379-DF91-56DC-2B5C-BEAC0D95A599}"/>
              </a:ext>
            </a:extLst>
          </p:cNvPr>
          <p:cNvSpPr>
            <a:spLocks noChangeAspect="1"/>
          </p:cNvSpPr>
          <p:nvPr/>
        </p:nvSpPr>
        <p:spPr>
          <a:xfrm>
            <a:off x="7654307" y="2299780"/>
            <a:ext cx="360000" cy="360000"/>
          </a:xfrm>
          <a:prstGeom prst="ellipse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264"/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rebuchet M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3A161-CED2-ADB5-B166-32E77DAC3C0E}"/>
              </a:ext>
            </a:extLst>
          </p:cNvPr>
          <p:cNvSpPr txBox="1"/>
          <p:nvPr/>
        </p:nvSpPr>
        <p:spPr>
          <a:xfrm>
            <a:off x="323851" y="943000"/>
            <a:ext cx="1932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/>
            <a:r>
              <a:rPr lang="en-US" sz="1100" b="1" dirty="0">
                <a:solidFill>
                  <a:srgbClr val="BFD72F"/>
                </a:solidFill>
                <a:latin typeface="Trebuchet MS"/>
              </a:rPr>
              <a:t>Network Transformation</a:t>
            </a:r>
            <a:endParaRPr lang="en-IN" sz="1100" b="1" dirty="0">
              <a:solidFill>
                <a:srgbClr val="BFD72F"/>
              </a:solidFill>
              <a:latin typeface="Trebuchet M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800B7D-3181-B4F9-B0CA-D7941423990D}"/>
              </a:ext>
            </a:extLst>
          </p:cNvPr>
          <p:cNvSpPr txBox="1"/>
          <p:nvPr/>
        </p:nvSpPr>
        <p:spPr>
          <a:xfrm>
            <a:off x="353330" y="1208575"/>
            <a:ext cx="1923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1" indent="-9207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Managed SDWAN</a:t>
            </a:r>
          </a:p>
          <a:p>
            <a:pPr marL="92071" indent="-9207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Managed Campus / Branch Network</a:t>
            </a:r>
          </a:p>
          <a:p>
            <a:pPr marL="92071" indent="-9207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Data Centre Network</a:t>
            </a:r>
          </a:p>
          <a:p>
            <a:pPr marL="92071" indent="-9207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Managed Cyber Security</a:t>
            </a:r>
          </a:p>
          <a:p>
            <a:pPr marL="92071" indent="-9207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Network Observability</a:t>
            </a:r>
          </a:p>
          <a:p>
            <a:pPr marL="92071" indent="-9207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Automation, Orchestration &amp; AIOps</a:t>
            </a:r>
          </a:p>
          <a:p>
            <a:pPr marL="92071" indent="-9207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NFV/ NFVI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4A71D5-4287-1A5D-EF6D-9968EF68D641}"/>
              </a:ext>
            </a:extLst>
          </p:cNvPr>
          <p:cNvSpPr txBox="1"/>
          <p:nvPr/>
        </p:nvSpPr>
        <p:spPr>
          <a:xfrm>
            <a:off x="2515396" y="943000"/>
            <a:ext cx="1932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/>
            <a:r>
              <a:rPr lang="en-IN" sz="1100" b="1" dirty="0">
                <a:solidFill>
                  <a:srgbClr val="BFD72F"/>
                </a:solidFill>
                <a:latin typeface="Trebuchet MS"/>
              </a:rPr>
              <a:t>Secure WAN Edge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66A094-E477-36B6-D687-94608E02DEFB}"/>
              </a:ext>
            </a:extLst>
          </p:cNvPr>
          <p:cNvSpPr txBox="1"/>
          <p:nvPr/>
        </p:nvSpPr>
        <p:spPr>
          <a:xfrm>
            <a:off x="2689980" y="1208578"/>
            <a:ext cx="1763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932" indent="-134932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SASE</a:t>
            </a:r>
          </a:p>
          <a:p>
            <a:pPr marL="134932" indent="-134932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Secure SD-WAN</a:t>
            </a:r>
          </a:p>
          <a:p>
            <a:pPr marL="134932" indent="-134932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Cloud Managed Wi-Fi</a:t>
            </a:r>
          </a:p>
          <a:p>
            <a:pPr marL="134932" indent="-134932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Managed DDOS</a:t>
            </a:r>
          </a:p>
          <a:p>
            <a:pPr marL="134932" indent="-134932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Firewall As a Service</a:t>
            </a:r>
          </a:p>
          <a:p>
            <a:pPr marL="134932" indent="-134932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Remote VPN</a:t>
            </a:r>
          </a:p>
          <a:p>
            <a:pPr marL="134932" indent="-134932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uCPE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DD0B56-341D-78A1-F321-54A4CAC1CC4A}"/>
              </a:ext>
            </a:extLst>
          </p:cNvPr>
          <p:cNvSpPr txBox="1"/>
          <p:nvPr/>
        </p:nvSpPr>
        <p:spPr>
          <a:xfrm>
            <a:off x="4674538" y="943000"/>
            <a:ext cx="1932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/>
            <a:r>
              <a:rPr lang="en-IN" sz="1100" b="1" dirty="0">
                <a:solidFill>
                  <a:srgbClr val="BFD72F"/>
                </a:solidFill>
                <a:latin typeface="Trebuchet MS"/>
              </a:rPr>
              <a:t>Cloud communication &amp; collaboration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65A3A0-27D8-DB8F-7F9B-4D7789F71188}"/>
              </a:ext>
            </a:extLst>
          </p:cNvPr>
          <p:cNvSpPr txBox="1"/>
          <p:nvPr/>
        </p:nvSpPr>
        <p:spPr>
          <a:xfrm>
            <a:off x="4864883" y="1386452"/>
            <a:ext cx="176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1" indent="-8572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UCaaS</a:t>
            </a:r>
          </a:p>
          <a:p>
            <a:pPr marL="92071" indent="-8572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CCaaS</a:t>
            </a:r>
          </a:p>
          <a:p>
            <a:pPr marL="92071" indent="-8572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CPaaS – Omnichannel</a:t>
            </a:r>
          </a:p>
          <a:p>
            <a:pPr marL="92071" indent="-8572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Platforms ( on-prem / hosted )</a:t>
            </a:r>
          </a:p>
          <a:p>
            <a:pPr marL="269861" lvl="2" indent="-92071" defTabSz="914264">
              <a:buFont typeface="Courier New" panose="02070309020205020404" pitchFamily="49" charset="0"/>
              <a:buChar char="o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Microsoft Teams</a:t>
            </a:r>
          </a:p>
          <a:p>
            <a:pPr marL="269861" lvl="2" indent="-92071" defTabSz="914264">
              <a:buFont typeface="Courier New" panose="02070309020205020404" pitchFamily="49" charset="0"/>
              <a:buChar char="o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Cisco Webex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2513F3-E6A6-4370-A1D5-4FA2F17359C7}"/>
              </a:ext>
            </a:extLst>
          </p:cNvPr>
          <p:cNvSpPr txBox="1"/>
          <p:nvPr/>
        </p:nvSpPr>
        <p:spPr>
          <a:xfrm>
            <a:off x="6869953" y="943000"/>
            <a:ext cx="1932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64"/>
            <a:r>
              <a:rPr lang="en-IN" sz="1100" b="1" dirty="0">
                <a:solidFill>
                  <a:srgbClr val="BFD72F"/>
                </a:solidFill>
                <a:latin typeface="Trebuchet MS"/>
              </a:rPr>
              <a:t>Mobility &amp; IOT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DE56AC-E707-1659-3BD8-584B17DECFCE}"/>
              </a:ext>
            </a:extLst>
          </p:cNvPr>
          <p:cNvSpPr txBox="1"/>
          <p:nvPr/>
        </p:nvSpPr>
        <p:spPr>
          <a:xfrm>
            <a:off x="7034176" y="1208577"/>
            <a:ext cx="176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1" indent="-8572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Private 5G</a:t>
            </a:r>
          </a:p>
          <a:p>
            <a:pPr marL="92071" indent="-8572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Mobile Edge Compute</a:t>
            </a:r>
          </a:p>
          <a:p>
            <a:pPr marL="92071" indent="-85721" defTabSz="914264">
              <a:buFont typeface="Arial" panose="020B0604020202020204" pitchFamily="34" charset="0"/>
              <a:buChar char="•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IOT Solutions</a:t>
            </a:r>
          </a:p>
          <a:p>
            <a:pPr marL="269861" lvl="2" indent="-92071" defTabSz="914264">
              <a:buFont typeface="Courier New" panose="02070309020205020404" pitchFamily="49" charset="0"/>
              <a:buChar char="o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IOT Connect</a:t>
            </a:r>
          </a:p>
          <a:p>
            <a:pPr marL="269861" lvl="2" indent="-92071" defTabSz="914264">
              <a:buFont typeface="Courier New" panose="02070309020205020404" pitchFamily="49" charset="0"/>
              <a:buChar char="o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IT/OT Security</a:t>
            </a:r>
          </a:p>
          <a:p>
            <a:pPr marL="269861" lvl="2" indent="-92071" defTabSz="914264">
              <a:buFont typeface="Courier New" panose="02070309020205020404" pitchFamily="49" charset="0"/>
              <a:buChar char="o"/>
            </a:pPr>
            <a:r>
              <a:rPr lang="en-IN" sz="8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IOT Applications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0A4FC1-B14D-EEB5-9998-E36F4FCD7DFA}"/>
              </a:ext>
            </a:extLst>
          </p:cNvPr>
          <p:cNvGrpSpPr/>
          <p:nvPr/>
        </p:nvGrpSpPr>
        <p:grpSpPr>
          <a:xfrm>
            <a:off x="3307307" y="2255960"/>
            <a:ext cx="360000" cy="360000"/>
            <a:chOff x="3726703" y="2402062"/>
            <a:chExt cx="360000" cy="36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8B5A5FE-C022-A3AB-16B3-CE21BF3A8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703" y="2402062"/>
              <a:ext cx="360000" cy="36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en-US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61EAC9-DDAB-BAC3-C123-F2FE58446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3691" y="2436202"/>
              <a:ext cx="286024" cy="286024"/>
            </a:xfrm>
            <a:prstGeom prst="ellipse">
              <a:avLst/>
            </a:prstGeom>
            <a:blipFill>
              <a:blip r:embed="rId15">
                <a:lum bright="70000" contrast="-7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914264"/>
              <a:endParaRPr lang="en-US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rebuchet MS"/>
              </a:endParaRPr>
            </a:p>
          </p:txBody>
        </p:sp>
      </p:grpSp>
      <p:sp>
        <p:nvSpPr>
          <p:cNvPr id="32" name="Title 3">
            <a:extLst>
              <a:ext uri="{FF2B5EF4-FFF2-40B4-BE49-F238E27FC236}">
                <a16:creationId xmlns:a16="http://schemas.microsoft.com/office/drawing/2014/main" id="{B60E06D6-5625-74DD-5E56-6B25ACF6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242354"/>
            <a:ext cx="7693099" cy="400099"/>
          </a:xfrm>
        </p:spPr>
        <p:txBody>
          <a:bodyPr/>
          <a:lstStyle/>
          <a:p>
            <a:r>
              <a:rPr lang="en-IN" sz="2000" dirty="0"/>
              <a:t>Network Digital Services Portfolio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07210-8F99-7E7E-F23B-1C43D8167DEC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828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AF74-6187-71A6-8B89-B5A5351D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US"/>
              <a:t>NETWORK DIGITAL SERVICE DELIVERY PLATFORM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41CD944-FEE5-72BB-C811-F307953E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27" y="987128"/>
            <a:ext cx="7591221" cy="3825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318BE6-59AF-6F40-EB42-4A38741F9BCB}"/>
              </a:ext>
            </a:extLst>
          </p:cNvPr>
          <p:cNvSpPr txBox="1"/>
          <p:nvPr/>
        </p:nvSpPr>
        <p:spPr>
          <a:xfrm>
            <a:off x="5493294" y="987425"/>
            <a:ext cx="3326856" cy="20774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50" b="1">
                <a:solidFill>
                  <a:srgbClr val="BED730"/>
                </a:solidFill>
              </a:rPr>
              <a:t>Automation &amp; AI Driven </a:t>
            </a:r>
          </a:p>
          <a:p>
            <a:pPr marL="271463" indent="-93663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</a:rPr>
              <a:t>Incident Co-relation, Diagnostics Bots, Service Provisioning, Predictive Insights &amp; AIOps</a:t>
            </a:r>
          </a:p>
          <a:p>
            <a:pPr>
              <a:spcBef>
                <a:spcPts val="600"/>
              </a:spcBef>
            </a:pPr>
            <a:r>
              <a:rPr lang="en-US" sz="1050" b="1">
                <a:solidFill>
                  <a:srgbClr val="BED730"/>
                </a:solidFill>
              </a:rPr>
              <a:t>Network Observability</a:t>
            </a:r>
          </a:p>
          <a:p>
            <a:pPr marL="271463" indent="-93663">
              <a:buFont typeface="Arial" panose="020B0604020202020204" pitchFamily="34" charset="0"/>
              <a:buChar char="•"/>
            </a:pPr>
            <a:r>
              <a:rPr lang="en-US" sz="900" b="1">
                <a:solidFill>
                  <a:schemeClr val="bg1"/>
                </a:solidFill>
              </a:rPr>
              <a:t>End to End visibility:  </a:t>
            </a:r>
            <a:r>
              <a:rPr lang="en-US" sz="900">
                <a:solidFill>
                  <a:schemeClr val="bg1"/>
                </a:solidFill>
              </a:rPr>
              <a:t>Topology, Service Relationship &amp; End user experience</a:t>
            </a:r>
          </a:p>
          <a:p>
            <a:pPr>
              <a:spcBef>
                <a:spcPts val="600"/>
              </a:spcBef>
            </a:pPr>
            <a:r>
              <a:rPr lang="en-US" sz="1050" b="1">
                <a:solidFill>
                  <a:srgbClr val="BED730"/>
                </a:solidFill>
              </a:rPr>
              <a:t>Customer Experience </a:t>
            </a:r>
          </a:p>
          <a:p>
            <a:pPr marL="271463" indent="-93663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</a:rPr>
              <a:t>Aakash provides intuitive Analytics, Inventory &amp; Self Service</a:t>
            </a:r>
          </a:p>
          <a:p>
            <a:pPr>
              <a:spcBef>
                <a:spcPts val="600"/>
              </a:spcBef>
            </a:pPr>
            <a:r>
              <a:rPr lang="en-US" sz="1050" b="1">
                <a:solidFill>
                  <a:srgbClr val="BED730"/>
                </a:solidFill>
              </a:rPr>
              <a:t>Tools Integration</a:t>
            </a:r>
          </a:p>
          <a:p>
            <a:pPr marL="271463" indent="-93663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</a:rPr>
              <a:t>Multi Vendor NMS, EMS &amp; Controllers. E-Bonding with key Telco’s &amp; OEM’s ITSM tools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C2F8F-80F9-A642-5CA4-6C55E766A79C}"/>
              </a:ext>
            </a:extLst>
          </p:cNvPr>
          <p:cNvSpPr txBox="1"/>
          <p:nvPr/>
        </p:nvSpPr>
        <p:spPr>
          <a:xfrm>
            <a:off x="2014695" y="1607733"/>
            <a:ext cx="698360" cy="169277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/>
              <a:t>ITSM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FCE99-4A97-28F2-D2D7-2F25CAB6B87D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137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C20866-5BFC-4B0B-863A-28B552115A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3396343"/>
            <a:ext cx="8496300" cy="1335995"/>
          </a:xfrm>
        </p:spPr>
        <p:txBody>
          <a:bodyPr>
            <a:noAutofit/>
          </a:bodyPr>
          <a:lstStyle/>
          <a:p>
            <a:r>
              <a:rPr lang="en-US"/>
              <a:t>AI Ready DATA CENTERs </a:t>
            </a:r>
          </a:p>
          <a:p>
            <a:r>
              <a:rPr lang="en-IN"/>
              <a:t>FROM India’s Data Center Pioneer</a:t>
            </a:r>
          </a:p>
        </p:txBody>
      </p:sp>
    </p:spTree>
    <p:extLst>
      <p:ext uri="{BB962C8B-B14F-4D97-AF65-F5344CB8AC3E}">
        <p14:creationId xmlns:p14="http://schemas.microsoft.com/office/powerpoint/2010/main" val="32689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97E8265E-8695-82D5-BFBC-AD9F9CFE9E98}"/>
              </a:ext>
            </a:extLst>
          </p:cNvPr>
          <p:cNvGrpSpPr/>
          <p:nvPr/>
        </p:nvGrpSpPr>
        <p:grpSpPr>
          <a:xfrm>
            <a:off x="4074582" y="831142"/>
            <a:ext cx="2688284" cy="2988000"/>
            <a:chOff x="4074582" y="831142"/>
            <a:chExt cx="2688284" cy="298800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F3D99D2-D10D-7AC5-1A7E-E7F6BC201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74582" y="831142"/>
              <a:ext cx="2688284" cy="2988000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7848141-6A37-2FF0-641B-CD1EC6F188A6}"/>
                </a:ext>
              </a:extLst>
            </p:cNvPr>
            <p:cNvGrpSpPr/>
            <p:nvPr/>
          </p:nvGrpSpPr>
          <p:grpSpPr>
            <a:xfrm>
              <a:off x="4330933" y="1395216"/>
              <a:ext cx="1838031" cy="1994700"/>
              <a:chOff x="4548964" y="1633892"/>
              <a:chExt cx="1838031" cy="1994700"/>
            </a:xfrm>
          </p:grpSpPr>
          <p:pic>
            <p:nvPicPr>
              <p:cNvPr id="85" name="Picture 8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D88F648-5FE9-3A92-7604-865F409C7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9135" y="1633892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86" name="Picture 8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D17BE2FC-1018-5887-D232-EECEC86E6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292" y="2821496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87" name="Picture 8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DCF1A446-5D93-8EB1-D01E-47749E665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292" y="3268592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89" name="Picture 8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8EF968A-08C5-4864-8795-2A76E0C23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8020" y="3243990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90" name="Picture 8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C71985B-0C3E-7BF9-1519-3C07B0D6B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964" y="2599841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91" name="Picture 9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D5FA882-3CB0-4839-44CB-1B4C37C70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6995" y="2274385"/>
                <a:ext cx="360000" cy="360000"/>
              </a:xfrm>
              <a:prstGeom prst="rect">
                <a:avLst/>
              </a:prstGeom>
            </p:spPr>
          </p:pic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181744-6935-6546-B4BD-F731C6F0EDAB}"/>
              </a:ext>
            </a:extLst>
          </p:cNvPr>
          <p:cNvCxnSpPr>
            <a:cxnSpLocks/>
          </p:cNvCxnSpPr>
          <p:nvPr/>
        </p:nvCxnSpPr>
        <p:spPr>
          <a:xfrm rot="16200000">
            <a:off x="6047638" y="409920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2083CA-AA24-084E-AAF0-4CF6A761DFE6}"/>
              </a:ext>
            </a:extLst>
          </p:cNvPr>
          <p:cNvCxnSpPr>
            <a:cxnSpLocks/>
          </p:cNvCxnSpPr>
          <p:nvPr/>
        </p:nvCxnSpPr>
        <p:spPr>
          <a:xfrm rot="16200000">
            <a:off x="3626215" y="2515322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B38E3AD-9A71-5B47-897D-90F2785E5AD3}"/>
              </a:ext>
            </a:extLst>
          </p:cNvPr>
          <p:cNvSpPr txBox="1"/>
          <p:nvPr/>
        </p:nvSpPr>
        <p:spPr>
          <a:xfrm>
            <a:off x="7802756" y="655833"/>
            <a:ext cx="900000" cy="439989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defTabSz="91417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Tower B</a:t>
            </a:r>
          </a:p>
          <a:p>
            <a:r>
              <a:rPr lang="en-US" dirty="0"/>
              <a:t>43+ MW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D1D57E-36B5-4743-A9A7-D6F3E529B529}"/>
              </a:ext>
            </a:extLst>
          </p:cNvPr>
          <p:cNvSpPr txBox="1"/>
          <p:nvPr/>
        </p:nvSpPr>
        <p:spPr>
          <a:xfrm>
            <a:off x="4549484" y="4215129"/>
            <a:ext cx="900000" cy="432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CHENNAI 01 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Tidel Park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3.6 MW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9C75059-5D3C-BF44-8208-4F9D50094141}"/>
              </a:ext>
            </a:extLst>
          </p:cNvPr>
          <p:cNvSpPr txBox="1"/>
          <p:nvPr/>
        </p:nvSpPr>
        <p:spPr>
          <a:xfrm>
            <a:off x="6633292" y="4232734"/>
            <a:ext cx="900000" cy="432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defTabSz="91417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Tower B</a:t>
            </a:r>
          </a:p>
          <a:p>
            <a:r>
              <a:rPr lang="en-US" dirty="0"/>
              <a:t>43+ MW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1B86C7-6DBC-8340-9C44-8B9869349E0F}"/>
              </a:ext>
            </a:extLst>
          </p:cNvPr>
          <p:cNvSpPr txBox="1"/>
          <p:nvPr/>
        </p:nvSpPr>
        <p:spPr>
          <a:xfrm>
            <a:off x="5921713" y="2901958"/>
            <a:ext cx="835027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HYDERABAD 01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Financial Dist.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14.4 MW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BED03C-9501-5148-8CEE-70FA115DBD56}"/>
              </a:ext>
            </a:extLst>
          </p:cNvPr>
          <p:cNvSpPr txBox="1"/>
          <p:nvPr/>
        </p:nvSpPr>
        <p:spPr>
          <a:xfrm>
            <a:off x="6958737" y="2097621"/>
            <a:ext cx="921508" cy="39923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KOLKATA 01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2.2 MW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5F3268-58B7-0F46-9FCB-F261B744C6EA}"/>
              </a:ext>
            </a:extLst>
          </p:cNvPr>
          <p:cNvSpPr txBox="1"/>
          <p:nvPr/>
        </p:nvSpPr>
        <p:spPr>
          <a:xfrm>
            <a:off x="5644224" y="4246884"/>
            <a:ext cx="900000" cy="432000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A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43+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01B1A0-8F8C-3C49-9B9C-74564C2CB672}"/>
              </a:ext>
            </a:extLst>
          </p:cNvPr>
          <p:cNvSpPr txBox="1"/>
          <p:nvPr/>
        </p:nvSpPr>
        <p:spPr>
          <a:xfrm>
            <a:off x="5132739" y="4760419"/>
            <a:ext cx="3687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All Power references are Design IT Power at Full Capacity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145113-E672-654A-8405-FAC2967FB54E}"/>
              </a:ext>
            </a:extLst>
          </p:cNvPr>
          <p:cNvSpPr txBox="1"/>
          <p:nvPr/>
        </p:nvSpPr>
        <p:spPr>
          <a:xfrm>
            <a:off x="7643865" y="4222498"/>
            <a:ext cx="900000" cy="432000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C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43+ MW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FF7C88A-3643-B24C-8AC2-73CF1F210B64}"/>
              </a:ext>
            </a:extLst>
          </p:cNvPr>
          <p:cNvCxnSpPr>
            <a:cxnSpLocks/>
          </p:cNvCxnSpPr>
          <p:nvPr/>
        </p:nvCxnSpPr>
        <p:spPr>
          <a:xfrm>
            <a:off x="4985489" y="4024851"/>
            <a:ext cx="3112509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C2C2138-5482-D940-A2AD-F8FDF64C2D12}"/>
              </a:ext>
            </a:extLst>
          </p:cNvPr>
          <p:cNvCxnSpPr>
            <a:cxnSpLocks/>
          </p:cNvCxnSpPr>
          <p:nvPr/>
        </p:nvCxnSpPr>
        <p:spPr>
          <a:xfrm rot="5400000" flipV="1">
            <a:off x="3626215" y="2352446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reeform 18">
            <a:extLst>
              <a:ext uri="{FF2B5EF4-FFF2-40B4-BE49-F238E27FC236}">
                <a16:creationId xmlns:a16="http://schemas.microsoft.com/office/drawing/2014/main" id="{010AABB5-EE0F-1B4A-BB2B-8A6B8753CD23}"/>
              </a:ext>
            </a:extLst>
          </p:cNvPr>
          <p:cNvSpPr>
            <a:spLocks/>
          </p:cNvSpPr>
          <p:nvPr/>
        </p:nvSpPr>
        <p:spPr bwMode="auto">
          <a:xfrm>
            <a:off x="5419685" y="3695680"/>
            <a:ext cx="9183" cy="11477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5"/>
              </a:cxn>
              <a:cxn ang="0">
                <a:pos x="4" y="6"/>
              </a:cxn>
              <a:cxn ang="0">
                <a:pos x="5" y="5"/>
              </a:cxn>
              <a:cxn ang="0">
                <a:pos x="4" y="1"/>
              </a:cxn>
              <a:cxn ang="0">
                <a:pos x="4" y="0"/>
              </a:cxn>
              <a:cxn ang="0">
                <a:pos x="2" y="1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5" h="6">
                <a:moveTo>
                  <a:pt x="0" y="2"/>
                </a:moveTo>
                <a:cubicBezTo>
                  <a:pt x="0" y="5"/>
                  <a:pt x="0" y="5"/>
                  <a:pt x="0" y="5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5" y="5"/>
                </a:cubicBezTo>
                <a:cubicBezTo>
                  <a:pt x="5" y="4"/>
                  <a:pt x="4" y="1"/>
                  <a:pt x="4" y="1"/>
                </a:cubicBezTo>
                <a:cubicBezTo>
                  <a:pt x="4" y="0"/>
                  <a:pt x="4" y="0"/>
                  <a:pt x="4" y="0"/>
                </a:cubicBezTo>
                <a:cubicBezTo>
                  <a:pt x="2" y="1"/>
                  <a:pt x="2" y="1"/>
                  <a:pt x="2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lose/>
              </a:path>
            </a:pathLst>
          </a:custGeom>
          <a:solidFill>
            <a:srgbClr val="ABC125"/>
          </a:solidFill>
          <a:ln w="3175">
            <a:solidFill>
              <a:schemeClr val="tx1">
                <a:lumMod val="50000"/>
                <a:lumOff val="50000"/>
              </a:schemeClr>
            </a:solidFill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4" name="Freeform 26">
            <a:extLst>
              <a:ext uri="{FF2B5EF4-FFF2-40B4-BE49-F238E27FC236}">
                <a16:creationId xmlns:a16="http://schemas.microsoft.com/office/drawing/2014/main" id="{C44D92D6-841E-1A49-A5B3-532BC39ED11E}"/>
              </a:ext>
            </a:extLst>
          </p:cNvPr>
          <p:cNvSpPr>
            <a:spLocks/>
          </p:cNvSpPr>
          <p:nvPr/>
        </p:nvSpPr>
        <p:spPr bwMode="auto">
          <a:xfrm>
            <a:off x="5671435" y="3309430"/>
            <a:ext cx="13010" cy="11477"/>
          </a:xfrm>
          <a:custGeom>
            <a:avLst/>
            <a:gdLst/>
            <a:ahLst/>
            <a:cxnLst>
              <a:cxn ang="0">
                <a:pos x="7" y="6"/>
              </a:cxn>
              <a:cxn ang="0">
                <a:pos x="7" y="3"/>
              </a:cxn>
              <a:cxn ang="0">
                <a:pos x="5" y="0"/>
              </a:cxn>
              <a:cxn ang="0">
                <a:pos x="0" y="5"/>
              </a:cxn>
              <a:cxn ang="0">
                <a:pos x="7" y="6"/>
              </a:cxn>
              <a:cxn ang="0">
                <a:pos x="7" y="6"/>
              </a:cxn>
            </a:cxnLst>
            <a:rect l="0" t="0" r="r" b="b"/>
            <a:pathLst>
              <a:path w="7" h="6">
                <a:moveTo>
                  <a:pt x="7" y="6"/>
                </a:moveTo>
                <a:cubicBezTo>
                  <a:pt x="7" y="5"/>
                  <a:pt x="7" y="4"/>
                  <a:pt x="7" y="3"/>
                </a:cubicBezTo>
                <a:cubicBezTo>
                  <a:pt x="6" y="1"/>
                  <a:pt x="6" y="1"/>
                  <a:pt x="5" y="0"/>
                </a:cubicBezTo>
                <a:cubicBezTo>
                  <a:pt x="0" y="5"/>
                  <a:pt x="0" y="5"/>
                  <a:pt x="0" y="5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lose/>
              </a:path>
            </a:pathLst>
          </a:custGeom>
          <a:solidFill>
            <a:srgbClr val="ABC125"/>
          </a:solidFill>
          <a:ln w="3175">
            <a:solidFill>
              <a:schemeClr val="tx1">
                <a:lumMod val="50000"/>
                <a:lumOff val="50000"/>
              </a:schemeClr>
            </a:solidFill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Freeform 77">
            <a:extLst>
              <a:ext uri="{FF2B5EF4-FFF2-40B4-BE49-F238E27FC236}">
                <a16:creationId xmlns:a16="http://schemas.microsoft.com/office/drawing/2014/main" id="{74A7FB34-EE38-904D-8235-F9E00104DF64}"/>
              </a:ext>
            </a:extLst>
          </p:cNvPr>
          <p:cNvSpPr/>
          <p:nvPr/>
        </p:nvSpPr>
        <p:spPr>
          <a:xfrm rot="16878557">
            <a:off x="4935233" y="2632326"/>
            <a:ext cx="840633" cy="466714"/>
          </a:xfrm>
          <a:custGeom>
            <a:avLst/>
            <a:gdLst>
              <a:gd name="connsiteX0" fmla="*/ 204230 w 537605"/>
              <a:gd name="connsiteY0" fmla="*/ 0 h 895350"/>
              <a:gd name="connsiteX1" fmla="*/ 13730 w 537605"/>
              <a:gd name="connsiteY1" fmla="*/ 400050 h 895350"/>
              <a:gd name="connsiteX2" fmla="*/ 537605 w 537605"/>
              <a:gd name="connsiteY2" fmla="*/ 895350 h 895350"/>
              <a:gd name="connsiteX3" fmla="*/ 537605 w 537605"/>
              <a:gd name="connsiteY3" fmla="*/ 895350 h 895350"/>
              <a:gd name="connsiteX0" fmla="*/ 153265 w 486640"/>
              <a:gd name="connsiteY0" fmla="*/ 0 h 895350"/>
              <a:gd name="connsiteX1" fmla="*/ 19915 w 486640"/>
              <a:gd name="connsiteY1" fmla="*/ 571500 h 895350"/>
              <a:gd name="connsiteX2" fmla="*/ 486640 w 486640"/>
              <a:gd name="connsiteY2" fmla="*/ 895350 h 895350"/>
              <a:gd name="connsiteX3" fmla="*/ 486640 w 486640"/>
              <a:gd name="connsiteY3" fmla="*/ 895350 h 895350"/>
              <a:gd name="connsiteX0" fmla="*/ 153265 w 743815"/>
              <a:gd name="connsiteY0" fmla="*/ 0 h 1514475"/>
              <a:gd name="connsiteX1" fmla="*/ 19915 w 743815"/>
              <a:gd name="connsiteY1" fmla="*/ 571500 h 1514475"/>
              <a:gd name="connsiteX2" fmla="*/ 486640 w 743815"/>
              <a:gd name="connsiteY2" fmla="*/ 895350 h 1514475"/>
              <a:gd name="connsiteX3" fmla="*/ 743815 w 743815"/>
              <a:gd name="connsiteY3" fmla="*/ 1514475 h 1514475"/>
              <a:gd name="connsiteX0" fmla="*/ 138093 w 728643"/>
              <a:gd name="connsiteY0" fmla="*/ 0 h 1514475"/>
              <a:gd name="connsiteX1" fmla="*/ 4743 w 728643"/>
              <a:gd name="connsiteY1" fmla="*/ 571500 h 1514475"/>
              <a:gd name="connsiteX2" fmla="*/ 242868 w 728643"/>
              <a:gd name="connsiteY2" fmla="*/ 1181100 h 1514475"/>
              <a:gd name="connsiteX3" fmla="*/ 728643 w 728643"/>
              <a:gd name="connsiteY3" fmla="*/ 1514475 h 1514475"/>
              <a:gd name="connsiteX0" fmla="*/ 138093 w 823893"/>
              <a:gd name="connsiteY0" fmla="*/ 0 h 1714500"/>
              <a:gd name="connsiteX1" fmla="*/ 4743 w 823893"/>
              <a:gd name="connsiteY1" fmla="*/ 571500 h 1714500"/>
              <a:gd name="connsiteX2" fmla="*/ 242868 w 823893"/>
              <a:gd name="connsiteY2" fmla="*/ 1181100 h 1714500"/>
              <a:gd name="connsiteX3" fmla="*/ 823893 w 823893"/>
              <a:gd name="connsiteY3" fmla="*/ 1714500 h 1714500"/>
              <a:gd name="connsiteX0" fmla="*/ 138093 w 798493"/>
              <a:gd name="connsiteY0" fmla="*/ 0 h 1651000"/>
              <a:gd name="connsiteX1" fmla="*/ 4743 w 798493"/>
              <a:gd name="connsiteY1" fmla="*/ 571500 h 1651000"/>
              <a:gd name="connsiteX2" fmla="*/ 242868 w 798493"/>
              <a:gd name="connsiteY2" fmla="*/ 1181100 h 1651000"/>
              <a:gd name="connsiteX3" fmla="*/ 798493 w 798493"/>
              <a:gd name="connsiteY3" fmla="*/ 1651000 h 1651000"/>
              <a:gd name="connsiteX0" fmla="*/ 138093 w 538849"/>
              <a:gd name="connsiteY0" fmla="*/ 0 h 2170289"/>
              <a:gd name="connsiteX1" fmla="*/ 4743 w 538849"/>
              <a:gd name="connsiteY1" fmla="*/ 571500 h 2170289"/>
              <a:gd name="connsiteX2" fmla="*/ 242868 w 538849"/>
              <a:gd name="connsiteY2" fmla="*/ 1181100 h 2170289"/>
              <a:gd name="connsiteX3" fmla="*/ 538849 w 538849"/>
              <a:gd name="connsiteY3" fmla="*/ 2170289 h 2170289"/>
              <a:gd name="connsiteX0" fmla="*/ 157999 w 558755"/>
              <a:gd name="connsiteY0" fmla="*/ 0 h 2170289"/>
              <a:gd name="connsiteX1" fmla="*/ 24649 w 558755"/>
              <a:gd name="connsiteY1" fmla="*/ 571500 h 2170289"/>
              <a:gd name="connsiteX2" fmla="*/ 558755 w 558755"/>
              <a:gd name="connsiteY2" fmla="*/ 2170289 h 2170289"/>
              <a:gd name="connsiteX0" fmla="*/ 238880 w 639636"/>
              <a:gd name="connsiteY0" fmla="*/ 0 h 2170289"/>
              <a:gd name="connsiteX1" fmla="*/ 15218 w 639636"/>
              <a:gd name="connsiteY1" fmla="*/ 560211 h 2170289"/>
              <a:gd name="connsiteX2" fmla="*/ 639636 w 639636"/>
              <a:gd name="connsiteY2" fmla="*/ 2170289 h 2170289"/>
              <a:gd name="connsiteX0" fmla="*/ 368631 w 769387"/>
              <a:gd name="connsiteY0" fmla="*/ 0 h 2170289"/>
              <a:gd name="connsiteX1" fmla="*/ 9503 w 769387"/>
              <a:gd name="connsiteY1" fmla="*/ 808566 h 2170289"/>
              <a:gd name="connsiteX2" fmla="*/ 769387 w 769387"/>
              <a:gd name="connsiteY2" fmla="*/ 2170289 h 2170289"/>
              <a:gd name="connsiteX0" fmla="*/ -1 w 400755"/>
              <a:gd name="connsiteY0" fmla="*/ 0 h 2170289"/>
              <a:gd name="connsiteX1" fmla="*/ 400755 w 400755"/>
              <a:gd name="connsiteY1" fmla="*/ 2170289 h 2170289"/>
              <a:gd name="connsiteX0" fmla="*/ 247996 w 648752"/>
              <a:gd name="connsiteY0" fmla="*/ 0 h 2170289"/>
              <a:gd name="connsiteX1" fmla="*/ 648752 w 648752"/>
              <a:gd name="connsiteY1" fmla="*/ 2170289 h 2170289"/>
              <a:gd name="connsiteX0" fmla="*/ 318029 w 718785"/>
              <a:gd name="connsiteY0" fmla="*/ 0 h 2170289"/>
              <a:gd name="connsiteX1" fmla="*/ 718785 w 718785"/>
              <a:gd name="connsiteY1" fmla="*/ 2170289 h 2170289"/>
              <a:gd name="connsiteX0" fmla="*/ 291070 w 806304"/>
              <a:gd name="connsiteY0" fmla="*/ 0 h 2443706"/>
              <a:gd name="connsiteX1" fmla="*/ 806303 w 806304"/>
              <a:gd name="connsiteY1" fmla="*/ 2443706 h 2443706"/>
              <a:gd name="connsiteX0" fmla="*/ 519206 w 1034438"/>
              <a:gd name="connsiteY0" fmla="*/ 0 h 2443706"/>
              <a:gd name="connsiteX1" fmla="*/ 1034439 w 1034438"/>
              <a:gd name="connsiteY1" fmla="*/ 2443706 h 2443706"/>
              <a:gd name="connsiteX0" fmla="*/ 590268 w 1105502"/>
              <a:gd name="connsiteY0" fmla="*/ 0 h 2443706"/>
              <a:gd name="connsiteX1" fmla="*/ 1105501 w 1105502"/>
              <a:gd name="connsiteY1" fmla="*/ 2443706 h 2443706"/>
              <a:gd name="connsiteX0" fmla="*/ 570229 w 1135334"/>
              <a:gd name="connsiteY0" fmla="*/ 0 h 2530292"/>
              <a:gd name="connsiteX1" fmla="*/ 1135334 w 1135334"/>
              <a:gd name="connsiteY1" fmla="*/ 2530292 h 2530292"/>
              <a:gd name="connsiteX0" fmla="*/ 489914 w 1055019"/>
              <a:gd name="connsiteY0" fmla="*/ 0 h 2530292"/>
              <a:gd name="connsiteX1" fmla="*/ 1055019 w 1055019"/>
              <a:gd name="connsiteY1" fmla="*/ 2530292 h 2530292"/>
              <a:gd name="connsiteX0" fmla="*/ 235533 w 800638"/>
              <a:gd name="connsiteY0" fmla="*/ 0 h 2530292"/>
              <a:gd name="connsiteX1" fmla="*/ 800638 w 800638"/>
              <a:gd name="connsiteY1" fmla="*/ 2530292 h 2530292"/>
              <a:gd name="connsiteX0" fmla="*/ 1198 w 566303"/>
              <a:gd name="connsiteY0" fmla="*/ 0 h 2530292"/>
              <a:gd name="connsiteX1" fmla="*/ 566303 w 566303"/>
              <a:gd name="connsiteY1" fmla="*/ 2530292 h 2530292"/>
              <a:gd name="connsiteX0" fmla="*/ 232 w 739067"/>
              <a:gd name="connsiteY0" fmla="*/ 1 h 2607778"/>
              <a:gd name="connsiteX1" fmla="*/ 739067 w 739067"/>
              <a:gd name="connsiteY1" fmla="*/ 2607778 h 2607778"/>
              <a:gd name="connsiteX0" fmla="*/ 170 w 811748"/>
              <a:gd name="connsiteY0" fmla="*/ -2 h 1433476"/>
              <a:gd name="connsiteX1" fmla="*/ 811748 w 811748"/>
              <a:gd name="connsiteY1" fmla="*/ 1433476 h 1433476"/>
              <a:gd name="connsiteX0" fmla="*/ 0 w 811578"/>
              <a:gd name="connsiteY0" fmla="*/ 95352 h 1528830"/>
              <a:gd name="connsiteX1" fmla="*/ 811578 w 811578"/>
              <a:gd name="connsiteY1" fmla="*/ 1528830 h 1528830"/>
              <a:gd name="connsiteX0" fmla="*/ 0 w 811578"/>
              <a:gd name="connsiteY0" fmla="*/ 79861 h 1513339"/>
              <a:gd name="connsiteX1" fmla="*/ 811578 w 811578"/>
              <a:gd name="connsiteY1" fmla="*/ 1513339 h 1513339"/>
              <a:gd name="connsiteX0" fmla="*/ 0 w 811578"/>
              <a:gd name="connsiteY0" fmla="*/ 42845 h 1476323"/>
              <a:gd name="connsiteX1" fmla="*/ 811578 w 811578"/>
              <a:gd name="connsiteY1" fmla="*/ 1476323 h 147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1578" h="1476323">
                <a:moveTo>
                  <a:pt x="0" y="42845"/>
                </a:moveTo>
                <a:cubicBezTo>
                  <a:pt x="599229" y="-281205"/>
                  <a:pt x="701109" y="1334678"/>
                  <a:pt x="811578" y="1476323"/>
                </a:cubicBezTo>
              </a:path>
            </a:pathLst>
          </a:custGeom>
          <a:noFill/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Freeform 103">
            <a:extLst>
              <a:ext uri="{FF2B5EF4-FFF2-40B4-BE49-F238E27FC236}">
                <a16:creationId xmlns:a16="http://schemas.microsoft.com/office/drawing/2014/main" id="{CA18CB82-07E0-A245-8ADB-9CEBA9C41DFC}"/>
              </a:ext>
            </a:extLst>
          </p:cNvPr>
          <p:cNvSpPr/>
          <p:nvPr/>
        </p:nvSpPr>
        <p:spPr>
          <a:xfrm rot="18860595">
            <a:off x="5474740" y="1568211"/>
            <a:ext cx="121166" cy="869956"/>
          </a:xfrm>
          <a:custGeom>
            <a:avLst/>
            <a:gdLst>
              <a:gd name="connsiteX0" fmla="*/ 204230 w 537605"/>
              <a:gd name="connsiteY0" fmla="*/ 0 h 895350"/>
              <a:gd name="connsiteX1" fmla="*/ 13730 w 537605"/>
              <a:gd name="connsiteY1" fmla="*/ 400050 h 895350"/>
              <a:gd name="connsiteX2" fmla="*/ 537605 w 537605"/>
              <a:gd name="connsiteY2" fmla="*/ 895350 h 895350"/>
              <a:gd name="connsiteX3" fmla="*/ 537605 w 537605"/>
              <a:gd name="connsiteY3" fmla="*/ 895350 h 895350"/>
              <a:gd name="connsiteX0" fmla="*/ 153265 w 486640"/>
              <a:gd name="connsiteY0" fmla="*/ 0 h 895350"/>
              <a:gd name="connsiteX1" fmla="*/ 19915 w 486640"/>
              <a:gd name="connsiteY1" fmla="*/ 571500 h 895350"/>
              <a:gd name="connsiteX2" fmla="*/ 486640 w 486640"/>
              <a:gd name="connsiteY2" fmla="*/ 895350 h 895350"/>
              <a:gd name="connsiteX3" fmla="*/ 486640 w 486640"/>
              <a:gd name="connsiteY3" fmla="*/ 895350 h 895350"/>
              <a:gd name="connsiteX0" fmla="*/ 153265 w 743815"/>
              <a:gd name="connsiteY0" fmla="*/ 0 h 1514475"/>
              <a:gd name="connsiteX1" fmla="*/ 19915 w 743815"/>
              <a:gd name="connsiteY1" fmla="*/ 571500 h 1514475"/>
              <a:gd name="connsiteX2" fmla="*/ 486640 w 743815"/>
              <a:gd name="connsiteY2" fmla="*/ 895350 h 1514475"/>
              <a:gd name="connsiteX3" fmla="*/ 743815 w 743815"/>
              <a:gd name="connsiteY3" fmla="*/ 1514475 h 1514475"/>
              <a:gd name="connsiteX0" fmla="*/ 138093 w 728643"/>
              <a:gd name="connsiteY0" fmla="*/ 0 h 1514475"/>
              <a:gd name="connsiteX1" fmla="*/ 4743 w 728643"/>
              <a:gd name="connsiteY1" fmla="*/ 571500 h 1514475"/>
              <a:gd name="connsiteX2" fmla="*/ 242868 w 728643"/>
              <a:gd name="connsiteY2" fmla="*/ 1181100 h 1514475"/>
              <a:gd name="connsiteX3" fmla="*/ 728643 w 728643"/>
              <a:gd name="connsiteY3" fmla="*/ 1514475 h 1514475"/>
              <a:gd name="connsiteX0" fmla="*/ 138093 w 823893"/>
              <a:gd name="connsiteY0" fmla="*/ 0 h 1714500"/>
              <a:gd name="connsiteX1" fmla="*/ 4743 w 823893"/>
              <a:gd name="connsiteY1" fmla="*/ 571500 h 1714500"/>
              <a:gd name="connsiteX2" fmla="*/ 242868 w 823893"/>
              <a:gd name="connsiteY2" fmla="*/ 1181100 h 1714500"/>
              <a:gd name="connsiteX3" fmla="*/ 823893 w 823893"/>
              <a:gd name="connsiteY3" fmla="*/ 1714500 h 1714500"/>
              <a:gd name="connsiteX0" fmla="*/ 138093 w 798493"/>
              <a:gd name="connsiteY0" fmla="*/ 0 h 1651000"/>
              <a:gd name="connsiteX1" fmla="*/ 4743 w 798493"/>
              <a:gd name="connsiteY1" fmla="*/ 571500 h 1651000"/>
              <a:gd name="connsiteX2" fmla="*/ 242868 w 798493"/>
              <a:gd name="connsiteY2" fmla="*/ 1181100 h 1651000"/>
              <a:gd name="connsiteX3" fmla="*/ 798493 w 798493"/>
              <a:gd name="connsiteY3" fmla="*/ 1651000 h 1651000"/>
              <a:gd name="connsiteX0" fmla="*/ 176610 w 837010"/>
              <a:gd name="connsiteY0" fmla="*/ 0 h 1651000"/>
              <a:gd name="connsiteX1" fmla="*/ 43260 w 837010"/>
              <a:gd name="connsiteY1" fmla="*/ 571500 h 1651000"/>
              <a:gd name="connsiteX2" fmla="*/ 837010 w 837010"/>
              <a:gd name="connsiteY2" fmla="*/ 1651000 h 1651000"/>
              <a:gd name="connsiteX0" fmla="*/ 0 w 660400"/>
              <a:gd name="connsiteY0" fmla="*/ 0 h 1651000"/>
              <a:gd name="connsiteX1" fmla="*/ 660400 w 660400"/>
              <a:gd name="connsiteY1" fmla="*/ 1651000 h 1651000"/>
              <a:gd name="connsiteX0" fmla="*/ 81663 w 742063"/>
              <a:gd name="connsiteY0" fmla="*/ 0 h 1651000"/>
              <a:gd name="connsiteX1" fmla="*/ 742063 w 742063"/>
              <a:gd name="connsiteY1" fmla="*/ 1651000 h 1651000"/>
              <a:gd name="connsiteX0" fmla="*/ 144761 w 345692"/>
              <a:gd name="connsiteY0" fmla="*/ 0 h 1696390"/>
              <a:gd name="connsiteX1" fmla="*/ 345692 w 345692"/>
              <a:gd name="connsiteY1" fmla="*/ 1696390 h 1696390"/>
              <a:gd name="connsiteX0" fmla="*/ 141994 w 342925"/>
              <a:gd name="connsiteY0" fmla="*/ 0 h 1696390"/>
              <a:gd name="connsiteX1" fmla="*/ 342925 w 342925"/>
              <a:gd name="connsiteY1" fmla="*/ 1696390 h 1696390"/>
              <a:gd name="connsiteX0" fmla="*/ 95020 w 596999"/>
              <a:gd name="connsiteY0" fmla="*/ 0 h 1243006"/>
              <a:gd name="connsiteX1" fmla="*/ 596998 w 596999"/>
              <a:gd name="connsiteY1" fmla="*/ 1243006 h 1243006"/>
              <a:gd name="connsiteX0" fmla="*/ 132969 w 634947"/>
              <a:gd name="connsiteY0" fmla="*/ 0 h 1243006"/>
              <a:gd name="connsiteX1" fmla="*/ 634947 w 634947"/>
              <a:gd name="connsiteY1" fmla="*/ 1243006 h 1243006"/>
              <a:gd name="connsiteX0" fmla="*/ 132970 w 634948"/>
              <a:gd name="connsiteY0" fmla="*/ 0 h 1243006"/>
              <a:gd name="connsiteX1" fmla="*/ 634948 w 634948"/>
              <a:gd name="connsiteY1" fmla="*/ 1243006 h 1243006"/>
              <a:gd name="connsiteX0" fmla="*/ 132172 w 638403"/>
              <a:gd name="connsiteY0" fmla="*/ 0 h 1202451"/>
              <a:gd name="connsiteX1" fmla="*/ 638403 w 638403"/>
              <a:gd name="connsiteY1" fmla="*/ 1202451 h 1202451"/>
              <a:gd name="connsiteX0" fmla="*/ 142258 w 648489"/>
              <a:gd name="connsiteY0" fmla="*/ 0 h 1239911"/>
              <a:gd name="connsiteX1" fmla="*/ 648489 w 648489"/>
              <a:gd name="connsiteY1" fmla="*/ 1202451 h 1239911"/>
              <a:gd name="connsiteX0" fmla="*/ 140316 w 646547"/>
              <a:gd name="connsiteY0" fmla="*/ 0 h 1215762"/>
              <a:gd name="connsiteX1" fmla="*/ 646547 w 646547"/>
              <a:gd name="connsiteY1" fmla="*/ 1202451 h 1215762"/>
              <a:gd name="connsiteX0" fmla="*/ 151438 w 657669"/>
              <a:gd name="connsiteY0" fmla="*/ 0 h 1202451"/>
              <a:gd name="connsiteX1" fmla="*/ 657669 w 657669"/>
              <a:gd name="connsiteY1" fmla="*/ 1202451 h 1202451"/>
              <a:gd name="connsiteX0" fmla="*/ 113676 w 619907"/>
              <a:gd name="connsiteY0" fmla="*/ 0 h 1202451"/>
              <a:gd name="connsiteX1" fmla="*/ 619907 w 619907"/>
              <a:gd name="connsiteY1" fmla="*/ 1202451 h 1202451"/>
              <a:gd name="connsiteX0" fmla="*/ 113675 w 619906"/>
              <a:gd name="connsiteY0" fmla="*/ 0 h 1202451"/>
              <a:gd name="connsiteX1" fmla="*/ 619906 w 619906"/>
              <a:gd name="connsiteY1" fmla="*/ 1202451 h 1202451"/>
              <a:gd name="connsiteX0" fmla="*/ 100564 w 671504"/>
              <a:gd name="connsiteY0" fmla="*/ 0 h 1244702"/>
              <a:gd name="connsiteX1" fmla="*/ 671504 w 671504"/>
              <a:gd name="connsiteY1" fmla="*/ 1244702 h 1244702"/>
              <a:gd name="connsiteX0" fmla="*/ 100564 w 671505"/>
              <a:gd name="connsiteY0" fmla="*/ 0 h 1244702"/>
              <a:gd name="connsiteX1" fmla="*/ 671505 w 671505"/>
              <a:gd name="connsiteY1" fmla="*/ 1244702 h 1244702"/>
              <a:gd name="connsiteX0" fmla="*/ 205370 w 435372"/>
              <a:gd name="connsiteY0" fmla="*/ 0 h 1013959"/>
              <a:gd name="connsiteX1" fmla="*/ 435372 w 435372"/>
              <a:gd name="connsiteY1" fmla="*/ 1013959 h 1013959"/>
              <a:gd name="connsiteX0" fmla="*/ 116916 w 346918"/>
              <a:gd name="connsiteY0" fmla="*/ 0 h 1013959"/>
              <a:gd name="connsiteX1" fmla="*/ 346918 w 346918"/>
              <a:gd name="connsiteY1" fmla="*/ 1013959 h 1013959"/>
              <a:gd name="connsiteX0" fmla="*/ 184028 w 227299"/>
              <a:gd name="connsiteY0" fmla="*/ 0 h 973477"/>
              <a:gd name="connsiteX1" fmla="*/ 227299 w 227299"/>
              <a:gd name="connsiteY1" fmla="*/ 973477 h 973477"/>
              <a:gd name="connsiteX0" fmla="*/ 88382 w 139605"/>
              <a:gd name="connsiteY0" fmla="*/ 0 h 973477"/>
              <a:gd name="connsiteX1" fmla="*/ 131653 w 139605"/>
              <a:gd name="connsiteY1" fmla="*/ 973477 h 973477"/>
              <a:gd name="connsiteX0" fmla="*/ -1 w 147173"/>
              <a:gd name="connsiteY0" fmla="*/ 0 h 973477"/>
              <a:gd name="connsiteX1" fmla="*/ 43270 w 147173"/>
              <a:gd name="connsiteY1" fmla="*/ 973477 h 973477"/>
              <a:gd name="connsiteX0" fmla="*/ 8630 w 137913"/>
              <a:gd name="connsiteY0" fmla="*/ 0 h 858485"/>
              <a:gd name="connsiteX1" fmla="*/ 1 w 137913"/>
              <a:gd name="connsiteY1" fmla="*/ 858485 h 858485"/>
              <a:gd name="connsiteX0" fmla="*/ 8629 w 163399"/>
              <a:gd name="connsiteY0" fmla="*/ 0 h 858485"/>
              <a:gd name="connsiteX1" fmla="*/ 0 w 163399"/>
              <a:gd name="connsiteY1" fmla="*/ 858485 h 858485"/>
              <a:gd name="connsiteX0" fmla="*/ 0 w 166688"/>
              <a:gd name="connsiteY0" fmla="*/ 0 h 872226"/>
              <a:gd name="connsiteX1" fmla="*/ 19993 w 166688"/>
              <a:gd name="connsiteY1" fmla="*/ 872226 h 872226"/>
              <a:gd name="connsiteX0" fmla="*/ 36498 w 180884"/>
              <a:gd name="connsiteY0" fmla="*/ 0 h 790869"/>
              <a:gd name="connsiteX1" fmla="*/ 0 w 180884"/>
              <a:gd name="connsiteY1" fmla="*/ 790869 h 790869"/>
              <a:gd name="connsiteX0" fmla="*/ 36498 w 127206"/>
              <a:gd name="connsiteY0" fmla="*/ 0 h 790869"/>
              <a:gd name="connsiteX1" fmla="*/ 0 w 127206"/>
              <a:gd name="connsiteY1" fmla="*/ 790869 h 790869"/>
              <a:gd name="connsiteX0" fmla="*/ 36498 w 134636"/>
              <a:gd name="connsiteY0" fmla="*/ 0 h 790869"/>
              <a:gd name="connsiteX1" fmla="*/ 0 w 134636"/>
              <a:gd name="connsiteY1" fmla="*/ 790869 h 7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636" h="790869">
                <a:moveTo>
                  <a:pt x="36498" y="0"/>
                </a:moveTo>
                <a:cubicBezTo>
                  <a:pt x="189291" y="378056"/>
                  <a:pt x="153324" y="487446"/>
                  <a:pt x="0" y="790869"/>
                </a:cubicBezTo>
              </a:path>
            </a:pathLst>
          </a:custGeom>
          <a:noFill/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F0BE55B-5DAA-EF48-939F-E1C094425B26}"/>
              </a:ext>
            </a:extLst>
          </p:cNvPr>
          <p:cNvSpPr txBox="1"/>
          <p:nvPr/>
        </p:nvSpPr>
        <p:spPr>
          <a:xfrm>
            <a:off x="6828798" y="1138019"/>
            <a:ext cx="900000" cy="314293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A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43</a:t>
            </a:r>
            <a:r>
              <a:rPr lang="en-US">
                <a:latin typeface="Trebuchet MS"/>
              </a:rPr>
              <a:t>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ADA9A84-B11A-5D45-BD9E-0DCD1F4361D9}"/>
              </a:ext>
            </a:extLst>
          </p:cNvPr>
          <p:cNvSpPr txBox="1"/>
          <p:nvPr/>
        </p:nvSpPr>
        <p:spPr>
          <a:xfrm>
            <a:off x="7797077" y="1125573"/>
            <a:ext cx="900000" cy="314293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C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43+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4471930-FE4C-074C-B2B9-9AA24B7808B6}"/>
              </a:ext>
            </a:extLst>
          </p:cNvPr>
          <p:cNvCxnSpPr>
            <a:cxnSpLocks/>
          </p:cNvCxnSpPr>
          <p:nvPr/>
        </p:nvCxnSpPr>
        <p:spPr>
          <a:xfrm>
            <a:off x="8252756" y="1504459"/>
            <a:ext cx="0" cy="10800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CA4E81-B504-AB40-9981-68ACDC108452}"/>
              </a:ext>
            </a:extLst>
          </p:cNvPr>
          <p:cNvSpPr/>
          <p:nvPr/>
        </p:nvSpPr>
        <p:spPr>
          <a:xfrm>
            <a:off x="3338215" y="1759933"/>
            <a:ext cx="720000" cy="432000"/>
          </a:xfrm>
          <a:prstGeom prst="roundRect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4"/>
            <a:r>
              <a:rPr lang="en-US" sz="700" b="1">
                <a:solidFill>
                  <a:prstClr val="black"/>
                </a:solidFill>
                <a:latin typeface="Trebuchet MS"/>
              </a:rPr>
              <a:t>MUMBAI 01</a:t>
            </a:r>
          </a:p>
          <a:p>
            <a:pPr algn="ctr" defTabSz="914174"/>
            <a:r>
              <a:rPr lang="en-US" sz="700" b="1">
                <a:solidFill>
                  <a:prstClr val="black"/>
                </a:solidFill>
                <a:latin typeface="Trebuchet MS"/>
              </a:rPr>
              <a:t>Vashi</a:t>
            </a:r>
          </a:p>
          <a:p>
            <a:pPr algn="ctr" defTabSz="914174"/>
            <a:r>
              <a:rPr lang="en-US" sz="700" b="1">
                <a:solidFill>
                  <a:prstClr val="black"/>
                </a:solidFill>
                <a:latin typeface="Trebuchet MS"/>
              </a:rPr>
              <a:t>0.9 MW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1211AE9B-8C38-354E-ABE5-00145F1EAE0A}"/>
              </a:ext>
            </a:extLst>
          </p:cNvPr>
          <p:cNvSpPr/>
          <p:nvPr/>
        </p:nvSpPr>
        <p:spPr>
          <a:xfrm>
            <a:off x="3338215" y="2693018"/>
            <a:ext cx="720000" cy="432000"/>
          </a:xfrm>
          <a:prstGeom prst="roundRect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MUMBAI 02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Airoli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5.4 MW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51DB885-E60D-8243-B3AE-97F358B2A29E}"/>
              </a:ext>
            </a:extLst>
          </p:cNvPr>
          <p:cNvCxnSpPr>
            <a:cxnSpLocks/>
          </p:cNvCxnSpPr>
          <p:nvPr/>
        </p:nvCxnSpPr>
        <p:spPr>
          <a:xfrm rot="16200000">
            <a:off x="6966767" y="409920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20BA0F5D-6341-2D48-932D-19ED5FBE9367}"/>
              </a:ext>
            </a:extLst>
          </p:cNvPr>
          <p:cNvCxnSpPr>
            <a:cxnSpLocks/>
          </p:cNvCxnSpPr>
          <p:nvPr/>
        </p:nvCxnSpPr>
        <p:spPr>
          <a:xfrm rot="16200000">
            <a:off x="8025996" y="409920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D16C9AE-E5C2-2E42-ADC9-2B8C5B68C08D}"/>
              </a:ext>
            </a:extLst>
          </p:cNvPr>
          <p:cNvCxnSpPr>
            <a:cxnSpLocks/>
          </p:cNvCxnSpPr>
          <p:nvPr/>
        </p:nvCxnSpPr>
        <p:spPr>
          <a:xfrm rot="16200000">
            <a:off x="4913487" y="409920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E0D29E3D-6CE0-B743-A197-0B2243872F48}"/>
              </a:ext>
            </a:extLst>
          </p:cNvPr>
          <p:cNvSpPr txBox="1"/>
          <p:nvPr/>
        </p:nvSpPr>
        <p:spPr>
          <a:xfrm>
            <a:off x="5615180" y="976158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defTabSz="9142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defRPr>
            </a:lvl1pPr>
          </a:lstStyle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NOIDA 01</a:t>
            </a:r>
          </a:p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Noida</a:t>
            </a:r>
          </a:p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10.8MW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88582-FF6C-0147-8F8B-177FA84E3C8E}"/>
              </a:ext>
            </a:extLst>
          </p:cNvPr>
          <p:cNvSpPr/>
          <p:nvPr/>
        </p:nvSpPr>
        <p:spPr>
          <a:xfrm>
            <a:off x="74950" y="850344"/>
            <a:ext cx="3170548" cy="240719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C5E11-6F3B-074B-8987-9162DB81719E}"/>
              </a:ext>
            </a:extLst>
          </p:cNvPr>
          <p:cNvSpPr txBox="1"/>
          <p:nvPr/>
        </p:nvSpPr>
        <p:spPr>
          <a:xfrm>
            <a:off x="450953" y="2992219"/>
            <a:ext cx="24239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MUMBAI 03 CAMPUS (RABALE)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2B194BF-9574-E042-9A11-0B1347162899}"/>
              </a:ext>
            </a:extLst>
          </p:cNvPr>
          <p:cNvSpPr/>
          <p:nvPr/>
        </p:nvSpPr>
        <p:spPr>
          <a:xfrm>
            <a:off x="6550785" y="623085"/>
            <a:ext cx="2280612" cy="88943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99EA087-7F49-E547-98EF-61E343BF92DB}"/>
              </a:ext>
            </a:extLst>
          </p:cNvPr>
          <p:cNvSpPr txBox="1"/>
          <p:nvPr/>
        </p:nvSpPr>
        <p:spPr>
          <a:xfrm>
            <a:off x="6598148" y="663572"/>
            <a:ext cx="10457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NOIDA 02 CAMPUS 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46A8A2A-00BB-6446-94AE-E0814110679E}"/>
              </a:ext>
            </a:extLst>
          </p:cNvPr>
          <p:cNvSpPr/>
          <p:nvPr/>
        </p:nvSpPr>
        <p:spPr>
          <a:xfrm>
            <a:off x="5552210" y="3787258"/>
            <a:ext cx="3106452" cy="94232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AB0F183-F882-2340-B697-886CDCE44163}"/>
              </a:ext>
            </a:extLst>
          </p:cNvPr>
          <p:cNvSpPr txBox="1"/>
          <p:nvPr/>
        </p:nvSpPr>
        <p:spPr>
          <a:xfrm>
            <a:off x="5615179" y="3787258"/>
            <a:ext cx="29286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CHENNAI 02 CAMPUS (SIRUSERI)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B74910B-A3F7-AE45-9431-B383765CC31F}"/>
              </a:ext>
            </a:extLst>
          </p:cNvPr>
          <p:cNvSpPr txBox="1"/>
          <p:nvPr/>
        </p:nvSpPr>
        <p:spPr>
          <a:xfrm>
            <a:off x="1172414" y="3852294"/>
            <a:ext cx="687782" cy="360000"/>
          </a:xfrm>
          <a:prstGeom prst="roundRect">
            <a:avLst>
              <a:gd name="adj" fmla="val 9442"/>
            </a:avLst>
          </a:prstGeom>
          <a:solidFill>
            <a:schemeClr val="accent6"/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20+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Q2 2025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86D63C7-40CD-444A-AF28-1B87F38B9AD9}"/>
              </a:ext>
            </a:extLst>
          </p:cNvPr>
          <p:cNvCxnSpPr>
            <a:cxnSpLocks/>
          </p:cNvCxnSpPr>
          <p:nvPr/>
        </p:nvCxnSpPr>
        <p:spPr>
          <a:xfrm flipH="1" flipV="1">
            <a:off x="3698215" y="2443323"/>
            <a:ext cx="841189" cy="103919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65B39B0-F258-4EA9-B467-DFE2E7F8BFCB}"/>
              </a:ext>
            </a:extLst>
          </p:cNvPr>
          <p:cNvSpPr/>
          <p:nvPr/>
        </p:nvSpPr>
        <p:spPr>
          <a:xfrm>
            <a:off x="6836647" y="2717012"/>
            <a:ext cx="2092433" cy="799226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E6B26A6-7245-46A4-83B0-D431F6B445AE}"/>
              </a:ext>
            </a:extLst>
          </p:cNvPr>
          <p:cNvSpPr txBox="1"/>
          <p:nvPr/>
        </p:nvSpPr>
        <p:spPr>
          <a:xfrm>
            <a:off x="6865886" y="2712708"/>
            <a:ext cx="1954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HYDERABAD 02 CAMPUS</a:t>
            </a:r>
          </a:p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(FAB CITY)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052442D8-8246-43CA-A50E-8BCB49307687}"/>
              </a:ext>
            </a:extLst>
          </p:cNvPr>
          <p:cNvSpPr txBox="1"/>
          <p:nvPr/>
        </p:nvSpPr>
        <p:spPr>
          <a:xfrm>
            <a:off x="1111948" y="3436796"/>
            <a:ext cx="17427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BANGALORE 02 CAMPUS (AEROSPACE PARK)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035A21B-8B8C-4055-85DE-CD7C03EE13B0}"/>
              </a:ext>
            </a:extLst>
          </p:cNvPr>
          <p:cNvSpPr txBox="1"/>
          <p:nvPr/>
        </p:nvSpPr>
        <p:spPr>
          <a:xfrm>
            <a:off x="6958967" y="3094457"/>
            <a:ext cx="864020" cy="341317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Block 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26 MW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6E5BF5F4-5912-48FB-B647-9912BF4E7A37}"/>
              </a:ext>
            </a:extLst>
          </p:cNvPr>
          <p:cNvSpPr txBox="1"/>
          <p:nvPr/>
        </p:nvSpPr>
        <p:spPr>
          <a:xfrm>
            <a:off x="7861450" y="3094456"/>
            <a:ext cx="950967" cy="331121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Additional Blocks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26-52 MW each 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(including BTS)</a:t>
            </a:r>
          </a:p>
        </p:txBody>
      </p:sp>
      <p:sp>
        <p:nvSpPr>
          <p:cNvPr id="193" name="Title 2">
            <a:extLst>
              <a:ext uri="{FF2B5EF4-FFF2-40B4-BE49-F238E27FC236}">
                <a16:creationId xmlns:a16="http://schemas.microsoft.com/office/drawing/2014/main" id="{A2878140-FDC8-43CE-9F8C-AAAE30E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 dirty="0"/>
              <a:t>Our DATA CENTERS: INDIA FOOTPRINT (SIX Markets)</a:t>
            </a:r>
            <a:endParaRPr lang="en-IN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041CB2B-706A-9FED-E1C8-BE723DC12023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3966522" y="3225682"/>
            <a:ext cx="925936" cy="489638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4B34ADE-77C0-A65F-D9DD-93CF26401C23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6037229" y="2248084"/>
            <a:ext cx="921508" cy="49152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3F2AE3-E310-1BDA-F39F-093C8A46916F}"/>
              </a:ext>
            </a:extLst>
          </p:cNvPr>
          <p:cNvCxnSpPr>
            <a:cxnSpLocks/>
          </p:cNvCxnSpPr>
          <p:nvPr/>
        </p:nvCxnSpPr>
        <p:spPr>
          <a:xfrm>
            <a:off x="3270469" y="2415953"/>
            <a:ext cx="434096" cy="20986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2F5A24B-B64F-5639-8766-D6034AD44E1F}"/>
              </a:ext>
            </a:extLst>
          </p:cNvPr>
          <p:cNvCxnSpPr>
            <a:cxnSpLocks/>
          </p:cNvCxnSpPr>
          <p:nvPr/>
        </p:nvCxnSpPr>
        <p:spPr>
          <a:xfrm flipV="1">
            <a:off x="6072795" y="1362630"/>
            <a:ext cx="0" cy="234068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4C5D6D6-77C6-494D-3890-749BE6E3E53D}"/>
              </a:ext>
            </a:extLst>
          </p:cNvPr>
          <p:cNvCxnSpPr>
            <a:cxnSpLocks/>
          </p:cNvCxnSpPr>
          <p:nvPr/>
        </p:nvCxnSpPr>
        <p:spPr>
          <a:xfrm flipV="1">
            <a:off x="5021870" y="1616495"/>
            <a:ext cx="3230887" cy="11565"/>
          </a:xfrm>
          <a:prstGeom prst="line">
            <a:avLst/>
          </a:prstGeom>
          <a:ln w="12700">
            <a:solidFill>
              <a:srgbClr val="C0D72F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FFBFBCB-98AE-281D-3BF0-D7D5C436DB35}"/>
              </a:ext>
            </a:extLst>
          </p:cNvPr>
          <p:cNvCxnSpPr>
            <a:cxnSpLocks/>
          </p:cNvCxnSpPr>
          <p:nvPr/>
        </p:nvCxnSpPr>
        <p:spPr>
          <a:xfrm>
            <a:off x="7198676" y="1504459"/>
            <a:ext cx="0" cy="10800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4038A76-D314-673A-B593-FABBB0276FB4}"/>
              </a:ext>
            </a:extLst>
          </p:cNvPr>
          <p:cNvCxnSpPr>
            <a:cxnSpLocks/>
            <a:stCxn id="152" idx="0"/>
          </p:cNvCxnSpPr>
          <p:nvPr/>
        </p:nvCxnSpPr>
        <p:spPr>
          <a:xfrm flipH="1" flipV="1">
            <a:off x="5145183" y="3216796"/>
            <a:ext cx="1934338" cy="570462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65093C2-95D3-1CFA-DEB6-04C238BC0DE0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5275923" y="2825297"/>
            <a:ext cx="645790" cy="256661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DA7E023-73D9-5CA1-2DDC-59578F8FCE88}"/>
              </a:ext>
            </a:extLst>
          </p:cNvPr>
          <p:cNvCxnSpPr>
            <a:cxnSpLocks/>
          </p:cNvCxnSpPr>
          <p:nvPr/>
        </p:nvCxnSpPr>
        <p:spPr>
          <a:xfrm>
            <a:off x="2962765" y="3722605"/>
            <a:ext cx="148409" cy="2774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0CB4359F-ACAA-8E3A-91EB-59F7792A1DA7}"/>
              </a:ext>
            </a:extLst>
          </p:cNvPr>
          <p:cNvSpPr txBox="1"/>
          <p:nvPr/>
        </p:nvSpPr>
        <p:spPr>
          <a:xfrm>
            <a:off x="3111195" y="3499320"/>
            <a:ext cx="855328" cy="432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BANGALORE 01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Electronic City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7.6 MW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FCF83DD-766C-FBE6-22FD-9FA3640E612C}"/>
              </a:ext>
            </a:extLst>
          </p:cNvPr>
          <p:cNvSpPr/>
          <p:nvPr/>
        </p:nvSpPr>
        <p:spPr>
          <a:xfrm>
            <a:off x="1031634" y="3435959"/>
            <a:ext cx="1910088" cy="865629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7F49D-A01F-8CCC-61D1-F86E71B7F8F4}"/>
              </a:ext>
            </a:extLst>
          </p:cNvPr>
          <p:cNvSpPr txBox="1"/>
          <p:nvPr/>
        </p:nvSpPr>
        <p:spPr>
          <a:xfrm>
            <a:off x="5132736" y="4760419"/>
            <a:ext cx="3687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All Power references are Design IT Power at 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  <a:latin typeface="Trebuchet MS"/>
                <a:cs typeface="Arial" panose="020B0604020202020204" pitchFamily="34" charset="0"/>
              </a:rPr>
              <a:t>maximum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Capacity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68C7F2-46B4-A741-91AE-0F1501F8919D}"/>
              </a:ext>
            </a:extLst>
          </p:cNvPr>
          <p:cNvSpPr txBox="1"/>
          <p:nvPr/>
        </p:nvSpPr>
        <p:spPr>
          <a:xfrm>
            <a:off x="327268" y="4610734"/>
            <a:ext cx="108000" cy="108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1CD5B9-D5B1-FB42-A964-FD88EC5176B0}"/>
              </a:ext>
            </a:extLst>
          </p:cNvPr>
          <p:cNvSpPr txBox="1"/>
          <p:nvPr/>
        </p:nvSpPr>
        <p:spPr>
          <a:xfrm>
            <a:off x="1209224" y="4610734"/>
            <a:ext cx="108000" cy="108000"/>
          </a:xfrm>
          <a:prstGeom prst="roundRect">
            <a:avLst>
              <a:gd name="adj" fmla="val 9442"/>
            </a:avLst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FD6C04-B7E6-CC4D-8D4A-4AC6FD328A5B}"/>
              </a:ext>
            </a:extLst>
          </p:cNvPr>
          <p:cNvSpPr txBox="1"/>
          <p:nvPr/>
        </p:nvSpPr>
        <p:spPr>
          <a:xfrm>
            <a:off x="2316732" y="4610734"/>
            <a:ext cx="108000" cy="108000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ABDBA5-D555-2BF1-D80E-6A494E7BA543}"/>
              </a:ext>
            </a:extLst>
          </p:cNvPr>
          <p:cNvSpPr txBox="1"/>
          <p:nvPr/>
        </p:nvSpPr>
        <p:spPr>
          <a:xfrm>
            <a:off x="435268" y="4557012"/>
            <a:ext cx="7403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Operational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931F41-D236-2C7B-14C2-85F8DF3BA9A1}"/>
              </a:ext>
            </a:extLst>
          </p:cNvPr>
          <p:cNvSpPr txBox="1"/>
          <p:nvPr/>
        </p:nvSpPr>
        <p:spPr>
          <a:xfrm>
            <a:off x="1317224" y="4557012"/>
            <a:ext cx="965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 Development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38264E-0341-17DF-4CB4-CE8AD16D8DB5}"/>
              </a:ext>
            </a:extLst>
          </p:cNvPr>
          <p:cNvSpPr txBox="1"/>
          <p:nvPr/>
        </p:nvSpPr>
        <p:spPr>
          <a:xfrm>
            <a:off x="2424732" y="4557012"/>
            <a:ext cx="7412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Planning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4C155E-C97F-2940-886B-2B4FF5E5317B}"/>
              </a:ext>
            </a:extLst>
          </p:cNvPr>
          <p:cNvSpPr txBox="1"/>
          <p:nvPr/>
        </p:nvSpPr>
        <p:spPr>
          <a:xfrm>
            <a:off x="1230498" y="953206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2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9.6 MW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A66EDA-5821-DD48-9B92-134815689405}"/>
              </a:ext>
            </a:extLst>
          </p:cNvPr>
          <p:cNvSpPr txBox="1"/>
          <p:nvPr/>
        </p:nvSpPr>
        <p:spPr>
          <a:xfrm>
            <a:off x="231472" y="953206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11.5 MW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C2D928E-054E-AB43-9C5F-557ED4C1C62D}"/>
              </a:ext>
            </a:extLst>
          </p:cNvPr>
          <p:cNvCxnSpPr>
            <a:cxnSpLocks/>
          </p:cNvCxnSpPr>
          <p:nvPr/>
        </p:nvCxnSpPr>
        <p:spPr>
          <a:xfrm rot="5400000" flipV="1">
            <a:off x="643445" y="197122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1DFE8E6-34A9-E646-BC68-7429D21898DB}"/>
              </a:ext>
            </a:extLst>
          </p:cNvPr>
          <p:cNvCxnSpPr>
            <a:cxnSpLocks/>
          </p:cNvCxnSpPr>
          <p:nvPr/>
        </p:nvCxnSpPr>
        <p:spPr>
          <a:xfrm rot="5400000" flipV="1">
            <a:off x="1296357" y="197122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8CA9B810-5256-6048-9DDF-788A7E3EFCE3}"/>
              </a:ext>
            </a:extLst>
          </p:cNvPr>
          <p:cNvSpPr/>
          <p:nvPr/>
        </p:nvSpPr>
        <p:spPr>
          <a:xfrm>
            <a:off x="2231018" y="953206"/>
            <a:ext cx="904417" cy="360000"/>
          </a:xfrm>
          <a:prstGeom prst="roundRect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3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BTS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406643CE-F9B2-5F47-8BCC-B56B5B10CA8E}"/>
              </a:ext>
            </a:extLst>
          </p:cNvPr>
          <p:cNvCxnSpPr>
            <a:cxnSpLocks/>
          </p:cNvCxnSpPr>
          <p:nvPr/>
        </p:nvCxnSpPr>
        <p:spPr>
          <a:xfrm rot="5400000" flipV="1">
            <a:off x="2691253" y="141976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2ADEDA2-7966-C178-676F-463AA701ABE9}"/>
              </a:ext>
            </a:extLst>
          </p:cNvPr>
          <p:cNvSpPr txBox="1"/>
          <p:nvPr/>
        </p:nvSpPr>
        <p:spPr>
          <a:xfrm>
            <a:off x="1238895" y="1506123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5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43+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EBB2C-56F7-CA11-D547-D74FA0AE5A8C}"/>
              </a:ext>
            </a:extLst>
          </p:cNvPr>
          <p:cNvSpPr txBox="1"/>
          <p:nvPr/>
        </p:nvSpPr>
        <p:spPr>
          <a:xfrm>
            <a:off x="239869" y="1506123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4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8.1 MW</a:t>
            </a:r>
          </a:p>
        </p:txBody>
      </p:sp>
      <p:sp>
        <p:nvSpPr>
          <p:cNvPr id="8" name="Rounded Rectangle 140">
            <a:extLst>
              <a:ext uri="{FF2B5EF4-FFF2-40B4-BE49-F238E27FC236}">
                <a16:creationId xmlns:a16="http://schemas.microsoft.com/office/drawing/2014/main" id="{0073DD52-FC8D-97EB-9AF1-E506D00B9AAB}"/>
              </a:ext>
            </a:extLst>
          </p:cNvPr>
          <p:cNvSpPr/>
          <p:nvPr/>
        </p:nvSpPr>
        <p:spPr>
          <a:xfrm>
            <a:off x="2239480" y="1506123"/>
            <a:ext cx="904417" cy="360000"/>
          </a:xfrm>
          <a:prstGeom prst="roundRect">
            <a:avLst/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6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Q2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10456-4B39-F95B-ADC1-8BD398F09D55}"/>
              </a:ext>
            </a:extLst>
          </p:cNvPr>
          <p:cNvSpPr txBox="1"/>
          <p:nvPr/>
        </p:nvSpPr>
        <p:spPr>
          <a:xfrm>
            <a:off x="986760" y="2044676"/>
            <a:ext cx="648000" cy="360000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8</a:t>
            </a:r>
          </a:p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9531C-CE2A-2F38-B908-C7CA66A6FE48}"/>
              </a:ext>
            </a:extLst>
          </p:cNvPr>
          <p:cNvSpPr txBox="1"/>
          <p:nvPr/>
        </p:nvSpPr>
        <p:spPr>
          <a:xfrm>
            <a:off x="233794" y="2044676"/>
            <a:ext cx="648000" cy="360000"/>
          </a:xfrm>
          <a:prstGeom prst="roundRect">
            <a:avLst>
              <a:gd name="adj" fmla="val 9442"/>
            </a:avLst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7</a:t>
            </a:r>
          </a:p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Q3 2025</a:t>
            </a:r>
          </a:p>
        </p:txBody>
      </p:sp>
      <p:sp>
        <p:nvSpPr>
          <p:cNvPr id="11" name="Rounded Rectangle 140">
            <a:extLst>
              <a:ext uri="{FF2B5EF4-FFF2-40B4-BE49-F238E27FC236}">
                <a16:creationId xmlns:a16="http://schemas.microsoft.com/office/drawing/2014/main" id="{B11B1184-517B-A26D-2946-6A5CA7C8980C}"/>
              </a:ext>
            </a:extLst>
          </p:cNvPr>
          <p:cNvSpPr/>
          <p:nvPr/>
        </p:nvSpPr>
        <p:spPr>
          <a:xfrm>
            <a:off x="1739726" y="2044676"/>
            <a:ext cx="648000" cy="36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9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40+ MW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9A97AD-4FC2-FF22-779D-B2F4D8081868}"/>
              </a:ext>
            </a:extLst>
          </p:cNvPr>
          <p:cNvCxnSpPr>
            <a:cxnSpLocks/>
          </p:cNvCxnSpPr>
          <p:nvPr/>
        </p:nvCxnSpPr>
        <p:spPr>
          <a:xfrm rot="5400000" flipV="1">
            <a:off x="637946" y="141976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DC0A7F-2232-692D-2D5F-A849F2BD430F}"/>
              </a:ext>
            </a:extLst>
          </p:cNvPr>
          <p:cNvCxnSpPr>
            <a:cxnSpLocks/>
          </p:cNvCxnSpPr>
          <p:nvPr/>
        </p:nvCxnSpPr>
        <p:spPr>
          <a:xfrm rot="5400000" flipV="1">
            <a:off x="1646058" y="141976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4F7C35-CF29-E79A-73CD-33661530D39F}"/>
              </a:ext>
            </a:extLst>
          </p:cNvPr>
          <p:cNvCxnSpPr>
            <a:cxnSpLocks/>
          </p:cNvCxnSpPr>
          <p:nvPr/>
        </p:nvCxnSpPr>
        <p:spPr>
          <a:xfrm rot="5400000" flipV="1">
            <a:off x="2691729" y="1970009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140">
            <a:extLst>
              <a:ext uri="{FF2B5EF4-FFF2-40B4-BE49-F238E27FC236}">
                <a16:creationId xmlns:a16="http://schemas.microsoft.com/office/drawing/2014/main" id="{073F6474-D928-9EC6-64BB-8C54ED504B3D}"/>
              </a:ext>
            </a:extLst>
          </p:cNvPr>
          <p:cNvSpPr/>
          <p:nvPr/>
        </p:nvSpPr>
        <p:spPr>
          <a:xfrm>
            <a:off x="2492692" y="2044676"/>
            <a:ext cx="648000" cy="36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10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40+ MW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8E8875-4F7D-0137-B041-E3BB43356E60}"/>
              </a:ext>
            </a:extLst>
          </p:cNvPr>
          <p:cNvCxnSpPr>
            <a:cxnSpLocks/>
          </p:cNvCxnSpPr>
          <p:nvPr/>
        </p:nvCxnSpPr>
        <p:spPr>
          <a:xfrm rot="5400000" flipV="1">
            <a:off x="1935167" y="197122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0C0138-F9E0-D9AB-1419-18B5760172EA}"/>
              </a:ext>
            </a:extLst>
          </p:cNvPr>
          <p:cNvCxnSpPr>
            <a:cxnSpLocks/>
          </p:cNvCxnSpPr>
          <p:nvPr/>
        </p:nvCxnSpPr>
        <p:spPr>
          <a:xfrm>
            <a:off x="686056" y="2452303"/>
            <a:ext cx="3813" cy="201298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F91367E-5838-E0EF-6A07-8AFB3A960E65}"/>
              </a:ext>
            </a:extLst>
          </p:cNvPr>
          <p:cNvCxnSpPr>
            <a:cxnSpLocks/>
          </p:cNvCxnSpPr>
          <p:nvPr/>
        </p:nvCxnSpPr>
        <p:spPr>
          <a:xfrm>
            <a:off x="1313332" y="2452303"/>
            <a:ext cx="3813" cy="201298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140">
            <a:extLst>
              <a:ext uri="{FF2B5EF4-FFF2-40B4-BE49-F238E27FC236}">
                <a16:creationId xmlns:a16="http://schemas.microsoft.com/office/drawing/2014/main" id="{B00051C5-B2BB-9B73-10B4-3918FE7925A7}"/>
              </a:ext>
            </a:extLst>
          </p:cNvPr>
          <p:cNvSpPr/>
          <p:nvPr/>
        </p:nvSpPr>
        <p:spPr>
          <a:xfrm>
            <a:off x="323850" y="2578624"/>
            <a:ext cx="648000" cy="360000"/>
          </a:xfrm>
          <a:prstGeom prst="roundRect">
            <a:avLst/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Q3 2025</a:t>
            </a:r>
          </a:p>
        </p:txBody>
      </p:sp>
      <p:sp>
        <p:nvSpPr>
          <p:cNvPr id="41" name="Rounded Rectangle 140">
            <a:extLst>
              <a:ext uri="{FF2B5EF4-FFF2-40B4-BE49-F238E27FC236}">
                <a16:creationId xmlns:a16="http://schemas.microsoft.com/office/drawing/2014/main" id="{E8F97E82-D728-D803-8344-0784715F2B68}"/>
              </a:ext>
            </a:extLst>
          </p:cNvPr>
          <p:cNvSpPr/>
          <p:nvPr/>
        </p:nvSpPr>
        <p:spPr>
          <a:xfrm>
            <a:off x="1066009" y="2578624"/>
            <a:ext cx="648000" cy="360000"/>
          </a:xfrm>
          <a:prstGeom prst="roundRect">
            <a:avLst/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12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Q4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A22BC-9788-BFEB-64F8-AA26615C34A8}"/>
              </a:ext>
            </a:extLst>
          </p:cNvPr>
          <p:cNvSpPr txBox="1"/>
          <p:nvPr/>
        </p:nvSpPr>
        <p:spPr>
          <a:xfrm>
            <a:off x="2036494" y="3864132"/>
            <a:ext cx="687782" cy="360000"/>
          </a:xfrm>
          <a:prstGeom prst="roundRect">
            <a:avLst>
              <a:gd name="adj" fmla="val 9442"/>
            </a:avLst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2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20+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16" name="Star: 5 Points 14">
            <a:extLst>
              <a:ext uri="{FF2B5EF4-FFF2-40B4-BE49-F238E27FC236}">
                <a16:creationId xmlns:a16="http://schemas.microsoft.com/office/drawing/2014/main" id="{1756AC72-40BA-4598-C020-DE8D5F8B005B}"/>
              </a:ext>
            </a:extLst>
          </p:cNvPr>
          <p:cNvSpPr/>
          <p:nvPr/>
        </p:nvSpPr>
        <p:spPr>
          <a:xfrm>
            <a:off x="3499584" y="1113392"/>
            <a:ext cx="688026" cy="628108"/>
          </a:xfrm>
          <a:prstGeom prst="star6">
            <a:avLst/>
          </a:prstGeom>
          <a:solidFill>
            <a:srgbClr val="00B0F0"/>
          </a:solidFill>
          <a:ln w="63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457189"/>
            <a:endParaRPr lang="en-US" sz="80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57014-2E1D-6C18-BF6C-29A60A1F5282}"/>
              </a:ext>
            </a:extLst>
          </p:cNvPr>
          <p:cNvSpPr txBox="1"/>
          <p:nvPr/>
        </p:nvSpPr>
        <p:spPr>
          <a:xfrm>
            <a:off x="3500929" y="1258169"/>
            <a:ext cx="6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800">
                <a:solidFill>
                  <a:schemeClr val="tx1"/>
                </a:solidFill>
                <a:latin typeface="Trebuchet MS"/>
              </a:rPr>
              <a:t>1</a:t>
            </a:r>
            <a:r>
              <a:rPr lang="en-US" sz="800" baseline="30000">
                <a:solidFill>
                  <a:schemeClr val="tx1"/>
                </a:solidFill>
                <a:latin typeface="Trebuchet MS"/>
              </a:rPr>
              <a:t>st</a:t>
            </a:r>
            <a:r>
              <a:rPr lang="en-US" sz="800">
                <a:solidFill>
                  <a:schemeClr val="tx1"/>
                </a:solidFill>
                <a:latin typeface="Trebuchet MS"/>
              </a:rPr>
              <a:t> Tier 3</a:t>
            </a:r>
          </a:p>
          <a:p>
            <a:pPr algn="ctr" defTabSz="457189"/>
            <a:r>
              <a:rPr lang="en-US" sz="800">
                <a:solidFill>
                  <a:schemeClr val="tx1"/>
                </a:solidFill>
                <a:latin typeface="Trebuchet MS"/>
              </a:rPr>
              <a:t>in 2000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5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3B23685-D9CE-0896-454A-653B2AFE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IN"/>
              <a:t>AI-READY, hyperscale, Hyperconnected, Green,</a:t>
            </a:r>
            <a:br>
              <a:rPr lang="en-IN"/>
            </a:br>
            <a:r>
              <a:rPr lang="en-IN"/>
              <a:t>Data Center campuses</a:t>
            </a:r>
          </a:p>
        </p:txBody>
      </p:sp>
      <p:pic>
        <p:nvPicPr>
          <p:cNvPr id="4" name="Picture 3" descr="A group of buildings with trees and roads&#10;&#10;Description automatically generated">
            <a:extLst>
              <a:ext uri="{FF2B5EF4-FFF2-40B4-BE49-F238E27FC236}">
                <a16:creationId xmlns:a16="http://schemas.microsoft.com/office/drawing/2014/main" id="{298E2DD3-3DBA-1640-2F99-2BA866D28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8479" r="3545" b="17637"/>
          <a:stretch/>
        </p:blipFill>
        <p:spPr>
          <a:xfrm>
            <a:off x="341289" y="1005020"/>
            <a:ext cx="3053537" cy="104529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1601B0A-B655-2F4C-532E-C09833854607}"/>
              </a:ext>
            </a:extLst>
          </p:cNvPr>
          <p:cNvGrpSpPr/>
          <p:nvPr/>
        </p:nvGrpSpPr>
        <p:grpSpPr>
          <a:xfrm>
            <a:off x="3585411" y="1000417"/>
            <a:ext cx="2609762" cy="1392536"/>
            <a:chOff x="319655" y="3038446"/>
            <a:chExt cx="2840665" cy="1548000"/>
          </a:xfrm>
        </p:grpSpPr>
        <p:pic>
          <p:nvPicPr>
            <p:cNvPr id="7" name="Picture 6" descr="A picture containing sky, building, outdoor, property&#10;&#10;Description automatically generated">
              <a:extLst>
                <a:ext uri="{FF2B5EF4-FFF2-40B4-BE49-F238E27FC236}">
                  <a16:creationId xmlns:a16="http://schemas.microsoft.com/office/drawing/2014/main" id="{E4ED5795-FCFC-F50B-5FF9-136EF542A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0" t="325" r="6388" b="2329"/>
            <a:stretch/>
          </p:blipFill>
          <p:spPr>
            <a:xfrm>
              <a:off x="326360" y="3038446"/>
              <a:ext cx="2833960" cy="1548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4A3ACDC-CC6C-5285-CB30-6F48D9B4954F}"/>
                </a:ext>
              </a:extLst>
            </p:cNvPr>
            <p:cNvSpPr/>
            <p:nvPr/>
          </p:nvSpPr>
          <p:spPr>
            <a:xfrm>
              <a:off x="330340" y="4219558"/>
              <a:ext cx="2826000" cy="360000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3018C1-4635-5FA4-B5B8-8D6C57704287}"/>
                </a:ext>
              </a:extLst>
            </p:cNvPr>
            <p:cNvSpPr txBox="1"/>
            <p:nvPr/>
          </p:nvSpPr>
          <p:spPr>
            <a:xfrm>
              <a:off x="319655" y="4227167"/>
              <a:ext cx="2833960" cy="35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NOIDA 02 </a:t>
              </a:r>
            </a:p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solidFill>
                    <a:prstClr val="white"/>
                  </a:solidFill>
                  <a:latin typeface="Trebuchet MS"/>
                </a:rPr>
                <a:t>IT Power: </a:t>
              </a:r>
              <a:r>
                <a:rPr lang="en-US" sz="700">
                  <a:solidFill>
                    <a:schemeClr val="bg1"/>
                  </a:solidFill>
                  <a:latin typeface="Trebuchet MS"/>
                </a:rPr>
                <a:t>130+ 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MW </a:t>
              </a:r>
              <a:r>
                <a:rPr lang="en-US" sz="700">
                  <a:solidFill>
                    <a:schemeClr val="bg1"/>
                  </a:solidFill>
                  <a:latin typeface="Trebuchet MS"/>
                </a:rPr>
                <a:t>| 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Racks: 13,000</a:t>
              </a:r>
              <a:endPara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C178E9-79A3-8866-2D6C-BAA4D2075A12}"/>
              </a:ext>
            </a:extLst>
          </p:cNvPr>
          <p:cNvGrpSpPr/>
          <p:nvPr/>
        </p:nvGrpSpPr>
        <p:grpSpPr>
          <a:xfrm>
            <a:off x="6393137" y="1000894"/>
            <a:ext cx="2427013" cy="1403743"/>
            <a:chOff x="3286765" y="3038446"/>
            <a:chExt cx="2676428" cy="1548000"/>
          </a:xfrm>
        </p:grpSpPr>
        <p:pic>
          <p:nvPicPr>
            <p:cNvPr id="19" name="Picture 18" descr="A picture containing tower, building, sky, cloud&#10;&#10;Description automatically generated">
              <a:extLst>
                <a:ext uri="{FF2B5EF4-FFF2-40B4-BE49-F238E27FC236}">
                  <a16:creationId xmlns:a16="http://schemas.microsoft.com/office/drawing/2014/main" id="{7F6C634C-BF59-D091-AD99-DC332AA02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6" r="5746"/>
            <a:stretch/>
          </p:blipFill>
          <p:spPr>
            <a:xfrm>
              <a:off x="3292616" y="3038446"/>
              <a:ext cx="2665709" cy="1548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4E16A44-958B-E138-950D-47161E9831AB}"/>
                </a:ext>
              </a:extLst>
            </p:cNvPr>
            <p:cNvSpPr/>
            <p:nvPr/>
          </p:nvSpPr>
          <p:spPr>
            <a:xfrm>
              <a:off x="3287748" y="4219558"/>
              <a:ext cx="2675445" cy="360000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6ACD27-133D-4625-209E-A56F48A6B4A9}"/>
                </a:ext>
              </a:extLst>
            </p:cNvPr>
            <p:cNvSpPr txBox="1"/>
            <p:nvPr/>
          </p:nvSpPr>
          <p:spPr>
            <a:xfrm>
              <a:off x="3286765" y="4227033"/>
              <a:ext cx="2664000" cy="35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1" i="0" u="none" strike="noStrike" kern="1200" cap="none" spc="0" normalizeH="0" baseline="0" noProof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CHENNAI 02, SIRUSERI </a:t>
              </a:r>
            </a:p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solidFill>
                    <a:prstClr val="white"/>
                  </a:solidFill>
                  <a:latin typeface="Trebuchet MS"/>
                </a:rPr>
                <a:t>IT Power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: </a:t>
              </a:r>
              <a:r>
                <a:rPr lang="en-US" sz="700">
                  <a:solidFill>
                    <a:schemeClr val="bg1"/>
                  </a:solidFill>
                  <a:latin typeface="Trebuchet MS"/>
                </a:rPr>
                <a:t>130+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MW 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| Racks: 13,000</a:t>
              </a:r>
              <a:endPara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909979-7DB9-204B-CEAA-A5681FFE73D1}"/>
              </a:ext>
            </a:extLst>
          </p:cNvPr>
          <p:cNvSpPr/>
          <p:nvPr/>
        </p:nvSpPr>
        <p:spPr>
          <a:xfrm>
            <a:off x="323850" y="1777638"/>
            <a:ext cx="3070976" cy="272672"/>
          </a:xfrm>
          <a:prstGeom prst="roundRect">
            <a:avLst>
              <a:gd name="adj" fmla="val 0"/>
            </a:avLst>
          </a:prstGeom>
          <a:solidFill>
            <a:srgbClr val="10253F">
              <a:alpha val="69804"/>
            </a:srgbClr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05EC2-A9D6-D50E-12B1-8FB29795953F}"/>
              </a:ext>
            </a:extLst>
          </p:cNvPr>
          <p:cNvSpPr txBox="1"/>
          <p:nvPr/>
        </p:nvSpPr>
        <p:spPr>
          <a:xfrm>
            <a:off x="335269" y="1760919"/>
            <a:ext cx="29367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MUMBAI 03, RABALE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700" b="1">
                <a:solidFill>
                  <a:prstClr val="white"/>
                </a:solidFill>
                <a:latin typeface="Trebuchet MS"/>
              </a:rPr>
              <a:t>IT Power: </a:t>
            </a: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</a:t>
            </a:r>
            <a:r>
              <a:rPr lang="en-IN" sz="700">
                <a:solidFill>
                  <a:prstClr val="white"/>
                </a:solidFill>
                <a:latin typeface="Trebuchet MS"/>
              </a:rPr>
              <a:t>77+</a:t>
            </a: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 | Racks: 32,000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120D45-C984-44B8-5978-94E7278AA8B9}"/>
              </a:ext>
            </a:extLst>
          </p:cNvPr>
          <p:cNvGrpSpPr/>
          <p:nvPr/>
        </p:nvGrpSpPr>
        <p:grpSpPr>
          <a:xfrm>
            <a:off x="6310797" y="2887576"/>
            <a:ext cx="2504939" cy="1545304"/>
            <a:chOff x="6065584" y="3038446"/>
            <a:chExt cx="2762362" cy="154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FA23A9-DB14-B38A-AE6A-FF8897A1D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607" y="3038446"/>
              <a:ext cx="2751339" cy="1548000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772BB5D-2C90-B631-B327-BE26EE5BB551}"/>
                </a:ext>
              </a:extLst>
            </p:cNvPr>
            <p:cNvSpPr/>
            <p:nvPr/>
          </p:nvSpPr>
          <p:spPr>
            <a:xfrm>
              <a:off x="6065584" y="4222969"/>
              <a:ext cx="2754566" cy="360000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52A9EA-9B23-4789-663F-A12D96B5F4BB}"/>
                </a:ext>
              </a:extLst>
            </p:cNvPr>
            <p:cNvSpPr txBox="1"/>
            <p:nvPr/>
          </p:nvSpPr>
          <p:spPr>
            <a:xfrm>
              <a:off x="6076607" y="4230172"/>
              <a:ext cx="2624003" cy="32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BENGALURU 02 </a:t>
              </a:r>
            </a:p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solidFill>
                    <a:prstClr val="white"/>
                  </a:solidFill>
                  <a:latin typeface="Trebuchet MS"/>
                </a:rPr>
                <a:t>IT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Power: </a:t>
              </a:r>
              <a:r>
                <a:rPr lang="en-US" sz="700">
                  <a:solidFill>
                    <a:schemeClr val="bg1"/>
                  </a:solidFill>
                  <a:latin typeface="Trebuchet MS"/>
                </a:rPr>
                <a:t>40+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MW</a:t>
              </a:r>
              <a:r>
                <a:rPr lang="en-US" sz="700">
                  <a:solidFill>
                    <a:prstClr val="white"/>
                  </a:solidFill>
                  <a:latin typeface="Trebuchet MS"/>
                </a:rPr>
                <a:t> 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| Racks: 4,500  </a:t>
              </a:r>
              <a:endPara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707768-32D1-80E6-E783-1EDE847331F8}"/>
              </a:ext>
            </a:extLst>
          </p:cNvPr>
          <p:cNvGrpSpPr/>
          <p:nvPr/>
        </p:nvGrpSpPr>
        <p:grpSpPr>
          <a:xfrm>
            <a:off x="327780" y="2098872"/>
            <a:ext cx="1426382" cy="200055"/>
            <a:chOff x="327266" y="4683386"/>
            <a:chExt cx="772835" cy="2206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033CD1-779E-D9C2-C811-7BE5BDBCB950}"/>
                </a:ext>
              </a:extLst>
            </p:cNvPr>
            <p:cNvSpPr txBox="1"/>
            <p:nvPr/>
          </p:nvSpPr>
          <p:spPr>
            <a:xfrm>
              <a:off x="327266" y="4737111"/>
              <a:ext cx="58516" cy="119099"/>
            </a:xfrm>
            <a:prstGeom prst="roundRect">
              <a:avLst>
                <a:gd name="adj" fmla="val 9442"/>
              </a:avLst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7BEAFF-88B6-F7EF-8D6A-87EFF27ACDC9}"/>
                </a:ext>
              </a:extLst>
            </p:cNvPr>
            <p:cNvSpPr txBox="1"/>
            <p:nvPr/>
          </p:nvSpPr>
          <p:spPr>
            <a:xfrm>
              <a:off x="359712" y="4683386"/>
              <a:ext cx="740389" cy="220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5 Towers Operational</a:t>
              </a:r>
              <a:endPara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87FF8EC-3C1C-7518-9500-11CEFB8D4A27}"/>
              </a:ext>
            </a:extLst>
          </p:cNvPr>
          <p:cNvGrpSpPr/>
          <p:nvPr/>
        </p:nvGrpSpPr>
        <p:grpSpPr>
          <a:xfrm>
            <a:off x="1604609" y="2095159"/>
            <a:ext cx="1560348" cy="200056"/>
            <a:chOff x="1209224" y="4683390"/>
            <a:chExt cx="1017970" cy="24650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1E0E1C8-1BDC-13C4-2EA7-DCC3B406C430}"/>
                </a:ext>
              </a:extLst>
            </p:cNvPr>
            <p:cNvSpPr txBox="1"/>
            <p:nvPr/>
          </p:nvSpPr>
          <p:spPr>
            <a:xfrm>
              <a:off x="1209224" y="4737111"/>
              <a:ext cx="69277" cy="119099"/>
            </a:xfrm>
            <a:prstGeom prst="roundRect">
              <a:avLst>
                <a:gd name="adj" fmla="val 9442"/>
              </a:avLst>
            </a:prstGeom>
            <a:solidFill>
              <a:schemeClr val="accent6"/>
            </a:solidFill>
            <a:ln w="635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621D6C-2934-382E-0555-0896089FB12E}"/>
                </a:ext>
              </a:extLst>
            </p:cNvPr>
            <p:cNvSpPr txBox="1"/>
            <p:nvPr/>
          </p:nvSpPr>
          <p:spPr>
            <a:xfrm>
              <a:off x="1261253" y="4683390"/>
              <a:ext cx="965941" cy="246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4 Towers in Development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C054B8D-20F1-1B46-69A0-A31F48D8EC29}"/>
              </a:ext>
            </a:extLst>
          </p:cNvPr>
          <p:cNvGrpSpPr/>
          <p:nvPr/>
        </p:nvGrpSpPr>
        <p:grpSpPr>
          <a:xfrm>
            <a:off x="329677" y="2303870"/>
            <a:ext cx="1325814" cy="200055"/>
            <a:chOff x="2316731" y="4683390"/>
            <a:chExt cx="927624" cy="220614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355C2BC-56AE-0593-F19F-C510512A429F}"/>
                </a:ext>
              </a:extLst>
            </p:cNvPr>
            <p:cNvSpPr txBox="1"/>
            <p:nvPr/>
          </p:nvSpPr>
          <p:spPr>
            <a:xfrm>
              <a:off x="2316731" y="4737112"/>
              <a:ext cx="75563" cy="119099"/>
            </a:xfrm>
            <a:prstGeom prst="roundRect">
              <a:avLst>
                <a:gd name="adj" fmla="val 944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357FBD-123B-F299-5B1F-15F8FC847205}"/>
                </a:ext>
              </a:extLst>
            </p:cNvPr>
            <p:cNvSpPr txBox="1"/>
            <p:nvPr/>
          </p:nvSpPr>
          <p:spPr>
            <a:xfrm>
              <a:off x="2383677" y="4683390"/>
              <a:ext cx="860678" cy="220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3 Towers in Planning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736935-A261-AEBE-DD0B-B53665C27A3C}"/>
              </a:ext>
            </a:extLst>
          </p:cNvPr>
          <p:cNvGrpSpPr/>
          <p:nvPr/>
        </p:nvGrpSpPr>
        <p:grpSpPr>
          <a:xfrm>
            <a:off x="6310795" y="4461889"/>
            <a:ext cx="1096926" cy="215443"/>
            <a:chOff x="1206500" y="4702373"/>
            <a:chExt cx="1209656" cy="23758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C6F0C3A-E24C-7F18-C589-EFDA5A9B9D9A}"/>
                </a:ext>
              </a:extLst>
            </p:cNvPr>
            <p:cNvSpPr txBox="1"/>
            <p:nvPr/>
          </p:nvSpPr>
          <p:spPr>
            <a:xfrm>
              <a:off x="1206500" y="4761478"/>
              <a:ext cx="119099" cy="119099"/>
            </a:xfrm>
            <a:prstGeom prst="roundRect">
              <a:avLst>
                <a:gd name="adj" fmla="val 9442"/>
              </a:avLst>
            </a:prstGeom>
            <a:solidFill>
              <a:schemeClr val="accent6"/>
            </a:solidFill>
            <a:ln w="635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B604DF-6963-D02C-0729-1420094D9D5D}"/>
                </a:ext>
              </a:extLst>
            </p:cNvPr>
            <p:cNvSpPr txBox="1"/>
            <p:nvPr/>
          </p:nvSpPr>
          <p:spPr>
            <a:xfrm>
              <a:off x="1303512" y="4702373"/>
              <a:ext cx="1112644" cy="2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In Development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04B89A1-6C0A-3B9D-6A40-21A387FAFC2E}"/>
              </a:ext>
            </a:extLst>
          </p:cNvPr>
          <p:cNvGrpSpPr/>
          <p:nvPr/>
        </p:nvGrpSpPr>
        <p:grpSpPr>
          <a:xfrm>
            <a:off x="3586955" y="2416314"/>
            <a:ext cx="1406202" cy="195366"/>
            <a:chOff x="327267" y="4683390"/>
            <a:chExt cx="761901" cy="21544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496E72-F8E9-D31B-B66A-DB91A080F4B6}"/>
                </a:ext>
              </a:extLst>
            </p:cNvPr>
            <p:cNvSpPr txBox="1"/>
            <p:nvPr/>
          </p:nvSpPr>
          <p:spPr>
            <a:xfrm>
              <a:off x="327267" y="4737112"/>
              <a:ext cx="58516" cy="119099"/>
            </a:xfrm>
            <a:prstGeom prst="roundRect">
              <a:avLst>
                <a:gd name="adj" fmla="val 9442"/>
              </a:avLst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067B86-80C3-ACC5-653B-E3CDCCBBFCAE}"/>
                </a:ext>
              </a:extLst>
            </p:cNvPr>
            <p:cNvSpPr txBox="1"/>
            <p:nvPr/>
          </p:nvSpPr>
          <p:spPr>
            <a:xfrm>
              <a:off x="348779" y="4683390"/>
              <a:ext cx="740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1 Tower Operational</a:t>
              </a:r>
              <a:endPara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20D469-DE99-F2A2-9384-580712E36259}"/>
              </a:ext>
            </a:extLst>
          </p:cNvPr>
          <p:cNvGrpSpPr/>
          <p:nvPr/>
        </p:nvGrpSpPr>
        <p:grpSpPr>
          <a:xfrm>
            <a:off x="5040827" y="2416316"/>
            <a:ext cx="1284560" cy="215443"/>
            <a:chOff x="2316731" y="4683390"/>
            <a:chExt cx="898760" cy="23758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F43257-FAFB-474C-04F0-9647810AA09E}"/>
                </a:ext>
              </a:extLst>
            </p:cNvPr>
            <p:cNvSpPr txBox="1"/>
            <p:nvPr/>
          </p:nvSpPr>
          <p:spPr>
            <a:xfrm>
              <a:off x="2316731" y="4737112"/>
              <a:ext cx="75563" cy="119099"/>
            </a:xfrm>
            <a:prstGeom prst="roundRect">
              <a:avLst>
                <a:gd name="adj" fmla="val 944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231769-286C-7AF4-C92D-51BE586E95A3}"/>
                </a:ext>
              </a:extLst>
            </p:cNvPr>
            <p:cNvSpPr txBox="1"/>
            <p:nvPr/>
          </p:nvSpPr>
          <p:spPr>
            <a:xfrm>
              <a:off x="2392294" y="4683390"/>
              <a:ext cx="823197" cy="2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2 Towers in Planning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7D5196-A32B-460F-A794-D4CD6F724994}"/>
              </a:ext>
            </a:extLst>
          </p:cNvPr>
          <p:cNvGrpSpPr/>
          <p:nvPr/>
        </p:nvGrpSpPr>
        <p:grpSpPr>
          <a:xfrm>
            <a:off x="6393403" y="2428973"/>
            <a:ext cx="1392315" cy="195366"/>
            <a:chOff x="327267" y="4683390"/>
            <a:chExt cx="754377" cy="21544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4E8645-8AD8-2DEA-FBC0-E985A73A6723}"/>
                </a:ext>
              </a:extLst>
            </p:cNvPr>
            <p:cNvSpPr txBox="1"/>
            <p:nvPr/>
          </p:nvSpPr>
          <p:spPr>
            <a:xfrm>
              <a:off x="327267" y="4737112"/>
              <a:ext cx="58516" cy="119099"/>
            </a:xfrm>
            <a:prstGeom prst="roundRect">
              <a:avLst>
                <a:gd name="adj" fmla="val 9442"/>
              </a:avLst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7B8D12E-E42A-38BF-7D38-9E491732C164}"/>
                </a:ext>
              </a:extLst>
            </p:cNvPr>
            <p:cNvSpPr txBox="1"/>
            <p:nvPr/>
          </p:nvSpPr>
          <p:spPr>
            <a:xfrm>
              <a:off x="341255" y="4683390"/>
              <a:ext cx="74038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1 Tower Operational</a:t>
              </a:r>
              <a:endPara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069D4A9-59E3-42B5-ED73-A28D34619C9D}"/>
              </a:ext>
            </a:extLst>
          </p:cNvPr>
          <p:cNvGrpSpPr/>
          <p:nvPr/>
        </p:nvGrpSpPr>
        <p:grpSpPr>
          <a:xfrm>
            <a:off x="7670758" y="2421328"/>
            <a:ext cx="1270807" cy="215443"/>
            <a:chOff x="2316731" y="4683390"/>
            <a:chExt cx="889138" cy="23758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1DB610-3F64-F6BA-8F7E-EF9E9499D0D1}"/>
                </a:ext>
              </a:extLst>
            </p:cNvPr>
            <p:cNvSpPr txBox="1"/>
            <p:nvPr/>
          </p:nvSpPr>
          <p:spPr>
            <a:xfrm>
              <a:off x="2316731" y="4737112"/>
              <a:ext cx="75563" cy="119099"/>
            </a:xfrm>
            <a:prstGeom prst="roundRect">
              <a:avLst>
                <a:gd name="adj" fmla="val 944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7D37CCD-C1EC-EC99-E702-AC23D9C119F8}"/>
                </a:ext>
              </a:extLst>
            </p:cNvPr>
            <p:cNvSpPr txBox="1"/>
            <p:nvPr/>
          </p:nvSpPr>
          <p:spPr>
            <a:xfrm>
              <a:off x="2372744" y="4683390"/>
              <a:ext cx="833125" cy="2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2 Towers in Planning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1B2AFF-1EEF-2E8C-4A8A-901197C0A1BE}"/>
              </a:ext>
            </a:extLst>
          </p:cNvPr>
          <p:cNvGrpSpPr/>
          <p:nvPr/>
        </p:nvGrpSpPr>
        <p:grpSpPr>
          <a:xfrm>
            <a:off x="3394826" y="2891035"/>
            <a:ext cx="2666904" cy="1722131"/>
            <a:chOff x="6400800" y="831878"/>
            <a:chExt cx="2666904" cy="172213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580C485-2A64-8633-138B-5E0C12B67D85}"/>
                </a:ext>
              </a:extLst>
            </p:cNvPr>
            <p:cNvGrpSpPr/>
            <p:nvPr/>
          </p:nvGrpSpPr>
          <p:grpSpPr>
            <a:xfrm>
              <a:off x="6400800" y="831878"/>
              <a:ext cx="2575301" cy="1487985"/>
              <a:chOff x="3165215" y="3038446"/>
              <a:chExt cx="2754566" cy="1548000"/>
            </a:xfrm>
          </p:grpSpPr>
          <p:pic>
            <p:nvPicPr>
              <p:cNvPr id="11" name="Picture 10" descr="A picture containing scale model, urban design, tree, building&#10;&#10;Description automatically generated">
                <a:extLst>
                  <a:ext uri="{FF2B5EF4-FFF2-40B4-BE49-F238E27FC236}">
                    <a16:creationId xmlns:a16="http://schemas.microsoft.com/office/drawing/2014/main" id="{494FBA20-B844-F2A0-5A33-B0EFEB965B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81" r="3973"/>
              <a:stretch/>
            </p:blipFill>
            <p:spPr>
              <a:xfrm>
                <a:off x="3170655" y="3038446"/>
                <a:ext cx="2747161" cy="154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8A59D3F-3FFE-6E60-4685-E0EBB37F0D8C}"/>
                  </a:ext>
                </a:extLst>
              </p:cNvPr>
              <p:cNvSpPr/>
              <p:nvPr/>
            </p:nvSpPr>
            <p:spPr>
              <a:xfrm>
                <a:off x="3165215" y="4226164"/>
                <a:ext cx="2754566" cy="360000"/>
              </a:xfrm>
              <a:prstGeom prst="roundRect">
                <a:avLst>
                  <a:gd name="adj" fmla="val 0"/>
                </a:avLst>
              </a:prstGeom>
              <a:solidFill>
                <a:srgbClr val="10253F">
                  <a:alpha val="69804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72DA3A2-F20D-A17D-3EE5-49229D98061C}"/>
                </a:ext>
              </a:extLst>
            </p:cNvPr>
            <p:cNvGrpSpPr/>
            <p:nvPr/>
          </p:nvGrpSpPr>
          <p:grpSpPr>
            <a:xfrm>
              <a:off x="6402145" y="2358643"/>
              <a:ext cx="770104" cy="195366"/>
              <a:chOff x="1234579" y="4683390"/>
              <a:chExt cx="849246" cy="215444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3C8B99D-1ECC-9A14-65F0-6E45AF41E4D5}"/>
                  </a:ext>
                </a:extLst>
              </p:cNvPr>
              <p:cNvSpPr txBox="1"/>
              <p:nvPr/>
            </p:nvSpPr>
            <p:spPr>
              <a:xfrm>
                <a:off x="1234579" y="4737112"/>
                <a:ext cx="119099" cy="119099"/>
              </a:xfrm>
              <a:prstGeom prst="roundRect">
                <a:avLst>
                  <a:gd name="adj" fmla="val 9442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accent2">
                    <a:lumMod val="40000"/>
                    <a:lumOff val="60000"/>
                  </a:schemeClr>
                </a:solidFill>
                <a:prstDash val="sysDot"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defTabSz="914174">
                  <a:defRPr sz="700" b="1">
                    <a:solidFill>
                      <a:prstClr val="black"/>
                    </a:solidFill>
                    <a:latin typeface="+mj-lt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BDF38D3-ECF2-F91D-C154-EE64CAFD4ABE}"/>
                  </a:ext>
                </a:extLst>
              </p:cNvPr>
              <p:cNvSpPr txBox="1"/>
              <p:nvPr/>
            </p:nvSpPr>
            <p:spPr>
              <a:xfrm>
                <a:off x="1342584" y="4683390"/>
                <a:ext cx="74124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19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Planning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71319E-44BC-5DBF-092E-B6270771C92D}"/>
                </a:ext>
              </a:extLst>
            </p:cNvPr>
            <p:cNvSpPr txBox="1"/>
            <p:nvPr/>
          </p:nvSpPr>
          <p:spPr>
            <a:xfrm>
              <a:off x="6449194" y="1976772"/>
              <a:ext cx="26185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HYDERABAD 02, FAB CITY </a:t>
              </a:r>
            </a:p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solidFill>
                    <a:prstClr val="white"/>
                  </a:solidFill>
                  <a:latin typeface="Trebuchet MS"/>
                </a:rPr>
                <a:t>IT 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Power: 250+ MW | Racks: 25,000</a:t>
              </a:r>
              <a:endPara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9B241E-EED8-2FA1-A9DE-934935771F12}"/>
              </a:ext>
            </a:extLst>
          </p:cNvPr>
          <p:cNvGrpSpPr/>
          <p:nvPr/>
        </p:nvGrpSpPr>
        <p:grpSpPr>
          <a:xfrm>
            <a:off x="335269" y="2860425"/>
            <a:ext cx="2681540" cy="1757450"/>
            <a:chOff x="3546401" y="841387"/>
            <a:chExt cx="2681540" cy="17574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BEC613-35F7-E3FE-070E-17AF44EF3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3557575" y="841387"/>
              <a:ext cx="2669464" cy="1487985"/>
            </a:xfrm>
            <a:prstGeom prst="rect">
              <a:avLst/>
            </a:prstGeom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C05ED05-EB3B-2067-07EE-101F15E61EF2}"/>
                </a:ext>
              </a:extLst>
            </p:cNvPr>
            <p:cNvSpPr/>
            <p:nvPr/>
          </p:nvSpPr>
          <p:spPr>
            <a:xfrm>
              <a:off x="3546401" y="2008002"/>
              <a:ext cx="2681540" cy="323164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20B474-07D8-F137-5600-D87800176B80}"/>
                </a:ext>
              </a:extLst>
            </p:cNvPr>
            <p:cNvSpPr txBox="1"/>
            <p:nvPr/>
          </p:nvSpPr>
          <p:spPr>
            <a:xfrm>
              <a:off x="3636910" y="1995854"/>
              <a:ext cx="250027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HYDERABAD 01, FINANCIAL DISTRICT </a:t>
              </a:r>
            </a:p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>
                  <a:solidFill>
                    <a:prstClr val="white"/>
                  </a:solidFill>
                  <a:latin typeface="Trebuchet MS"/>
                </a:rPr>
                <a:t>IT </a:t>
              </a: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Power: 14.4+ MW | Racks: </a:t>
              </a:r>
              <a:r>
                <a:rPr lang="en-US" sz="700">
                  <a:solidFill>
                    <a:prstClr val="white"/>
                  </a:solidFill>
                  <a:latin typeface="Trebuchet MS"/>
                </a:rPr>
                <a:t>3,000</a:t>
              </a:r>
              <a:endPara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CF53CB5-E0EA-123D-C296-396DEC1A4396}"/>
                </a:ext>
              </a:extLst>
            </p:cNvPr>
            <p:cNvGrpSpPr/>
            <p:nvPr/>
          </p:nvGrpSpPr>
          <p:grpSpPr>
            <a:xfrm>
              <a:off x="3550528" y="2398782"/>
              <a:ext cx="1420511" cy="200055"/>
              <a:chOff x="-54661" y="4754768"/>
              <a:chExt cx="769647" cy="22061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EB1E490-A3C9-EE48-696D-0CFC601535C8}"/>
                  </a:ext>
                </a:extLst>
              </p:cNvPr>
              <p:cNvSpPr txBox="1"/>
              <p:nvPr/>
            </p:nvSpPr>
            <p:spPr>
              <a:xfrm>
                <a:off x="-54661" y="4802943"/>
                <a:ext cx="58516" cy="119099"/>
              </a:xfrm>
              <a:prstGeom prst="roundRect">
                <a:avLst>
                  <a:gd name="adj" fmla="val 9442"/>
                </a:avLst>
              </a:prstGeom>
              <a:solidFill>
                <a:srgbClr val="BED730"/>
              </a:solidFill>
              <a:ln w="6350">
                <a:solidFill>
                  <a:schemeClr val="bg1"/>
                </a:solidFill>
                <a:prstDash val="sysDot"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defTabSz="914174">
                  <a:defRPr sz="700" b="1">
                    <a:solidFill>
                      <a:prstClr val="black"/>
                    </a:solidFill>
                    <a:latin typeface="+mj-lt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0" marR="0" lvl="0" indent="0" algn="ctr" defTabSz="9141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02C9FBB-35F2-0445-7F78-CF7ABCE038A7}"/>
                  </a:ext>
                </a:extLst>
              </p:cNvPr>
              <p:cNvSpPr txBox="1"/>
              <p:nvPr/>
            </p:nvSpPr>
            <p:spPr>
              <a:xfrm>
                <a:off x="-25403" y="4754768"/>
                <a:ext cx="740389" cy="22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 Operational</a:t>
                </a:r>
                <a:endParaRPr kumimoji="0" lang="en-IN" sz="7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29E65EC-8A72-8DA9-1805-8A94FC923C67}"/>
              </a:ext>
            </a:extLst>
          </p:cNvPr>
          <p:cNvSpPr txBox="1"/>
          <p:nvPr/>
        </p:nvSpPr>
        <p:spPr>
          <a:xfrm>
            <a:off x="2250803" y="4746854"/>
            <a:ext cx="6564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>
                <a:solidFill>
                  <a:schemeClr val="bg1">
                    <a:lumMod val="75000"/>
                  </a:schemeClr>
                </a:solidFill>
              </a:rPr>
              <a:t>IT Power Capacity includes customized BTS towers designed for high-capacity AI workloads with liquid cooling.  </a:t>
            </a:r>
          </a:p>
          <a:p>
            <a:pPr algn="r"/>
            <a:r>
              <a:rPr lang="en-US" sz="700">
                <a:solidFill>
                  <a:schemeClr val="bg1">
                    <a:lumMod val="75000"/>
                  </a:schemeClr>
                </a:solidFill>
              </a:rPr>
              <a:t>Design Rack Capacity will vary based on customer power density, rack size, cage deployment, and other factors. </a:t>
            </a:r>
          </a:p>
        </p:txBody>
      </p:sp>
      <p:sp>
        <p:nvSpPr>
          <p:cNvPr id="58" name="Rectangle: Rounded Corners 55">
            <a:extLst>
              <a:ext uri="{FF2B5EF4-FFF2-40B4-BE49-F238E27FC236}">
                <a16:creationId xmlns:a16="http://schemas.microsoft.com/office/drawing/2014/main" id="{8AB32194-22DB-A249-204B-D2563DC7AE2F}"/>
              </a:ext>
            </a:extLst>
          </p:cNvPr>
          <p:cNvSpPr/>
          <p:nvPr/>
        </p:nvSpPr>
        <p:spPr>
          <a:xfrm>
            <a:off x="0" y="4768516"/>
            <a:ext cx="9144000" cy="360000"/>
          </a:xfrm>
          <a:prstGeom prst="roundRect">
            <a:avLst>
              <a:gd name="adj" fmla="val 0"/>
            </a:avLst>
          </a:prstGeom>
          <a:solidFill>
            <a:srgbClr val="BED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r>
              <a:rPr lang="en-US" sz="1100" b="1" i="1">
                <a:solidFill>
                  <a:prstClr val="black"/>
                </a:solidFill>
                <a:latin typeface="Trebuchet MS"/>
              </a:rPr>
              <a:t>14 DCs - 227+ MW IT power | 407+ MW by 2025 | Scalable to 970+ MW with BTS</a:t>
            </a:r>
          </a:p>
        </p:txBody>
      </p:sp>
      <p:pic>
        <p:nvPicPr>
          <p:cNvPr id="59" name="Picture 58" descr="Logos &amp; Brand Guidelines | NVIDIA">
            <a:extLst>
              <a:ext uri="{FF2B5EF4-FFF2-40B4-BE49-F238E27FC236}">
                <a16:creationId xmlns:a16="http://schemas.microsoft.com/office/drawing/2014/main" id="{D8744E3B-D7E5-3277-D493-030F699AF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208" y="233137"/>
            <a:ext cx="697220" cy="39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37DB465C-2856-0CD9-F581-C9CE6A55550C}"/>
              </a:ext>
            </a:extLst>
          </p:cNvPr>
          <p:cNvSpPr txBox="1"/>
          <p:nvPr/>
        </p:nvSpPr>
        <p:spPr>
          <a:xfrm>
            <a:off x="8052428" y="243692"/>
            <a:ext cx="107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81">
              <a:defRPr/>
            </a:pPr>
            <a:r>
              <a:rPr lang="en-US" sz="600">
                <a:solidFill>
                  <a:schemeClr val="bg1"/>
                </a:solidFill>
                <a:latin typeface="Trebuchet MS"/>
              </a:rPr>
              <a:t>India’s 1</a:t>
            </a:r>
            <a:r>
              <a:rPr lang="en-US" sz="600" baseline="30000">
                <a:solidFill>
                  <a:schemeClr val="bg1"/>
                </a:solidFill>
                <a:latin typeface="Trebuchet MS"/>
              </a:rPr>
              <a:t>st</a:t>
            </a:r>
            <a:r>
              <a:rPr lang="en-US" sz="600">
                <a:solidFill>
                  <a:schemeClr val="bg1"/>
                </a:solidFill>
                <a:latin typeface="Trebuchet MS"/>
              </a:rPr>
              <a:t> Nvidia DGX Ready Liquid Cooled DCs</a:t>
            </a:r>
          </a:p>
          <a:p>
            <a:pPr defTabSz="685681">
              <a:defRPr/>
            </a:pPr>
            <a:r>
              <a:rPr lang="en-US" sz="600">
                <a:solidFill>
                  <a:schemeClr val="bg1"/>
                </a:solidFill>
                <a:latin typeface="Trebuchet MS"/>
              </a:rPr>
              <a:t>August 2024</a:t>
            </a:r>
            <a:endParaRPr lang="en-IN" sz="6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E7CD21B-139D-CC7A-D945-CAC5BDF60086}"/>
              </a:ext>
            </a:extLst>
          </p:cNvPr>
          <p:cNvSpPr txBox="1"/>
          <p:nvPr/>
        </p:nvSpPr>
        <p:spPr>
          <a:xfrm>
            <a:off x="6319737" y="243692"/>
            <a:ext cx="103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681">
              <a:defRPr/>
            </a:pPr>
            <a:r>
              <a:rPr lang="en-US" sz="600">
                <a:solidFill>
                  <a:schemeClr val="bg1"/>
                </a:solidFill>
                <a:latin typeface="Trebuchet MS"/>
              </a:rPr>
              <a:t>India’s 1</a:t>
            </a:r>
            <a:r>
              <a:rPr lang="en-US" sz="600" baseline="30000">
                <a:solidFill>
                  <a:schemeClr val="bg1"/>
                </a:solidFill>
                <a:latin typeface="Trebuchet MS"/>
              </a:rPr>
              <a:t>st</a:t>
            </a:r>
            <a:r>
              <a:rPr lang="en-US" sz="600">
                <a:solidFill>
                  <a:schemeClr val="bg1"/>
                </a:solidFill>
                <a:latin typeface="Trebuchet MS"/>
              </a:rPr>
              <a:t> Nvidia DGX Ready Air-Cooled DCs</a:t>
            </a:r>
          </a:p>
          <a:p>
            <a:pPr algn="r" defTabSz="685681">
              <a:defRPr/>
            </a:pPr>
            <a:r>
              <a:rPr lang="en-US" sz="600">
                <a:solidFill>
                  <a:schemeClr val="bg1"/>
                </a:solidFill>
                <a:latin typeface="Trebuchet MS"/>
              </a:rPr>
              <a:t>March 2022</a:t>
            </a:r>
            <a:endParaRPr lang="en-IN" sz="600">
              <a:solidFill>
                <a:srgbClr val="C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248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2DFEE73-1794-9728-CBFF-64DBC35E78FB}"/>
              </a:ext>
            </a:extLst>
          </p:cNvPr>
          <p:cNvSpPr/>
          <p:nvPr/>
        </p:nvSpPr>
        <p:spPr>
          <a:xfrm>
            <a:off x="1749885" y="2575620"/>
            <a:ext cx="2834756" cy="1584325"/>
          </a:xfrm>
          <a:prstGeom prst="rect">
            <a:avLst/>
          </a:prstGeom>
          <a:solidFill>
            <a:schemeClr val="tx2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1B0669-0F00-E69D-7785-07125ACC250A}"/>
              </a:ext>
            </a:extLst>
          </p:cNvPr>
          <p:cNvSpPr/>
          <p:nvPr/>
        </p:nvSpPr>
        <p:spPr>
          <a:xfrm>
            <a:off x="4575985" y="2575620"/>
            <a:ext cx="2834756" cy="1584325"/>
          </a:xfrm>
          <a:prstGeom prst="rect">
            <a:avLst/>
          </a:prstGeom>
          <a:solidFill>
            <a:schemeClr val="tx2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B54C13-8C92-123C-814A-64AB8873B78A}"/>
              </a:ext>
            </a:extLst>
          </p:cNvPr>
          <p:cNvSpPr/>
          <p:nvPr/>
        </p:nvSpPr>
        <p:spPr>
          <a:xfrm>
            <a:off x="3158607" y="987425"/>
            <a:ext cx="2834756" cy="1584325"/>
          </a:xfrm>
          <a:prstGeom prst="rect">
            <a:avLst/>
          </a:prstGeom>
          <a:solidFill>
            <a:schemeClr val="tx2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AA318A-419A-7473-D535-DCDBACA01BDF}"/>
              </a:ext>
            </a:extLst>
          </p:cNvPr>
          <p:cNvSpPr/>
          <p:nvPr/>
        </p:nvSpPr>
        <p:spPr>
          <a:xfrm>
            <a:off x="0" y="4170795"/>
            <a:ext cx="9144000" cy="38868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888D4-0532-52CA-0A7B-FC1BB79A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88492"/>
            <a:ext cx="8496150" cy="461655"/>
          </a:xfrm>
        </p:spPr>
        <p:txBody>
          <a:bodyPr/>
          <a:lstStyle/>
          <a:p>
            <a:r>
              <a:rPr lang="en-US"/>
              <a:t>Future ready data center architecture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0DEA4-FE0F-01E6-F0C5-1235B9E4F2D6}"/>
              </a:ext>
            </a:extLst>
          </p:cNvPr>
          <p:cNvSpPr txBox="1"/>
          <p:nvPr/>
        </p:nvSpPr>
        <p:spPr>
          <a:xfrm>
            <a:off x="323850" y="4139852"/>
            <a:ext cx="8496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Ensure business continuity, maximize uptime, resilient connectivity and sustainability </a:t>
            </a:r>
          </a:p>
          <a:p>
            <a:pPr algn="ctr"/>
            <a:r>
              <a:rPr lang="en-US" sz="1200" i="1" dirty="0"/>
              <a:t>with RAS designed scalable digital infrastructure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29CD33-E138-DF57-DB90-C2A8D3C28AF3}"/>
              </a:ext>
            </a:extLst>
          </p:cNvPr>
          <p:cNvCxnSpPr>
            <a:cxnSpLocks/>
          </p:cNvCxnSpPr>
          <p:nvPr/>
        </p:nvCxnSpPr>
        <p:spPr>
          <a:xfrm>
            <a:off x="323850" y="2579109"/>
            <a:ext cx="84963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34FAC0-7D0A-8F51-A0F7-D276B44FFB8B}"/>
              </a:ext>
            </a:extLst>
          </p:cNvPr>
          <p:cNvGrpSpPr/>
          <p:nvPr/>
        </p:nvGrpSpPr>
        <p:grpSpPr>
          <a:xfrm>
            <a:off x="3158607" y="987425"/>
            <a:ext cx="2834756" cy="1569033"/>
            <a:chOff x="3158607" y="987425"/>
            <a:chExt cx="2834756" cy="318336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BEE1A8-073E-D964-95E3-361DFB41F766}"/>
                </a:ext>
              </a:extLst>
            </p:cNvPr>
            <p:cNvCxnSpPr>
              <a:cxnSpLocks/>
            </p:cNvCxnSpPr>
            <p:nvPr/>
          </p:nvCxnSpPr>
          <p:spPr>
            <a:xfrm>
              <a:off x="5993363" y="987425"/>
              <a:ext cx="0" cy="3183369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E0651C-F251-02E6-C2FC-12FC38551537}"/>
                </a:ext>
              </a:extLst>
            </p:cNvPr>
            <p:cNvCxnSpPr>
              <a:cxnSpLocks/>
            </p:cNvCxnSpPr>
            <p:nvPr/>
          </p:nvCxnSpPr>
          <p:spPr>
            <a:xfrm>
              <a:off x="3158607" y="987425"/>
              <a:ext cx="0" cy="3183369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1C91E94-CD69-4056-D080-11611A7D4BBA}"/>
              </a:ext>
            </a:extLst>
          </p:cNvPr>
          <p:cNvSpPr txBox="1"/>
          <p:nvPr/>
        </p:nvSpPr>
        <p:spPr>
          <a:xfrm>
            <a:off x="548180" y="1089445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BED730"/>
                </a:solidFill>
                <a:latin typeface="Trebuchet MS"/>
              </a:rPr>
              <a:t>CUSTOMIZABLE &amp; MODULAR INFRA</a:t>
            </a:r>
            <a:endParaRPr lang="en-US" sz="1400" b="1">
              <a:solidFill>
                <a:srgbClr val="BED73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E56CDD-82E8-F46A-BC11-A5CA9F076CF8}"/>
              </a:ext>
            </a:extLst>
          </p:cNvPr>
          <p:cNvSpPr txBox="1"/>
          <p:nvPr/>
        </p:nvSpPr>
        <p:spPr>
          <a:xfrm>
            <a:off x="548180" y="1612665"/>
            <a:ext cx="23860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>
                <a:solidFill>
                  <a:schemeClr val="bg1"/>
                </a:solidFill>
                <a:latin typeface="Trebuchet MS"/>
              </a:rPr>
              <a:t>Multi tower campuses with Vertical and Horizontal expansion to support future business growth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D2FBF0-4409-63CD-72BA-829894E1C713}"/>
              </a:ext>
            </a:extLst>
          </p:cNvPr>
          <p:cNvSpPr txBox="1"/>
          <p:nvPr/>
        </p:nvSpPr>
        <p:spPr>
          <a:xfrm>
            <a:off x="3378951" y="1089445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  <a:latin typeface="Trebuchet MS"/>
              </a:defRPr>
            </a:lvl1pPr>
          </a:lstStyle>
          <a:p>
            <a:r>
              <a:rPr lang="en-US"/>
              <a:t>ENGINEERED FOR AI WORKLOADS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11D24A-65BD-F0B2-6364-1F0DD78C41F8}"/>
              </a:ext>
            </a:extLst>
          </p:cNvPr>
          <p:cNvSpPr txBox="1"/>
          <p:nvPr/>
        </p:nvSpPr>
        <p:spPr>
          <a:xfrm>
            <a:off x="3378951" y="1612665"/>
            <a:ext cx="2386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 dirty="0">
                <a:solidFill>
                  <a:schemeClr val="bg1"/>
                </a:solidFill>
                <a:latin typeface="Trebuchet MS"/>
              </a:rPr>
              <a:t>Designed for 200 kW/rack high density racks. 6.3m floor to floor height, 2100 kg/m</a:t>
            </a:r>
            <a:r>
              <a:rPr lang="en-US" sz="1100" baseline="30000" dirty="0">
                <a:solidFill>
                  <a:schemeClr val="bg1"/>
                </a:solidFill>
                <a:latin typeface="Trebuchet MS"/>
              </a:rPr>
              <a:t>2 </a:t>
            </a:r>
            <a:r>
              <a:rPr lang="en-US" sz="1100" dirty="0">
                <a:solidFill>
                  <a:schemeClr val="bg1"/>
                </a:solidFill>
                <a:latin typeface="Trebuchet MS"/>
              </a:rPr>
              <a:t>load bearing capacity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C766AA-48CC-D8F5-21F8-E9033E31D1C1}"/>
              </a:ext>
            </a:extLst>
          </p:cNvPr>
          <p:cNvSpPr txBox="1"/>
          <p:nvPr/>
        </p:nvSpPr>
        <p:spPr>
          <a:xfrm>
            <a:off x="6213708" y="1089445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  <a:latin typeface="Trebuchet MS"/>
              </a:defRPr>
            </a:lvl1pPr>
          </a:lstStyle>
          <a:p>
            <a:r>
              <a:rPr lang="en-US"/>
              <a:t>MULTI LAYERED NETWORKS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B09EA1-3067-FF3B-C105-A7EF501CADC5}"/>
              </a:ext>
            </a:extLst>
          </p:cNvPr>
          <p:cNvSpPr txBox="1"/>
          <p:nvPr/>
        </p:nvSpPr>
        <p:spPr>
          <a:xfrm>
            <a:off x="6213708" y="1612665"/>
            <a:ext cx="2386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>
                <a:solidFill>
                  <a:schemeClr val="bg1"/>
                </a:solidFill>
                <a:latin typeface="Trebuchet MS"/>
              </a:rPr>
              <a:t>Multi-tier fiber and copper for low-latency deployments, supporting high-capacity network bandwidth of 200 Gbps+</a:t>
            </a:r>
            <a:endParaRPr lang="en-US" sz="1100">
              <a:latin typeface="Trebuchet M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91CEBB-E60D-FADA-EE86-A1A2556B2AC1}"/>
              </a:ext>
            </a:extLst>
          </p:cNvPr>
          <p:cNvSpPr txBox="1"/>
          <p:nvPr/>
        </p:nvSpPr>
        <p:spPr>
          <a:xfrm>
            <a:off x="1965558" y="2761394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  <a:latin typeface="Trebuchet MS"/>
              </a:defRPr>
            </a:lvl1pPr>
          </a:lstStyle>
          <a:p>
            <a:r>
              <a:rPr lang="en-US"/>
              <a:t>RELIABLE </a:t>
            </a:r>
          </a:p>
          <a:p>
            <a:r>
              <a:rPr lang="en-US"/>
              <a:t>POWER SUPPLY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27A3FA-D9CB-F144-FADC-03AD5A2DB12A}"/>
              </a:ext>
            </a:extLst>
          </p:cNvPr>
          <p:cNvSpPr txBox="1"/>
          <p:nvPr/>
        </p:nvSpPr>
        <p:spPr>
          <a:xfrm>
            <a:off x="1965558" y="3284614"/>
            <a:ext cx="2386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 dirty="0">
                <a:solidFill>
                  <a:schemeClr val="bg1"/>
                </a:solidFill>
                <a:latin typeface="Trebuchet MS"/>
              </a:rPr>
              <a:t>On premise 110, 220, 230 kV substation with 48 hours of fuel storage with redundant supply contracts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48DC08-8B8F-A5D0-CD01-3C467D5D7A18}"/>
              </a:ext>
            </a:extLst>
          </p:cNvPr>
          <p:cNvSpPr txBox="1"/>
          <p:nvPr/>
        </p:nvSpPr>
        <p:spPr>
          <a:xfrm>
            <a:off x="4796329" y="2761394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  <a:latin typeface="Trebuchet MS"/>
              </a:defRPr>
            </a:lvl1pPr>
          </a:lstStyle>
          <a:p>
            <a:r>
              <a:rPr lang="en-US"/>
              <a:t>SUSTAINABLE </a:t>
            </a:r>
          </a:p>
          <a:p>
            <a:r>
              <a:rPr lang="en-US"/>
              <a:t>OPERATIONS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A65AB-27C6-2A56-48A5-194C3A9FA09B}"/>
              </a:ext>
            </a:extLst>
          </p:cNvPr>
          <p:cNvSpPr txBox="1"/>
          <p:nvPr/>
        </p:nvSpPr>
        <p:spPr>
          <a:xfrm>
            <a:off x="4796329" y="3284614"/>
            <a:ext cx="23860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 dirty="0">
                <a:solidFill>
                  <a:schemeClr val="bg1"/>
                </a:solidFill>
                <a:latin typeface="Trebuchet MS"/>
              </a:rPr>
              <a:t>Liquid &amp; Air-cooling solutions, 60% renewable energy and automation led continuous monitoring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E12EC0-E3D8-EA31-8107-83F2C0B0FE3D}"/>
              </a:ext>
            </a:extLst>
          </p:cNvPr>
          <p:cNvCxnSpPr>
            <a:cxnSpLocks/>
          </p:cNvCxnSpPr>
          <p:nvPr/>
        </p:nvCxnSpPr>
        <p:spPr>
          <a:xfrm>
            <a:off x="4572000" y="2576822"/>
            <a:ext cx="0" cy="1569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1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07EB-1F24-58F9-38B0-C6696382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NVIDIA Certified Data Center with liquid cooling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FE79639-4F00-3F62-D519-B05718CD087E}"/>
              </a:ext>
            </a:extLst>
          </p:cNvPr>
          <p:cNvGraphicFramePr/>
          <p:nvPr/>
        </p:nvGraphicFramePr>
        <p:xfrm>
          <a:off x="324000" y="1028624"/>
          <a:ext cx="4495828" cy="370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Logos &amp; Brand Guidelines | NVIDIA">
            <a:extLst>
              <a:ext uri="{FF2B5EF4-FFF2-40B4-BE49-F238E27FC236}">
                <a16:creationId xmlns:a16="http://schemas.microsoft.com/office/drawing/2014/main" id="{8374518A-70E0-A72C-6904-1A9FD9C6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33" y="1690815"/>
            <a:ext cx="3146201" cy="17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62E2B8-D2DB-1DFA-1238-4CFA6C0E2761}"/>
              </a:ext>
            </a:extLst>
          </p:cNvPr>
          <p:cNvGrpSpPr/>
          <p:nvPr/>
        </p:nvGrpSpPr>
        <p:grpSpPr>
          <a:xfrm>
            <a:off x="5649223" y="3549650"/>
            <a:ext cx="2515423" cy="684002"/>
            <a:chOff x="2582297" y="12207"/>
            <a:chExt cx="2515423" cy="684002"/>
          </a:xfrm>
        </p:grpSpPr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B25D2157-7C48-11F1-D9FF-86A43B0F9A57}"/>
                </a:ext>
              </a:extLst>
            </p:cNvPr>
            <p:cNvSpPr/>
            <p:nvPr/>
          </p:nvSpPr>
          <p:spPr>
            <a:xfrm>
              <a:off x="2582297" y="12207"/>
              <a:ext cx="2515423" cy="684002"/>
            </a:xfrm>
            <a:prstGeom prst="roundRect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defTabSz="457189"/>
              <a:endParaRPr lang="en-US" sz="12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E76F71C2-A84C-E1A6-E88B-C40E81911A19}"/>
                </a:ext>
              </a:extLst>
            </p:cNvPr>
            <p:cNvSpPr txBox="1"/>
            <p:nvPr/>
          </p:nvSpPr>
          <p:spPr>
            <a:xfrm>
              <a:off x="2615687" y="45597"/>
              <a:ext cx="2448643" cy="6172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algn="ctr" defTabSz="488938">
                <a:spcBef>
                  <a:spcPct val="0"/>
                </a:spcBef>
              </a:pPr>
              <a:r>
                <a:rPr lang="en-US" sz="1200">
                  <a:solidFill>
                    <a:prstClr val="black"/>
                  </a:solidFill>
                  <a:latin typeface="Trebuchet MS"/>
                </a:rPr>
                <a:t>DGX B200</a:t>
              </a:r>
            </a:p>
            <a:p>
              <a:pPr algn="ctr" defTabSz="488938">
                <a:spcBef>
                  <a:spcPct val="0"/>
                </a:spcBef>
              </a:pPr>
              <a:r>
                <a:rPr lang="en-IN" sz="1200">
                  <a:solidFill>
                    <a:prstClr val="black"/>
                  </a:solidFill>
                  <a:latin typeface="Trebuchet MS"/>
                </a:rPr>
                <a:t>Liquid Cooling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33F874B-B834-DD89-5148-FE1D087A6F83}"/>
              </a:ext>
            </a:extLst>
          </p:cNvPr>
          <p:cNvSpPr txBox="1"/>
          <p:nvPr/>
        </p:nvSpPr>
        <p:spPr>
          <a:xfrm>
            <a:off x="4343401" y="476572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914174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800" b="0" kern="1200" dirty="0">
                <a:solidFill>
                  <a:prstClr val="white"/>
                </a:solidFill>
                <a:latin typeface="Trebuchet MS" panose="020B0703020202090204" pitchFamily="34" charset="0"/>
                <a:ea typeface="+mn-ea"/>
                <a:cs typeface="+mn-cs"/>
              </a:rPr>
              <a:t>In 2022, Sify was India’s first Air Cooled Certified Data Center for A100, H100 Servers</a:t>
            </a:r>
            <a:endParaRPr lang="en-IN" sz="800" b="0" kern="1200" dirty="0">
              <a:solidFill>
                <a:prstClr val="white"/>
              </a:solidFill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48E1D88-BFBB-C953-F14F-AD3A4EF10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2759469"/>
            <a:ext cx="2136069" cy="2384029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A8C01EA-5DFE-C129-DE8E-D6706AEFDC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052" y="363092"/>
            <a:ext cx="1403948" cy="2706538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951F729F-3795-E233-4094-88F1B96E0C8A}"/>
              </a:ext>
            </a:extLst>
          </p:cNvPr>
          <p:cNvSpPr/>
          <p:nvPr/>
        </p:nvSpPr>
        <p:spPr>
          <a:xfrm rot="5400000">
            <a:off x="532464" y="778657"/>
            <a:ext cx="1563282" cy="1980000"/>
          </a:xfrm>
          <a:prstGeom prst="homePlate">
            <a:avLst>
              <a:gd name="adj" fmla="val 25856"/>
            </a:avLst>
          </a:prstGeom>
          <a:solidFill>
            <a:srgbClr val="00B0F0">
              <a:alpha val="50196"/>
            </a:srgbClr>
          </a:solidFill>
          <a:ln w="63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4"/>
            <a:endParaRPr lang="en-IN" sz="180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677B32B-B6B7-6344-088B-C89A78179F1A}"/>
              </a:ext>
            </a:extLst>
          </p:cNvPr>
          <p:cNvSpPr/>
          <p:nvPr/>
        </p:nvSpPr>
        <p:spPr>
          <a:xfrm rot="5400000">
            <a:off x="2692413" y="778658"/>
            <a:ext cx="1563283" cy="1980000"/>
          </a:xfrm>
          <a:prstGeom prst="homePlate">
            <a:avLst>
              <a:gd name="adj" fmla="val 25856"/>
            </a:avLst>
          </a:prstGeom>
          <a:solidFill>
            <a:srgbClr val="00B0F0">
              <a:alpha val="29804"/>
            </a:srgbClr>
          </a:solidFill>
          <a:ln w="63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en-IN" sz="1400" b="1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F082CD0-1236-768D-031D-F49D6BD4B61A}"/>
              </a:ext>
            </a:extLst>
          </p:cNvPr>
          <p:cNvSpPr/>
          <p:nvPr/>
        </p:nvSpPr>
        <p:spPr>
          <a:xfrm rot="5400000">
            <a:off x="6956197" y="3018301"/>
            <a:ext cx="1761446" cy="1950085"/>
          </a:xfrm>
          <a:prstGeom prst="homePlate">
            <a:avLst>
              <a:gd name="adj" fmla="val 25856"/>
            </a:avLst>
          </a:prstGeom>
          <a:solidFill>
            <a:srgbClr val="00B0F0">
              <a:alpha val="29804"/>
            </a:srgbClr>
          </a:solidFill>
          <a:ln w="63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en-IN" sz="1400" b="1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F7DC9D59-3C12-E4BC-0E4F-65B099373C63}"/>
              </a:ext>
            </a:extLst>
          </p:cNvPr>
          <p:cNvSpPr/>
          <p:nvPr/>
        </p:nvSpPr>
        <p:spPr>
          <a:xfrm rot="5400000">
            <a:off x="7048135" y="778284"/>
            <a:ext cx="1563284" cy="1980748"/>
          </a:xfrm>
          <a:prstGeom prst="homePlate">
            <a:avLst>
              <a:gd name="adj" fmla="val 25856"/>
            </a:avLst>
          </a:prstGeom>
          <a:solidFill>
            <a:srgbClr val="00B0F0">
              <a:alpha val="29804"/>
            </a:srgbClr>
          </a:solidFill>
          <a:ln w="63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en-IN" sz="1400" b="1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805E6-6E79-9061-6198-75C4FC752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38" y="391095"/>
            <a:ext cx="8496150" cy="461655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BUSINESS priorities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AD77BC-6547-A0BC-FB1E-F56FCA6AC3D4}"/>
              </a:ext>
            </a:extLst>
          </p:cNvPr>
          <p:cNvSpPr txBox="1"/>
          <p:nvPr/>
        </p:nvSpPr>
        <p:spPr>
          <a:xfrm>
            <a:off x="456705" y="1050083"/>
            <a:ext cx="1714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749"/>
            <a:r>
              <a:rPr lang="en-GB" sz="1400" b="1">
                <a:solidFill>
                  <a:prstClr val="white"/>
                </a:solidFill>
                <a:latin typeface="Trebuchet MS" panose="020B0703020202090204" pitchFamily="34" charset="0"/>
              </a:rPr>
              <a:t>Business Expansion</a:t>
            </a:r>
            <a:endParaRPr lang="en-US" sz="1800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F13817-2CD3-9208-4788-C763910DFD7D}"/>
              </a:ext>
            </a:extLst>
          </p:cNvPr>
          <p:cNvSpPr txBox="1"/>
          <p:nvPr/>
        </p:nvSpPr>
        <p:spPr>
          <a:xfrm>
            <a:off x="2616653" y="1050083"/>
            <a:ext cx="1714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749"/>
            <a:r>
              <a:rPr lang="en-US" sz="1400" b="1">
                <a:solidFill>
                  <a:prstClr val="white"/>
                </a:solidFill>
                <a:latin typeface="Trebuchet MS" panose="020B0703020202090204" pitchFamily="34" charset="0"/>
              </a:rPr>
              <a:t>Diverse Product Portfolio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50A0F8-467D-BA67-B845-21708F753876}"/>
              </a:ext>
            </a:extLst>
          </p:cNvPr>
          <p:cNvSpPr txBox="1"/>
          <p:nvPr/>
        </p:nvSpPr>
        <p:spPr>
          <a:xfrm>
            <a:off x="6979520" y="3214726"/>
            <a:ext cx="1714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749"/>
            <a:r>
              <a:rPr lang="en-US" sz="1400" b="1">
                <a:solidFill>
                  <a:srgbClr val="BED730"/>
                </a:solidFill>
                <a:latin typeface="Trebuchet MS" panose="020B0703020202090204" pitchFamily="34" charset="0"/>
              </a:rPr>
              <a:t>Cybersecurity &amp; GRC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A11D98-CF66-7A34-C8F9-6EE1A547B484}"/>
              </a:ext>
            </a:extLst>
          </p:cNvPr>
          <p:cNvSpPr txBox="1"/>
          <p:nvPr/>
        </p:nvSpPr>
        <p:spPr>
          <a:xfrm>
            <a:off x="6972376" y="1050083"/>
            <a:ext cx="1714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749"/>
            <a:r>
              <a:rPr lang="en-GB" sz="1400" b="1">
                <a:solidFill>
                  <a:prstClr val="white"/>
                </a:solidFill>
                <a:latin typeface="Trebuchet MS" panose="020B0703020202090204" pitchFamily="34" charset="0"/>
              </a:rPr>
              <a:t> Security &amp; Compliance 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1AC99A7-4409-BF82-6927-7E191720D99A}"/>
              </a:ext>
            </a:extLst>
          </p:cNvPr>
          <p:cNvSpPr/>
          <p:nvPr/>
        </p:nvSpPr>
        <p:spPr>
          <a:xfrm rot="5400000">
            <a:off x="433384" y="3019103"/>
            <a:ext cx="1761445" cy="1980000"/>
          </a:xfrm>
          <a:prstGeom prst="homePlate">
            <a:avLst>
              <a:gd name="adj" fmla="val 25856"/>
            </a:avLst>
          </a:prstGeom>
          <a:solidFill>
            <a:srgbClr val="00B0F0">
              <a:alpha val="50196"/>
            </a:srgbClr>
          </a:solidFill>
          <a:ln w="63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4"/>
            <a:endParaRPr lang="en-IN" sz="180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6C9BC-BE0D-5A18-11A5-F81962725035}"/>
              </a:ext>
            </a:extLst>
          </p:cNvPr>
          <p:cNvSpPr txBox="1"/>
          <p:nvPr/>
        </p:nvSpPr>
        <p:spPr>
          <a:xfrm>
            <a:off x="294617" y="3214726"/>
            <a:ext cx="20389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749"/>
            <a:r>
              <a:rPr lang="en-GB" sz="1400" b="1">
                <a:solidFill>
                  <a:srgbClr val="BED730"/>
                </a:solidFill>
                <a:latin typeface="Trebuchet MS" panose="020B0703020202090204" pitchFamily="34" charset="0"/>
              </a:rPr>
              <a:t>Integrated IT, Digital Marketplace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4819A51-D38C-FB8D-E0F4-DE5340F9403E}"/>
              </a:ext>
            </a:extLst>
          </p:cNvPr>
          <p:cNvSpPr/>
          <p:nvPr/>
        </p:nvSpPr>
        <p:spPr>
          <a:xfrm rot="5400000">
            <a:off x="2593331" y="3018736"/>
            <a:ext cx="1761447" cy="1980000"/>
          </a:xfrm>
          <a:prstGeom prst="homePlate">
            <a:avLst>
              <a:gd name="adj" fmla="val 25856"/>
            </a:avLst>
          </a:prstGeom>
          <a:solidFill>
            <a:srgbClr val="00B0F0">
              <a:alpha val="29804"/>
            </a:srgbClr>
          </a:solidFill>
          <a:ln w="63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en-IN" sz="1400" b="1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45B490-4396-22A7-659F-83B64A267A1B}"/>
              </a:ext>
            </a:extLst>
          </p:cNvPr>
          <p:cNvSpPr txBox="1"/>
          <p:nvPr/>
        </p:nvSpPr>
        <p:spPr>
          <a:xfrm>
            <a:off x="2616653" y="3214726"/>
            <a:ext cx="1714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749">
              <a:defRPr/>
            </a:pPr>
            <a:r>
              <a:rPr lang="en-US" sz="1400" b="1">
                <a:solidFill>
                  <a:srgbClr val="BED730"/>
                </a:solidFill>
                <a:latin typeface="Trebuchet MS"/>
              </a:rPr>
              <a:t>Digital-first Platforms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E609FDD2-D871-79FE-AC80-4B9C4C67DBEB}"/>
              </a:ext>
            </a:extLst>
          </p:cNvPr>
          <p:cNvSpPr/>
          <p:nvPr/>
        </p:nvSpPr>
        <p:spPr>
          <a:xfrm rot="5400000">
            <a:off x="4781782" y="3018735"/>
            <a:ext cx="1761447" cy="1980000"/>
          </a:xfrm>
          <a:prstGeom prst="homePlate">
            <a:avLst>
              <a:gd name="adj" fmla="val 25856"/>
            </a:avLst>
          </a:prstGeom>
          <a:solidFill>
            <a:srgbClr val="00B0F0">
              <a:alpha val="50196"/>
            </a:srgbClr>
          </a:solidFill>
          <a:ln w="63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4"/>
            <a:endParaRPr lang="en-IN" sz="180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CC9740-49D7-C6AD-3F34-7379F680AFB3}"/>
              </a:ext>
            </a:extLst>
          </p:cNvPr>
          <p:cNvSpPr txBox="1"/>
          <p:nvPr/>
        </p:nvSpPr>
        <p:spPr>
          <a:xfrm>
            <a:off x="4805104" y="3214726"/>
            <a:ext cx="1714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749"/>
            <a:r>
              <a:rPr lang="en-GB" sz="1400" b="1">
                <a:solidFill>
                  <a:srgbClr val="BED730"/>
                </a:solidFill>
                <a:latin typeface="Trebuchet MS" panose="020B0703020202090204" pitchFamily="34" charset="0"/>
              </a:rPr>
              <a:t>AI/ML &amp; </a:t>
            </a:r>
          </a:p>
          <a:p>
            <a:pPr algn="ctr" defTabSz="685749"/>
            <a:r>
              <a:rPr lang="en-GB" sz="1400" b="1">
                <a:solidFill>
                  <a:srgbClr val="BED730"/>
                </a:solidFill>
                <a:latin typeface="Trebuchet MS" panose="020B0703020202090204" pitchFamily="34" charset="0"/>
              </a:rPr>
              <a:t>Analytics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91A7B66B-44A7-9AB6-A1F3-750918887A41}"/>
              </a:ext>
            </a:extLst>
          </p:cNvPr>
          <p:cNvSpPr/>
          <p:nvPr/>
        </p:nvSpPr>
        <p:spPr>
          <a:xfrm rot="5400000">
            <a:off x="4880949" y="800196"/>
            <a:ext cx="1563113" cy="1980000"/>
          </a:xfrm>
          <a:prstGeom prst="homePlate">
            <a:avLst>
              <a:gd name="adj" fmla="val 25856"/>
            </a:avLst>
          </a:prstGeom>
          <a:solidFill>
            <a:srgbClr val="00B0F0">
              <a:alpha val="50196"/>
            </a:srgbClr>
          </a:solidFill>
          <a:ln w="6350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4"/>
            <a:endParaRPr lang="en-IN" sz="180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BA3938-7049-6FEB-2136-C8805F315D6D}"/>
              </a:ext>
            </a:extLst>
          </p:cNvPr>
          <p:cNvSpPr txBox="1"/>
          <p:nvPr/>
        </p:nvSpPr>
        <p:spPr>
          <a:xfrm>
            <a:off x="4805104" y="1050083"/>
            <a:ext cx="1714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749"/>
            <a:r>
              <a:rPr lang="en-GB" sz="1400" b="1">
                <a:solidFill>
                  <a:prstClr val="white"/>
                </a:solidFill>
                <a:latin typeface="Trebuchet MS" panose="020B0703020202090204" pitchFamily="34" charset="0"/>
              </a:rPr>
              <a:t>Operational Efficiency </a:t>
            </a:r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1B933E32-A017-55C7-E92B-E729C8049030}"/>
              </a:ext>
            </a:extLst>
          </p:cNvPr>
          <p:cNvSpPr txBox="1"/>
          <p:nvPr/>
        </p:nvSpPr>
        <p:spPr>
          <a:xfrm>
            <a:off x="323850" y="1568256"/>
            <a:ext cx="2153509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Expand operations to diverse geographical locations. </a:t>
            </a:r>
          </a:p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Enter new markets to support business growth and new customer access.</a:t>
            </a:r>
          </a:p>
        </p:txBody>
      </p:sp>
      <p:sp>
        <p:nvSpPr>
          <p:cNvPr id="26" name="TextBox 42">
            <a:extLst>
              <a:ext uri="{FF2B5EF4-FFF2-40B4-BE49-F238E27FC236}">
                <a16:creationId xmlns:a16="http://schemas.microsoft.com/office/drawing/2014/main" id="{8154935B-8C5B-77D9-9B0B-5137E1E2DCE0}"/>
              </a:ext>
            </a:extLst>
          </p:cNvPr>
          <p:cNvSpPr txBox="1"/>
          <p:nvPr/>
        </p:nvSpPr>
        <p:spPr>
          <a:xfrm>
            <a:off x="2490748" y="1568256"/>
            <a:ext cx="1980001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/>
                <a:cs typeface="Calibri" panose="020F0502020204030204" pitchFamily="34" charset="0"/>
              </a:rPr>
              <a:t>Innovative products/services for evolving customers’ needs.</a:t>
            </a:r>
          </a:p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/>
                <a:cs typeface="Calibri" panose="020F0502020204030204" pitchFamily="34" charset="0"/>
              </a:rPr>
              <a:t>Personalized experience and recommendations.</a:t>
            </a:r>
            <a:endParaRPr lang="en-US" sz="800">
              <a:solidFill>
                <a:prstClr val="white">
                  <a:lumMod val="95000"/>
                </a:prstClr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42">
            <a:extLst>
              <a:ext uri="{FF2B5EF4-FFF2-40B4-BE49-F238E27FC236}">
                <a16:creationId xmlns:a16="http://schemas.microsoft.com/office/drawing/2014/main" id="{C11813D5-B193-4C90-4B26-36424344DB88}"/>
              </a:ext>
            </a:extLst>
          </p:cNvPr>
          <p:cNvSpPr txBox="1"/>
          <p:nvPr/>
        </p:nvSpPr>
        <p:spPr>
          <a:xfrm>
            <a:off x="6860955" y="3734662"/>
            <a:ext cx="1958940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/>
                <a:cs typeface="Calibri" panose="020F0502020204030204" pitchFamily="34" charset="0"/>
              </a:rPr>
              <a:t>Next gen firewalls, intrusion detection, and encryption. Multi-factor authentication.</a:t>
            </a:r>
          </a:p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Automated compliance tools.</a:t>
            </a:r>
          </a:p>
        </p:txBody>
      </p:sp>
      <p:sp>
        <p:nvSpPr>
          <p:cNvPr id="28" name="TextBox 42">
            <a:extLst>
              <a:ext uri="{FF2B5EF4-FFF2-40B4-BE49-F238E27FC236}">
                <a16:creationId xmlns:a16="http://schemas.microsoft.com/office/drawing/2014/main" id="{6EE09476-5FCA-09E1-9328-84F2E8569A06}"/>
              </a:ext>
            </a:extLst>
          </p:cNvPr>
          <p:cNvSpPr txBox="1"/>
          <p:nvPr/>
        </p:nvSpPr>
        <p:spPr>
          <a:xfrm>
            <a:off x="6832453" y="1568256"/>
            <a:ext cx="1987442" cy="51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Ensuring robust security to protect user data, IPs, and critical systems. </a:t>
            </a:r>
          </a:p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Adhering to regulations.</a:t>
            </a:r>
          </a:p>
        </p:txBody>
      </p:sp>
      <p:sp>
        <p:nvSpPr>
          <p:cNvPr id="29" name="TextBox 42">
            <a:extLst>
              <a:ext uri="{FF2B5EF4-FFF2-40B4-BE49-F238E27FC236}">
                <a16:creationId xmlns:a16="http://schemas.microsoft.com/office/drawing/2014/main" id="{2EFEA5EC-C72E-DD9E-867F-852D65F6CAA9}"/>
              </a:ext>
            </a:extLst>
          </p:cNvPr>
          <p:cNvSpPr txBox="1"/>
          <p:nvPr/>
        </p:nvSpPr>
        <p:spPr>
          <a:xfrm>
            <a:off x="332038" y="3734661"/>
            <a:ext cx="1971813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Jumpstart biz operations in new locations.</a:t>
            </a:r>
          </a:p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Scalable, agile IT stack and digital marketplaces for global reach.</a:t>
            </a:r>
          </a:p>
        </p:txBody>
      </p:sp>
      <p:sp>
        <p:nvSpPr>
          <p:cNvPr id="30" name="TextBox 42">
            <a:extLst>
              <a:ext uri="{FF2B5EF4-FFF2-40B4-BE49-F238E27FC236}">
                <a16:creationId xmlns:a16="http://schemas.microsoft.com/office/drawing/2014/main" id="{A51F0F11-094A-58F4-D300-FA64ECC90F54}"/>
              </a:ext>
            </a:extLst>
          </p:cNvPr>
          <p:cNvSpPr txBox="1"/>
          <p:nvPr/>
        </p:nvSpPr>
        <p:spPr>
          <a:xfrm>
            <a:off x="2490749" y="3734662"/>
            <a:ext cx="1972384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/>
                <a:cs typeface="Calibri" panose="020F0502020204030204" pitchFamily="34" charset="0"/>
              </a:rPr>
              <a:t>Intuitive user experience across platforms </a:t>
            </a:r>
            <a:r>
              <a:rPr lang="en-US" sz="700">
                <a:solidFill>
                  <a:prstClr val="white">
                    <a:lumMod val="95000"/>
                  </a:prstClr>
                </a:solidFill>
                <a:latin typeface="Trebuchet MS"/>
                <a:cs typeface="Calibri" panose="020F0502020204030204" pitchFamily="34" charset="0"/>
              </a:rPr>
              <a:t>(mobile apps, internet portals, IVRs, open APIs, microservices, and cloud)</a:t>
            </a:r>
          </a:p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/>
                <a:cs typeface="Calibri" panose="020F0502020204030204" pitchFamily="34" charset="0"/>
              </a:rPr>
              <a:t>Faster time to market.</a:t>
            </a:r>
          </a:p>
        </p:txBody>
      </p:sp>
      <p:sp>
        <p:nvSpPr>
          <p:cNvPr id="31" name="TextBox 42">
            <a:extLst>
              <a:ext uri="{FF2B5EF4-FFF2-40B4-BE49-F238E27FC236}">
                <a16:creationId xmlns:a16="http://schemas.microsoft.com/office/drawing/2014/main" id="{706CAC99-773A-0AA2-32A4-69461B160930}"/>
              </a:ext>
            </a:extLst>
          </p:cNvPr>
          <p:cNvSpPr txBox="1"/>
          <p:nvPr/>
        </p:nvSpPr>
        <p:spPr>
          <a:xfrm>
            <a:off x="4679200" y="3734661"/>
            <a:ext cx="1973305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Automate routine tasks, improve decision-making.</a:t>
            </a:r>
          </a:p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Enable predictive maintenance and enhance service delivery.</a:t>
            </a:r>
          </a:p>
        </p:txBody>
      </p:sp>
      <p:sp>
        <p:nvSpPr>
          <p:cNvPr id="32" name="TextBox 42">
            <a:extLst>
              <a:ext uri="{FF2B5EF4-FFF2-40B4-BE49-F238E27FC236}">
                <a16:creationId xmlns:a16="http://schemas.microsoft.com/office/drawing/2014/main" id="{BB0DB4F4-2F8C-271C-E2AF-D6F6C1922A93}"/>
              </a:ext>
            </a:extLst>
          </p:cNvPr>
          <p:cNvSpPr txBox="1"/>
          <p:nvPr/>
        </p:nvSpPr>
        <p:spPr>
          <a:xfrm>
            <a:off x="4679200" y="1568256"/>
            <a:ext cx="1784663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Streamline operations, processes and resource usage.</a:t>
            </a:r>
          </a:p>
          <a:p>
            <a:pPr marL="93661" indent="-93661" defTabSz="685630"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800">
                <a:solidFill>
                  <a:prstClr val="white">
                    <a:lumMod val="9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Maximize productivity and reduce costs.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8E186D-3254-0C7E-C58C-C221BB859C42}"/>
              </a:ext>
            </a:extLst>
          </p:cNvPr>
          <p:cNvSpPr txBox="1"/>
          <p:nvPr/>
        </p:nvSpPr>
        <p:spPr>
          <a:xfrm>
            <a:off x="294617" y="2628572"/>
            <a:ext cx="4572000" cy="46166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defTabSz="914219">
              <a:spcBef>
                <a:spcPct val="0"/>
              </a:spcBef>
              <a:buNone/>
              <a:defRPr kumimoji="0" lang="en-US" sz="2400" b="1" i="0" u="none" strike="noStrike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Technology PRIORITIES</a:t>
            </a:r>
          </a:p>
        </p:txBody>
      </p:sp>
    </p:spTree>
    <p:extLst>
      <p:ext uri="{BB962C8B-B14F-4D97-AF65-F5344CB8AC3E}">
        <p14:creationId xmlns:p14="http://schemas.microsoft.com/office/powerpoint/2010/main" val="24066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5AF15-B771-9206-3FFB-BBF2E849A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B8DB-BBDE-E926-4DC7-08D704A4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88492"/>
            <a:ext cx="8496150" cy="461655"/>
          </a:xfrm>
        </p:spPr>
        <p:txBody>
          <a:bodyPr/>
          <a:lstStyle/>
          <a:p>
            <a:r>
              <a:rPr lang="en-US" dirty="0"/>
              <a:t>Data Center Advantage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E531-CF0E-3C09-734A-9AD8D4F5CF56}"/>
              </a:ext>
            </a:extLst>
          </p:cNvPr>
          <p:cNvSpPr txBox="1"/>
          <p:nvPr/>
        </p:nvSpPr>
        <p:spPr>
          <a:xfrm>
            <a:off x="1797804" y="1051972"/>
            <a:ext cx="231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RAS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 based design for future ready infrastructure  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039EC-A840-41EF-903B-9E29D3CD3A5B}"/>
              </a:ext>
            </a:extLst>
          </p:cNvPr>
          <p:cNvSpPr txBox="1"/>
          <p:nvPr/>
        </p:nvSpPr>
        <p:spPr>
          <a:xfrm>
            <a:off x="633875" y="2159304"/>
            <a:ext cx="237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14 DCs, 227+ </a:t>
            </a:r>
            <a:r>
              <a:rPr lang="en-US" sz="12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MW IT power, expanding to </a:t>
            </a: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407+ MW </a:t>
            </a:r>
            <a:r>
              <a:rPr lang="en-US" sz="12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by 2025</a:t>
            </a:r>
            <a:endParaRPr lang="en-IN" sz="120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C2C8D-F822-54C9-C4CE-1E31E845EF1E}"/>
              </a:ext>
            </a:extLst>
          </p:cNvPr>
          <p:cNvSpPr txBox="1"/>
          <p:nvPr/>
        </p:nvSpPr>
        <p:spPr>
          <a:xfrm>
            <a:off x="482891" y="3182997"/>
            <a:ext cx="23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78">
              <a:defRPr/>
            </a:pPr>
            <a:r>
              <a:rPr lang="en-US" sz="12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Campuses scalable to </a:t>
            </a:r>
          </a:p>
          <a:p>
            <a:pPr algn="r" defTabSz="457178">
              <a:defRPr/>
            </a:pP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970+ MW </a:t>
            </a:r>
            <a:r>
              <a:rPr lang="en-US" sz="12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with BTS capabilities</a:t>
            </a:r>
            <a:endParaRPr lang="en-IN" sz="120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2A64A-95F6-793C-D8EB-F4E3BF8A0537}"/>
              </a:ext>
            </a:extLst>
          </p:cNvPr>
          <p:cNvSpPr txBox="1"/>
          <p:nvPr/>
        </p:nvSpPr>
        <p:spPr>
          <a:xfrm>
            <a:off x="1866952" y="4010758"/>
            <a:ext cx="221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Enhanced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10 levels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of security with automation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F243D-7BDA-40E4-879A-C1648AD92CBF}"/>
              </a:ext>
            </a:extLst>
          </p:cNvPr>
          <p:cNvSpPr txBox="1"/>
          <p:nvPr/>
        </p:nvSpPr>
        <p:spPr>
          <a:xfrm>
            <a:off x="5013703" y="4010758"/>
            <a:ext cx="221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231 MW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renewable energy contracted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59D424-C901-CCD9-37D7-4E7D3D137DBA}"/>
              </a:ext>
            </a:extLst>
          </p:cNvPr>
          <p:cNvSpPr txBox="1"/>
          <p:nvPr/>
        </p:nvSpPr>
        <p:spPr>
          <a:xfrm>
            <a:off x="6261316" y="3182997"/>
            <a:ext cx="255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AI/ML led operational excellence with </a:t>
            </a: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100% uptime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1DCF4-0CA4-9952-C62D-65A2472D2B8A}"/>
              </a:ext>
            </a:extLst>
          </p:cNvPr>
          <p:cNvSpPr txBox="1"/>
          <p:nvPr/>
        </p:nvSpPr>
        <p:spPr>
          <a:xfrm>
            <a:off x="6180884" y="2146604"/>
            <a:ext cx="258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Hyperconnected</a:t>
            </a: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,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Carrier-neutral and Rich Interconnect ecosystem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6D222-819E-A2C4-FC65-B9F27AFABCDF}"/>
              </a:ext>
            </a:extLst>
          </p:cNvPr>
          <p:cNvSpPr txBox="1"/>
          <p:nvPr/>
        </p:nvSpPr>
        <p:spPr>
          <a:xfrm>
            <a:off x="5013704" y="1051971"/>
            <a:ext cx="315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Liquid &amp; Air-Cooling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r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eady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 Data Centers, up to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20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0 KW power/rack.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F39AD05-C6E3-EA00-4670-B8878F3E275B}"/>
              </a:ext>
            </a:extLst>
          </p:cNvPr>
          <p:cNvSpPr/>
          <p:nvPr/>
        </p:nvSpPr>
        <p:spPr>
          <a:xfrm>
            <a:off x="1816602" y="987425"/>
            <a:ext cx="2375692" cy="596793"/>
          </a:xfrm>
          <a:prstGeom prst="wedgeRoundRectCallout">
            <a:avLst>
              <a:gd name="adj1" fmla="val 33858"/>
              <a:gd name="adj2" fmla="val 141448"/>
              <a:gd name="adj3" fmla="val 16667"/>
            </a:avLst>
          </a:prstGeom>
          <a:noFill/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BEFEB26-93AA-C622-A756-1ADF1068FA27}"/>
              </a:ext>
            </a:extLst>
          </p:cNvPr>
          <p:cNvSpPr/>
          <p:nvPr/>
        </p:nvSpPr>
        <p:spPr>
          <a:xfrm>
            <a:off x="4951712" y="987425"/>
            <a:ext cx="3159685" cy="596793"/>
          </a:xfrm>
          <a:prstGeom prst="wedgeRoundRectCallout">
            <a:avLst>
              <a:gd name="adj1" fmla="val -38905"/>
              <a:gd name="adj2" fmla="val 141448"/>
              <a:gd name="adj3" fmla="val 16667"/>
            </a:avLst>
          </a:prstGeom>
          <a:noFill/>
          <a:ln w="63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D156D96A-0541-7A16-F645-D39A89EB0E32}"/>
              </a:ext>
            </a:extLst>
          </p:cNvPr>
          <p:cNvSpPr/>
          <p:nvPr/>
        </p:nvSpPr>
        <p:spPr>
          <a:xfrm>
            <a:off x="575484" y="2098952"/>
            <a:ext cx="2479314" cy="596793"/>
          </a:xfrm>
          <a:prstGeom prst="wedgeRoundRectCallout">
            <a:avLst>
              <a:gd name="adj1" fmla="val 59014"/>
              <a:gd name="adj2" fmla="val -2727"/>
              <a:gd name="adj3" fmla="val 16667"/>
            </a:avLst>
          </a:prstGeom>
          <a:noFill/>
          <a:ln w="63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AA52649D-ED7F-75DF-3019-7333C79E8AE1}"/>
              </a:ext>
            </a:extLst>
          </p:cNvPr>
          <p:cNvSpPr/>
          <p:nvPr/>
        </p:nvSpPr>
        <p:spPr>
          <a:xfrm>
            <a:off x="6089204" y="2098952"/>
            <a:ext cx="2716201" cy="596793"/>
          </a:xfrm>
          <a:prstGeom prst="wedgeRoundRectCallout">
            <a:avLst>
              <a:gd name="adj1" fmla="val -60971"/>
              <a:gd name="adj2" fmla="val -9288"/>
              <a:gd name="adj3" fmla="val 16667"/>
            </a:avLst>
          </a:prstGeom>
          <a:noFill/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AC4FC304-A541-F46C-5A2B-694E8ADF8D00}"/>
              </a:ext>
            </a:extLst>
          </p:cNvPr>
          <p:cNvSpPr/>
          <p:nvPr/>
        </p:nvSpPr>
        <p:spPr>
          <a:xfrm>
            <a:off x="323851" y="3124184"/>
            <a:ext cx="2632452" cy="596793"/>
          </a:xfrm>
          <a:prstGeom prst="wedgeRoundRectCallout">
            <a:avLst>
              <a:gd name="adj1" fmla="val 58649"/>
              <a:gd name="adj2" fmla="val -50726"/>
              <a:gd name="adj3" fmla="val 16667"/>
            </a:avLst>
          </a:prstGeom>
          <a:noFill/>
          <a:ln w="63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BA9F93F2-33A5-426F-7365-7A94147D9CDE}"/>
              </a:ext>
            </a:extLst>
          </p:cNvPr>
          <p:cNvSpPr/>
          <p:nvPr/>
        </p:nvSpPr>
        <p:spPr>
          <a:xfrm>
            <a:off x="6187698" y="3124184"/>
            <a:ext cx="2632452" cy="596793"/>
          </a:xfrm>
          <a:prstGeom prst="wedgeRoundRectCallout">
            <a:avLst>
              <a:gd name="adj1" fmla="val -62337"/>
              <a:gd name="adj2" fmla="val -50726"/>
              <a:gd name="adj3" fmla="val 16667"/>
            </a:avLst>
          </a:prstGeom>
          <a:noFill/>
          <a:ln w="63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C23EB78A-2FD3-F719-989D-070CEF804AEB}"/>
              </a:ext>
            </a:extLst>
          </p:cNvPr>
          <p:cNvSpPr/>
          <p:nvPr/>
        </p:nvSpPr>
        <p:spPr>
          <a:xfrm flipV="1">
            <a:off x="1816602" y="3932990"/>
            <a:ext cx="2375692" cy="596793"/>
          </a:xfrm>
          <a:prstGeom prst="wedgeRoundRectCallout">
            <a:avLst>
              <a:gd name="adj1" fmla="val 33532"/>
              <a:gd name="adj2" fmla="val 97300"/>
              <a:gd name="adj3" fmla="val 16667"/>
            </a:avLst>
          </a:prstGeom>
          <a:noFill/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275F4A33-CD19-6354-0590-7B9A782A71E2}"/>
              </a:ext>
            </a:extLst>
          </p:cNvPr>
          <p:cNvSpPr/>
          <p:nvPr/>
        </p:nvSpPr>
        <p:spPr>
          <a:xfrm flipV="1">
            <a:off x="4951711" y="3932990"/>
            <a:ext cx="2325338" cy="596793"/>
          </a:xfrm>
          <a:prstGeom prst="wedgeRoundRectCallout">
            <a:avLst>
              <a:gd name="adj1" fmla="val -33795"/>
              <a:gd name="adj2" fmla="val 105091"/>
              <a:gd name="adj3" fmla="val 16667"/>
            </a:avLst>
          </a:prstGeom>
          <a:noFill/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35C35E-43E3-93C0-1AEB-EC2D884DFF32}"/>
              </a:ext>
            </a:extLst>
          </p:cNvPr>
          <p:cNvSpPr txBox="1"/>
          <p:nvPr/>
        </p:nvSpPr>
        <p:spPr>
          <a:xfrm>
            <a:off x="241664" y="535629"/>
            <a:ext cx="8578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Hyperscale, Hyperconnected, Green, AI-ready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516138D-1343-646A-CFF2-7C45E5F60687}"/>
              </a:ext>
            </a:extLst>
          </p:cNvPr>
          <p:cNvSpPr/>
          <p:nvPr/>
        </p:nvSpPr>
        <p:spPr>
          <a:xfrm>
            <a:off x="3175560" y="2107109"/>
            <a:ext cx="2805193" cy="1570311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44172-B9D1-E850-53F9-546422358544}"/>
              </a:ext>
            </a:extLst>
          </p:cNvPr>
          <p:cNvSpPr txBox="1"/>
          <p:nvPr/>
        </p:nvSpPr>
        <p:spPr>
          <a:xfrm>
            <a:off x="3458462" y="2406843"/>
            <a:ext cx="2379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</a:rPr>
              <a:t>India’s Data Center Powerhouse for over 2 decades</a:t>
            </a:r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671C53-5F52-460E-0462-93C679BA08FB}"/>
              </a:ext>
            </a:extLst>
          </p:cNvPr>
          <p:cNvSpPr txBox="1"/>
          <p:nvPr/>
        </p:nvSpPr>
        <p:spPr>
          <a:xfrm>
            <a:off x="3318512" y="2788964"/>
            <a:ext cx="2519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</a:rPr>
              <a:t>3 of 4 Hyperscalers, Global OTT &amp; Social media players, 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</a:rPr>
              <a:t>India’s Top 5 banks, 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</a:rPr>
              <a:t> and 600+ enterprises…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76DC56-B783-D357-6361-71F81025A00D}"/>
              </a:ext>
            </a:extLst>
          </p:cNvPr>
          <p:cNvSpPr txBox="1"/>
          <p:nvPr/>
        </p:nvSpPr>
        <p:spPr>
          <a:xfrm>
            <a:off x="3197824" y="4803152"/>
            <a:ext cx="3425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bg1">
                    <a:lumMod val="65000"/>
                  </a:schemeClr>
                </a:solidFill>
                <a:latin typeface="Trebuchet MS" panose="020B0703020202090204" pitchFamily="34" charset="0"/>
              </a:rPr>
              <a:t>* Alternative BTS Design available for higher capacity for AI applications.</a:t>
            </a:r>
          </a:p>
          <a:p>
            <a:r>
              <a:rPr lang="en-US" sz="700">
                <a:solidFill>
                  <a:schemeClr val="bg1">
                    <a:lumMod val="65000"/>
                  </a:schemeClr>
                </a:solidFill>
                <a:latin typeface="Trebuchet MS" panose="020B0703020202090204" pitchFamily="34" charset="0"/>
              </a:rPr>
              <a:t>40-50MW per tower can be deployed with 100% Liquid Cooled @ 40-200 KW/rack</a:t>
            </a:r>
          </a:p>
        </p:txBody>
      </p:sp>
    </p:spTree>
    <p:extLst>
      <p:ext uri="{BB962C8B-B14F-4D97-AF65-F5344CB8AC3E}">
        <p14:creationId xmlns:p14="http://schemas.microsoft.com/office/powerpoint/2010/main" val="38771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B95C92-1ABC-80D1-74EA-5000DE53CE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3396343"/>
            <a:ext cx="8496300" cy="1335995"/>
          </a:xfrm>
        </p:spPr>
        <p:txBody>
          <a:bodyPr/>
          <a:lstStyle/>
          <a:p>
            <a:r>
              <a:rPr lang="en-US" dirty="0" err="1"/>
              <a:t>Cloudinfinit</a:t>
            </a:r>
            <a:r>
              <a:rPr lang="en-US" dirty="0"/>
              <a:t> &amp; IT Managed Services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2400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1292CE0-DD8F-98B7-A538-3EA743D5EDD9}"/>
              </a:ext>
            </a:extLst>
          </p:cNvPr>
          <p:cNvGrpSpPr/>
          <p:nvPr/>
        </p:nvGrpSpPr>
        <p:grpSpPr>
          <a:xfrm>
            <a:off x="4784117" y="2364609"/>
            <a:ext cx="3871162" cy="2088253"/>
            <a:chOff x="-63422" y="1277523"/>
            <a:chExt cx="3715352" cy="2004203"/>
          </a:xfrm>
          <a:effectLst>
            <a:glow rad="127000">
              <a:schemeClr val="tx2">
                <a:lumMod val="50000"/>
              </a:schemeClr>
            </a:glow>
          </a:effectLst>
        </p:grpSpPr>
        <p:sp>
          <p:nvSpPr>
            <p:cNvPr id="5" name="Rectangle: Rounded Corners 13">
              <a:extLst>
                <a:ext uri="{FF2B5EF4-FFF2-40B4-BE49-F238E27FC236}">
                  <a16:creationId xmlns:a16="http://schemas.microsoft.com/office/drawing/2014/main" id="{8095441C-0DB8-FFAB-6743-A0496F97901A}"/>
                </a:ext>
              </a:extLst>
            </p:cNvPr>
            <p:cNvSpPr/>
            <p:nvPr/>
          </p:nvSpPr>
          <p:spPr>
            <a:xfrm>
              <a:off x="-63422" y="1277523"/>
              <a:ext cx="3715352" cy="2004203"/>
            </a:xfrm>
            <a:prstGeom prst="roundRect">
              <a:avLst>
                <a:gd name="adj" fmla="val 7435"/>
              </a:avLst>
            </a:prstGeom>
            <a:solidFill>
              <a:schemeClr val="bg1"/>
            </a:solidFill>
            <a:ln>
              <a:noFill/>
              <a:headEnd type="triangle" w="med" len="med"/>
              <a:tailEnd type="triangle" w="med" len="med"/>
            </a:ln>
            <a:effectLst>
              <a:glow rad="2286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6">
                <a:defRPr/>
              </a:pPr>
              <a:endParaRPr lang="en-IN" dirty="0">
                <a:solidFill>
                  <a:prstClr val="white"/>
                </a:solidFill>
                <a:latin typeface="TheSansOffice" panose="020B0503040302060204" pitchFamily="34" charset="0"/>
              </a:endParaRPr>
            </a:p>
          </p:txBody>
        </p:sp>
        <p:sp>
          <p:nvSpPr>
            <p:cNvPr id="8" name="object 28">
              <a:extLst>
                <a:ext uri="{FF2B5EF4-FFF2-40B4-BE49-F238E27FC236}">
                  <a16:creationId xmlns:a16="http://schemas.microsoft.com/office/drawing/2014/main" id="{DFEBCD56-4218-4F1A-D052-9222650A1ACB}"/>
                </a:ext>
              </a:extLst>
            </p:cNvPr>
            <p:cNvSpPr/>
            <p:nvPr/>
          </p:nvSpPr>
          <p:spPr>
            <a:xfrm>
              <a:off x="53124" y="1440780"/>
              <a:ext cx="3517849" cy="368768"/>
            </a:xfrm>
            <a:prstGeom prst="roundRect">
              <a:avLst>
                <a:gd name="adj" fmla="val 50000"/>
              </a:avLst>
            </a:prstGeom>
            <a:solidFill>
              <a:srgbClr val="BDD63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 anchor="ctr"/>
            <a:lstStyle/>
            <a:p>
              <a:pPr algn="ctr" defTabSz="914196">
                <a:defRPr/>
              </a:pPr>
              <a:r>
                <a:rPr lang="en-US" sz="1400" dirty="0">
                  <a:latin typeface="TheSansOffice" panose="020B0503040302060204" pitchFamily="34" charset="0"/>
                </a:rPr>
                <a:t>SIFY CLOUDINFINIT ENTERPRISE PLATFORM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56E023-5D35-0B8C-C4DD-77ECCFCC865D}"/>
                </a:ext>
              </a:extLst>
            </p:cNvPr>
            <p:cNvGrpSpPr/>
            <p:nvPr/>
          </p:nvGrpSpPr>
          <p:grpSpPr>
            <a:xfrm>
              <a:off x="1759606" y="1982878"/>
              <a:ext cx="918522" cy="1080000"/>
              <a:chOff x="1973903" y="1982878"/>
              <a:chExt cx="918522" cy="1080000"/>
            </a:xfrm>
          </p:grpSpPr>
          <p:sp>
            <p:nvSpPr>
              <p:cNvPr id="26" name="object 40">
                <a:extLst>
                  <a:ext uri="{FF2B5EF4-FFF2-40B4-BE49-F238E27FC236}">
                    <a16:creationId xmlns:a16="http://schemas.microsoft.com/office/drawing/2014/main" id="{FA535FFD-F115-EB79-D56D-5D009BFE1919}"/>
                  </a:ext>
                </a:extLst>
              </p:cNvPr>
              <p:cNvSpPr/>
              <p:nvPr/>
            </p:nvSpPr>
            <p:spPr>
              <a:xfrm>
                <a:off x="2019164" y="1982878"/>
                <a:ext cx="828000" cy="1080000"/>
              </a:xfrm>
              <a:custGeom>
                <a:avLst/>
                <a:gdLst/>
                <a:ahLst/>
                <a:cxnLst/>
                <a:rect l="l" t="t" r="r" b="b"/>
                <a:pathLst>
                  <a:path w="411480" h="594360">
                    <a:moveTo>
                      <a:pt x="411480" y="594360"/>
                    </a:moveTo>
                    <a:lnTo>
                      <a:pt x="0" y="594360"/>
                    </a:lnTo>
                    <a:lnTo>
                      <a:pt x="0" y="0"/>
                    </a:lnTo>
                    <a:lnTo>
                      <a:pt x="411480" y="0"/>
                    </a:lnTo>
                    <a:lnTo>
                      <a:pt x="411480" y="594360"/>
                    </a:lnTo>
                    <a:close/>
                  </a:path>
                </a:pathLst>
              </a:custGeom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/>
              <a:lstStyle/>
              <a:p>
                <a:pPr defTabSz="914196">
                  <a:defRPr/>
                </a:pPr>
                <a:endParaRPr sz="1013" dirty="0">
                  <a:solidFill>
                    <a:prstClr val="black"/>
                  </a:solidFill>
                  <a:latin typeface="TheSansOffice" panose="020B0503040302060204" pitchFamily="34" charset="0"/>
                </a:endParaRPr>
              </a:p>
            </p:txBody>
          </p:sp>
          <p:sp>
            <p:nvSpPr>
              <p:cNvPr id="27" name="object 46">
                <a:extLst>
                  <a:ext uri="{FF2B5EF4-FFF2-40B4-BE49-F238E27FC236}">
                    <a16:creationId xmlns:a16="http://schemas.microsoft.com/office/drawing/2014/main" id="{28946E1E-9BB8-268E-383F-68B1FD712C4D}"/>
                  </a:ext>
                </a:extLst>
              </p:cNvPr>
              <p:cNvSpPr txBox="1"/>
              <p:nvPr/>
            </p:nvSpPr>
            <p:spPr>
              <a:xfrm>
                <a:off x="1973903" y="2048509"/>
                <a:ext cx="918522" cy="275173"/>
              </a:xfrm>
              <a:prstGeom prst="rect">
                <a:avLst/>
              </a:prstGeom>
            </p:spPr>
            <p:txBody>
              <a:bodyPr vert="horz" wrap="square" lIns="0" tIns="8096" rIns="0" bIns="0" rtlCol="0" anchor="t">
                <a:spAutoFit/>
              </a:bodyPr>
              <a:lstStyle/>
              <a:p>
                <a:pPr marL="13335" marR="3810" indent="-4445" algn="ctr" defTabSz="914196">
                  <a:lnSpc>
                    <a:spcPct val="104200"/>
                  </a:lnSpc>
                  <a:spcBef>
                    <a:spcPts val="64"/>
                  </a:spcBef>
                  <a:defRPr/>
                </a:pPr>
                <a:r>
                  <a:rPr lang="en-US" sz="9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/>
                  </a:rPr>
                  <a:t>SOVEREIGN </a:t>
                </a:r>
                <a:br>
                  <a:rPr lang="en-US" sz="9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/>
                  </a:rPr>
                </a:br>
                <a:r>
                  <a:rPr lang="en-US" sz="900" b="1" dirty="0">
                    <a:solidFill>
                      <a:schemeClr val="accent6">
                        <a:lumMod val="75000"/>
                      </a:schemeClr>
                    </a:solidFill>
                    <a:latin typeface="+mj-lt"/>
                    <a:cs typeface="Arial"/>
                  </a:rPr>
                  <a:t>AI CLOUD</a:t>
                </a:r>
              </a:p>
            </p:txBody>
          </p:sp>
          <p:sp>
            <p:nvSpPr>
              <p:cNvPr id="28" name="object 52">
                <a:extLst>
                  <a:ext uri="{FF2B5EF4-FFF2-40B4-BE49-F238E27FC236}">
                    <a16:creationId xmlns:a16="http://schemas.microsoft.com/office/drawing/2014/main" id="{C03D22BE-2AF4-794B-F9F7-AA02362079BD}"/>
                  </a:ext>
                </a:extLst>
              </p:cNvPr>
              <p:cNvSpPr/>
              <p:nvPr/>
            </p:nvSpPr>
            <p:spPr>
              <a:xfrm>
                <a:off x="2156067" y="2358340"/>
                <a:ext cx="554194" cy="591795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914196">
                  <a:defRPr/>
                </a:pPr>
                <a:endParaRPr sz="1013" dirty="0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1E93F3-70D6-DDC4-4466-307ADD9FCC6B}"/>
                </a:ext>
              </a:extLst>
            </p:cNvPr>
            <p:cNvGrpSpPr/>
            <p:nvPr/>
          </p:nvGrpSpPr>
          <p:grpSpPr>
            <a:xfrm>
              <a:off x="907172" y="1982878"/>
              <a:ext cx="828000" cy="1080000"/>
              <a:chOff x="974390" y="1982878"/>
              <a:chExt cx="828000" cy="1080000"/>
            </a:xfrm>
          </p:grpSpPr>
          <p:sp>
            <p:nvSpPr>
              <p:cNvPr id="23" name="object 42">
                <a:extLst>
                  <a:ext uri="{FF2B5EF4-FFF2-40B4-BE49-F238E27FC236}">
                    <a16:creationId xmlns:a16="http://schemas.microsoft.com/office/drawing/2014/main" id="{CB9DE350-41C7-2714-39F9-359EB1782B9B}"/>
                  </a:ext>
                </a:extLst>
              </p:cNvPr>
              <p:cNvSpPr/>
              <p:nvPr/>
            </p:nvSpPr>
            <p:spPr>
              <a:xfrm>
                <a:off x="974390" y="1982878"/>
                <a:ext cx="828000" cy="1080000"/>
              </a:xfrm>
              <a:custGeom>
                <a:avLst/>
                <a:gdLst/>
                <a:ahLst/>
                <a:cxnLst/>
                <a:rect l="l" t="t" r="r" b="b"/>
                <a:pathLst>
                  <a:path w="411480" h="594360">
                    <a:moveTo>
                      <a:pt x="411480" y="594360"/>
                    </a:moveTo>
                    <a:lnTo>
                      <a:pt x="0" y="594360"/>
                    </a:lnTo>
                    <a:lnTo>
                      <a:pt x="0" y="0"/>
                    </a:lnTo>
                    <a:lnTo>
                      <a:pt x="411480" y="0"/>
                    </a:lnTo>
                    <a:lnTo>
                      <a:pt x="411480" y="594360"/>
                    </a:lnTo>
                    <a:close/>
                  </a:path>
                </a:pathLst>
              </a:custGeom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/>
              <a:lstStyle/>
              <a:p>
                <a:pPr defTabSz="914196">
                  <a:defRPr/>
                </a:pPr>
                <a:endParaRPr sz="1013" dirty="0">
                  <a:solidFill>
                    <a:prstClr val="black"/>
                  </a:solidFill>
                  <a:latin typeface="TheSansOffice" panose="020B0503040302060204" pitchFamily="34" charset="0"/>
                </a:endParaRPr>
              </a:p>
            </p:txBody>
          </p:sp>
          <p:sp>
            <p:nvSpPr>
              <p:cNvPr id="24" name="object 44">
                <a:extLst>
                  <a:ext uri="{FF2B5EF4-FFF2-40B4-BE49-F238E27FC236}">
                    <a16:creationId xmlns:a16="http://schemas.microsoft.com/office/drawing/2014/main" id="{257B9EAA-A7F0-5301-FF4B-B2A74B13D3BF}"/>
                  </a:ext>
                </a:extLst>
              </p:cNvPr>
              <p:cNvSpPr txBox="1"/>
              <p:nvPr/>
            </p:nvSpPr>
            <p:spPr>
              <a:xfrm>
                <a:off x="1042328" y="2048509"/>
                <a:ext cx="692125" cy="275173"/>
              </a:xfrm>
              <a:prstGeom prst="rect">
                <a:avLst/>
              </a:prstGeom>
            </p:spPr>
            <p:txBody>
              <a:bodyPr vert="horz" wrap="square" lIns="0" tIns="8096" rIns="0" bIns="0" rtlCol="0">
                <a:spAutoFit/>
              </a:bodyPr>
              <a:lstStyle/>
              <a:p>
                <a:pPr marL="9525" marR="3810" indent="10478" algn="ctr" defTabSz="914196">
                  <a:lnSpc>
                    <a:spcPct val="104200"/>
                  </a:lnSpc>
                  <a:spcBef>
                    <a:spcPts val="64"/>
                  </a:spcBef>
                  <a:defRPr/>
                </a:pPr>
                <a:r>
                  <a:rPr lang="en-IN" sz="900" b="1" dirty="0">
                    <a:solidFill>
                      <a:srgbClr val="556778"/>
                    </a:solidFill>
                    <a:latin typeface="+mj-lt"/>
                    <a:cs typeface="Arial"/>
                  </a:rPr>
                  <a:t>ENTERPRISE S</a:t>
                </a:r>
                <a:r>
                  <a:rPr sz="900" b="1" dirty="0">
                    <a:solidFill>
                      <a:srgbClr val="556778"/>
                    </a:solidFill>
                    <a:latin typeface="+mj-lt"/>
                    <a:cs typeface="Arial"/>
                  </a:rPr>
                  <a:t>AP</a:t>
                </a:r>
                <a:r>
                  <a:rPr lang="en-IN" sz="900" b="1" dirty="0">
                    <a:solidFill>
                      <a:srgbClr val="556778"/>
                    </a:solidFill>
                    <a:latin typeface="+mj-lt"/>
                    <a:cs typeface="Arial"/>
                  </a:rPr>
                  <a:t> </a:t>
                </a:r>
                <a:r>
                  <a:rPr sz="900" b="1" dirty="0">
                    <a:solidFill>
                      <a:srgbClr val="556778"/>
                    </a:solidFill>
                    <a:latin typeface="+mj-lt"/>
                    <a:cs typeface="Arial"/>
                  </a:rPr>
                  <a:t>GRID</a:t>
                </a:r>
                <a:endParaRPr sz="900" b="1" dirty="0">
                  <a:solidFill>
                    <a:prstClr val="black"/>
                  </a:solidFill>
                  <a:latin typeface="+mj-lt"/>
                  <a:cs typeface="Arial"/>
                </a:endParaRPr>
              </a:p>
            </p:txBody>
          </p:sp>
          <p:pic>
            <p:nvPicPr>
              <p:cNvPr id="25" name="Picture 8" descr="Image result for sap  logo">
                <a:extLst>
                  <a:ext uri="{FF2B5EF4-FFF2-40B4-BE49-F238E27FC236}">
                    <a16:creationId xmlns:a16="http://schemas.microsoft.com/office/drawing/2014/main" id="{9D659227-EBFA-4206-9373-76AFFE9A10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925" y="2575400"/>
                <a:ext cx="642930" cy="3723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6ABCF31-3992-A8D7-9FFE-B97ACEFCA6E5}"/>
                </a:ext>
              </a:extLst>
            </p:cNvPr>
            <p:cNvGrpSpPr/>
            <p:nvPr/>
          </p:nvGrpSpPr>
          <p:grpSpPr>
            <a:xfrm>
              <a:off x="54738" y="1985553"/>
              <a:ext cx="828000" cy="1080000"/>
              <a:chOff x="54738" y="1985553"/>
              <a:chExt cx="828000" cy="1080000"/>
            </a:xfrm>
          </p:grpSpPr>
          <p:sp>
            <p:nvSpPr>
              <p:cNvPr id="18" name="object 38">
                <a:extLst>
                  <a:ext uri="{FF2B5EF4-FFF2-40B4-BE49-F238E27FC236}">
                    <a16:creationId xmlns:a16="http://schemas.microsoft.com/office/drawing/2014/main" id="{A24B5DC0-24CE-FE46-E9E0-8274A9C9D5B7}"/>
                  </a:ext>
                </a:extLst>
              </p:cNvPr>
              <p:cNvSpPr/>
              <p:nvPr/>
            </p:nvSpPr>
            <p:spPr>
              <a:xfrm>
                <a:off x="54738" y="1985553"/>
                <a:ext cx="828000" cy="1080000"/>
              </a:xfrm>
              <a:custGeom>
                <a:avLst/>
                <a:gdLst/>
                <a:ahLst/>
                <a:cxnLst/>
                <a:rect l="l" t="t" r="r" b="b"/>
                <a:pathLst>
                  <a:path w="411480" h="594360">
                    <a:moveTo>
                      <a:pt x="411479" y="594360"/>
                    </a:moveTo>
                    <a:lnTo>
                      <a:pt x="0" y="594360"/>
                    </a:lnTo>
                    <a:lnTo>
                      <a:pt x="0" y="0"/>
                    </a:lnTo>
                    <a:lnTo>
                      <a:pt x="411479" y="0"/>
                    </a:lnTo>
                    <a:lnTo>
                      <a:pt x="411479" y="594360"/>
                    </a:lnTo>
                    <a:close/>
                  </a:path>
                </a:pathLst>
              </a:custGeom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/>
              <a:lstStyle/>
              <a:p>
                <a:pPr defTabSz="914196">
                  <a:defRPr/>
                </a:pPr>
                <a:endParaRPr sz="1013" dirty="0">
                  <a:solidFill>
                    <a:prstClr val="black"/>
                  </a:solidFill>
                  <a:latin typeface="TheSansOffice" panose="020B0503040302060204" pitchFamily="34" charset="0"/>
                </a:endParaRPr>
              </a:p>
            </p:txBody>
          </p:sp>
          <p:pic>
            <p:nvPicPr>
              <p:cNvPr id="19" name="Picture 2" descr="Hybrid Cloud Services | Sify CloudInfinit Services">
                <a:extLst>
                  <a:ext uri="{FF2B5EF4-FFF2-40B4-BE49-F238E27FC236}">
                    <a16:creationId xmlns:a16="http://schemas.microsoft.com/office/drawing/2014/main" id="{050305CA-6274-87AC-7592-A94E1CFAC4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4015" y="2048509"/>
                <a:ext cx="767897" cy="17712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2FFA913-EB76-D02C-13C8-0E39DB4AE999}"/>
                  </a:ext>
                </a:extLst>
              </p:cNvPr>
              <p:cNvGrpSpPr/>
              <p:nvPr/>
            </p:nvGrpSpPr>
            <p:grpSpPr>
              <a:xfrm>
                <a:off x="158700" y="2430559"/>
                <a:ext cx="620076" cy="510044"/>
                <a:chOff x="161467" y="2430559"/>
                <a:chExt cx="620076" cy="510044"/>
              </a:xfrm>
            </p:grpSpPr>
            <p:pic>
              <p:nvPicPr>
                <p:cNvPr id="21" name="Graphic 20" descr="Syncing cloud with solid fill">
                  <a:extLst>
                    <a:ext uri="{FF2B5EF4-FFF2-40B4-BE49-F238E27FC236}">
                      <a16:creationId xmlns:a16="http://schemas.microsoft.com/office/drawing/2014/main" id="{83454A60-13CD-7CE4-8024-C2EA78B496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767" y="2519459"/>
                  <a:ext cx="378776" cy="421144"/>
                </a:xfrm>
                <a:prstGeom prst="rect">
                  <a:avLst/>
                </a:prstGeom>
              </p:spPr>
            </p:pic>
            <p:pic>
              <p:nvPicPr>
                <p:cNvPr id="22" name="Graphic 21" descr="Syncing cloud with solid fill">
                  <a:extLst>
                    <a:ext uri="{FF2B5EF4-FFF2-40B4-BE49-F238E27FC236}">
                      <a16:creationId xmlns:a16="http://schemas.microsoft.com/office/drawing/2014/main" id="{4709D3BF-415C-0948-D1D7-F92DB2591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467" y="2430559"/>
                  <a:ext cx="378776" cy="42114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6ADDE9-6A21-A8C4-8DE8-934F0FC2066D}"/>
                </a:ext>
              </a:extLst>
            </p:cNvPr>
            <p:cNvGrpSpPr/>
            <p:nvPr/>
          </p:nvGrpSpPr>
          <p:grpSpPr>
            <a:xfrm>
              <a:off x="2702562" y="1982879"/>
              <a:ext cx="894790" cy="1080000"/>
              <a:chOff x="2915922" y="1982879"/>
              <a:chExt cx="894790" cy="1080000"/>
            </a:xfrm>
          </p:grpSpPr>
          <p:sp>
            <p:nvSpPr>
              <p:cNvPr id="13" name="object 39">
                <a:extLst>
                  <a:ext uri="{FF2B5EF4-FFF2-40B4-BE49-F238E27FC236}">
                    <a16:creationId xmlns:a16="http://schemas.microsoft.com/office/drawing/2014/main" id="{C296D2A6-F2C9-93DD-397F-57D61045B631}"/>
                  </a:ext>
                </a:extLst>
              </p:cNvPr>
              <p:cNvSpPr/>
              <p:nvPr/>
            </p:nvSpPr>
            <p:spPr>
              <a:xfrm>
                <a:off x="2949317" y="1982879"/>
                <a:ext cx="828000" cy="1080000"/>
              </a:xfrm>
              <a:custGeom>
                <a:avLst/>
                <a:gdLst/>
                <a:ahLst/>
                <a:cxnLst/>
                <a:rect l="l" t="t" r="r" b="b"/>
                <a:pathLst>
                  <a:path w="411479" h="594360">
                    <a:moveTo>
                      <a:pt x="411467" y="594360"/>
                    </a:moveTo>
                    <a:lnTo>
                      <a:pt x="0" y="594360"/>
                    </a:lnTo>
                    <a:lnTo>
                      <a:pt x="0" y="0"/>
                    </a:lnTo>
                    <a:lnTo>
                      <a:pt x="411467" y="0"/>
                    </a:lnTo>
                    <a:lnTo>
                      <a:pt x="411467" y="594360"/>
                    </a:lnTo>
                    <a:close/>
                  </a:path>
                </a:pathLst>
              </a:custGeom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lIns="0" tIns="0" rIns="0" bIns="0" rtlCol="0"/>
              <a:lstStyle/>
              <a:p>
                <a:pPr defTabSz="914196">
                  <a:defRPr/>
                </a:pPr>
                <a:endParaRPr sz="1013" dirty="0">
                  <a:solidFill>
                    <a:prstClr val="black"/>
                  </a:solidFill>
                  <a:latin typeface="TheSansOffice" panose="020B0503040302060204" pitchFamily="34" charset="0"/>
                </a:endParaRPr>
              </a:p>
            </p:txBody>
          </p:sp>
          <p:sp>
            <p:nvSpPr>
              <p:cNvPr id="14" name="object 47">
                <a:extLst>
                  <a:ext uri="{FF2B5EF4-FFF2-40B4-BE49-F238E27FC236}">
                    <a16:creationId xmlns:a16="http://schemas.microsoft.com/office/drawing/2014/main" id="{7CB14A93-BBAE-D93C-5C0C-6CAD2CF67C51}"/>
                  </a:ext>
                </a:extLst>
              </p:cNvPr>
              <p:cNvSpPr txBox="1"/>
              <p:nvPr/>
            </p:nvSpPr>
            <p:spPr>
              <a:xfrm>
                <a:off x="2915922" y="2048509"/>
                <a:ext cx="894790" cy="142617"/>
              </a:xfrm>
              <a:prstGeom prst="rect">
                <a:avLst/>
              </a:prstGeom>
            </p:spPr>
            <p:txBody>
              <a:bodyPr vert="horz" wrap="square" lIns="0" tIns="10001" rIns="0" bIns="0" rtlCol="0">
                <a:spAutoFit/>
              </a:bodyPr>
              <a:lstStyle/>
              <a:p>
                <a:pPr marL="9525" algn="ctr" defTabSz="914196">
                  <a:spcBef>
                    <a:spcPts val="79"/>
                  </a:spcBef>
                  <a:defRPr/>
                </a:pPr>
                <a:r>
                  <a:rPr lang="en-IN" sz="900" b="1" dirty="0">
                    <a:solidFill>
                      <a:srgbClr val="556778"/>
                    </a:solidFill>
                    <a:latin typeface="+mj-lt"/>
                    <a:cs typeface="Arial"/>
                  </a:rPr>
                  <a:t>GCC CLOUD</a:t>
                </a:r>
                <a:endParaRPr sz="900" b="1" dirty="0">
                  <a:solidFill>
                    <a:srgbClr val="556778"/>
                  </a:solidFill>
                  <a:latin typeface="+mj-lt"/>
                  <a:cs typeface="Arial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556971F-0EE3-7D03-5FAC-234CF2D958BD}"/>
                  </a:ext>
                </a:extLst>
              </p:cNvPr>
              <p:cNvGrpSpPr/>
              <p:nvPr/>
            </p:nvGrpSpPr>
            <p:grpSpPr>
              <a:xfrm>
                <a:off x="2967505" y="2212139"/>
                <a:ext cx="791625" cy="837803"/>
                <a:chOff x="3215763" y="2212139"/>
                <a:chExt cx="791625" cy="837803"/>
              </a:xfrm>
            </p:grpSpPr>
            <p:pic>
              <p:nvPicPr>
                <p:cNvPr id="16" name="Picture 2" descr="Map Of India PNG, Vector, PSD, and Clipart With Transparent Background for  Free Download | Pngtree">
                  <a:extLst>
                    <a:ext uri="{FF2B5EF4-FFF2-40B4-BE49-F238E27FC236}">
                      <a16:creationId xmlns:a16="http://schemas.microsoft.com/office/drawing/2014/main" id="{7A158F5D-8BC2-41B5-9948-5FDB1C27B6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15763" y="2212139"/>
                  <a:ext cx="791625" cy="8378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Graphic 16" descr="Network diagram with solid fill">
                  <a:extLst>
                    <a:ext uri="{FF2B5EF4-FFF2-40B4-BE49-F238E27FC236}">
                      <a16:creationId xmlns:a16="http://schemas.microsoft.com/office/drawing/2014/main" id="{AC11A85A-0CB8-7B82-6209-6ADF30AB6B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3378335" y="2537150"/>
                  <a:ext cx="298404" cy="29840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CE1EED-BA42-EA4C-EC86-141486AE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Sify CloudInfinit: AI Enterprise Cloud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B4569-D4BB-7095-850C-FE2AD450B64F}"/>
              </a:ext>
            </a:extLst>
          </p:cNvPr>
          <p:cNvSpPr txBox="1"/>
          <p:nvPr/>
        </p:nvSpPr>
        <p:spPr>
          <a:xfrm>
            <a:off x="323850" y="976688"/>
            <a:ext cx="84963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1200" b="0" i="0" u="none" strike="noStrike" dirty="0">
                <a:solidFill>
                  <a:schemeClr val="bg1"/>
                </a:solidFill>
                <a:effectLst/>
              </a:rPr>
              <a:t>Sify CloudInfinit is a comprehensive cloud computing platform that provides a wide range of cloud services designed to meet the diverse needs of businesses, from startups to large enterprises</a:t>
            </a:r>
            <a:r>
              <a:rPr lang="en-IN" sz="1400" b="0" i="0" u="none" strike="noStrike" dirty="0">
                <a:solidFill>
                  <a:schemeClr val="bg1"/>
                </a:solidFill>
                <a:effectLst/>
              </a:rPr>
              <a:t>.</a:t>
            </a:r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B8B9E3FC-53A4-ACC4-B3A7-3E9CC9B1CB74}"/>
              </a:ext>
            </a:extLst>
          </p:cNvPr>
          <p:cNvGraphicFramePr/>
          <p:nvPr/>
        </p:nvGraphicFramePr>
        <p:xfrm>
          <a:off x="323850" y="1501660"/>
          <a:ext cx="8496299" cy="637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30791B2D-FC59-0225-914C-A3826C3AA61C}"/>
              </a:ext>
            </a:extLst>
          </p:cNvPr>
          <p:cNvSpPr txBox="1"/>
          <p:nvPr/>
        </p:nvSpPr>
        <p:spPr>
          <a:xfrm>
            <a:off x="462367" y="2816415"/>
            <a:ext cx="377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>
              <a:defRPr/>
            </a:pPr>
            <a:r>
              <a:rPr lang="en-US" sz="1200" dirty="0">
                <a:solidFill>
                  <a:schemeClr val="bg1"/>
                </a:solidFill>
                <a:latin typeface="Trebuchet MS"/>
              </a:rPr>
              <a:t>Various Sovereign cloud landscapes, such as Banking, Trading, and Make-in-India Cloud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E52648-5F62-38B8-2E77-F24A9C02C9A4}"/>
              </a:ext>
            </a:extLst>
          </p:cNvPr>
          <p:cNvSpPr txBox="1"/>
          <p:nvPr/>
        </p:nvSpPr>
        <p:spPr>
          <a:xfrm>
            <a:off x="462367" y="3422601"/>
            <a:ext cx="3779999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  <a:cs typeface="Times New Roman" panose="02020603050405020304" pitchFamily="18" charset="0"/>
              </a:rPr>
              <a:t>Regulatory and compliance-ready POD: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</a:rPr>
              <a:t>SEBI</a:t>
            </a:r>
            <a:r>
              <a:rPr lang="en-IN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</a:rPr>
              <a:t>RBI, IRDA</a:t>
            </a:r>
            <a:r>
              <a:rPr lang="en-IN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</a:rPr>
              <a:t>MeitY empaneled</a:t>
            </a:r>
            <a:r>
              <a:rPr lang="en-IN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</a:rPr>
              <a:t> to meet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</a:rPr>
              <a:t>Data Localization</a:t>
            </a:r>
            <a:endParaRPr lang="en-IN" sz="1200" dirty="0">
              <a:solidFill>
                <a:prstClr val="white">
                  <a:lumMod val="95000"/>
                </a:prstClr>
              </a:solidFill>
              <a:latin typeface="Trebuchet MS"/>
              <a:ea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C9745-C69F-3C65-B9F4-490A28C9BAAB}"/>
              </a:ext>
            </a:extLst>
          </p:cNvPr>
          <p:cNvSpPr txBox="1"/>
          <p:nvPr/>
        </p:nvSpPr>
        <p:spPr>
          <a:xfrm>
            <a:off x="462367" y="4030221"/>
            <a:ext cx="377999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Enable Hybrid Cloud adoption with low latency interconnect to Colo &amp; Hyperscalers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EEAC48-7215-DFDA-CDBB-581A7D6A7930}"/>
              </a:ext>
            </a:extLst>
          </p:cNvPr>
          <p:cNvCxnSpPr>
            <a:cxnSpLocks/>
          </p:cNvCxnSpPr>
          <p:nvPr/>
        </p:nvCxnSpPr>
        <p:spPr>
          <a:xfrm>
            <a:off x="327886" y="2765670"/>
            <a:ext cx="4032000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94441B-494A-E779-DA93-4D66CF8E2ADD}"/>
              </a:ext>
            </a:extLst>
          </p:cNvPr>
          <p:cNvCxnSpPr>
            <a:cxnSpLocks/>
          </p:cNvCxnSpPr>
          <p:nvPr/>
        </p:nvCxnSpPr>
        <p:spPr>
          <a:xfrm>
            <a:off x="327886" y="3357990"/>
            <a:ext cx="4032000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4969F4-1CBD-C2D5-9B7E-A8C8CEE4F2E6}"/>
              </a:ext>
            </a:extLst>
          </p:cNvPr>
          <p:cNvCxnSpPr>
            <a:cxnSpLocks/>
          </p:cNvCxnSpPr>
          <p:nvPr/>
        </p:nvCxnSpPr>
        <p:spPr>
          <a:xfrm>
            <a:off x="327886" y="3950310"/>
            <a:ext cx="4032000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A04ADB4-1747-AA72-7B94-87DA1E8CFD82}"/>
              </a:ext>
            </a:extLst>
          </p:cNvPr>
          <p:cNvCxnSpPr>
            <a:cxnSpLocks/>
          </p:cNvCxnSpPr>
          <p:nvPr/>
        </p:nvCxnSpPr>
        <p:spPr>
          <a:xfrm>
            <a:off x="327886" y="4542631"/>
            <a:ext cx="4032000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180A1-A54F-CD2C-12A8-193509AFAFD4}"/>
              </a:ext>
            </a:extLst>
          </p:cNvPr>
          <p:cNvSpPr txBox="1"/>
          <p:nvPr/>
        </p:nvSpPr>
        <p:spPr>
          <a:xfrm>
            <a:off x="462367" y="2248168"/>
            <a:ext cx="3779999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defTabSz="457178">
              <a:defRPr/>
            </a:pP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</a:rPr>
              <a:t>Predictive costs across catalog - No bill shock &amp;</a:t>
            </a:r>
          </a:p>
          <a:p>
            <a:pPr defTabSz="457178">
              <a:defRPr/>
            </a:pP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Trebuchet MS"/>
                <a:ea typeface="Times New Roman" panose="02020603050405020304" pitchFamily="18" charset="0"/>
              </a:rPr>
              <a:t>No egress costs 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latin typeface="Trebuchet MS"/>
              </a:rPr>
              <a:t>  </a:t>
            </a:r>
            <a:endParaRPr lang="en-IN" sz="1200" dirty="0">
              <a:solidFill>
                <a:prstClr val="white">
                  <a:lumMod val="95000"/>
                </a:prstClr>
              </a:solidFill>
              <a:latin typeface="Trebuchet M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AE4436-616F-6DF4-F78B-50F6DF19A7C0}"/>
              </a:ext>
            </a:extLst>
          </p:cNvPr>
          <p:cNvSpPr/>
          <p:nvPr/>
        </p:nvSpPr>
        <p:spPr>
          <a:xfrm>
            <a:off x="326254" y="4008621"/>
            <a:ext cx="72000" cy="540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50BD8E-C134-42EC-6E48-E0FC74E0209C}"/>
              </a:ext>
            </a:extLst>
          </p:cNvPr>
          <p:cNvSpPr/>
          <p:nvPr/>
        </p:nvSpPr>
        <p:spPr>
          <a:xfrm>
            <a:off x="326254" y="3408736"/>
            <a:ext cx="72000" cy="540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402458-BB12-46DA-02AC-B0746C1415A9}"/>
              </a:ext>
            </a:extLst>
          </p:cNvPr>
          <p:cNvSpPr/>
          <p:nvPr/>
        </p:nvSpPr>
        <p:spPr>
          <a:xfrm>
            <a:off x="326254" y="2816415"/>
            <a:ext cx="72000" cy="540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C699D95-829C-B6CE-4B44-BA74CC65FCCD}"/>
              </a:ext>
            </a:extLst>
          </p:cNvPr>
          <p:cNvSpPr/>
          <p:nvPr/>
        </p:nvSpPr>
        <p:spPr>
          <a:xfrm>
            <a:off x="326254" y="2224094"/>
            <a:ext cx="72000" cy="540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91804-FF1A-B4BF-E891-F0EE577E8D80}"/>
              </a:ext>
            </a:extLst>
          </p:cNvPr>
          <p:cNvSpPr txBox="1"/>
          <p:nvPr/>
        </p:nvSpPr>
        <p:spPr>
          <a:xfrm>
            <a:off x="323850" y="4737124"/>
            <a:ext cx="84963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050" i="1" dirty="0">
                <a:solidFill>
                  <a:srgbClr val="BED730"/>
                </a:solidFill>
                <a:latin typeface="-apple-system"/>
              </a:rPr>
              <a:t>Powered </a:t>
            </a:r>
            <a:r>
              <a:rPr lang="en-US" sz="1050" i="1" dirty="0">
                <a:solidFill>
                  <a:srgbClr val="BED730"/>
                </a:solidFill>
                <a:effectLst/>
                <a:latin typeface="-apple-system"/>
              </a:rPr>
              <a:t>by automation, ensures transparency of usage, cost control, and operational efficiency</a:t>
            </a:r>
            <a:r>
              <a:rPr lang="en-US" sz="1050" i="1" dirty="0">
                <a:solidFill>
                  <a:srgbClr val="BED730"/>
                </a:solidFill>
                <a:latin typeface="-apple-system"/>
              </a:rPr>
              <a:t>.</a:t>
            </a:r>
            <a:endParaRPr kumimoji="0" lang="en-IN" sz="1100" b="1" i="1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4E712-350C-3A34-D9E3-1DD408E24C5A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058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728959-DB7B-4B62-B153-FB0BA9B36234}"/>
              </a:ext>
            </a:extLst>
          </p:cNvPr>
          <p:cNvSpPr/>
          <p:nvPr/>
        </p:nvSpPr>
        <p:spPr>
          <a:xfrm>
            <a:off x="2447931" y="2883659"/>
            <a:ext cx="2124070" cy="1872456"/>
          </a:xfrm>
          <a:prstGeom prst="rect">
            <a:avLst/>
          </a:prstGeom>
          <a:solidFill>
            <a:srgbClr val="10253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D9CBBC-CF80-4994-A1F3-40E746985535}"/>
              </a:ext>
            </a:extLst>
          </p:cNvPr>
          <p:cNvSpPr/>
          <p:nvPr/>
        </p:nvSpPr>
        <p:spPr>
          <a:xfrm>
            <a:off x="4572003" y="990893"/>
            <a:ext cx="2124070" cy="1872456"/>
          </a:xfrm>
          <a:prstGeom prst="rect">
            <a:avLst/>
          </a:prstGeom>
          <a:solidFill>
            <a:srgbClr val="10253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BE740-A30A-4CA6-9683-E22E902A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 vert="horz" wrap="square" lIns="0" tIns="34286" rIns="68571" bIns="34286" rtlCol="0" anchor="ctr">
            <a:normAutofit/>
          </a:bodyPr>
          <a:lstStyle/>
          <a:p>
            <a:r>
              <a:rPr lang="en-US"/>
              <a:t>Cloud &amp; IT Services portfolio</a:t>
            </a:r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ECB685-E368-4D90-A02A-9844A2001CB4}"/>
              </a:ext>
            </a:extLst>
          </p:cNvPr>
          <p:cNvGrpSpPr/>
          <p:nvPr/>
        </p:nvGrpSpPr>
        <p:grpSpPr>
          <a:xfrm>
            <a:off x="2447925" y="987426"/>
            <a:ext cx="4248150" cy="1872456"/>
            <a:chOff x="2447925" y="987425"/>
            <a:chExt cx="4248150" cy="374491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D5BA73D-2188-4166-9D61-25AB98109C9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987425"/>
              <a:ext cx="0" cy="3744913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AC61DF2-B09F-4459-9CB0-187D66E643DE}"/>
                </a:ext>
              </a:extLst>
            </p:cNvPr>
            <p:cNvCxnSpPr>
              <a:cxnSpLocks/>
            </p:cNvCxnSpPr>
            <p:nvPr/>
          </p:nvCxnSpPr>
          <p:spPr>
            <a:xfrm>
              <a:off x="2447925" y="987425"/>
              <a:ext cx="0" cy="3744913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07D2C7C-8A1D-4AE0-9C71-D27245797879}"/>
                </a:ext>
              </a:extLst>
            </p:cNvPr>
            <p:cNvCxnSpPr>
              <a:cxnSpLocks/>
            </p:cNvCxnSpPr>
            <p:nvPr/>
          </p:nvCxnSpPr>
          <p:spPr>
            <a:xfrm>
              <a:off x="6696075" y="987425"/>
              <a:ext cx="0" cy="3744913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E75462-38B1-46DE-A33D-70F1F6B70FDB}"/>
              </a:ext>
            </a:extLst>
          </p:cNvPr>
          <p:cNvCxnSpPr>
            <a:cxnSpLocks/>
          </p:cNvCxnSpPr>
          <p:nvPr/>
        </p:nvCxnSpPr>
        <p:spPr>
          <a:xfrm>
            <a:off x="323850" y="2859881"/>
            <a:ext cx="84963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1E0A89-B733-4542-88BE-20ADB50834A0}"/>
              </a:ext>
            </a:extLst>
          </p:cNvPr>
          <p:cNvSpPr txBox="1"/>
          <p:nvPr/>
        </p:nvSpPr>
        <p:spPr>
          <a:xfrm>
            <a:off x="6683738" y="1896171"/>
            <a:ext cx="2004645" cy="69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IN" sz="1200">
                <a:solidFill>
                  <a:schemeClr val="bg1"/>
                </a:solidFill>
                <a:latin typeface="Trebuchet MS"/>
              </a:rPr>
              <a:t>Migration best practices for minimal services disruption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BD655E-AE8A-48F6-8042-FDDE6B245D78}"/>
              </a:ext>
            </a:extLst>
          </p:cNvPr>
          <p:cNvSpPr txBox="1"/>
          <p:nvPr/>
        </p:nvSpPr>
        <p:spPr>
          <a:xfrm>
            <a:off x="4625548" y="1889145"/>
            <a:ext cx="2004645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200">
                <a:solidFill>
                  <a:srgbClr val="BED730"/>
                </a:solidFill>
                <a:latin typeface="Trebuchet MS"/>
              </a:rPr>
              <a:t>Assessment led architecture design, build services for multi/hybrid IT solution</a:t>
            </a:r>
            <a:endParaRPr lang="en-IN" sz="1200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FC6D11-5D89-447F-A827-0028BD80D044}"/>
              </a:ext>
            </a:extLst>
          </p:cNvPr>
          <p:cNvSpPr txBox="1"/>
          <p:nvPr/>
        </p:nvSpPr>
        <p:spPr>
          <a:xfrm>
            <a:off x="238541" y="3705019"/>
            <a:ext cx="2004645" cy="69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200">
                <a:solidFill>
                  <a:schemeClr val="bg1"/>
                </a:solidFill>
                <a:latin typeface="Trebuchet MS"/>
              </a:rPr>
              <a:t>Comprehensive security framework- preventive, corrective &amp; detective</a:t>
            </a:r>
            <a:endParaRPr lang="en-IN" sz="12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36F2D4-9E4F-4536-939E-B14B529282EC}"/>
              </a:ext>
            </a:extLst>
          </p:cNvPr>
          <p:cNvSpPr txBox="1"/>
          <p:nvPr/>
        </p:nvSpPr>
        <p:spPr>
          <a:xfrm>
            <a:off x="4589048" y="3761601"/>
            <a:ext cx="2004645" cy="69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200">
                <a:solidFill>
                  <a:schemeClr val="bg1"/>
                </a:solidFill>
                <a:latin typeface="Trebuchet MS"/>
              </a:rPr>
              <a:t>Multi cloud management platform providing unified visibility &amp; cost control</a:t>
            </a:r>
            <a:endParaRPr lang="en-IN" sz="12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765685-C51D-4FF2-B3F2-7354A3EBF6C2}"/>
              </a:ext>
            </a:extLst>
          </p:cNvPr>
          <p:cNvSpPr/>
          <p:nvPr/>
        </p:nvSpPr>
        <p:spPr>
          <a:xfrm>
            <a:off x="6696075" y="2881549"/>
            <a:ext cx="2124070" cy="1872456"/>
          </a:xfrm>
          <a:prstGeom prst="rect">
            <a:avLst/>
          </a:prstGeom>
          <a:solidFill>
            <a:srgbClr val="10253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8C28DB-E055-4992-8DDA-DFC1A62967B6}"/>
              </a:ext>
            </a:extLst>
          </p:cNvPr>
          <p:cNvCxnSpPr>
            <a:cxnSpLocks/>
          </p:cNvCxnSpPr>
          <p:nvPr/>
        </p:nvCxnSpPr>
        <p:spPr>
          <a:xfrm>
            <a:off x="6696071" y="2877404"/>
            <a:ext cx="0" cy="1872456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D11DAC-4233-4740-94F4-590F07BA7D3A}"/>
              </a:ext>
            </a:extLst>
          </p:cNvPr>
          <p:cNvCxnSpPr>
            <a:cxnSpLocks/>
          </p:cNvCxnSpPr>
          <p:nvPr/>
        </p:nvCxnSpPr>
        <p:spPr>
          <a:xfrm>
            <a:off x="4571996" y="2877404"/>
            <a:ext cx="0" cy="1872456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9C5DFE6-09AF-4B40-9140-2E32E173A781}"/>
              </a:ext>
            </a:extLst>
          </p:cNvPr>
          <p:cNvSpPr txBox="1"/>
          <p:nvPr/>
        </p:nvSpPr>
        <p:spPr>
          <a:xfrm>
            <a:off x="2464979" y="3710152"/>
            <a:ext cx="2004645" cy="69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200">
                <a:solidFill>
                  <a:srgbClr val="BED730"/>
                </a:solidFill>
                <a:latin typeface="Trebuchet MS"/>
              </a:rPr>
              <a:t>Resiliency and data protection solutions </a:t>
            </a:r>
            <a:br>
              <a:rPr lang="en-US" sz="1200">
                <a:solidFill>
                  <a:srgbClr val="BED730"/>
                </a:solidFill>
                <a:latin typeface="Trebuchet MS"/>
              </a:rPr>
            </a:br>
            <a:r>
              <a:rPr lang="en-US" sz="1200">
                <a:solidFill>
                  <a:srgbClr val="BED730"/>
                </a:solidFill>
                <a:latin typeface="Trebuchet MS"/>
              </a:rPr>
              <a:t>and services</a:t>
            </a:r>
            <a:endParaRPr lang="en-IN" sz="1200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80F5D3-0504-412F-96B2-AC867EB59553}"/>
              </a:ext>
            </a:extLst>
          </p:cNvPr>
          <p:cNvSpPr txBox="1"/>
          <p:nvPr/>
        </p:nvSpPr>
        <p:spPr>
          <a:xfrm>
            <a:off x="6797471" y="3650856"/>
            <a:ext cx="2004645" cy="69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200">
                <a:solidFill>
                  <a:srgbClr val="BED730"/>
                </a:solidFill>
                <a:latin typeface="Trebuchet MS"/>
              </a:rPr>
              <a:t>Cloud enhanced services </a:t>
            </a:r>
          </a:p>
          <a:p>
            <a:pPr algn="ctr" defTabSz="914241">
              <a:lnSpc>
                <a:spcPts val="1600"/>
              </a:lnSpc>
              <a:defRPr/>
            </a:pPr>
            <a:r>
              <a:rPr lang="en-US" sz="1200">
                <a:solidFill>
                  <a:srgbClr val="BED730"/>
                </a:solidFill>
                <a:latin typeface="Trebuchet MS"/>
              </a:rPr>
              <a:t>AI/ML, Microservices, </a:t>
            </a:r>
          </a:p>
          <a:p>
            <a:pPr algn="ctr" defTabSz="914241">
              <a:lnSpc>
                <a:spcPts val="1600"/>
              </a:lnSpc>
              <a:defRPr/>
            </a:pPr>
            <a:r>
              <a:rPr lang="en-US" sz="1200">
                <a:solidFill>
                  <a:srgbClr val="BED730"/>
                </a:solidFill>
                <a:latin typeface="Trebuchet MS"/>
              </a:rPr>
              <a:t>Analytics etc.</a:t>
            </a:r>
            <a:endParaRPr lang="en-IN" sz="1200">
              <a:solidFill>
                <a:srgbClr val="BED730"/>
              </a:solidFill>
              <a:latin typeface="Trebuchet MS"/>
            </a:endParaRPr>
          </a:p>
        </p:txBody>
      </p:sp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CF9D20E9-FA80-4A19-BF8F-B8A65E7D53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20" y="1121719"/>
            <a:ext cx="540000" cy="540000"/>
          </a:xfrm>
          <a:prstGeom prst="rect">
            <a:avLst/>
          </a:prstGeom>
          <a:ln>
            <a:noFill/>
          </a:ln>
        </p:spPr>
      </p:pic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28CBF574-94D2-4A12-BC26-1589EED1F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57" y="1150150"/>
            <a:ext cx="540000" cy="540000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D7FBC92E-ED7C-4D27-92A9-CB932562A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55" y="3046384"/>
            <a:ext cx="540000" cy="540000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67BD97B8-B974-4B65-9115-BD0354076E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94" y="1146683"/>
            <a:ext cx="540000" cy="540000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6368B00-83EE-4E30-A349-F341A9E600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85" y="3093120"/>
            <a:ext cx="540000" cy="540000"/>
          </a:xfrm>
          <a:prstGeom prst="rect">
            <a:avLst/>
          </a:prstGeom>
        </p:spPr>
      </p:pic>
      <p:pic>
        <p:nvPicPr>
          <p:cNvPr id="62" name="Picture 61" descr="A close up of a logo&#10;&#10;Description automatically generated">
            <a:extLst>
              <a:ext uri="{FF2B5EF4-FFF2-40B4-BE49-F238E27FC236}">
                <a16:creationId xmlns:a16="http://schemas.microsoft.com/office/drawing/2014/main" id="{A9C6852A-D922-413E-A11D-DC60B68A2C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26" y="3110641"/>
            <a:ext cx="540000" cy="540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23047CB-8337-0F15-7774-CA1D8958C0D2}"/>
              </a:ext>
            </a:extLst>
          </p:cNvPr>
          <p:cNvSpPr/>
          <p:nvPr/>
        </p:nvSpPr>
        <p:spPr>
          <a:xfrm>
            <a:off x="317682" y="983958"/>
            <a:ext cx="2124070" cy="1872456"/>
          </a:xfrm>
          <a:prstGeom prst="rect">
            <a:avLst/>
          </a:prstGeom>
          <a:solidFill>
            <a:srgbClr val="10253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E6BDE9-C208-BEC5-C0CE-1E3051564E82}"/>
              </a:ext>
            </a:extLst>
          </p:cNvPr>
          <p:cNvSpPr txBox="1"/>
          <p:nvPr/>
        </p:nvSpPr>
        <p:spPr>
          <a:xfrm>
            <a:off x="377396" y="1832563"/>
            <a:ext cx="2004645" cy="48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200">
                <a:solidFill>
                  <a:srgbClr val="BED730"/>
                </a:solidFill>
                <a:latin typeface="Trebuchet MS"/>
              </a:rPr>
              <a:t>Sify CI Enterprise Managed Private /Hybrid Cloud</a:t>
            </a:r>
            <a:endParaRPr lang="en-IN" sz="1200">
              <a:solidFill>
                <a:srgbClr val="BED730"/>
              </a:solidFill>
              <a:latin typeface="Trebuchet MS"/>
            </a:endParaRPr>
          </a:p>
        </p:txBody>
      </p:sp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08CC43E7-D389-E897-8427-A8B3419A1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06" y="1146683"/>
            <a:ext cx="540000" cy="540000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2F64E20F-0BD5-993D-05A9-836F5117AF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32" y="3023385"/>
            <a:ext cx="540000" cy="5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6AE8FD-0086-4531-4F42-787A4898CBB2}"/>
              </a:ext>
            </a:extLst>
          </p:cNvPr>
          <p:cNvSpPr txBox="1"/>
          <p:nvPr/>
        </p:nvSpPr>
        <p:spPr>
          <a:xfrm>
            <a:off x="2454100" y="1859808"/>
            <a:ext cx="2004645" cy="69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200">
                <a:solidFill>
                  <a:schemeClr val="bg1"/>
                </a:solidFill>
                <a:latin typeface="Trebuchet MS"/>
              </a:rPr>
              <a:t>Hyperscale Cloud Services (AWS, OCI, GCP, Azure) &amp; Hyperscale adjacent DC</a:t>
            </a:r>
            <a:endParaRPr lang="en-IN" sz="12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350B6-D226-8054-D846-18D363683C50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85170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67F18D6-3A81-ECF6-7ACF-C5AF00DAF1D6}"/>
              </a:ext>
            </a:extLst>
          </p:cNvPr>
          <p:cNvSpPr/>
          <p:nvPr/>
        </p:nvSpPr>
        <p:spPr>
          <a:xfrm>
            <a:off x="356636" y="945924"/>
            <a:ext cx="2485464" cy="3744913"/>
          </a:xfrm>
          <a:prstGeom prst="roundRect">
            <a:avLst>
              <a:gd name="adj" fmla="val 5610"/>
            </a:avLst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E1A41D-69AD-5768-4700-B6DD68EA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Hybrid/multi cloud with cloud adjacency</a:t>
            </a:r>
            <a:endParaRPr lang="en-I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DD1497-CE6C-4EE4-B71C-9E6D814B7E34}"/>
              </a:ext>
            </a:extLst>
          </p:cNvPr>
          <p:cNvSpPr/>
          <p:nvPr/>
        </p:nvSpPr>
        <p:spPr>
          <a:xfrm>
            <a:off x="2950371" y="1005456"/>
            <a:ext cx="5859665" cy="3726883"/>
          </a:xfrm>
          <a:prstGeom prst="roundRect">
            <a:avLst>
              <a:gd name="adj" fmla="val 7435"/>
            </a:avLst>
          </a:prstGeom>
          <a:solidFill>
            <a:schemeClr val="bg1"/>
          </a:solidFill>
          <a:ln>
            <a:noFill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6">
              <a:defRPr/>
            </a:pPr>
            <a:endParaRPr lang="en-IN" dirty="0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20423D29-6D5C-4762-AEE2-E0A30433EF03}"/>
              </a:ext>
            </a:extLst>
          </p:cNvPr>
          <p:cNvSpPr/>
          <p:nvPr/>
        </p:nvSpPr>
        <p:spPr>
          <a:xfrm>
            <a:off x="3102103" y="1816475"/>
            <a:ext cx="3874844" cy="1049922"/>
          </a:xfrm>
          <a:custGeom>
            <a:avLst/>
            <a:gdLst/>
            <a:ahLst/>
            <a:cxnLst/>
            <a:rect l="l" t="t" r="r" b="b"/>
            <a:pathLst>
              <a:path w="2884805" h="849630">
                <a:moveTo>
                  <a:pt x="2884754" y="849414"/>
                </a:moveTo>
                <a:lnTo>
                  <a:pt x="0" y="849414"/>
                </a:lnTo>
                <a:lnTo>
                  <a:pt x="0" y="0"/>
                </a:lnTo>
                <a:lnTo>
                  <a:pt x="2884754" y="0"/>
                </a:lnTo>
                <a:lnTo>
                  <a:pt x="2884754" y="849414"/>
                </a:lnTo>
                <a:close/>
              </a:path>
            </a:pathLst>
          </a:custGeom>
          <a:ln w="12699">
            <a:solidFill>
              <a:srgbClr val="5C9BD3"/>
            </a:solidFill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83ED1D82-61E6-484D-B539-6B0597BCB42E}"/>
              </a:ext>
            </a:extLst>
          </p:cNvPr>
          <p:cNvSpPr/>
          <p:nvPr/>
        </p:nvSpPr>
        <p:spPr>
          <a:xfrm>
            <a:off x="3102105" y="1816478"/>
            <a:ext cx="3864610" cy="280137"/>
          </a:xfrm>
          <a:custGeom>
            <a:avLst/>
            <a:gdLst/>
            <a:ahLst/>
            <a:cxnLst/>
            <a:rect l="l" t="t" r="r" b="b"/>
            <a:pathLst>
              <a:path w="2877185" h="226694">
                <a:moveTo>
                  <a:pt x="2876816" y="226491"/>
                </a:moveTo>
                <a:lnTo>
                  <a:pt x="0" y="226491"/>
                </a:lnTo>
                <a:lnTo>
                  <a:pt x="0" y="0"/>
                </a:lnTo>
                <a:lnTo>
                  <a:pt x="2876816" y="0"/>
                </a:lnTo>
                <a:lnTo>
                  <a:pt x="2876816" y="226491"/>
                </a:lnTo>
                <a:close/>
              </a:path>
            </a:pathLst>
          </a:custGeom>
          <a:solidFill>
            <a:srgbClr val="5C9BD3"/>
          </a:solid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2700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C56C5B91-E7CE-47A5-B4A0-9C6B8D99596D}"/>
              </a:ext>
            </a:extLst>
          </p:cNvPr>
          <p:cNvSpPr/>
          <p:nvPr/>
        </p:nvSpPr>
        <p:spPr>
          <a:xfrm>
            <a:off x="3179973" y="2532250"/>
            <a:ext cx="1417564" cy="279786"/>
          </a:xfrm>
          <a:custGeom>
            <a:avLst/>
            <a:gdLst/>
            <a:ahLst/>
            <a:cxnLst/>
            <a:rect l="l" t="t" r="r" b="b"/>
            <a:pathLst>
              <a:path w="1055370" h="158114">
                <a:moveTo>
                  <a:pt x="1055344" y="157873"/>
                </a:moveTo>
                <a:lnTo>
                  <a:pt x="0" y="157873"/>
                </a:lnTo>
                <a:lnTo>
                  <a:pt x="0" y="0"/>
                </a:lnTo>
                <a:lnTo>
                  <a:pt x="1055344" y="0"/>
                </a:lnTo>
                <a:lnTo>
                  <a:pt x="1055344" y="157873"/>
                </a:lnTo>
                <a:close/>
              </a:path>
            </a:pathLst>
          </a:custGeom>
          <a:solidFill>
            <a:srgbClr val="556778"/>
          </a:solidFill>
        </p:spPr>
        <p:txBody>
          <a:bodyPr wrap="square" lIns="0" tIns="0" rIns="0" bIns="0" rtlCol="0"/>
          <a:lstStyle/>
          <a:p>
            <a:pPr algn="ctr"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45FA7737-AF78-4DD0-AA15-519E32A320DA}"/>
              </a:ext>
            </a:extLst>
          </p:cNvPr>
          <p:cNvSpPr/>
          <p:nvPr/>
        </p:nvSpPr>
        <p:spPr>
          <a:xfrm>
            <a:off x="3111910" y="2153115"/>
            <a:ext cx="3854802" cy="326416"/>
          </a:xfrm>
          <a:custGeom>
            <a:avLst/>
            <a:gdLst/>
            <a:ahLst/>
            <a:cxnLst/>
            <a:rect l="l" t="t" r="r" b="b"/>
            <a:pathLst>
              <a:path w="2870200" h="286385">
                <a:moveTo>
                  <a:pt x="2870047" y="286105"/>
                </a:moveTo>
                <a:lnTo>
                  <a:pt x="0" y="286105"/>
                </a:lnTo>
                <a:lnTo>
                  <a:pt x="0" y="0"/>
                </a:lnTo>
                <a:lnTo>
                  <a:pt x="2870047" y="0"/>
                </a:lnTo>
                <a:lnTo>
                  <a:pt x="2870047" y="286105"/>
                </a:lnTo>
                <a:close/>
              </a:path>
            </a:pathLst>
          </a:custGeom>
          <a:solidFill>
            <a:srgbClr val="80D1E1"/>
          </a:solid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3300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2810585B-F2E2-4D4B-AF06-0CCB41C488B6}"/>
              </a:ext>
            </a:extLst>
          </p:cNvPr>
          <p:cNvSpPr/>
          <p:nvPr/>
        </p:nvSpPr>
        <p:spPr>
          <a:xfrm>
            <a:off x="6984485" y="1807025"/>
            <a:ext cx="347142" cy="1059339"/>
          </a:xfrm>
          <a:custGeom>
            <a:avLst/>
            <a:gdLst/>
            <a:ahLst/>
            <a:cxnLst/>
            <a:rect l="l" t="t" r="r" b="b"/>
            <a:pathLst>
              <a:path w="258445" h="857250">
                <a:moveTo>
                  <a:pt x="258089" y="857059"/>
                </a:moveTo>
                <a:lnTo>
                  <a:pt x="0" y="857059"/>
                </a:lnTo>
                <a:lnTo>
                  <a:pt x="0" y="0"/>
                </a:lnTo>
                <a:lnTo>
                  <a:pt x="258089" y="0"/>
                </a:lnTo>
                <a:lnTo>
                  <a:pt x="258089" y="857059"/>
                </a:lnTo>
                <a:close/>
              </a:path>
            </a:pathLst>
          </a:custGeom>
          <a:solidFill>
            <a:srgbClr val="4971B8"/>
          </a:solid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1" name="object 14">
            <a:extLst>
              <a:ext uri="{FF2B5EF4-FFF2-40B4-BE49-F238E27FC236}">
                <a16:creationId xmlns:a16="http://schemas.microsoft.com/office/drawing/2014/main" id="{6D740C07-6570-4E1C-886F-093FC482AF66}"/>
              </a:ext>
            </a:extLst>
          </p:cNvPr>
          <p:cNvSpPr/>
          <p:nvPr/>
        </p:nvSpPr>
        <p:spPr>
          <a:xfrm>
            <a:off x="3111910" y="2124428"/>
            <a:ext cx="3854802" cy="64071"/>
          </a:xfrm>
          <a:custGeom>
            <a:avLst/>
            <a:gdLst/>
            <a:ahLst/>
            <a:cxnLst/>
            <a:rect l="l" t="t" r="r" b="b"/>
            <a:pathLst>
              <a:path w="2737485">
                <a:moveTo>
                  <a:pt x="0" y="0"/>
                </a:moveTo>
                <a:lnTo>
                  <a:pt x="2737002" y="0"/>
                </a:lnTo>
              </a:path>
            </a:pathLst>
          </a:custGeom>
          <a:ln w="12700">
            <a:solidFill>
              <a:srgbClr val="5C9BD3"/>
            </a:solidFill>
            <a:prstDash val="sysDash"/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6" name="object 19">
            <a:extLst>
              <a:ext uri="{FF2B5EF4-FFF2-40B4-BE49-F238E27FC236}">
                <a16:creationId xmlns:a16="http://schemas.microsoft.com/office/drawing/2014/main" id="{30D952A3-5085-48F2-8349-4790FD9190FB}"/>
              </a:ext>
            </a:extLst>
          </p:cNvPr>
          <p:cNvSpPr/>
          <p:nvPr/>
        </p:nvSpPr>
        <p:spPr>
          <a:xfrm>
            <a:off x="6137173" y="2227162"/>
            <a:ext cx="625321" cy="176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id="{58EC93AF-BC39-498D-AAFF-DDB1FAEEF49F}"/>
              </a:ext>
            </a:extLst>
          </p:cNvPr>
          <p:cNvSpPr/>
          <p:nvPr/>
        </p:nvSpPr>
        <p:spPr>
          <a:xfrm>
            <a:off x="3873667" y="2240102"/>
            <a:ext cx="133634" cy="152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C96FE853-6EAB-4343-A27A-D32C6AC68E2F}"/>
              </a:ext>
            </a:extLst>
          </p:cNvPr>
          <p:cNvSpPr txBox="1"/>
          <p:nvPr/>
        </p:nvSpPr>
        <p:spPr>
          <a:xfrm>
            <a:off x="3148117" y="1855514"/>
            <a:ext cx="3718806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914196">
              <a:spcBef>
                <a:spcPts val="75"/>
              </a:spcBef>
              <a:defRPr/>
            </a:pPr>
            <a:r>
              <a:rPr sz="1200" b="1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RABALE DATA CENTER </a:t>
            </a:r>
            <a:r>
              <a:rPr sz="800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(Cloud Adjacent)</a:t>
            </a:r>
            <a:endParaRPr sz="788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BC13A946-F77F-4E90-AE1D-06B41711646C}"/>
              </a:ext>
            </a:extLst>
          </p:cNvPr>
          <p:cNvSpPr txBox="1"/>
          <p:nvPr/>
        </p:nvSpPr>
        <p:spPr>
          <a:xfrm>
            <a:off x="3136733" y="2233475"/>
            <a:ext cx="673812" cy="127920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defTabSz="914196">
              <a:spcBef>
                <a:spcPts val="98"/>
              </a:spcBef>
              <a:defRPr/>
            </a:pPr>
            <a:r>
              <a:rPr sz="750" b="1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Direct Connect</a:t>
            </a:r>
            <a:endParaRPr sz="75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20" name="object 23">
            <a:extLst>
              <a:ext uri="{FF2B5EF4-FFF2-40B4-BE49-F238E27FC236}">
                <a16:creationId xmlns:a16="http://schemas.microsoft.com/office/drawing/2014/main" id="{9324A223-8A61-43A6-9B23-92C1CE1B24E6}"/>
              </a:ext>
            </a:extLst>
          </p:cNvPr>
          <p:cNvSpPr txBox="1"/>
          <p:nvPr/>
        </p:nvSpPr>
        <p:spPr>
          <a:xfrm>
            <a:off x="4706938" y="2241024"/>
            <a:ext cx="846956" cy="127920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defTabSz="914196">
              <a:spcBef>
                <a:spcPts val="98"/>
              </a:spcBef>
              <a:defRPr/>
            </a:pPr>
            <a:r>
              <a:rPr sz="750" b="1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Sify Cloud Connect</a:t>
            </a:r>
            <a:endParaRPr sz="75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21" name="object 24">
            <a:extLst>
              <a:ext uri="{FF2B5EF4-FFF2-40B4-BE49-F238E27FC236}">
                <a16:creationId xmlns:a16="http://schemas.microsoft.com/office/drawing/2014/main" id="{7CB227BC-373E-4F8A-8C8E-A671BFAFFB6D}"/>
              </a:ext>
            </a:extLst>
          </p:cNvPr>
          <p:cNvSpPr txBox="1"/>
          <p:nvPr/>
        </p:nvSpPr>
        <p:spPr>
          <a:xfrm>
            <a:off x="4645667" y="2537179"/>
            <a:ext cx="2248350" cy="15052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algn="ctr" defTabSz="914196">
              <a:spcBef>
                <a:spcPts val="94"/>
              </a:spcBef>
              <a:defRPr/>
            </a:pPr>
            <a:r>
              <a:rPr sz="900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Hybrid Multi Cloud</a:t>
            </a:r>
            <a:r>
              <a:rPr lang="en-IN" sz="900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 Management Platform</a:t>
            </a:r>
            <a:endParaRPr sz="90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22" name="object 25">
            <a:extLst>
              <a:ext uri="{FF2B5EF4-FFF2-40B4-BE49-F238E27FC236}">
                <a16:creationId xmlns:a16="http://schemas.microsoft.com/office/drawing/2014/main" id="{ECD1216D-00CF-472E-8ADC-5F79593CDE94}"/>
              </a:ext>
            </a:extLst>
          </p:cNvPr>
          <p:cNvSpPr txBox="1"/>
          <p:nvPr/>
        </p:nvSpPr>
        <p:spPr>
          <a:xfrm>
            <a:off x="3279755" y="2584312"/>
            <a:ext cx="1216273" cy="12990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algn="ctr" defTabSz="914196">
              <a:spcBef>
                <a:spcPts val="68"/>
              </a:spcBef>
              <a:defRPr/>
            </a:pPr>
            <a:r>
              <a:rPr sz="788" b="1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Managed Services</a:t>
            </a:r>
            <a:endParaRPr sz="788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id="{F46C3A3F-563F-4414-9998-661AB7709A76}"/>
              </a:ext>
            </a:extLst>
          </p:cNvPr>
          <p:cNvSpPr/>
          <p:nvPr/>
        </p:nvSpPr>
        <p:spPr>
          <a:xfrm>
            <a:off x="3102102" y="2978736"/>
            <a:ext cx="4229662" cy="1553758"/>
          </a:xfrm>
          <a:custGeom>
            <a:avLst/>
            <a:gdLst/>
            <a:ahLst/>
            <a:cxnLst/>
            <a:rect l="l" t="t" r="r" b="b"/>
            <a:pathLst>
              <a:path w="3148965" h="1165860">
                <a:moveTo>
                  <a:pt x="3148507" y="1165783"/>
                </a:moveTo>
                <a:lnTo>
                  <a:pt x="0" y="1165783"/>
                </a:lnTo>
                <a:lnTo>
                  <a:pt x="0" y="0"/>
                </a:lnTo>
                <a:lnTo>
                  <a:pt x="3148507" y="0"/>
                </a:lnTo>
                <a:lnTo>
                  <a:pt x="3148507" y="1165783"/>
                </a:lnTo>
                <a:close/>
              </a:path>
            </a:pathLst>
          </a:custGeom>
          <a:ln w="12700">
            <a:solidFill>
              <a:srgbClr val="C5E9F5"/>
            </a:solidFill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id="{62B28A41-B736-4C14-B887-5EEEF61600A7}"/>
              </a:ext>
            </a:extLst>
          </p:cNvPr>
          <p:cNvSpPr/>
          <p:nvPr/>
        </p:nvSpPr>
        <p:spPr>
          <a:xfrm>
            <a:off x="3101964" y="2978741"/>
            <a:ext cx="4229662" cy="280137"/>
          </a:xfrm>
          <a:custGeom>
            <a:avLst/>
            <a:gdLst/>
            <a:ahLst/>
            <a:cxnLst/>
            <a:rect l="l" t="t" r="r" b="b"/>
            <a:pathLst>
              <a:path w="3148965" h="226694">
                <a:moveTo>
                  <a:pt x="3148507" y="226491"/>
                </a:moveTo>
                <a:lnTo>
                  <a:pt x="0" y="226491"/>
                </a:lnTo>
                <a:lnTo>
                  <a:pt x="0" y="0"/>
                </a:lnTo>
                <a:lnTo>
                  <a:pt x="3148507" y="0"/>
                </a:lnTo>
                <a:lnTo>
                  <a:pt x="3148507" y="226491"/>
                </a:lnTo>
                <a:close/>
              </a:path>
            </a:pathLst>
          </a:custGeom>
          <a:solidFill>
            <a:srgbClr val="C5E9F5"/>
          </a:solid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25" name="object 28">
            <a:extLst>
              <a:ext uri="{FF2B5EF4-FFF2-40B4-BE49-F238E27FC236}">
                <a16:creationId xmlns:a16="http://schemas.microsoft.com/office/drawing/2014/main" id="{3D20AB44-D77C-4C27-9AF9-3659A34FD874}"/>
              </a:ext>
            </a:extLst>
          </p:cNvPr>
          <p:cNvSpPr/>
          <p:nvPr/>
        </p:nvSpPr>
        <p:spPr>
          <a:xfrm>
            <a:off x="4155244" y="3278878"/>
            <a:ext cx="3157052" cy="422880"/>
          </a:xfrm>
          <a:custGeom>
            <a:avLst/>
            <a:gdLst/>
            <a:ahLst/>
            <a:cxnLst/>
            <a:rect l="l" t="t" r="r" b="b"/>
            <a:pathLst>
              <a:path w="2336165" h="147320">
                <a:moveTo>
                  <a:pt x="2335987" y="146837"/>
                </a:moveTo>
                <a:lnTo>
                  <a:pt x="0" y="146837"/>
                </a:lnTo>
                <a:lnTo>
                  <a:pt x="0" y="0"/>
                </a:lnTo>
                <a:lnTo>
                  <a:pt x="2335987" y="0"/>
                </a:lnTo>
                <a:lnTo>
                  <a:pt x="2335987" y="146837"/>
                </a:lnTo>
                <a:close/>
              </a:path>
            </a:pathLst>
          </a:custGeom>
          <a:solidFill>
            <a:srgbClr val="4971B8"/>
          </a:solid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2400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31" name="object 34">
            <a:extLst>
              <a:ext uri="{FF2B5EF4-FFF2-40B4-BE49-F238E27FC236}">
                <a16:creationId xmlns:a16="http://schemas.microsoft.com/office/drawing/2014/main" id="{A5EDE29D-ED00-4B5F-9769-2FEA4FD033C8}"/>
              </a:ext>
            </a:extLst>
          </p:cNvPr>
          <p:cNvSpPr/>
          <p:nvPr/>
        </p:nvSpPr>
        <p:spPr>
          <a:xfrm>
            <a:off x="3102835" y="1543345"/>
            <a:ext cx="3874844" cy="233155"/>
          </a:xfrm>
          <a:custGeom>
            <a:avLst/>
            <a:gdLst/>
            <a:ahLst/>
            <a:cxnLst/>
            <a:rect l="l" t="t" r="r" b="b"/>
            <a:pathLst>
              <a:path w="2884805" h="172719">
                <a:moveTo>
                  <a:pt x="2884208" y="172313"/>
                </a:moveTo>
                <a:lnTo>
                  <a:pt x="0" y="172313"/>
                </a:lnTo>
                <a:lnTo>
                  <a:pt x="0" y="0"/>
                </a:lnTo>
                <a:lnTo>
                  <a:pt x="2884208" y="0"/>
                </a:lnTo>
                <a:lnTo>
                  <a:pt x="2884208" y="172313"/>
                </a:lnTo>
                <a:close/>
              </a:path>
            </a:pathLst>
          </a:custGeom>
          <a:solidFill>
            <a:srgbClr val="DCDBDB"/>
          </a:solid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200" b="1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32" name="object 35">
            <a:extLst>
              <a:ext uri="{FF2B5EF4-FFF2-40B4-BE49-F238E27FC236}">
                <a16:creationId xmlns:a16="http://schemas.microsoft.com/office/drawing/2014/main" id="{8C195A8D-E2CD-43E9-8AF4-C13C5886CB11}"/>
              </a:ext>
            </a:extLst>
          </p:cNvPr>
          <p:cNvSpPr txBox="1"/>
          <p:nvPr/>
        </p:nvSpPr>
        <p:spPr>
          <a:xfrm>
            <a:off x="3136736" y="1604633"/>
            <a:ext cx="3789597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 defTabSz="914196">
              <a:spcBef>
                <a:spcPts val="75"/>
              </a:spcBef>
              <a:defRPr/>
            </a:pPr>
            <a:r>
              <a:rPr sz="900" b="1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Hyperscale Clouds </a:t>
            </a:r>
            <a:r>
              <a:rPr sz="700" b="1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AT VERY LOW LATENCY</a:t>
            </a:r>
            <a:endParaRPr sz="800" b="1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33" name="object 36">
            <a:extLst>
              <a:ext uri="{FF2B5EF4-FFF2-40B4-BE49-F238E27FC236}">
                <a16:creationId xmlns:a16="http://schemas.microsoft.com/office/drawing/2014/main" id="{186AFFBA-465D-4CF6-91C7-B36899E5CF90}"/>
              </a:ext>
            </a:extLst>
          </p:cNvPr>
          <p:cNvSpPr/>
          <p:nvPr/>
        </p:nvSpPr>
        <p:spPr>
          <a:xfrm>
            <a:off x="3330855" y="3839186"/>
            <a:ext cx="582756" cy="6442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35" name="object 38">
            <a:extLst>
              <a:ext uri="{FF2B5EF4-FFF2-40B4-BE49-F238E27FC236}">
                <a16:creationId xmlns:a16="http://schemas.microsoft.com/office/drawing/2014/main" id="{1DD319D6-4113-445D-A711-CF6999FF976E}"/>
              </a:ext>
            </a:extLst>
          </p:cNvPr>
          <p:cNvSpPr/>
          <p:nvPr/>
        </p:nvSpPr>
        <p:spPr>
          <a:xfrm>
            <a:off x="4155243" y="3728263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80" h="594360">
                <a:moveTo>
                  <a:pt x="411479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79" y="0"/>
                </a:lnTo>
                <a:lnTo>
                  <a:pt x="411479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CA3618E7-3371-4BE1-8A6E-50BDE4793A3C}"/>
              </a:ext>
            </a:extLst>
          </p:cNvPr>
          <p:cNvSpPr/>
          <p:nvPr/>
        </p:nvSpPr>
        <p:spPr>
          <a:xfrm>
            <a:off x="6712878" y="3728263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79" h="594360">
                <a:moveTo>
                  <a:pt x="411467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67" y="0"/>
                </a:lnTo>
                <a:lnTo>
                  <a:pt x="411467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37" name="object 40">
            <a:extLst>
              <a:ext uri="{FF2B5EF4-FFF2-40B4-BE49-F238E27FC236}">
                <a16:creationId xmlns:a16="http://schemas.microsoft.com/office/drawing/2014/main" id="{7A88505E-6D3F-4524-8047-F3150E0904DB}"/>
              </a:ext>
            </a:extLst>
          </p:cNvPr>
          <p:cNvSpPr/>
          <p:nvPr/>
        </p:nvSpPr>
        <p:spPr>
          <a:xfrm>
            <a:off x="6073470" y="3728263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80" h="594360">
                <a:moveTo>
                  <a:pt x="411480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80" y="0"/>
                </a:lnTo>
                <a:lnTo>
                  <a:pt x="411480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38" name="object 41">
            <a:extLst>
              <a:ext uri="{FF2B5EF4-FFF2-40B4-BE49-F238E27FC236}">
                <a16:creationId xmlns:a16="http://schemas.microsoft.com/office/drawing/2014/main" id="{9FDD3161-6B96-40D0-8928-4B89FDFB0BB0}"/>
              </a:ext>
            </a:extLst>
          </p:cNvPr>
          <p:cNvSpPr/>
          <p:nvPr/>
        </p:nvSpPr>
        <p:spPr>
          <a:xfrm>
            <a:off x="5434062" y="3728263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80" h="594360">
                <a:moveTo>
                  <a:pt x="411480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80" y="0"/>
                </a:lnTo>
                <a:lnTo>
                  <a:pt x="411480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39" name="object 42">
            <a:extLst>
              <a:ext uri="{FF2B5EF4-FFF2-40B4-BE49-F238E27FC236}">
                <a16:creationId xmlns:a16="http://schemas.microsoft.com/office/drawing/2014/main" id="{91C4687A-899B-4C7C-BEB6-64214242B0C8}"/>
              </a:ext>
            </a:extLst>
          </p:cNvPr>
          <p:cNvSpPr/>
          <p:nvPr/>
        </p:nvSpPr>
        <p:spPr>
          <a:xfrm>
            <a:off x="4794651" y="3728263"/>
            <a:ext cx="596608" cy="699464"/>
          </a:xfrm>
          <a:custGeom>
            <a:avLst/>
            <a:gdLst/>
            <a:ahLst/>
            <a:cxnLst/>
            <a:rect l="l" t="t" r="r" b="b"/>
            <a:pathLst>
              <a:path w="411480" h="594360">
                <a:moveTo>
                  <a:pt x="411480" y="594360"/>
                </a:moveTo>
                <a:lnTo>
                  <a:pt x="0" y="594360"/>
                </a:lnTo>
                <a:lnTo>
                  <a:pt x="0" y="0"/>
                </a:lnTo>
                <a:lnTo>
                  <a:pt x="411480" y="0"/>
                </a:lnTo>
                <a:lnTo>
                  <a:pt x="411480" y="594360"/>
                </a:lnTo>
                <a:close/>
              </a:path>
            </a:pathLst>
          </a:custGeom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41" name="object 44">
            <a:extLst>
              <a:ext uri="{FF2B5EF4-FFF2-40B4-BE49-F238E27FC236}">
                <a16:creationId xmlns:a16="http://schemas.microsoft.com/office/drawing/2014/main" id="{CB21FD8F-5F79-4A07-845E-039F74F8FB89}"/>
              </a:ext>
            </a:extLst>
          </p:cNvPr>
          <p:cNvSpPr txBox="1"/>
          <p:nvPr/>
        </p:nvSpPr>
        <p:spPr>
          <a:xfrm>
            <a:off x="4855432" y="3798265"/>
            <a:ext cx="482779" cy="196625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indent="10478" algn="ctr" defTabSz="914196">
              <a:lnSpc>
                <a:spcPct val="104200"/>
              </a:lnSpc>
              <a:spcBef>
                <a:spcPts val="64"/>
              </a:spcBef>
              <a:defRPr/>
            </a:pPr>
            <a:r>
              <a:rPr lang="en-US" sz="600" b="1" dirty="0">
                <a:solidFill>
                  <a:srgbClr val="556778"/>
                </a:solidFill>
                <a:latin typeface="TheSansOffice" panose="020B0503040302060204" pitchFamily="34" charset="0"/>
                <a:cs typeface="Arial"/>
              </a:rPr>
              <a:t>SEC - </a:t>
            </a:r>
            <a:r>
              <a:rPr sz="600" b="1" dirty="0">
                <a:solidFill>
                  <a:srgbClr val="556778"/>
                </a:solidFill>
                <a:latin typeface="TheSansOffice" panose="020B0503040302060204" pitchFamily="34" charset="0"/>
                <a:cs typeface="Arial"/>
              </a:rPr>
              <a:t>SAP</a:t>
            </a:r>
            <a:r>
              <a:rPr lang="en-IN" sz="600" b="1" dirty="0">
                <a:solidFill>
                  <a:srgbClr val="556778"/>
                </a:solidFill>
                <a:latin typeface="TheSansOffice" panose="020B0503040302060204" pitchFamily="34" charset="0"/>
                <a:cs typeface="Arial"/>
              </a:rPr>
              <a:t> </a:t>
            </a:r>
            <a:r>
              <a:rPr sz="600" b="1" dirty="0">
                <a:solidFill>
                  <a:srgbClr val="556778"/>
                </a:solidFill>
                <a:latin typeface="TheSansOffice" panose="020B0503040302060204" pitchFamily="34" charset="0"/>
                <a:cs typeface="Arial"/>
              </a:rPr>
              <a:t>GRID</a:t>
            </a:r>
            <a:endParaRPr sz="60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42" name="object 45">
            <a:extLst>
              <a:ext uri="{FF2B5EF4-FFF2-40B4-BE49-F238E27FC236}">
                <a16:creationId xmlns:a16="http://schemas.microsoft.com/office/drawing/2014/main" id="{6FDC124B-A392-4E10-86A0-FABDD24E403B}"/>
              </a:ext>
            </a:extLst>
          </p:cNvPr>
          <p:cNvSpPr txBox="1"/>
          <p:nvPr/>
        </p:nvSpPr>
        <p:spPr>
          <a:xfrm>
            <a:off x="5435282" y="3793702"/>
            <a:ext cx="610889" cy="100573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indent="11906" algn="ctr" defTabSz="914196">
              <a:lnSpc>
                <a:spcPct val="104200"/>
              </a:lnSpc>
              <a:spcBef>
                <a:spcPts val="64"/>
              </a:spcBef>
              <a:defRPr/>
            </a:pPr>
            <a:r>
              <a:rPr lang="en-US" sz="600" b="1" dirty="0">
                <a:solidFill>
                  <a:srgbClr val="556778"/>
                </a:solidFill>
                <a:latin typeface="TheSansOffice" panose="020B0503040302060204" pitchFamily="34" charset="0"/>
                <a:cs typeface="Arial"/>
              </a:rPr>
              <a:t>CI Community</a:t>
            </a:r>
            <a:endParaRPr sz="60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43" name="object 46">
            <a:extLst>
              <a:ext uri="{FF2B5EF4-FFF2-40B4-BE49-F238E27FC236}">
                <a16:creationId xmlns:a16="http://schemas.microsoft.com/office/drawing/2014/main" id="{D8162454-3962-47FE-95E9-67DE72804DF8}"/>
              </a:ext>
            </a:extLst>
          </p:cNvPr>
          <p:cNvSpPr txBox="1"/>
          <p:nvPr/>
        </p:nvSpPr>
        <p:spPr>
          <a:xfrm>
            <a:off x="6112014" y="3795385"/>
            <a:ext cx="554194" cy="196625"/>
          </a:xfrm>
          <a:prstGeom prst="rect">
            <a:avLst/>
          </a:prstGeom>
        </p:spPr>
        <p:txBody>
          <a:bodyPr vert="horz" wrap="square" lIns="0" tIns="8096" rIns="0" bIns="0" rtlCol="0" anchor="t">
            <a:spAutoFit/>
          </a:bodyPr>
          <a:lstStyle/>
          <a:p>
            <a:pPr marL="13335" marR="3810" indent="-4445" algn="ctr" defTabSz="914196">
              <a:lnSpc>
                <a:spcPct val="104200"/>
              </a:lnSpc>
              <a:spcBef>
                <a:spcPts val="64"/>
              </a:spcBef>
              <a:defRPr/>
            </a:pPr>
            <a:r>
              <a:rPr lang="en-US" sz="600" b="1" dirty="0">
                <a:solidFill>
                  <a:srgbClr val="556778"/>
                </a:solidFill>
                <a:latin typeface="TheSansOffice"/>
                <a:cs typeface="Arial"/>
              </a:rPr>
              <a:t>GCC –Make-in-India</a:t>
            </a:r>
            <a:endParaRPr lang="en-US" sz="600" dirty="0">
              <a:solidFill>
                <a:prstClr val="black"/>
              </a:solidFill>
              <a:latin typeface="TheSansOffice"/>
              <a:cs typeface="Arial"/>
            </a:endParaRPr>
          </a:p>
        </p:txBody>
      </p:sp>
      <p:sp>
        <p:nvSpPr>
          <p:cNvPr id="44" name="object 47">
            <a:extLst>
              <a:ext uri="{FF2B5EF4-FFF2-40B4-BE49-F238E27FC236}">
                <a16:creationId xmlns:a16="http://schemas.microsoft.com/office/drawing/2014/main" id="{939C21DD-090E-4B3C-821E-F48A2D6F2E6B}"/>
              </a:ext>
            </a:extLst>
          </p:cNvPr>
          <p:cNvSpPr txBox="1"/>
          <p:nvPr/>
        </p:nvSpPr>
        <p:spPr>
          <a:xfrm>
            <a:off x="6767481" y="3792498"/>
            <a:ext cx="487405" cy="1947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 defTabSz="914196">
              <a:spcBef>
                <a:spcPts val="79"/>
              </a:spcBef>
              <a:defRPr/>
            </a:pPr>
            <a:r>
              <a:rPr lang="en-US" sz="600" b="1" dirty="0">
                <a:solidFill>
                  <a:srgbClr val="556778"/>
                </a:solidFill>
                <a:latin typeface="TheSansOffice" panose="020B0503040302060204" pitchFamily="34" charset="0"/>
                <a:cs typeface="Arial"/>
              </a:rPr>
              <a:t>CI Trading Cloud</a:t>
            </a:r>
            <a:endParaRPr sz="60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50" name="object 53">
            <a:extLst>
              <a:ext uri="{FF2B5EF4-FFF2-40B4-BE49-F238E27FC236}">
                <a16:creationId xmlns:a16="http://schemas.microsoft.com/office/drawing/2014/main" id="{C1448606-60E6-4192-A0F3-94FA5EF16C54}"/>
              </a:ext>
            </a:extLst>
          </p:cNvPr>
          <p:cNvSpPr/>
          <p:nvPr/>
        </p:nvSpPr>
        <p:spPr>
          <a:xfrm>
            <a:off x="5496459" y="2736465"/>
            <a:ext cx="358309" cy="797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51" name="object 54">
            <a:extLst>
              <a:ext uri="{FF2B5EF4-FFF2-40B4-BE49-F238E27FC236}">
                <a16:creationId xmlns:a16="http://schemas.microsoft.com/office/drawing/2014/main" id="{1B954E28-82F4-4CBB-917A-6B1DDDE6001B}"/>
              </a:ext>
            </a:extLst>
          </p:cNvPr>
          <p:cNvSpPr/>
          <p:nvPr/>
        </p:nvSpPr>
        <p:spPr>
          <a:xfrm>
            <a:off x="5898195" y="2736405"/>
            <a:ext cx="110050" cy="81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52" name="object 55">
            <a:extLst>
              <a:ext uri="{FF2B5EF4-FFF2-40B4-BE49-F238E27FC236}">
                <a16:creationId xmlns:a16="http://schemas.microsoft.com/office/drawing/2014/main" id="{EE1413DC-C272-4F04-A383-25418FC0E1BF}"/>
              </a:ext>
            </a:extLst>
          </p:cNvPr>
          <p:cNvSpPr txBox="1"/>
          <p:nvPr/>
        </p:nvSpPr>
        <p:spPr>
          <a:xfrm>
            <a:off x="7075155" y="1860943"/>
            <a:ext cx="115416" cy="93378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algn="ctr" defTabSz="914196">
              <a:defRPr/>
            </a:pPr>
            <a:r>
              <a:rPr sz="750" b="1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DC INTERCONNECT</a:t>
            </a:r>
            <a:endParaRPr sz="75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124" name="object 56">
            <a:extLst>
              <a:ext uri="{FF2B5EF4-FFF2-40B4-BE49-F238E27FC236}">
                <a16:creationId xmlns:a16="http://schemas.microsoft.com/office/drawing/2014/main" id="{E2549850-9D93-43B7-87B7-719040958E8F}"/>
              </a:ext>
            </a:extLst>
          </p:cNvPr>
          <p:cNvSpPr/>
          <p:nvPr/>
        </p:nvSpPr>
        <p:spPr>
          <a:xfrm>
            <a:off x="8449354" y="2687287"/>
            <a:ext cx="301279" cy="2389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25" name="object 57">
            <a:extLst>
              <a:ext uri="{FF2B5EF4-FFF2-40B4-BE49-F238E27FC236}">
                <a16:creationId xmlns:a16="http://schemas.microsoft.com/office/drawing/2014/main" id="{47AA2922-A1AC-4494-A59E-0FE5A67D2D23}"/>
              </a:ext>
            </a:extLst>
          </p:cNvPr>
          <p:cNvSpPr/>
          <p:nvPr/>
        </p:nvSpPr>
        <p:spPr>
          <a:xfrm>
            <a:off x="8463858" y="2359556"/>
            <a:ext cx="254183" cy="258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26" name="object 58">
            <a:extLst>
              <a:ext uri="{FF2B5EF4-FFF2-40B4-BE49-F238E27FC236}">
                <a16:creationId xmlns:a16="http://schemas.microsoft.com/office/drawing/2014/main" id="{FD616C8F-6CC6-4C88-82CD-C5BCBB68EC68}"/>
              </a:ext>
            </a:extLst>
          </p:cNvPr>
          <p:cNvSpPr/>
          <p:nvPr/>
        </p:nvSpPr>
        <p:spPr>
          <a:xfrm>
            <a:off x="8434649" y="1958102"/>
            <a:ext cx="254183" cy="1339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27" name="object 60">
            <a:extLst>
              <a:ext uri="{FF2B5EF4-FFF2-40B4-BE49-F238E27FC236}">
                <a16:creationId xmlns:a16="http://schemas.microsoft.com/office/drawing/2014/main" id="{32966511-8D03-41B3-AF10-4502E82EFDA8}"/>
              </a:ext>
            </a:extLst>
          </p:cNvPr>
          <p:cNvSpPr txBox="1"/>
          <p:nvPr/>
        </p:nvSpPr>
        <p:spPr>
          <a:xfrm>
            <a:off x="8275924" y="1661447"/>
            <a:ext cx="474710" cy="227948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algn="ctr" defTabSz="914196">
              <a:spcBef>
                <a:spcPts val="98"/>
              </a:spcBef>
              <a:defRPr/>
            </a:pPr>
            <a:r>
              <a:rPr sz="700" b="1" dirty="0">
                <a:solidFill>
                  <a:prstClr val="black">
                    <a:lumMod val="50000"/>
                    <a:lumOff val="50000"/>
                  </a:prstClr>
                </a:solidFill>
                <a:latin typeface="TheSansOffice" panose="020B0503040302060204" pitchFamily="34" charset="0"/>
                <a:cs typeface="Arial"/>
              </a:rPr>
              <a:t>Express Route</a:t>
            </a:r>
          </a:p>
        </p:txBody>
      </p:sp>
      <p:sp>
        <p:nvSpPr>
          <p:cNvPr id="128" name="object 61">
            <a:extLst>
              <a:ext uri="{FF2B5EF4-FFF2-40B4-BE49-F238E27FC236}">
                <a16:creationId xmlns:a16="http://schemas.microsoft.com/office/drawing/2014/main" id="{35EC6210-24BB-42F2-BE0B-608A07ED79DA}"/>
              </a:ext>
            </a:extLst>
          </p:cNvPr>
          <p:cNvSpPr txBox="1"/>
          <p:nvPr/>
        </p:nvSpPr>
        <p:spPr>
          <a:xfrm>
            <a:off x="7863106" y="2366441"/>
            <a:ext cx="561860" cy="227948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algn="ctr" defTabSz="914196">
              <a:spcBef>
                <a:spcPts val="98"/>
              </a:spcBef>
              <a:defRPr/>
            </a:pPr>
            <a:r>
              <a:rPr sz="700" b="1" dirty="0">
                <a:solidFill>
                  <a:prstClr val="black">
                    <a:lumMod val="50000"/>
                    <a:lumOff val="50000"/>
                  </a:prstClr>
                </a:solidFill>
                <a:latin typeface="TheSansOffice" panose="020B0503040302060204" pitchFamily="34" charset="0"/>
                <a:cs typeface="Arial"/>
              </a:rPr>
              <a:t>Partner Interconnect</a:t>
            </a:r>
          </a:p>
        </p:txBody>
      </p:sp>
      <p:sp>
        <p:nvSpPr>
          <p:cNvPr id="129" name="object 62">
            <a:extLst>
              <a:ext uri="{FF2B5EF4-FFF2-40B4-BE49-F238E27FC236}">
                <a16:creationId xmlns:a16="http://schemas.microsoft.com/office/drawing/2014/main" id="{BBB9BC59-EC3B-4655-9C0B-1D90C8F78392}"/>
              </a:ext>
            </a:extLst>
          </p:cNvPr>
          <p:cNvSpPr/>
          <p:nvPr/>
        </p:nvSpPr>
        <p:spPr>
          <a:xfrm>
            <a:off x="7724264" y="3590492"/>
            <a:ext cx="901962" cy="981771"/>
          </a:xfrm>
          <a:prstGeom prst="roundRect">
            <a:avLst/>
          </a:prstGeom>
          <a:solidFill>
            <a:srgbClr val="556778"/>
          </a:solid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30" name="object 63">
            <a:extLst>
              <a:ext uri="{FF2B5EF4-FFF2-40B4-BE49-F238E27FC236}">
                <a16:creationId xmlns:a16="http://schemas.microsoft.com/office/drawing/2014/main" id="{4E4C87DA-5A58-43F9-A5A2-B5AEC3E2C593}"/>
              </a:ext>
            </a:extLst>
          </p:cNvPr>
          <p:cNvSpPr txBox="1"/>
          <p:nvPr/>
        </p:nvSpPr>
        <p:spPr>
          <a:xfrm>
            <a:off x="7724264" y="3374703"/>
            <a:ext cx="901962" cy="134236"/>
          </a:xfrm>
          <a:prstGeom prst="rect">
            <a:avLst/>
          </a:prstGeom>
          <a:solidFill>
            <a:srgbClr val="BDD631"/>
          </a:solidFill>
        </p:spPr>
        <p:txBody>
          <a:bodyPr vert="horz" wrap="square" lIns="0" tIns="12859" rIns="0" bIns="0" rtlCol="0" anchor="ctr">
            <a:spAutoFit/>
          </a:bodyPr>
          <a:lstStyle/>
          <a:p>
            <a:pPr algn="ctr" defTabSz="914196">
              <a:defRPr/>
            </a:pPr>
            <a:r>
              <a:rPr sz="788" b="1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FAR DR READY</a:t>
            </a:r>
            <a:endParaRPr sz="788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131" name="object 64">
            <a:extLst>
              <a:ext uri="{FF2B5EF4-FFF2-40B4-BE49-F238E27FC236}">
                <a16:creationId xmlns:a16="http://schemas.microsoft.com/office/drawing/2014/main" id="{5928E6EB-1CCD-467E-8646-1D967774AC11}"/>
              </a:ext>
            </a:extLst>
          </p:cNvPr>
          <p:cNvSpPr txBox="1"/>
          <p:nvPr/>
        </p:nvSpPr>
        <p:spPr>
          <a:xfrm>
            <a:off x="7664862" y="4092632"/>
            <a:ext cx="1085770" cy="345286"/>
          </a:xfrm>
          <a:prstGeom prst="rect">
            <a:avLst/>
          </a:prstGeom>
        </p:spPr>
        <p:txBody>
          <a:bodyPr vert="horz" wrap="square" lIns="0" tIns="21907" rIns="0" bIns="0" rtlCol="0">
            <a:spAutoFit/>
          </a:bodyPr>
          <a:lstStyle/>
          <a:p>
            <a:pPr marL="154766" marR="201429" indent="18574" defTabSz="914196">
              <a:spcBef>
                <a:spcPts val="172"/>
              </a:spcBef>
              <a:defRPr/>
            </a:pPr>
            <a:r>
              <a:rPr sz="1050" b="1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Hyderabad</a:t>
            </a:r>
            <a:r>
              <a:rPr lang="en-IN" sz="1050" b="1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Data Center</a:t>
            </a:r>
            <a:endParaRPr sz="105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132" name="object 66">
            <a:extLst>
              <a:ext uri="{FF2B5EF4-FFF2-40B4-BE49-F238E27FC236}">
                <a16:creationId xmlns:a16="http://schemas.microsoft.com/office/drawing/2014/main" id="{7223C43F-7362-446B-9748-E3B6A5A69092}"/>
              </a:ext>
            </a:extLst>
          </p:cNvPr>
          <p:cNvSpPr/>
          <p:nvPr/>
        </p:nvSpPr>
        <p:spPr>
          <a:xfrm>
            <a:off x="8108073" y="3117965"/>
            <a:ext cx="518152" cy="209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34" name="object 68">
            <a:extLst>
              <a:ext uri="{FF2B5EF4-FFF2-40B4-BE49-F238E27FC236}">
                <a16:creationId xmlns:a16="http://schemas.microsoft.com/office/drawing/2014/main" id="{F59C5F90-3667-4EBF-AAE6-5576292913BB}"/>
              </a:ext>
            </a:extLst>
          </p:cNvPr>
          <p:cNvSpPr/>
          <p:nvPr/>
        </p:nvSpPr>
        <p:spPr>
          <a:xfrm>
            <a:off x="7368830" y="2602292"/>
            <a:ext cx="634499" cy="708012"/>
          </a:xfrm>
          <a:custGeom>
            <a:avLst/>
            <a:gdLst/>
            <a:ahLst/>
            <a:cxnLst/>
            <a:rect l="l" t="t" r="r" b="b"/>
            <a:pathLst>
              <a:path w="666750" h="404494">
                <a:moveTo>
                  <a:pt x="0" y="0"/>
                </a:moveTo>
                <a:lnTo>
                  <a:pt x="47497" y="2353"/>
                </a:lnTo>
                <a:lnTo>
                  <a:pt x="94713" y="6323"/>
                </a:lnTo>
                <a:lnTo>
                  <a:pt x="141497" y="12121"/>
                </a:lnTo>
                <a:lnTo>
                  <a:pt x="187697" y="19960"/>
                </a:lnTo>
                <a:lnTo>
                  <a:pt x="233161" y="30051"/>
                </a:lnTo>
                <a:lnTo>
                  <a:pt x="277739" y="42606"/>
                </a:lnTo>
                <a:lnTo>
                  <a:pt x="321277" y="57837"/>
                </a:lnTo>
                <a:lnTo>
                  <a:pt x="363626" y="75956"/>
                </a:lnTo>
                <a:lnTo>
                  <a:pt x="404632" y="97174"/>
                </a:lnTo>
                <a:lnTo>
                  <a:pt x="444146" y="121705"/>
                </a:lnTo>
                <a:lnTo>
                  <a:pt x="482014" y="149759"/>
                </a:lnTo>
                <a:lnTo>
                  <a:pt x="518086" y="181549"/>
                </a:lnTo>
                <a:lnTo>
                  <a:pt x="552209" y="217286"/>
                </a:lnTo>
                <a:lnTo>
                  <a:pt x="584233" y="257183"/>
                </a:lnTo>
                <a:lnTo>
                  <a:pt x="614006" y="301451"/>
                </a:lnTo>
                <a:lnTo>
                  <a:pt x="641375" y="350302"/>
                </a:lnTo>
                <a:lnTo>
                  <a:pt x="666191" y="403948"/>
                </a:lnTo>
              </a:path>
            </a:pathLst>
          </a:custGeom>
          <a:ln w="12700">
            <a:solidFill>
              <a:srgbClr val="556778"/>
            </a:solidFill>
            <a:prstDash val="dash"/>
            <a:headEnd type="triangle" w="med" len="med"/>
            <a:tailEnd type="triangle" w="med" len="med"/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39" name="object 73">
            <a:extLst>
              <a:ext uri="{FF2B5EF4-FFF2-40B4-BE49-F238E27FC236}">
                <a16:creationId xmlns:a16="http://schemas.microsoft.com/office/drawing/2014/main" id="{95D34C6D-340A-4DE1-9B59-3ADAB99086B9}"/>
              </a:ext>
            </a:extLst>
          </p:cNvPr>
          <p:cNvSpPr/>
          <p:nvPr/>
        </p:nvSpPr>
        <p:spPr>
          <a:xfrm>
            <a:off x="7381101" y="2036338"/>
            <a:ext cx="1033979" cy="388446"/>
          </a:xfrm>
          <a:custGeom>
            <a:avLst/>
            <a:gdLst/>
            <a:ahLst/>
            <a:cxnLst/>
            <a:rect l="l" t="t" r="r" b="b"/>
            <a:pathLst>
              <a:path w="738504" h="100964">
                <a:moveTo>
                  <a:pt x="0" y="50099"/>
                </a:moveTo>
                <a:lnTo>
                  <a:pt x="35320" y="43036"/>
                </a:lnTo>
                <a:lnTo>
                  <a:pt x="71392" y="35359"/>
                </a:lnTo>
                <a:lnTo>
                  <a:pt x="108363" y="27493"/>
                </a:lnTo>
                <a:lnTo>
                  <a:pt x="146382" y="19859"/>
                </a:lnTo>
                <a:lnTo>
                  <a:pt x="185596" y="12882"/>
                </a:lnTo>
                <a:lnTo>
                  <a:pt x="226155" y="6984"/>
                </a:lnTo>
                <a:lnTo>
                  <a:pt x="268205" y="2589"/>
                </a:lnTo>
                <a:lnTo>
                  <a:pt x="311896" y="119"/>
                </a:lnTo>
                <a:lnTo>
                  <a:pt x="357375" y="0"/>
                </a:lnTo>
                <a:lnTo>
                  <a:pt x="404791" y="2652"/>
                </a:lnTo>
                <a:lnTo>
                  <a:pt x="454292" y="8500"/>
                </a:lnTo>
                <a:lnTo>
                  <a:pt x="506027" y="17968"/>
                </a:lnTo>
                <a:lnTo>
                  <a:pt x="560143" y="31477"/>
                </a:lnTo>
                <a:lnTo>
                  <a:pt x="616789" y="49453"/>
                </a:lnTo>
                <a:lnTo>
                  <a:pt x="676113" y="72316"/>
                </a:lnTo>
                <a:lnTo>
                  <a:pt x="738263" y="100492"/>
                </a:lnTo>
              </a:path>
            </a:pathLst>
          </a:custGeom>
          <a:ln w="12700">
            <a:solidFill>
              <a:srgbClr val="AEBF37"/>
            </a:solidFill>
            <a:prstDash val="dash"/>
            <a:headEnd type="triangle" w="med" len="med"/>
            <a:tailEnd type="triangle" w="med" len="med"/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44" name="object 78">
            <a:extLst>
              <a:ext uri="{FF2B5EF4-FFF2-40B4-BE49-F238E27FC236}">
                <a16:creationId xmlns:a16="http://schemas.microsoft.com/office/drawing/2014/main" id="{8E9FAFF8-7338-4EA9-AA30-DD75CF0F2775}"/>
              </a:ext>
            </a:extLst>
          </p:cNvPr>
          <p:cNvSpPr/>
          <p:nvPr/>
        </p:nvSpPr>
        <p:spPr>
          <a:xfrm>
            <a:off x="7381100" y="1640369"/>
            <a:ext cx="1043865" cy="421119"/>
          </a:xfrm>
          <a:custGeom>
            <a:avLst/>
            <a:gdLst/>
            <a:ahLst/>
            <a:cxnLst/>
            <a:rect l="l" t="t" r="r" b="b"/>
            <a:pathLst>
              <a:path w="738504" h="100964">
                <a:moveTo>
                  <a:pt x="0" y="50099"/>
                </a:moveTo>
                <a:lnTo>
                  <a:pt x="35320" y="43036"/>
                </a:lnTo>
                <a:lnTo>
                  <a:pt x="71392" y="35359"/>
                </a:lnTo>
                <a:lnTo>
                  <a:pt x="108363" y="27493"/>
                </a:lnTo>
                <a:lnTo>
                  <a:pt x="146382" y="19859"/>
                </a:lnTo>
                <a:lnTo>
                  <a:pt x="185596" y="12882"/>
                </a:lnTo>
                <a:lnTo>
                  <a:pt x="226155" y="6984"/>
                </a:lnTo>
                <a:lnTo>
                  <a:pt x="268205" y="2589"/>
                </a:lnTo>
                <a:lnTo>
                  <a:pt x="311896" y="119"/>
                </a:lnTo>
                <a:lnTo>
                  <a:pt x="357375" y="0"/>
                </a:lnTo>
                <a:lnTo>
                  <a:pt x="404791" y="2652"/>
                </a:lnTo>
                <a:lnTo>
                  <a:pt x="454292" y="8500"/>
                </a:lnTo>
                <a:lnTo>
                  <a:pt x="506027" y="17968"/>
                </a:lnTo>
                <a:lnTo>
                  <a:pt x="560143" y="31477"/>
                </a:lnTo>
                <a:lnTo>
                  <a:pt x="616789" y="49453"/>
                </a:lnTo>
                <a:lnTo>
                  <a:pt x="676113" y="72316"/>
                </a:lnTo>
                <a:lnTo>
                  <a:pt x="738263" y="100492"/>
                </a:lnTo>
              </a:path>
            </a:pathLst>
          </a:custGeom>
          <a:ln w="12700">
            <a:solidFill>
              <a:srgbClr val="672A7A"/>
            </a:solidFill>
            <a:prstDash val="dash"/>
            <a:headEnd type="triangle" w="med" len="med"/>
            <a:tailEnd type="triangle" w="med" len="med"/>
          </a:ln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pic>
        <p:nvPicPr>
          <p:cNvPr id="174" name="Picture 2" descr="Image result for microsoft azure logo">
            <a:extLst>
              <a:ext uri="{FF2B5EF4-FFF2-40B4-BE49-F238E27FC236}">
                <a16:creationId xmlns:a16="http://schemas.microsoft.com/office/drawing/2014/main" id="{B1B6FDBD-771C-4D1A-98F1-0F3B3C179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75922" y="1306473"/>
            <a:ext cx="399213" cy="3050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79A64090-B195-4446-AA1A-80455569AF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9" b="7569"/>
          <a:stretch/>
        </p:blipFill>
        <p:spPr>
          <a:xfrm>
            <a:off x="7959142" y="3583576"/>
            <a:ext cx="483410" cy="555902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B4A785F4-7B6B-4639-A728-948338BFB562}"/>
              </a:ext>
            </a:extLst>
          </p:cNvPr>
          <p:cNvSpPr txBox="1"/>
          <p:nvPr/>
        </p:nvSpPr>
        <p:spPr>
          <a:xfrm>
            <a:off x="7508932" y="1388893"/>
            <a:ext cx="7180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>
              <a:defRPr/>
            </a:pPr>
            <a:r>
              <a:rPr lang="en-IN" sz="700" dirty="0">
                <a:solidFill>
                  <a:prstClr val="black">
                    <a:lumMod val="75000"/>
                    <a:lumOff val="25000"/>
                  </a:prstClr>
                </a:solidFill>
                <a:latin typeface="TheSansOffice" panose="020B0503040302060204" pitchFamily="34" charset="0"/>
              </a:rPr>
              <a:t>Hybrid Cloud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140D57A-7613-410A-B872-D6BA76258CB2}"/>
              </a:ext>
            </a:extLst>
          </p:cNvPr>
          <p:cNvSpPr txBox="1"/>
          <p:nvPr/>
        </p:nvSpPr>
        <p:spPr>
          <a:xfrm rot="1878309">
            <a:off x="7451332" y="2604695"/>
            <a:ext cx="7180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>
              <a:defRPr/>
            </a:pPr>
            <a:r>
              <a:rPr lang="en-IN" sz="700" dirty="0">
                <a:solidFill>
                  <a:prstClr val="black">
                    <a:lumMod val="75000"/>
                    <a:lumOff val="25000"/>
                  </a:prstClr>
                </a:solidFill>
                <a:latin typeface="TheSansOffice" panose="020B0503040302060204" pitchFamily="34" charset="0"/>
              </a:rPr>
              <a:t>Far DR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BF4F933-127D-479F-A0D4-3DECE6FC8BC1}"/>
              </a:ext>
            </a:extLst>
          </p:cNvPr>
          <p:cNvSpPr txBox="1"/>
          <p:nvPr/>
        </p:nvSpPr>
        <p:spPr>
          <a:xfrm>
            <a:off x="7521922" y="1779186"/>
            <a:ext cx="7180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>
              <a:defRPr/>
            </a:pPr>
            <a:r>
              <a:rPr lang="en-IN" sz="700" dirty="0">
                <a:solidFill>
                  <a:prstClr val="black">
                    <a:lumMod val="75000"/>
                    <a:lumOff val="25000"/>
                  </a:prstClr>
                </a:solidFill>
                <a:latin typeface="TheSansOffice" panose="020B0503040302060204" pitchFamily="34" charset="0"/>
              </a:rPr>
              <a:t>Hybrid Cloud</a:t>
            </a:r>
          </a:p>
        </p:txBody>
      </p:sp>
      <p:pic>
        <p:nvPicPr>
          <p:cNvPr id="180" name="Picture 179" descr="A close up of a logo&#10;&#10;Description automatically generated">
            <a:extLst>
              <a:ext uri="{FF2B5EF4-FFF2-40B4-BE49-F238E27FC236}">
                <a16:creationId xmlns:a16="http://schemas.microsoft.com/office/drawing/2014/main" id="{07BFB281-6DE5-407D-A311-F20CF6D6481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59" b="16514"/>
          <a:stretch/>
        </p:blipFill>
        <p:spPr>
          <a:xfrm>
            <a:off x="5392112" y="1166649"/>
            <a:ext cx="441733" cy="303862"/>
          </a:xfrm>
          <a:prstGeom prst="rect">
            <a:avLst/>
          </a:prstGeom>
        </p:spPr>
      </p:pic>
      <p:pic>
        <p:nvPicPr>
          <p:cNvPr id="181" name="Picture 4" descr="Image result for amazon web services cloud  logo">
            <a:extLst>
              <a:ext uri="{FF2B5EF4-FFF2-40B4-BE49-F238E27FC236}">
                <a16:creationId xmlns:a16="http://schemas.microsoft.com/office/drawing/2014/main" id="{B0E32238-FDAD-4839-B03A-E37C82ACA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973" y="1126122"/>
            <a:ext cx="407872" cy="3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6" descr="Image result for aws vmware  logo">
            <a:extLst>
              <a:ext uri="{FF2B5EF4-FFF2-40B4-BE49-F238E27FC236}">
                <a16:creationId xmlns:a16="http://schemas.microsoft.com/office/drawing/2014/main" id="{309BC80B-3EF2-474A-85E4-968C8358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497" y="1119399"/>
            <a:ext cx="402022" cy="34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object 31">
            <a:extLst>
              <a:ext uri="{FF2B5EF4-FFF2-40B4-BE49-F238E27FC236}">
                <a16:creationId xmlns:a16="http://schemas.microsoft.com/office/drawing/2014/main" id="{51CBDAF5-315B-47B1-880F-9C1E803BC413}"/>
              </a:ext>
            </a:extLst>
          </p:cNvPr>
          <p:cNvSpPr txBox="1"/>
          <p:nvPr/>
        </p:nvSpPr>
        <p:spPr>
          <a:xfrm>
            <a:off x="3130166" y="3021012"/>
            <a:ext cx="4144735" cy="166392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26669" algn="ctr" defTabSz="914196">
              <a:spcBef>
                <a:spcPts val="98"/>
              </a:spcBef>
              <a:defRPr/>
            </a:pPr>
            <a:r>
              <a:rPr lang="en-IN" sz="1000" b="1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AIROLI DC </a:t>
            </a:r>
            <a:r>
              <a:rPr lang="en-IN" sz="1000" baseline="12345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(Near Cloud / DR)</a:t>
            </a:r>
            <a:r>
              <a:rPr lang="en-IN" sz="900" baseline="12345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 </a:t>
            </a:r>
            <a:r>
              <a:rPr lang="en-IN" sz="1000" b="1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- Enterprise Multi Tenant Cloud </a:t>
            </a:r>
            <a:r>
              <a:rPr lang="en-IN" sz="1000" baseline="12345" dirty="0">
                <a:solidFill>
                  <a:prstClr val="black"/>
                </a:solidFill>
                <a:latin typeface="TheSansOffice" panose="020B0503040302060204" pitchFamily="34" charset="0"/>
                <a:cs typeface="Arial"/>
              </a:rPr>
              <a:t>AT MINIMAL LATENCY</a:t>
            </a:r>
            <a:endParaRPr sz="100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187" name="object 10">
            <a:extLst>
              <a:ext uri="{FF2B5EF4-FFF2-40B4-BE49-F238E27FC236}">
                <a16:creationId xmlns:a16="http://schemas.microsoft.com/office/drawing/2014/main" id="{CE1C1735-04DB-41E1-9870-E11E68317CEE}"/>
              </a:ext>
            </a:extLst>
          </p:cNvPr>
          <p:cNvSpPr/>
          <p:nvPr/>
        </p:nvSpPr>
        <p:spPr>
          <a:xfrm>
            <a:off x="3111449" y="3278184"/>
            <a:ext cx="1026159" cy="430927"/>
          </a:xfrm>
          <a:custGeom>
            <a:avLst/>
            <a:gdLst/>
            <a:ahLst/>
            <a:cxnLst/>
            <a:rect l="l" t="t" r="r" b="b"/>
            <a:pathLst>
              <a:path w="1055370" h="158114">
                <a:moveTo>
                  <a:pt x="1055344" y="157873"/>
                </a:moveTo>
                <a:lnTo>
                  <a:pt x="0" y="157873"/>
                </a:lnTo>
                <a:lnTo>
                  <a:pt x="0" y="0"/>
                </a:lnTo>
                <a:lnTo>
                  <a:pt x="1055344" y="0"/>
                </a:lnTo>
                <a:lnTo>
                  <a:pt x="1055344" y="157873"/>
                </a:lnTo>
                <a:close/>
              </a:path>
            </a:pathLst>
          </a:custGeom>
          <a:solidFill>
            <a:srgbClr val="556778"/>
          </a:solid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sp>
        <p:nvSpPr>
          <p:cNvPr id="188" name="object 25">
            <a:extLst>
              <a:ext uri="{FF2B5EF4-FFF2-40B4-BE49-F238E27FC236}">
                <a16:creationId xmlns:a16="http://schemas.microsoft.com/office/drawing/2014/main" id="{073BA9F4-02AF-46D9-8B70-0845F7271007}"/>
              </a:ext>
            </a:extLst>
          </p:cNvPr>
          <p:cNvSpPr txBox="1"/>
          <p:nvPr/>
        </p:nvSpPr>
        <p:spPr>
          <a:xfrm>
            <a:off x="3159998" y="3402117"/>
            <a:ext cx="929063" cy="17023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algn="ctr" defTabSz="914196">
              <a:spcBef>
                <a:spcPts val="68"/>
              </a:spcBef>
              <a:defRPr/>
            </a:pPr>
            <a:r>
              <a:rPr sz="1050" b="1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Colo</a:t>
            </a:r>
            <a:r>
              <a:rPr sz="1000" b="1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 </a:t>
            </a:r>
            <a:endParaRPr sz="100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189" name="object 25">
            <a:extLst>
              <a:ext uri="{FF2B5EF4-FFF2-40B4-BE49-F238E27FC236}">
                <a16:creationId xmlns:a16="http://schemas.microsoft.com/office/drawing/2014/main" id="{3BE398D9-1E97-4934-A791-0376E31BF03F}"/>
              </a:ext>
            </a:extLst>
          </p:cNvPr>
          <p:cNvSpPr txBox="1"/>
          <p:nvPr/>
        </p:nvSpPr>
        <p:spPr>
          <a:xfrm>
            <a:off x="4204880" y="3366548"/>
            <a:ext cx="3059081" cy="19332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defTabSz="914196">
              <a:tabLst>
                <a:tab pos="577616" algn="l"/>
              </a:tabLst>
              <a:defRPr/>
            </a:pPr>
            <a:r>
              <a:rPr lang="en-US" sz="1200" b="1" baseline="4629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Sify MULTI-CMP driven  | AIOps Platform for Managed Services</a:t>
            </a:r>
            <a:r>
              <a:rPr lang="en-US" sz="1200" b="1" baseline="8547" dirty="0">
                <a:solidFill>
                  <a:srgbClr val="FFFFFF"/>
                </a:solidFill>
                <a:latin typeface="TheSansOffice" panose="020B0503040302060204" pitchFamily="34" charset="0"/>
                <a:cs typeface="Arial"/>
              </a:rPr>
              <a:t> </a:t>
            </a:r>
            <a:endParaRPr lang="en-US" sz="700" dirty="0">
              <a:solidFill>
                <a:prstClr val="black"/>
              </a:solidFill>
              <a:latin typeface="TheSansOffice" panose="020B0503040302060204" pitchFamily="34" charset="0"/>
              <a:cs typeface="Arial"/>
            </a:endParaRPr>
          </a:p>
        </p:txBody>
      </p:sp>
      <p:sp>
        <p:nvSpPr>
          <p:cNvPr id="191" name="object 48">
            <a:extLst>
              <a:ext uri="{FF2B5EF4-FFF2-40B4-BE49-F238E27FC236}">
                <a16:creationId xmlns:a16="http://schemas.microsoft.com/office/drawing/2014/main" id="{94AE5597-588C-4503-8101-A27CF165A125}"/>
              </a:ext>
            </a:extLst>
          </p:cNvPr>
          <p:cNvSpPr/>
          <p:nvPr/>
        </p:nvSpPr>
        <p:spPr>
          <a:xfrm>
            <a:off x="6949468" y="4067227"/>
            <a:ext cx="123433" cy="2101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92" name="object 49">
            <a:extLst>
              <a:ext uri="{FF2B5EF4-FFF2-40B4-BE49-F238E27FC236}">
                <a16:creationId xmlns:a16="http://schemas.microsoft.com/office/drawing/2014/main" id="{9E21630C-AE8B-46EF-A7D6-D7F3A96EF931}"/>
              </a:ext>
            </a:extLst>
          </p:cNvPr>
          <p:cNvSpPr/>
          <p:nvPr/>
        </p:nvSpPr>
        <p:spPr>
          <a:xfrm>
            <a:off x="4252848" y="4129890"/>
            <a:ext cx="144000" cy="252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94" name="object 52">
            <a:extLst>
              <a:ext uri="{FF2B5EF4-FFF2-40B4-BE49-F238E27FC236}">
                <a16:creationId xmlns:a16="http://schemas.microsoft.com/office/drawing/2014/main" id="{A698FDD9-3ABE-4AA3-A38C-13C01F8D7FFD}"/>
              </a:ext>
            </a:extLst>
          </p:cNvPr>
          <p:cNvSpPr/>
          <p:nvPr/>
        </p:nvSpPr>
        <p:spPr>
          <a:xfrm>
            <a:off x="6271304" y="4075176"/>
            <a:ext cx="200943" cy="20199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95" name="Picture 8" descr="Image result for sap  logo">
            <a:extLst>
              <a:ext uri="{FF2B5EF4-FFF2-40B4-BE49-F238E27FC236}">
                <a16:creationId xmlns:a16="http://schemas.microsoft.com/office/drawing/2014/main" id="{5F865D09-A359-477F-ABD4-C7AF56E1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4769" y="4104790"/>
            <a:ext cx="296381" cy="1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52">
            <a:extLst>
              <a:ext uri="{FF2B5EF4-FFF2-40B4-BE49-F238E27FC236}">
                <a16:creationId xmlns:a16="http://schemas.microsoft.com/office/drawing/2014/main" id="{370490B6-0089-22B2-E8EB-03949417BD24}"/>
              </a:ext>
            </a:extLst>
          </p:cNvPr>
          <p:cNvSpPr/>
          <p:nvPr/>
        </p:nvSpPr>
        <p:spPr>
          <a:xfrm>
            <a:off x="5615090" y="4069074"/>
            <a:ext cx="200943" cy="20199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object 57">
            <a:extLst>
              <a:ext uri="{FF2B5EF4-FFF2-40B4-BE49-F238E27FC236}">
                <a16:creationId xmlns:a16="http://schemas.microsoft.com/office/drawing/2014/main" id="{7119C533-D72E-B1E1-8D9C-10CD89821AF7}"/>
              </a:ext>
            </a:extLst>
          </p:cNvPr>
          <p:cNvSpPr/>
          <p:nvPr/>
        </p:nvSpPr>
        <p:spPr>
          <a:xfrm>
            <a:off x="5889361" y="1158497"/>
            <a:ext cx="282974" cy="328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196">
              <a:defRPr/>
            </a:pPr>
            <a:endParaRPr sz="1013" dirty="0">
              <a:solidFill>
                <a:prstClr val="black"/>
              </a:solidFill>
              <a:latin typeface="TheSansOffice" panose="020B050304030206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00CE0B-F7B4-85E7-2A8F-52862807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98" y="4138610"/>
            <a:ext cx="199293" cy="1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and grey sign&#10;&#10;Description automatically generated with medium confidence">
            <a:extLst>
              <a:ext uri="{FF2B5EF4-FFF2-40B4-BE49-F238E27FC236}">
                <a16:creationId xmlns:a16="http://schemas.microsoft.com/office/drawing/2014/main" id="{68F5BB1B-AD63-DFFD-B586-F2D0AF7A0A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50199" y="3820516"/>
            <a:ext cx="573731" cy="13342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CF73486-01DD-C390-F071-3552D5BA60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341684"/>
              </p:ext>
            </p:extLst>
          </p:nvPr>
        </p:nvGraphicFramePr>
        <p:xfrm>
          <a:off x="333964" y="936713"/>
          <a:ext cx="2540352" cy="3726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7F9DE88-4952-E954-779B-97A7DE6C49BE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697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7B6D39C1-496C-A1E3-8BD7-BF230BE7A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SIFY INFINITCMP: Gen V MULTI-Cloud Management</a:t>
            </a:r>
            <a:endParaRPr lang="en-I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8A97AC2-3166-42FF-9CC6-DFFE62A5A212}"/>
              </a:ext>
            </a:extLst>
          </p:cNvPr>
          <p:cNvSpPr/>
          <p:nvPr/>
        </p:nvSpPr>
        <p:spPr>
          <a:xfrm>
            <a:off x="8107453" y="987424"/>
            <a:ext cx="703702" cy="32402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63" name="Graphic 62" descr="Single gear">
            <a:extLst>
              <a:ext uri="{FF2B5EF4-FFF2-40B4-BE49-F238E27FC236}">
                <a16:creationId xmlns:a16="http://schemas.microsoft.com/office/drawing/2014/main" id="{C7E264B2-5396-4C39-95C8-BFE4049B1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35" y="1197860"/>
            <a:ext cx="235703" cy="215918"/>
          </a:xfrm>
          <a:prstGeom prst="rect">
            <a:avLst/>
          </a:prstGeom>
        </p:spPr>
      </p:pic>
      <p:pic>
        <p:nvPicPr>
          <p:cNvPr id="69" name="Graphic 68" descr="Single gear">
            <a:extLst>
              <a:ext uri="{FF2B5EF4-FFF2-40B4-BE49-F238E27FC236}">
                <a16:creationId xmlns:a16="http://schemas.microsoft.com/office/drawing/2014/main" id="{EABB7957-F713-483F-80CB-8B2472157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35" y="2570807"/>
            <a:ext cx="235703" cy="215918"/>
          </a:xfrm>
          <a:prstGeom prst="rect">
            <a:avLst/>
          </a:prstGeom>
        </p:spPr>
      </p:pic>
      <p:pic>
        <p:nvPicPr>
          <p:cNvPr id="70" name="Graphic 69" descr="Single gear">
            <a:extLst>
              <a:ext uri="{FF2B5EF4-FFF2-40B4-BE49-F238E27FC236}">
                <a16:creationId xmlns:a16="http://schemas.microsoft.com/office/drawing/2014/main" id="{2EDC8B64-D8BA-46E3-960C-418F1DDBC6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35" y="3614990"/>
            <a:ext cx="235703" cy="21591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FE1B937F-5846-4D18-8D68-FE47CBDF90B9}"/>
              </a:ext>
            </a:extLst>
          </p:cNvPr>
          <p:cNvSpPr/>
          <p:nvPr/>
        </p:nvSpPr>
        <p:spPr>
          <a:xfrm rot="16200000">
            <a:off x="7583459" y="1726401"/>
            <a:ext cx="837735" cy="16057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APIs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54A4B02-37E8-4C82-BF45-21646C0F3EB0}"/>
              </a:ext>
            </a:extLst>
          </p:cNvPr>
          <p:cNvSpPr/>
          <p:nvPr/>
        </p:nvSpPr>
        <p:spPr>
          <a:xfrm rot="16200000">
            <a:off x="7498131" y="3447107"/>
            <a:ext cx="1008390" cy="16057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Native Tools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733E07F-B5FF-41B2-B49C-D02EB5C43248}"/>
              </a:ext>
            </a:extLst>
          </p:cNvPr>
          <p:cNvGrpSpPr/>
          <p:nvPr/>
        </p:nvGrpSpPr>
        <p:grpSpPr>
          <a:xfrm>
            <a:off x="3265068" y="1050617"/>
            <a:ext cx="505546" cy="537463"/>
            <a:chOff x="189872" y="1588487"/>
            <a:chExt cx="914400" cy="914400"/>
          </a:xfrm>
        </p:grpSpPr>
        <p:pic>
          <p:nvPicPr>
            <p:cNvPr id="90" name="Graphic 89" descr="Monitor">
              <a:extLst>
                <a:ext uri="{FF2B5EF4-FFF2-40B4-BE49-F238E27FC236}">
                  <a16:creationId xmlns:a16="http://schemas.microsoft.com/office/drawing/2014/main" id="{D4498A50-E074-4FCE-8FFD-BB015C3FD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9872" y="1588487"/>
              <a:ext cx="914400" cy="914400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C5B515F-2E61-4D4D-BA94-8452E5305D5C}"/>
                </a:ext>
              </a:extLst>
            </p:cNvPr>
            <p:cNvGrpSpPr/>
            <p:nvPr/>
          </p:nvGrpSpPr>
          <p:grpSpPr>
            <a:xfrm>
              <a:off x="410984" y="1810880"/>
              <a:ext cx="445911" cy="517452"/>
              <a:chOff x="1507613" y="1412307"/>
              <a:chExt cx="552299" cy="600913"/>
            </a:xfrm>
          </p:grpSpPr>
          <p:pic>
            <p:nvPicPr>
              <p:cNvPr id="88" name="Graphic 87" descr="Open hand">
                <a:extLst>
                  <a:ext uri="{FF2B5EF4-FFF2-40B4-BE49-F238E27FC236}">
                    <a16:creationId xmlns:a16="http://schemas.microsoft.com/office/drawing/2014/main" id="{82DE3795-F380-4A16-8C61-7E704414D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507613" y="1460921"/>
                <a:ext cx="552299" cy="552299"/>
              </a:xfrm>
              <a:prstGeom prst="rect">
                <a:avLst/>
              </a:prstGeom>
            </p:spPr>
          </p:pic>
          <p:pic>
            <p:nvPicPr>
              <p:cNvPr id="92" name="Graphic 91" descr="Tools">
                <a:extLst>
                  <a:ext uri="{FF2B5EF4-FFF2-40B4-BE49-F238E27FC236}">
                    <a16:creationId xmlns:a16="http://schemas.microsoft.com/office/drawing/2014/main" id="{C6952A6A-66E9-4FAB-A414-CD1AB755A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730663" y="1412307"/>
                <a:ext cx="243983" cy="243983"/>
              </a:xfrm>
              <a:prstGeom prst="rect">
                <a:avLst/>
              </a:prstGeom>
            </p:spPr>
          </p:pic>
        </p:grp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9AFBFB5-A967-48E3-97B7-B9DA79CEE60C}"/>
              </a:ext>
            </a:extLst>
          </p:cNvPr>
          <p:cNvSpPr/>
          <p:nvPr/>
        </p:nvSpPr>
        <p:spPr>
          <a:xfrm>
            <a:off x="3196193" y="1618986"/>
            <a:ext cx="643300" cy="23211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Self Service</a:t>
            </a:r>
            <a:endParaRPr kumimoji="0" lang="en-IN" sz="7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2A9578E-EFDD-42B3-80FA-F053AFB45102}"/>
              </a:ext>
            </a:extLst>
          </p:cNvPr>
          <p:cNvGrpSpPr/>
          <p:nvPr/>
        </p:nvGrpSpPr>
        <p:grpSpPr>
          <a:xfrm>
            <a:off x="3306252" y="2511276"/>
            <a:ext cx="423181" cy="323246"/>
            <a:chOff x="1230939" y="2732882"/>
            <a:chExt cx="771733" cy="56003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6C4332D-DF91-4E0E-8548-4F5C7789C39C}"/>
                </a:ext>
              </a:extLst>
            </p:cNvPr>
            <p:cNvSpPr/>
            <p:nvPr/>
          </p:nvSpPr>
          <p:spPr>
            <a:xfrm>
              <a:off x="1230939" y="2732882"/>
              <a:ext cx="761690" cy="55229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74" name="Graphic 73" descr="Bar chart">
              <a:extLst>
                <a:ext uri="{FF2B5EF4-FFF2-40B4-BE49-F238E27FC236}">
                  <a16:creationId xmlns:a16="http://schemas.microsoft.com/office/drawing/2014/main" id="{94927A4D-EB10-4CBF-84F6-F4E37DFB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23098" y="3006028"/>
              <a:ext cx="286886" cy="286886"/>
            </a:xfrm>
            <a:prstGeom prst="rect">
              <a:avLst/>
            </a:prstGeom>
          </p:spPr>
        </p:pic>
        <p:pic>
          <p:nvPicPr>
            <p:cNvPr id="84" name="Graphic 83" descr="Gauge">
              <a:extLst>
                <a:ext uri="{FF2B5EF4-FFF2-40B4-BE49-F238E27FC236}">
                  <a16:creationId xmlns:a16="http://schemas.microsoft.com/office/drawing/2014/main" id="{93AB382E-94E2-420A-A82C-61F01BF3E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96232" y="2733736"/>
              <a:ext cx="323997" cy="323997"/>
            </a:xfrm>
            <a:prstGeom prst="rect">
              <a:avLst/>
            </a:prstGeom>
          </p:spPr>
        </p:pic>
        <p:pic>
          <p:nvPicPr>
            <p:cNvPr id="86" name="Graphic 85" descr="Checklist RTL">
              <a:extLst>
                <a:ext uri="{FF2B5EF4-FFF2-40B4-BE49-F238E27FC236}">
                  <a16:creationId xmlns:a16="http://schemas.microsoft.com/office/drawing/2014/main" id="{1B6C05C0-BFEF-436F-8F95-8B36007B4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609984" y="2810919"/>
              <a:ext cx="392688" cy="440394"/>
            </a:xfrm>
            <a:prstGeom prst="rect">
              <a:avLst/>
            </a:prstGeom>
          </p:spPr>
        </p:pic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AA5AF14-6018-4778-B40A-07E22A8CF074}"/>
              </a:ext>
            </a:extLst>
          </p:cNvPr>
          <p:cNvSpPr/>
          <p:nvPr/>
        </p:nvSpPr>
        <p:spPr>
          <a:xfrm>
            <a:off x="3196193" y="2933732"/>
            <a:ext cx="643300" cy="23211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Dashboard</a:t>
            </a:r>
            <a:endParaRPr kumimoji="0" lang="en-IN" sz="7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B036B4B-D689-481F-B458-614CF582AA4C}"/>
              </a:ext>
            </a:extLst>
          </p:cNvPr>
          <p:cNvGrpSpPr/>
          <p:nvPr/>
        </p:nvGrpSpPr>
        <p:grpSpPr>
          <a:xfrm>
            <a:off x="3304962" y="3518749"/>
            <a:ext cx="425763" cy="448156"/>
            <a:chOff x="204099" y="2832845"/>
            <a:chExt cx="761691" cy="761691"/>
          </a:xfrm>
        </p:grpSpPr>
        <p:pic>
          <p:nvPicPr>
            <p:cNvPr id="99" name="Graphic 98" descr="Workflow">
              <a:extLst>
                <a:ext uri="{FF2B5EF4-FFF2-40B4-BE49-F238E27FC236}">
                  <a16:creationId xmlns:a16="http://schemas.microsoft.com/office/drawing/2014/main" id="{D3A0B127-2B9F-4264-ADE5-152D0F668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20599" y="2992900"/>
              <a:ext cx="344421" cy="344421"/>
            </a:xfrm>
            <a:prstGeom prst="rect">
              <a:avLst/>
            </a:prstGeom>
          </p:spPr>
        </p:pic>
        <p:pic>
          <p:nvPicPr>
            <p:cNvPr id="101" name="Graphic 100" descr="Television">
              <a:extLst>
                <a:ext uri="{FF2B5EF4-FFF2-40B4-BE49-F238E27FC236}">
                  <a16:creationId xmlns:a16="http://schemas.microsoft.com/office/drawing/2014/main" id="{A79D7A7D-CE82-4BEC-8846-92C998655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04099" y="2832845"/>
              <a:ext cx="761691" cy="761691"/>
            </a:xfrm>
            <a:prstGeom prst="rect">
              <a:avLst/>
            </a:prstGeom>
          </p:spPr>
        </p:pic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E550ED3-3C99-481B-BC13-A639DCF219E3}"/>
              </a:ext>
            </a:extLst>
          </p:cNvPr>
          <p:cNvSpPr/>
          <p:nvPr/>
        </p:nvSpPr>
        <p:spPr>
          <a:xfrm>
            <a:off x="3196193" y="4012907"/>
            <a:ext cx="680834" cy="23211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Automation</a:t>
            </a:r>
            <a:endParaRPr kumimoji="0" lang="en-IN" sz="7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D46A1D4-B8E3-4AF0-A29D-6220541F9421}"/>
              </a:ext>
            </a:extLst>
          </p:cNvPr>
          <p:cNvCxnSpPr>
            <a:cxnSpLocks/>
          </p:cNvCxnSpPr>
          <p:nvPr/>
        </p:nvCxnSpPr>
        <p:spPr>
          <a:xfrm>
            <a:off x="3167933" y="993151"/>
            <a:ext cx="0" cy="3197749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Graphic 125" descr="Social network">
            <a:extLst>
              <a:ext uri="{FF2B5EF4-FFF2-40B4-BE49-F238E27FC236}">
                <a16:creationId xmlns:a16="http://schemas.microsoft.com/office/drawing/2014/main" id="{81DF1E08-9BD5-4A6E-974B-81CF9B9A703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10767" y="2966725"/>
            <a:ext cx="277943" cy="355305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82F27A2B-510D-4EF9-93A4-91FFD05FF05B}"/>
              </a:ext>
            </a:extLst>
          </p:cNvPr>
          <p:cNvSpPr/>
          <p:nvPr/>
        </p:nvSpPr>
        <p:spPr>
          <a:xfrm>
            <a:off x="2368641" y="3311876"/>
            <a:ext cx="762194" cy="18740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All Users</a:t>
            </a:r>
            <a:endParaRPr kumimoji="0" lang="en-IN" sz="8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31" name="Graphic 130" descr="Teacher">
            <a:extLst>
              <a:ext uri="{FF2B5EF4-FFF2-40B4-BE49-F238E27FC236}">
                <a16:creationId xmlns:a16="http://schemas.microsoft.com/office/drawing/2014/main" id="{52BBF5DB-47BD-4AA0-981E-A4F40689F8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10767" y="3739213"/>
            <a:ext cx="277943" cy="355305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C12FFCC5-9A5D-4F0D-BD94-76AC8029709F}"/>
              </a:ext>
            </a:extLst>
          </p:cNvPr>
          <p:cNvSpPr/>
          <p:nvPr/>
        </p:nvSpPr>
        <p:spPr>
          <a:xfrm>
            <a:off x="2358232" y="4011504"/>
            <a:ext cx="783012" cy="2339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CxO Users</a:t>
            </a:r>
            <a:endParaRPr kumimoji="0" lang="en-IN" sz="8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27" name="Graphic 126" descr="Syncing cloud">
            <a:extLst>
              <a:ext uri="{FF2B5EF4-FFF2-40B4-BE49-F238E27FC236}">
                <a16:creationId xmlns:a16="http://schemas.microsoft.com/office/drawing/2014/main" id="{9943EB46-02AB-4C21-846E-0E81D1046D2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610767" y="1085586"/>
            <a:ext cx="277943" cy="355305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AFC3BC9D-A020-49D0-941C-C561F7AB62C7}"/>
              </a:ext>
            </a:extLst>
          </p:cNvPr>
          <p:cNvSpPr/>
          <p:nvPr/>
        </p:nvSpPr>
        <p:spPr>
          <a:xfrm>
            <a:off x="2300290" y="1460455"/>
            <a:ext cx="898896" cy="27566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 Administrators</a:t>
            </a:r>
            <a:endParaRPr kumimoji="0" lang="en-IN" sz="8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E63DF0C-09B0-47DE-A259-5B6EEC9A320D}"/>
              </a:ext>
            </a:extLst>
          </p:cNvPr>
          <p:cNvGrpSpPr/>
          <p:nvPr/>
        </p:nvGrpSpPr>
        <p:grpSpPr>
          <a:xfrm>
            <a:off x="2610767" y="2064795"/>
            <a:ext cx="277943" cy="355305"/>
            <a:chOff x="4051651" y="1135094"/>
            <a:chExt cx="914400" cy="1173971"/>
          </a:xfrm>
        </p:grpSpPr>
        <p:pic>
          <p:nvPicPr>
            <p:cNvPr id="129" name="Graphic 128" descr="Single gear">
              <a:extLst>
                <a:ext uri="{FF2B5EF4-FFF2-40B4-BE49-F238E27FC236}">
                  <a16:creationId xmlns:a16="http://schemas.microsoft.com/office/drawing/2014/main" id="{CA98658E-8932-4E8C-A759-1852ECD9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4051651" y="1135094"/>
              <a:ext cx="914400" cy="914400"/>
            </a:xfrm>
            <a:prstGeom prst="rect">
              <a:avLst/>
            </a:prstGeom>
          </p:spPr>
        </p:pic>
        <p:pic>
          <p:nvPicPr>
            <p:cNvPr id="130" name="Graphic 129" descr="Users">
              <a:extLst>
                <a:ext uri="{FF2B5EF4-FFF2-40B4-BE49-F238E27FC236}">
                  <a16:creationId xmlns:a16="http://schemas.microsoft.com/office/drawing/2014/main" id="{60DA99E3-C3EC-4D97-9EC1-AA08DE49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051651" y="1394665"/>
              <a:ext cx="914400" cy="914400"/>
            </a:xfrm>
            <a:prstGeom prst="rect">
              <a:avLst/>
            </a:prstGeom>
          </p:spPr>
        </p:pic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C7C309-FC47-42A3-8E67-3D4DBA98A59F}"/>
              </a:ext>
            </a:extLst>
          </p:cNvPr>
          <p:cNvSpPr/>
          <p:nvPr/>
        </p:nvSpPr>
        <p:spPr>
          <a:xfrm>
            <a:off x="2363561" y="2383571"/>
            <a:ext cx="772354" cy="25395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App &amp; DevOps</a:t>
            </a:r>
            <a:endParaRPr kumimoji="0" lang="en-IN" sz="8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5" name="Arrow: Left-Right 124">
            <a:extLst>
              <a:ext uri="{FF2B5EF4-FFF2-40B4-BE49-F238E27FC236}">
                <a16:creationId xmlns:a16="http://schemas.microsoft.com/office/drawing/2014/main" id="{05DE21CF-1253-44E4-A3CC-5A05C5D39DB5}"/>
              </a:ext>
            </a:extLst>
          </p:cNvPr>
          <p:cNvSpPr/>
          <p:nvPr/>
        </p:nvSpPr>
        <p:spPr>
          <a:xfrm>
            <a:off x="3213326" y="4329443"/>
            <a:ext cx="4683234" cy="402894"/>
          </a:xfrm>
          <a:prstGeom prst="leftRightArrow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Core Platform</a:t>
            </a:r>
            <a:endParaRPr kumimoji="0" lang="en-IN" sz="1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2" name="Arrow: Right 141">
            <a:extLst>
              <a:ext uri="{FF2B5EF4-FFF2-40B4-BE49-F238E27FC236}">
                <a16:creationId xmlns:a16="http://schemas.microsoft.com/office/drawing/2014/main" id="{FEF6F10E-9A1C-4A91-B355-4F17979BAC7A}"/>
              </a:ext>
            </a:extLst>
          </p:cNvPr>
          <p:cNvSpPr/>
          <p:nvPr/>
        </p:nvSpPr>
        <p:spPr>
          <a:xfrm>
            <a:off x="2402510" y="4329443"/>
            <a:ext cx="767487" cy="402894"/>
          </a:xfrm>
          <a:prstGeom prst="rightArrow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Users</a:t>
            </a:r>
            <a:endParaRPr kumimoji="0" lang="en-IN" sz="1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3" name="Arrow: Left 142">
            <a:extLst>
              <a:ext uri="{FF2B5EF4-FFF2-40B4-BE49-F238E27FC236}">
                <a16:creationId xmlns:a16="http://schemas.microsoft.com/office/drawing/2014/main" id="{7D9E83F7-E3BA-4622-B037-3B93603AEDB5}"/>
              </a:ext>
            </a:extLst>
          </p:cNvPr>
          <p:cNvSpPr/>
          <p:nvPr/>
        </p:nvSpPr>
        <p:spPr>
          <a:xfrm>
            <a:off x="7983167" y="4329443"/>
            <a:ext cx="827989" cy="402894"/>
          </a:xfrm>
          <a:prstGeom prst="leftArrow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POD</a:t>
            </a:r>
            <a:endParaRPr kumimoji="0" lang="en-IN" sz="10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E5183A-1450-42D1-B272-F62C2DE8969B}"/>
              </a:ext>
            </a:extLst>
          </p:cNvPr>
          <p:cNvSpPr/>
          <p:nvPr/>
        </p:nvSpPr>
        <p:spPr>
          <a:xfrm>
            <a:off x="4850241" y="3169545"/>
            <a:ext cx="2974030" cy="797360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ITSM</a:t>
            </a: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(Engagement &amp; Records)</a:t>
            </a: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3511E9-CC6C-4E1F-AEE4-93C912EC0566}"/>
              </a:ext>
            </a:extLst>
          </p:cNvPr>
          <p:cNvSpPr/>
          <p:nvPr/>
        </p:nvSpPr>
        <p:spPr>
          <a:xfrm>
            <a:off x="4850242" y="2879055"/>
            <a:ext cx="703704" cy="234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Request / Change</a:t>
            </a:r>
            <a:endParaRPr kumimoji="0" lang="en-IN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2DD1EB-6BB0-4C73-9EFB-2AD11987B121}"/>
              </a:ext>
            </a:extLst>
          </p:cNvPr>
          <p:cNvSpPr/>
          <p:nvPr/>
        </p:nvSpPr>
        <p:spPr>
          <a:xfrm>
            <a:off x="5607018" y="2879055"/>
            <a:ext cx="703704" cy="234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Event / Incident</a:t>
            </a:r>
            <a:endParaRPr kumimoji="0" lang="en-IN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5F6A5E-FB4A-4027-886D-23B6F5B6E9D4}"/>
              </a:ext>
            </a:extLst>
          </p:cNvPr>
          <p:cNvSpPr/>
          <p:nvPr/>
        </p:nvSpPr>
        <p:spPr>
          <a:xfrm>
            <a:off x="6363792" y="2879055"/>
            <a:ext cx="703704" cy="234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Monitoring</a:t>
            </a:r>
            <a:endParaRPr kumimoji="0" lang="en-IN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66525A-F8CC-4D16-9C99-0E455722DEDC}"/>
              </a:ext>
            </a:extLst>
          </p:cNvPr>
          <p:cNvSpPr/>
          <p:nvPr/>
        </p:nvSpPr>
        <p:spPr>
          <a:xfrm>
            <a:off x="7120569" y="2879055"/>
            <a:ext cx="703704" cy="234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Discovery</a:t>
            </a:r>
            <a:endParaRPr kumimoji="0" lang="en-IN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1B2A29-BAE7-4616-A41F-A1422C972F60}"/>
              </a:ext>
            </a:extLst>
          </p:cNvPr>
          <p:cNvSpPr/>
          <p:nvPr/>
        </p:nvSpPr>
        <p:spPr>
          <a:xfrm>
            <a:off x="4850242" y="4011230"/>
            <a:ext cx="703704" cy="234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SLA</a:t>
            </a:r>
            <a:endParaRPr kumimoji="0" lang="en-IN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4E2CD72-B1C0-4F0F-A3AA-5D57FEB2FFC3}"/>
              </a:ext>
            </a:extLst>
          </p:cNvPr>
          <p:cNvSpPr/>
          <p:nvPr/>
        </p:nvSpPr>
        <p:spPr>
          <a:xfrm>
            <a:off x="5607018" y="4011230"/>
            <a:ext cx="703704" cy="234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HA / DR</a:t>
            </a:r>
            <a:endParaRPr kumimoji="0" lang="en-IN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ADE8E00-3CBA-496B-B872-8C4B6731D9A3}"/>
              </a:ext>
            </a:extLst>
          </p:cNvPr>
          <p:cNvSpPr/>
          <p:nvPr/>
        </p:nvSpPr>
        <p:spPr>
          <a:xfrm>
            <a:off x="6363792" y="4011230"/>
            <a:ext cx="703704" cy="234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Knowledge Base</a:t>
            </a:r>
            <a:endParaRPr kumimoji="0" lang="en-IN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E67A0BA-4CA1-4B97-A033-57912A8D929D}"/>
              </a:ext>
            </a:extLst>
          </p:cNvPr>
          <p:cNvSpPr/>
          <p:nvPr/>
        </p:nvSpPr>
        <p:spPr>
          <a:xfrm>
            <a:off x="7120569" y="4011230"/>
            <a:ext cx="703704" cy="2342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Logs</a:t>
            </a:r>
            <a:endParaRPr kumimoji="0" lang="en-IN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2CA21-DDE5-4C5A-8F90-B7370E657418}"/>
              </a:ext>
            </a:extLst>
          </p:cNvPr>
          <p:cNvSpPr/>
          <p:nvPr/>
        </p:nvSpPr>
        <p:spPr>
          <a:xfrm>
            <a:off x="4523256" y="987424"/>
            <a:ext cx="603529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Orchestration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22C8DD-F349-4A28-9CAA-9B7D3A78850F}"/>
              </a:ext>
            </a:extLst>
          </p:cNvPr>
          <p:cNvSpPr/>
          <p:nvPr/>
        </p:nvSpPr>
        <p:spPr>
          <a:xfrm>
            <a:off x="3991951" y="987424"/>
            <a:ext cx="528483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Provisioning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B3C954-944A-444A-A4C3-D870F118668F}"/>
              </a:ext>
            </a:extLst>
          </p:cNvPr>
          <p:cNvSpPr/>
          <p:nvPr/>
        </p:nvSpPr>
        <p:spPr>
          <a:xfrm>
            <a:off x="5129607" y="987424"/>
            <a:ext cx="575759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Configuration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C87C8-4053-4132-976B-A798FB3F4552}"/>
              </a:ext>
            </a:extLst>
          </p:cNvPr>
          <p:cNvSpPr/>
          <p:nvPr/>
        </p:nvSpPr>
        <p:spPr>
          <a:xfrm>
            <a:off x="5708188" y="987424"/>
            <a:ext cx="528483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Billing / Chargeback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5CDCA9-0171-4144-A8AF-A0A13A006A26}"/>
              </a:ext>
            </a:extLst>
          </p:cNvPr>
          <p:cNvSpPr/>
          <p:nvPr/>
        </p:nvSpPr>
        <p:spPr>
          <a:xfrm>
            <a:off x="6239493" y="987424"/>
            <a:ext cx="559432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Systems Management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A849C5-3A0C-4BC1-AF6B-2A416CF4F913}"/>
              </a:ext>
            </a:extLst>
          </p:cNvPr>
          <p:cNvSpPr/>
          <p:nvPr/>
        </p:nvSpPr>
        <p:spPr>
          <a:xfrm>
            <a:off x="6801747" y="987424"/>
            <a:ext cx="458595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Capacity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AEAF6B-4520-4E30-B121-657A7A645456}"/>
              </a:ext>
            </a:extLst>
          </p:cNvPr>
          <p:cNvSpPr/>
          <p:nvPr/>
        </p:nvSpPr>
        <p:spPr>
          <a:xfrm>
            <a:off x="7263164" y="987424"/>
            <a:ext cx="561108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Cost Management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FBCE37-80AD-4963-B8FC-12019B3A6196}"/>
              </a:ext>
            </a:extLst>
          </p:cNvPr>
          <p:cNvSpPr/>
          <p:nvPr/>
        </p:nvSpPr>
        <p:spPr>
          <a:xfrm>
            <a:off x="3991951" y="1311370"/>
            <a:ext cx="3832319" cy="84402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 Management Platform</a:t>
            </a: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(Action &amp; Automation)</a:t>
            </a:r>
            <a:endParaRPr kumimoji="0" lang="en-IN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8FB310-CE95-437B-926E-59E43E0CAC51}"/>
              </a:ext>
            </a:extLst>
          </p:cNvPr>
          <p:cNvSpPr/>
          <p:nvPr/>
        </p:nvSpPr>
        <p:spPr>
          <a:xfrm>
            <a:off x="4566528" y="2220189"/>
            <a:ext cx="557843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Unified Dashboard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23D4B1C-7A17-4458-9FE0-318DF241B3D0}"/>
              </a:ext>
            </a:extLst>
          </p:cNvPr>
          <p:cNvSpPr/>
          <p:nvPr/>
        </p:nvSpPr>
        <p:spPr>
          <a:xfrm>
            <a:off x="3963378" y="2220189"/>
            <a:ext cx="580047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DevOps Management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44DB69-7C31-4589-A166-8C8A0D715F78}"/>
              </a:ext>
            </a:extLst>
          </p:cNvPr>
          <p:cNvSpPr/>
          <p:nvPr/>
        </p:nvSpPr>
        <p:spPr>
          <a:xfrm>
            <a:off x="5139132" y="2220189"/>
            <a:ext cx="593975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Role(Profile) Based Access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9CED040-774F-4099-B18F-F8BCD320E254}"/>
              </a:ext>
            </a:extLst>
          </p:cNvPr>
          <p:cNvSpPr/>
          <p:nvPr/>
        </p:nvSpPr>
        <p:spPr>
          <a:xfrm>
            <a:off x="5756210" y="2220189"/>
            <a:ext cx="540853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Automation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5AE8B24-2B90-4074-A798-7AE4DE82EA0D}"/>
              </a:ext>
            </a:extLst>
          </p:cNvPr>
          <p:cNvSpPr/>
          <p:nvPr/>
        </p:nvSpPr>
        <p:spPr>
          <a:xfrm>
            <a:off x="6329691" y="2220189"/>
            <a:ext cx="475557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Blueprints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B736210-1A3C-4479-B5BD-29566CFD5445}"/>
              </a:ext>
            </a:extLst>
          </p:cNvPr>
          <p:cNvSpPr/>
          <p:nvPr/>
        </p:nvSpPr>
        <p:spPr>
          <a:xfrm>
            <a:off x="6837876" y="2220189"/>
            <a:ext cx="425287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Policy Engine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5B4BB29-F654-487C-929E-E419BA66DA79}"/>
              </a:ext>
            </a:extLst>
          </p:cNvPr>
          <p:cNvSpPr/>
          <p:nvPr/>
        </p:nvSpPr>
        <p:spPr>
          <a:xfrm>
            <a:off x="7295788" y="2220189"/>
            <a:ext cx="528483" cy="267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Security &amp; Compliance</a:t>
            </a:r>
            <a:endParaRPr kumimoji="0" lang="en-IN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DF47D06-01F4-4C84-9526-26BA3BCECE45}"/>
              </a:ext>
            </a:extLst>
          </p:cNvPr>
          <p:cNvGrpSpPr/>
          <p:nvPr/>
        </p:nvGrpSpPr>
        <p:grpSpPr>
          <a:xfrm>
            <a:off x="4062465" y="3206033"/>
            <a:ext cx="682783" cy="813378"/>
            <a:chOff x="2981258" y="3728968"/>
            <a:chExt cx="802800" cy="667374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202EE0-7BA2-4BC4-AAF8-D292BA44D8D4}"/>
                </a:ext>
              </a:extLst>
            </p:cNvPr>
            <p:cNvSpPr/>
            <p:nvPr/>
          </p:nvSpPr>
          <p:spPr>
            <a:xfrm>
              <a:off x="2981258" y="4144342"/>
              <a:ext cx="802800" cy="25200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AI / ML</a:t>
              </a:r>
              <a:endParaRPr kumimoji="0" lang="en-IN" sz="9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034" name="Picture 10" descr="Machine Learning solutions in AWS Marketplace">
              <a:extLst>
                <a:ext uri="{FF2B5EF4-FFF2-40B4-BE49-F238E27FC236}">
                  <a16:creationId xmlns:a16="http://schemas.microsoft.com/office/drawing/2014/main" id="{E3123B94-1137-489C-9F5C-BA6B1112F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576" y="3728968"/>
              <a:ext cx="706436" cy="333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C2900A93-82EA-4582-817A-95E53D848255}"/>
              </a:ext>
            </a:extLst>
          </p:cNvPr>
          <p:cNvSpPr/>
          <p:nvPr/>
        </p:nvSpPr>
        <p:spPr>
          <a:xfrm>
            <a:off x="3995242" y="2885034"/>
            <a:ext cx="814715" cy="1366377"/>
          </a:xfrm>
          <a:prstGeom prst="rect">
            <a:avLst/>
          </a:prstGeom>
          <a:noFill/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115D915-3287-4B9C-8208-01BF088A98D0}"/>
              </a:ext>
            </a:extLst>
          </p:cNvPr>
          <p:cNvCxnSpPr>
            <a:cxnSpLocks/>
          </p:cNvCxnSpPr>
          <p:nvPr/>
        </p:nvCxnSpPr>
        <p:spPr>
          <a:xfrm>
            <a:off x="7939838" y="993151"/>
            <a:ext cx="0" cy="3197749"/>
          </a:xfrm>
          <a:prstGeom prst="line">
            <a:avLst/>
          </a:prstGeom>
          <a:ln w="9525">
            <a:solidFill>
              <a:schemeClr val="bg1">
                <a:alpha val="4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6" descr="Microsoft Azure: Cloud Services | Azure Hybrid Cloud Applications">
            <a:extLst>
              <a:ext uri="{FF2B5EF4-FFF2-40B4-BE49-F238E27FC236}">
                <a16:creationId xmlns:a16="http://schemas.microsoft.com/office/drawing/2014/main" id="{8AC6529D-673E-4B8A-B46F-745DA902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772" y="2954642"/>
            <a:ext cx="364814" cy="26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Oracle Cloud Storage instructions - DBcloudbin - Database ...">
            <a:extLst>
              <a:ext uri="{FF2B5EF4-FFF2-40B4-BE49-F238E27FC236}">
                <a16:creationId xmlns:a16="http://schemas.microsoft.com/office/drawing/2014/main" id="{A3A9E7E3-66ED-492E-97CB-41A414C05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68" y="3440090"/>
            <a:ext cx="295225" cy="2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0" descr="Google cloud Logo Icon of Flat style - Available in SVG, PNG, EPS ...">
            <a:extLst>
              <a:ext uri="{FF2B5EF4-FFF2-40B4-BE49-F238E27FC236}">
                <a16:creationId xmlns:a16="http://schemas.microsoft.com/office/drawing/2014/main" id="{E42AA95A-A468-49C3-B95D-6E947583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66" y="3847555"/>
            <a:ext cx="213826" cy="25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>
            <a:extLst>
              <a:ext uri="{FF2B5EF4-FFF2-40B4-BE49-F238E27FC236}">
                <a16:creationId xmlns:a16="http://schemas.microsoft.com/office/drawing/2014/main" id="{016C3EA7-5B2B-44AF-BD4C-D4DA0F0DA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67" y="2571823"/>
            <a:ext cx="288665" cy="22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Graphic 97" descr="Single gear">
            <a:extLst>
              <a:ext uri="{FF2B5EF4-FFF2-40B4-BE49-F238E27FC236}">
                <a16:creationId xmlns:a16="http://schemas.microsoft.com/office/drawing/2014/main" id="{82C0C34B-8E8B-4068-B863-C132271BC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0248" y="3398560"/>
            <a:ext cx="235703" cy="193125"/>
          </a:xfrm>
          <a:prstGeom prst="rect">
            <a:avLst/>
          </a:prstGeom>
        </p:spPr>
      </p:pic>
      <p:pic>
        <p:nvPicPr>
          <p:cNvPr id="100" name="Graphic 99" descr="Single gear">
            <a:extLst>
              <a:ext uri="{FF2B5EF4-FFF2-40B4-BE49-F238E27FC236}">
                <a16:creationId xmlns:a16="http://schemas.microsoft.com/office/drawing/2014/main" id="{D06593C6-96BC-4A66-B482-6D06124B7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5324" y="1713715"/>
            <a:ext cx="235703" cy="1931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AC067D-9451-065F-E74F-791D6DE6CCB6}"/>
              </a:ext>
            </a:extLst>
          </p:cNvPr>
          <p:cNvSpPr/>
          <p:nvPr/>
        </p:nvSpPr>
        <p:spPr>
          <a:xfrm>
            <a:off x="8147187" y="2093856"/>
            <a:ext cx="668466" cy="3467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SEC</a:t>
            </a:r>
            <a:b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Anywhere</a:t>
            </a:r>
            <a:endParaRPr kumimoji="0" lang="en-IN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6" name="Graphic 5" descr="Cloud outline">
            <a:extLst>
              <a:ext uri="{FF2B5EF4-FFF2-40B4-BE49-F238E27FC236}">
                <a16:creationId xmlns:a16="http://schemas.microsoft.com/office/drawing/2014/main" id="{8F8D416A-5880-F076-6578-187B9F43589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193363" y="1905307"/>
            <a:ext cx="550969" cy="704325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D901B24-68B9-9D6F-2CBC-0CCF3D2197D7}"/>
              </a:ext>
            </a:extLst>
          </p:cNvPr>
          <p:cNvSpPr/>
          <p:nvPr/>
        </p:nvSpPr>
        <p:spPr>
          <a:xfrm>
            <a:off x="8368593" y="1308248"/>
            <a:ext cx="26473" cy="4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ack and grey sign&#10;&#10;Description automatically generated with medium confidence">
            <a:extLst>
              <a:ext uri="{FF2B5EF4-FFF2-40B4-BE49-F238E27FC236}">
                <a16:creationId xmlns:a16="http://schemas.microsoft.com/office/drawing/2014/main" id="{18504E9E-8E07-3D9E-44F3-3DAA8113E0D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10526" y="1253359"/>
            <a:ext cx="721692" cy="154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9DC67E-70D7-BD70-87F4-F6B261A48511}"/>
              </a:ext>
            </a:extLst>
          </p:cNvPr>
          <p:cNvSpPr txBox="1"/>
          <p:nvPr/>
        </p:nvSpPr>
        <p:spPr>
          <a:xfrm>
            <a:off x="323926" y="987425"/>
            <a:ext cx="181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Sify InfinitCMP ensures better visibility, control and governance across multi clouds.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rgbClr val="BFD72F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53A82-3AB6-F358-DC0F-5542F4AABBD1}"/>
              </a:ext>
            </a:extLst>
          </p:cNvPr>
          <p:cNvSpPr txBox="1"/>
          <p:nvPr/>
        </p:nvSpPr>
        <p:spPr>
          <a:xfrm>
            <a:off x="285188" y="1679816"/>
            <a:ext cx="1826063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One-click blueprint deployment of distributed workloads across multi-clouds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CC6516-F4AF-E43A-72C5-88EB520D08D2}"/>
              </a:ext>
            </a:extLst>
          </p:cNvPr>
          <p:cNvSpPr txBox="1"/>
          <p:nvPr/>
        </p:nvSpPr>
        <p:spPr>
          <a:xfrm>
            <a:off x="281794" y="2296278"/>
            <a:ext cx="1826062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Resource Dashboard and governance from a single portal for all clouds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EDE8D-444B-F5E6-256E-A58568AD3D92}"/>
              </a:ext>
            </a:extLst>
          </p:cNvPr>
          <p:cNvSpPr txBox="1"/>
          <p:nvPr/>
        </p:nvSpPr>
        <p:spPr>
          <a:xfrm>
            <a:off x="272760" y="3913996"/>
            <a:ext cx="1818707" cy="5847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One interface to manage all cloud accounts and chargeback across tenant and clouds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641241-556C-D883-C0E0-C8D6B1403E13}"/>
              </a:ext>
            </a:extLst>
          </p:cNvPr>
          <p:cNvCxnSpPr>
            <a:cxnSpLocks/>
          </p:cNvCxnSpPr>
          <p:nvPr/>
        </p:nvCxnSpPr>
        <p:spPr>
          <a:xfrm>
            <a:off x="306287" y="2220189"/>
            <a:ext cx="1910301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A7C737-D82B-D4E1-17EC-A102C439DA5F}"/>
              </a:ext>
            </a:extLst>
          </p:cNvPr>
          <p:cNvCxnSpPr>
            <a:cxnSpLocks/>
          </p:cNvCxnSpPr>
          <p:nvPr/>
        </p:nvCxnSpPr>
        <p:spPr>
          <a:xfrm>
            <a:off x="304238" y="2815300"/>
            <a:ext cx="1910301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6B19658-82B5-3774-1CA1-F0253E359563}"/>
              </a:ext>
            </a:extLst>
          </p:cNvPr>
          <p:cNvCxnSpPr>
            <a:cxnSpLocks/>
          </p:cNvCxnSpPr>
          <p:nvPr/>
        </p:nvCxnSpPr>
        <p:spPr>
          <a:xfrm>
            <a:off x="2234150" y="993151"/>
            <a:ext cx="0" cy="3734496"/>
          </a:xfrm>
          <a:prstGeom prst="line">
            <a:avLst/>
          </a:prstGeom>
          <a:ln w="6350">
            <a:solidFill>
              <a:srgbClr val="BFD72F"/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6B3ADD5-C9C9-FB95-A8E2-CFD5B9848314}"/>
              </a:ext>
            </a:extLst>
          </p:cNvPr>
          <p:cNvSpPr txBox="1"/>
          <p:nvPr/>
        </p:nvSpPr>
        <p:spPr>
          <a:xfrm>
            <a:off x="271415" y="2879055"/>
            <a:ext cx="1889010" cy="5847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1"/>
                </a:solidFill>
              </a:defRPr>
            </a:lvl1pPr>
            <a:lvl2pPr marL="0" lvl="1">
              <a:defRPr sz="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FinOps: 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AI/ML driven real-time observability to optimize and control cloud costs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8F5C4E-8646-302F-F4DC-595B1A0355C5}"/>
              </a:ext>
            </a:extLst>
          </p:cNvPr>
          <p:cNvSpPr txBox="1"/>
          <p:nvPr/>
        </p:nvSpPr>
        <p:spPr>
          <a:xfrm>
            <a:off x="271890" y="3495122"/>
            <a:ext cx="1889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Unified analytical view on overall utilization, trending, resource planning and security assessment 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CB7370F-BA41-F413-B37E-73FD944ADE1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07" y="4690666"/>
            <a:ext cx="1383238" cy="3803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C42AA5-98C3-3F8E-1764-8B956AD494F3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322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914EC3B-E189-4C5C-31D5-E1A0FF64F34D}"/>
              </a:ext>
            </a:extLst>
          </p:cNvPr>
          <p:cNvSpPr/>
          <p:nvPr/>
        </p:nvSpPr>
        <p:spPr>
          <a:xfrm>
            <a:off x="5001555" y="4048912"/>
            <a:ext cx="3818446" cy="396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rebuchet MS" panose="020B0703020202090204" pitchFamily="34" charset="0"/>
            </a:endParaRPr>
          </a:p>
        </p:txBody>
      </p: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9C19EA8D-8E22-8D27-CF6D-C3084FE99035}"/>
              </a:ext>
            </a:extLst>
          </p:cNvPr>
          <p:cNvCxnSpPr>
            <a:cxnSpLocks/>
          </p:cNvCxnSpPr>
          <p:nvPr/>
        </p:nvCxnSpPr>
        <p:spPr>
          <a:xfrm>
            <a:off x="2257891" y="987425"/>
            <a:ext cx="0" cy="3744913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TextBox 1040">
            <a:extLst>
              <a:ext uri="{FF2B5EF4-FFF2-40B4-BE49-F238E27FC236}">
                <a16:creationId xmlns:a16="http://schemas.microsoft.com/office/drawing/2014/main" id="{E7F9325F-90E5-4D78-9DAD-A8B1E28C8EAF}"/>
              </a:ext>
            </a:extLst>
          </p:cNvPr>
          <p:cNvSpPr txBox="1"/>
          <p:nvPr/>
        </p:nvSpPr>
        <p:spPr>
          <a:xfrm>
            <a:off x="6561318" y="2397129"/>
            <a:ext cx="1224000" cy="46166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>
                <a:latin typeface="Trebuchet MS" panose="020B0703020202090204" pitchFamily="34" charset="0"/>
              </a:rPr>
              <a:t>Automation</a:t>
            </a:r>
          </a:p>
          <a:p>
            <a:pPr algn="ctr"/>
            <a:r>
              <a:rPr lang="en-US" sz="800">
                <a:latin typeface="Trebuchet MS" panose="020B0703020202090204" pitchFamily="34" charset="0"/>
              </a:rPr>
              <a:t>Event Management</a:t>
            </a:r>
          </a:p>
          <a:p>
            <a:pPr algn="ctr"/>
            <a:r>
              <a:rPr lang="en-US" sz="800">
                <a:latin typeface="Trebuchet MS" panose="020B0703020202090204" pitchFamily="34" charset="0"/>
              </a:rPr>
              <a:t>AIOps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B318756-CBD7-4A3B-B33A-0F9D0A036430}"/>
              </a:ext>
            </a:extLst>
          </p:cNvPr>
          <p:cNvSpPr txBox="1"/>
          <p:nvPr/>
        </p:nvSpPr>
        <p:spPr>
          <a:xfrm>
            <a:off x="4688279" y="2397130"/>
            <a:ext cx="1870765" cy="46166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Trebuchet MS" panose="020B0703020202090204" pitchFamily="34" charset="0"/>
              </a:rPr>
              <a:t>Discovery &amp; Mapping</a:t>
            </a:r>
          </a:p>
          <a:p>
            <a:pPr algn="ctr"/>
            <a:r>
              <a:rPr lang="en-US" sz="800">
                <a:latin typeface="Trebuchet MS" panose="020B0703020202090204" pitchFamily="34" charset="0"/>
              </a:rPr>
              <a:t>Monitoring</a:t>
            </a:r>
          </a:p>
          <a:p>
            <a:pPr algn="ctr"/>
            <a:r>
              <a:rPr lang="en-US" sz="800">
                <a:latin typeface="Trebuchet MS" panose="020B0703020202090204" pitchFamily="34" charset="0"/>
              </a:rPr>
              <a:t>Business Services Dashboard</a:t>
            </a:r>
            <a:endParaRPr lang="en-IN" sz="800">
              <a:latin typeface="Trebuchet MS" panose="020B070302020209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C6675E5-30E7-48EA-A814-D7EF23236C46}"/>
              </a:ext>
            </a:extLst>
          </p:cNvPr>
          <p:cNvSpPr txBox="1"/>
          <p:nvPr/>
        </p:nvSpPr>
        <p:spPr>
          <a:xfrm>
            <a:off x="7770672" y="2397130"/>
            <a:ext cx="1055429" cy="46166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Trebuchet MS" panose="020B0703020202090204" pitchFamily="34" charset="0"/>
              </a:rPr>
              <a:t>Data </a:t>
            </a:r>
          </a:p>
          <a:p>
            <a:pPr algn="ctr"/>
            <a:r>
              <a:rPr lang="en-US" sz="800">
                <a:latin typeface="Trebuchet MS" panose="020B0703020202090204" pitchFamily="34" charset="0"/>
              </a:rPr>
              <a:t>Visualization</a:t>
            </a:r>
          </a:p>
          <a:p>
            <a:pPr algn="ctr"/>
            <a:endParaRPr lang="en-IN" sz="800">
              <a:latin typeface="Trebuchet MS" panose="020B070302020209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0A35C69-4856-4953-9056-8C065DF8F9AA}"/>
              </a:ext>
            </a:extLst>
          </p:cNvPr>
          <p:cNvSpPr/>
          <p:nvPr/>
        </p:nvSpPr>
        <p:spPr>
          <a:xfrm>
            <a:off x="3702076" y="1271251"/>
            <a:ext cx="5124037" cy="830396"/>
          </a:xfrm>
          <a:prstGeom prst="roundRect">
            <a:avLst>
              <a:gd name="adj" fmla="val 11451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ysDot"/>
            <a:miter lim="800000"/>
          </a:ln>
          <a:effectLst/>
        </p:spPr>
        <p:txBody>
          <a:bodyPr tIns="0" rtlCol="0" anchor="ctr"/>
          <a:lstStyle/>
          <a:p>
            <a:pPr algn="ctr" defTabSz="914355"/>
            <a:endParaRPr lang="en-IN" sz="933" kern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57D107B-495A-4061-A4C2-FE08AA546456}"/>
              </a:ext>
            </a:extLst>
          </p:cNvPr>
          <p:cNvSpPr/>
          <p:nvPr/>
        </p:nvSpPr>
        <p:spPr>
          <a:xfrm>
            <a:off x="4688279" y="2238700"/>
            <a:ext cx="3210277" cy="180000"/>
          </a:xfrm>
          <a:prstGeom prst="roundRect">
            <a:avLst/>
          </a:prstGeom>
          <a:solidFill>
            <a:srgbClr val="BFD72F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>
                <a:solidFill>
                  <a:schemeClr val="tx1"/>
                </a:solidFill>
                <a:latin typeface="Trebuchet MS" panose="020B0703020202090204" pitchFamily="34" charset="0"/>
              </a:rPr>
              <a:t>Sify Monitoring Tool</a:t>
            </a:r>
            <a:endParaRPr lang="en-IN" sz="800" b="1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4EDE58-AF01-4846-A5A7-6D9205167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53" y="3042972"/>
            <a:ext cx="3818446" cy="982851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183DBA3-D7F8-442E-9C8B-DCD2D3D2ED29}"/>
              </a:ext>
            </a:extLst>
          </p:cNvPr>
          <p:cNvCxnSpPr>
            <a:cxnSpLocks/>
          </p:cNvCxnSpPr>
          <p:nvPr/>
        </p:nvCxnSpPr>
        <p:spPr>
          <a:xfrm flipV="1">
            <a:off x="4210247" y="2098538"/>
            <a:ext cx="0" cy="187408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7077F71D-7BB4-4070-8315-02AAF8EB818C}"/>
              </a:ext>
            </a:extLst>
          </p:cNvPr>
          <p:cNvSpPr/>
          <p:nvPr/>
        </p:nvSpPr>
        <p:spPr>
          <a:xfrm>
            <a:off x="3674126" y="2389007"/>
            <a:ext cx="876682" cy="46800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914355"/>
            <a:endParaRPr lang="en-IN" sz="933" kern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C53EABA-6479-4212-8B8C-C74AA78317E9}"/>
              </a:ext>
            </a:extLst>
          </p:cNvPr>
          <p:cNvSpPr/>
          <p:nvPr/>
        </p:nvSpPr>
        <p:spPr>
          <a:xfrm>
            <a:off x="3674125" y="2250560"/>
            <a:ext cx="876683" cy="134254"/>
          </a:xfrm>
          <a:prstGeom prst="roundRect">
            <a:avLst/>
          </a:prstGeom>
          <a:solidFill>
            <a:srgbClr val="BFD72F"/>
          </a:solidFill>
          <a:ln w="12700" cap="flat" cmpd="sng" algn="ctr">
            <a:noFill/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914355"/>
            <a:r>
              <a:rPr lang="en-US" sz="800" b="1" kern="0">
                <a:solidFill>
                  <a:prstClr val="black"/>
                </a:solidFill>
                <a:latin typeface="Trebuchet MS" panose="020B0703020202090204" pitchFamily="34" charset="0"/>
              </a:rPr>
              <a:t>AI/ML Tools</a:t>
            </a:r>
            <a:endParaRPr lang="en-IN" sz="800" b="1" kern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37BAFC-DE61-48FC-9BCF-D1F486E9172C}"/>
              </a:ext>
            </a:extLst>
          </p:cNvPr>
          <p:cNvSpPr txBox="1"/>
          <p:nvPr/>
        </p:nvSpPr>
        <p:spPr>
          <a:xfrm>
            <a:off x="7388554" y="825512"/>
            <a:ext cx="1226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rgbClr val="BED730"/>
                </a:solidFill>
                <a:latin typeface="Trebuchet MS" panose="020B0703020202090204" pitchFamily="34" charset="0"/>
              </a:rPr>
              <a:t>Sify Delivery Team</a:t>
            </a:r>
            <a:endParaRPr lang="en-IN" sz="900" b="1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A3227D-D486-A1AD-FAE9-9FC09DE91273}"/>
              </a:ext>
            </a:extLst>
          </p:cNvPr>
          <p:cNvGrpSpPr/>
          <p:nvPr/>
        </p:nvGrpSpPr>
        <p:grpSpPr>
          <a:xfrm>
            <a:off x="6513562" y="772388"/>
            <a:ext cx="857305" cy="284906"/>
            <a:chOff x="6513562" y="653932"/>
            <a:chExt cx="913575" cy="30360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A44C1FA-1CBB-4415-A7B4-A1D8C52B484C}"/>
                </a:ext>
              </a:extLst>
            </p:cNvPr>
            <p:cNvSpPr/>
            <p:nvPr/>
          </p:nvSpPr>
          <p:spPr>
            <a:xfrm>
              <a:off x="6513562" y="653932"/>
              <a:ext cx="913575" cy="303606"/>
            </a:xfrm>
            <a:prstGeom prst="roundRect">
              <a:avLst>
                <a:gd name="adj" fmla="val 18572"/>
              </a:avLst>
            </a:prstGeom>
            <a:solidFill>
              <a:sysClr val="window" lastClr="FFFFFF"/>
            </a:solidFill>
            <a:ln w="3175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55"/>
              <a:endParaRPr lang="en-IN" sz="2400" kern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C8E4CBF-270B-6521-5E05-C53EB38A4F8F}"/>
                </a:ext>
              </a:extLst>
            </p:cNvPr>
            <p:cNvGrpSpPr/>
            <p:nvPr/>
          </p:nvGrpSpPr>
          <p:grpSpPr>
            <a:xfrm>
              <a:off x="6621399" y="684099"/>
              <a:ext cx="728016" cy="226758"/>
              <a:chOff x="6534333" y="635365"/>
              <a:chExt cx="984632" cy="306687"/>
            </a:xfrm>
          </p:grpSpPr>
          <p:pic>
            <p:nvPicPr>
              <p:cNvPr id="50" name="Graphic 49" descr="Office worker">
                <a:extLst>
                  <a:ext uri="{FF2B5EF4-FFF2-40B4-BE49-F238E27FC236}">
                    <a16:creationId xmlns:a16="http://schemas.microsoft.com/office/drawing/2014/main" id="{E1F2DA60-8BE9-472F-90C7-E7D65FABE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34333" y="635365"/>
                <a:ext cx="321971" cy="303605"/>
              </a:xfrm>
              <a:prstGeom prst="rect">
                <a:avLst/>
              </a:prstGeom>
            </p:spPr>
          </p:pic>
          <p:pic>
            <p:nvPicPr>
              <p:cNvPr id="51" name="Graphic 50" descr="Office worker">
                <a:extLst>
                  <a:ext uri="{FF2B5EF4-FFF2-40B4-BE49-F238E27FC236}">
                    <a16:creationId xmlns:a16="http://schemas.microsoft.com/office/drawing/2014/main" id="{4793E07C-2F55-4D03-9FE7-2F08A9868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865663" y="638447"/>
                <a:ext cx="321971" cy="303605"/>
              </a:xfrm>
              <a:prstGeom prst="rect">
                <a:avLst/>
              </a:prstGeom>
            </p:spPr>
          </p:pic>
          <p:pic>
            <p:nvPicPr>
              <p:cNvPr id="52" name="Graphic 51" descr="Office worker">
                <a:extLst>
                  <a:ext uri="{FF2B5EF4-FFF2-40B4-BE49-F238E27FC236}">
                    <a16:creationId xmlns:a16="http://schemas.microsoft.com/office/drawing/2014/main" id="{196A1800-AE9A-452A-AB4C-9EFAF2D62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96994" y="638446"/>
                <a:ext cx="321971" cy="303605"/>
              </a:xfrm>
              <a:prstGeom prst="rect">
                <a:avLst/>
              </a:prstGeom>
            </p:spPr>
          </p:pic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0E1C2E7-1FC3-402D-979D-B5E49CB153A3}"/>
              </a:ext>
            </a:extLst>
          </p:cNvPr>
          <p:cNvSpPr/>
          <p:nvPr/>
        </p:nvSpPr>
        <p:spPr>
          <a:xfrm>
            <a:off x="2582433" y="2960784"/>
            <a:ext cx="1092589" cy="194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Trebuchet MS" panose="020B0703020202090204" pitchFamily="34" charset="0"/>
              </a:rPr>
              <a:t>Backup</a:t>
            </a:r>
            <a:endParaRPr lang="en-IN" sz="8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A73ACBC-33DC-4618-B4FD-33678DE70EF7}"/>
              </a:ext>
            </a:extLst>
          </p:cNvPr>
          <p:cNvSpPr/>
          <p:nvPr/>
        </p:nvSpPr>
        <p:spPr>
          <a:xfrm>
            <a:off x="2582433" y="3184111"/>
            <a:ext cx="1092589" cy="194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Trebuchet MS" panose="020B0703020202090204" pitchFamily="34" charset="0"/>
              </a:rPr>
              <a:t>Patch Management</a:t>
            </a:r>
            <a:endParaRPr lang="en-IN" sz="8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42D564F-0281-4C4D-96C1-70E2DF7D071B}"/>
              </a:ext>
            </a:extLst>
          </p:cNvPr>
          <p:cNvSpPr/>
          <p:nvPr/>
        </p:nvSpPr>
        <p:spPr>
          <a:xfrm>
            <a:off x="2582433" y="3407438"/>
            <a:ext cx="1092589" cy="194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00">
                <a:solidFill>
                  <a:schemeClr val="tx1"/>
                </a:solidFill>
                <a:latin typeface="Trebuchet MS" panose="020B0703020202090204" pitchFamily="34" charset="0"/>
              </a:rPr>
              <a:t>Syslogs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10F56FD-B7EE-49AE-BE6E-90C260AB1D71}"/>
              </a:ext>
            </a:extLst>
          </p:cNvPr>
          <p:cNvSpPr/>
          <p:nvPr/>
        </p:nvSpPr>
        <p:spPr>
          <a:xfrm>
            <a:off x="2582433" y="3630765"/>
            <a:ext cx="1092589" cy="194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00">
                <a:solidFill>
                  <a:schemeClr val="tx1"/>
                </a:solidFill>
                <a:latin typeface="Trebuchet MS" panose="020B0703020202090204" pitchFamily="34" charset="0"/>
              </a:rPr>
              <a:t>VA / PT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771CB2C-0301-47E1-B1AA-26245152DDAF}"/>
              </a:ext>
            </a:extLst>
          </p:cNvPr>
          <p:cNvSpPr/>
          <p:nvPr/>
        </p:nvSpPr>
        <p:spPr>
          <a:xfrm>
            <a:off x="2581536" y="4077419"/>
            <a:ext cx="1092589" cy="194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Trebuchet MS" panose="020B0703020202090204" pitchFamily="34" charset="0"/>
              </a:rPr>
              <a:t>SIEM</a:t>
            </a:r>
            <a:endParaRPr lang="en-IN" sz="8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E1E6A2C-8E21-423C-B1B8-811FF25C73BA}"/>
              </a:ext>
            </a:extLst>
          </p:cNvPr>
          <p:cNvSpPr/>
          <p:nvPr/>
        </p:nvSpPr>
        <p:spPr>
          <a:xfrm>
            <a:off x="2581536" y="4300743"/>
            <a:ext cx="1092589" cy="194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Trebuchet MS" panose="020B0703020202090204" pitchFamily="34" charset="0"/>
              </a:rPr>
              <a:t>DR</a:t>
            </a:r>
            <a:endParaRPr lang="en-IN" sz="8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88" name="Diagonal Stripe 87">
            <a:extLst>
              <a:ext uri="{FF2B5EF4-FFF2-40B4-BE49-F238E27FC236}">
                <a16:creationId xmlns:a16="http://schemas.microsoft.com/office/drawing/2014/main" id="{BF3C531C-4D69-4B49-B5B1-7F262C64452C}"/>
              </a:ext>
            </a:extLst>
          </p:cNvPr>
          <p:cNvSpPr/>
          <p:nvPr/>
        </p:nvSpPr>
        <p:spPr>
          <a:xfrm rot="9388168">
            <a:off x="3400858" y="3038787"/>
            <a:ext cx="623448" cy="1414991"/>
          </a:xfrm>
          <a:prstGeom prst="diagStrip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1800">
              <a:latin typeface="Trebuchet MS" panose="020B070302020209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237404CC-7E8A-42DB-9DBA-742DAA0E9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092" b="2530"/>
          <a:stretch/>
        </p:blipFill>
        <p:spPr>
          <a:xfrm>
            <a:off x="5012288" y="4044587"/>
            <a:ext cx="3341217" cy="403242"/>
          </a:xfrm>
          <a:prstGeom prst="rect">
            <a:avLst/>
          </a:prstGeom>
        </p:spPr>
      </p:pic>
      <p:sp>
        <p:nvSpPr>
          <p:cNvPr id="108" name="Arrow: Pentagon 107">
            <a:extLst>
              <a:ext uri="{FF2B5EF4-FFF2-40B4-BE49-F238E27FC236}">
                <a16:creationId xmlns:a16="http://schemas.microsoft.com/office/drawing/2014/main" id="{F16BA272-75C9-4734-8B11-214B7993CD74}"/>
              </a:ext>
            </a:extLst>
          </p:cNvPr>
          <p:cNvSpPr/>
          <p:nvPr/>
        </p:nvSpPr>
        <p:spPr>
          <a:xfrm rot="16200000">
            <a:off x="6062123" y="2836021"/>
            <a:ext cx="139305" cy="246300"/>
          </a:xfrm>
          <a:prstGeom prst="homePlate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rebuchet MS" panose="020B070302020209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03ADFE3-7A8E-498F-A235-6328CBE4F4A1}"/>
              </a:ext>
            </a:extLst>
          </p:cNvPr>
          <p:cNvSpPr txBox="1"/>
          <p:nvPr/>
        </p:nvSpPr>
        <p:spPr>
          <a:xfrm>
            <a:off x="5919205" y="3006084"/>
            <a:ext cx="510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Trebuchet MS" panose="020B0703020202090204" pitchFamily="34" charset="0"/>
              </a:rPr>
              <a:t>Polled</a:t>
            </a:r>
            <a:endParaRPr lang="en-IN" sz="800">
              <a:latin typeface="Trebuchet MS" panose="020B0703020202090204" pitchFamily="34" charset="0"/>
            </a:endParaRPr>
          </a:p>
        </p:txBody>
      </p:sp>
      <p:sp>
        <p:nvSpPr>
          <p:cNvPr id="112" name="Arrow: Pentagon 111">
            <a:extLst>
              <a:ext uri="{FF2B5EF4-FFF2-40B4-BE49-F238E27FC236}">
                <a16:creationId xmlns:a16="http://schemas.microsoft.com/office/drawing/2014/main" id="{76250D69-5BC5-449B-ABAC-189D2CC4CF2A}"/>
              </a:ext>
            </a:extLst>
          </p:cNvPr>
          <p:cNvSpPr/>
          <p:nvPr/>
        </p:nvSpPr>
        <p:spPr>
          <a:xfrm rot="16200000">
            <a:off x="6608087" y="2836021"/>
            <a:ext cx="139305" cy="246300"/>
          </a:xfrm>
          <a:prstGeom prst="homePlate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rebuchet MS" panose="020B070302020209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1DE4C2-2668-4725-9852-1927C1301922}"/>
              </a:ext>
            </a:extLst>
          </p:cNvPr>
          <p:cNvSpPr txBox="1"/>
          <p:nvPr/>
        </p:nvSpPr>
        <p:spPr>
          <a:xfrm>
            <a:off x="6477212" y="3000829"/>
            <a:ext cx="4603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Trebuchet MS" panose="020B0703020202090204" pitchFamily="34" charset="0"/>
              </a:rPr>
              <a:t>Logs</a:t>
            </a:r>
            <a:endParaRPr lang="en-IN" sz="800">
              <a:latin typeface="Trebuchet MS" panose="020B0703020202090204" pitchFamily="34" charset="0"/>
            </a:endParaRPr>
          </a:p>
        </p:txBody>
      </p:sp>
      <p:sp>
        <p:nvSpPr>
          <p:cNvPr id="114" name="Arrow: Pentagon 113">
            <a:extLst>
              <a:ext uri="{FF2B5EF4-FFF2-40B4-BE49-F238E27FC236}">
                <a16:creationId xmlns:a16="http://schemas.microsoft.com/office/drawing/2014/main" id="{62DB193F-0A7E-4D54-97AD-713D11743869}"/>
              </a:ext>
            </a:extLst>
          </p:cNvPr>
          <p:cNvSpPr/>
          <p:nvPr/>
        </p:nvSpPr>
        <p:spPr>
          <a:xfrm rot="16200000">
            <a:off x="7135322" y="2836021"/>
            <a:ext cx="139305" cy="246300"/>
          </a:xfrm>
          <a:prstGeom prst="homePlate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rebuchet MS" panose="020B070302020209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FE1C341-5D6E-488E-8357-13E74CA7F9F2}"/>
              </a:ext>
            </a:extLst>
          </p:cNvPr>
          <p:cNvSpPr txBox="1"/>
          <p:nvPr/>
        </p:nvSpPr>
        <p:spPr>
          <a:xfrm>
            <a:off x="6985407" y="2997403"/>
            <a:ext cx="5101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Trebuchet MS" panose="020B0703020202090204" pitchFamily="34" charset="0"/>
              </a:rPr>
              <a:t>Agents</a:t>
            </a:r>
            <a:endParaRPr lang="en-IN" sz="800">
              <a:latin typeface="Trebuchet MS" panose="020B0703020202090204" pitchFamily="34" charset="0"/>
            </a:endParaRPr>
          </a:p>
        </p:txBody>
      </p:sp>
      <p:sp>
        <p:nvSpPr>
          <p:cNvPr id="116" name="Arrow: Pentagon 115">
            <a:extLst>
              <a:ext uri="{FF2B5EF4-FFF2-40B4-BE49-F238E27FC236}">
                <a16:creationId xmlns:a16="http://schemas.microsoft.com/office/drawing/2014/main" id="{1AFB2854-CC11-43F5-9E60-AE98E2A62DB9}"/>
              </a:ext>
            </a:extLst>
          </p:cNvPr>
          <p:cNvSpPr/>
          <p:nvPr/>
        </p:nvSpPr>
        <p:spPr>
          <a:xfrm rot="16200000">
            <a:off x="7618917" y="2836021"/>
            <a:ext cx="139305" cy="246300"/>
          </a:xfrm>
          <a:prstGeom prst="homePlate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rebuchet MS" panose="020B070302020209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A699D38-99F2-4E68-91BA-7568BA4991DC}"/>
              </a:ext>
            </a:extLst>
          </p:cNvPr>
          <p:cNvSpPr txBox="1"/>
          <p:nvPr/>
        </p:nvSpPr>
        <p:spPr>
          <a:xfrm>
            <a:off x="7543411" y="3004935"/>
            <a:ext cx="3551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Trebuchet MS" panose="020B0703020202090204" pitchFamily="34" charset="0"/>
              </a:rPr>
              <a:t>API</a:t>
            </a:r>
            <a:endParaRPr lang="en-IN" sz="800">
              <a:latin typeface="Trebuchet MS" panose="020B0703020202090204" pitchFamily="34" charset="0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7C000B38-BE53-4B42-87D1-D64A1AF49EDD}"/>
              </a:ext>
            </a:extLst>
          </p:cNvPr>
          <p:cNvSpPr/>
          <p:nvPr/>
        </p:nvSpPr>
        <p:spPr>
          <a:xfrm>
            <a:off x="7852385" y="2238700"/>
            <a:ext cx="973713" cy="180000"/>
          </a:xfrm>
          <a:prstGeom prst="roundRect">
            <a:avLst/>
          </a:prstGeom>
          <a:solidFill>
            <a:srgbClr val="BFD72F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>
                <a:solidFill>
                  <a:schemeClr val="tx1"/>
                </a:solidFill>
                <a:latin typeface="Trebuchet MS" panose="020B0703020202090204" pitchFamily="34" charset="0"/>
              </a:rPr>
              <a:t>Data Store</a:t>
            </a:r>
            <a:endParaRPr lang="en-IN" sz="800" b="1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Arrow: Left-Up 32">
            <a:extLst>
              <a:ext uri="{FF2B5EF4-FFF2-40B4-BE49-F238E27FC236}">
                <a16:creationId xmlns:a16="http://schemas.microsoft.com/office/drawing/2014/main" id="{935B670A-EA94-43EE-807E-6E2876FE3062}"/>
              </a:ext>
            </a:extLst>
          </p:cNvPr>
          <p:cNvSpPr/>
          <p:nvPr/>
        </p:nvSpPr>
        <p:spPr>
          <a:xfrm flipH="1" flipV="1">
            <a:off x="3024676" y="2285945"/>
            <a:ext cx="586818" cy="658711"/>
          </a:xfrm>
          <a:prstGeom prst="leftUpArrow">
            <a:avLst>
              <a:gd name="adj1" fmla="val 10044"/>
              <a:gd name="adj2" fmla="val 13250"/>
              <a:gd name="adj3" fmla="val 18590"/>
            </a:avLst>
          </a:prstGeom>
          <a:solidFill>
            <a:srgbClr val="BFD72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1800">
              <a:latin typeface="Trebuchet MS" panose="020B070302020209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65C6B8-2970-4276-8E5E-C38C56F443D1}"/>
              </a:ext>
            </a:extLst>
          </p:cNvPr>
          <p:cNvGrpSpPr/>
          <p:nvPr/>
        </p:nvGrpSpPr>
        <p:grpSpPr>
          <a:xfrm rot="196115">
            <a:off x="4235362" y="4092736"/>
            <a:ext cx="739039" cy="338554"/>
            <a:chOff x="4310074" y="4489428"/>
            <a:chExt cx="897698" cy="33855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23" name="Arrow: Chevron 122">
              <a:extLst>
                <a:ext uri="{FF2B5EF4-FFF2-40B4-BE49-F238E27FC236}">
                  <a16:creationId xmlns:a16="http://schemas.microsoft.com/office/drawing/2014/main" id="{A1BC15F6-7AFE-46F0-8A0C-3FF06955CF06}"/>
                </a:ext>
              </a:extLst>
            </p:cNvPr>
            <p:cNvSpPr/>
            <p:nvPr/>
          </p:nvSpPr>
          <p:spPr>
            <a:xfrm>
              <a:off x="5028629" y="4497215"/>
              <a:ext cx="179143" cy="315949"/>
            </a:xfrm>
            <a:prstGeom prst="chevron">
              <a:avLst/>
            </a:prstGeom>
            <a:solidFill>
              <a:srgbClr val="BFD72F"/>
            </a:solidFill>
            <a:ln w="3175">
              <a:solidFill>
                <a:srgbClr val="A9D18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Trebuchet MS" panose="020B0703020202090204" pitchFamily="34" charset="0"/>
              </a:endParaRPr>
            </a:p>
          </p:txBody>
        </p:sp>
        <p:sp>
          <p:nvSpPr>
            <p:cNvPr id="124" name="Arrow: Chevron 123">
              <a:extLst>
                <a:ext uri="{FF2B5EF4-FFF2-40B4-BE49-F238E27FC236}">
                  <a16:creationId xmlns:a16="http://schemas.microsoft.com/office/drawing/2014/main" id="{973851D5-7858-4347-AB18-A384C2E02DE5}"/>
                </a:ext>
              </a:extLst>
            </p:cNvPr>
            <p:cNvSpPr/>
            <p:nvPr/>
          </p:nvSpPr>
          <p:spPr>
            <a:xfrm rot="21432314">
              <a:off x="4310074" y="4512033"/>
              <a:ext cx="240146" cy="315949"/>
            </a:xfrm>
            <a:prstGeom prst="chevron">
              <a:avLst/>
            </a:prstGeom>
            <a:solidFill>
              <a:srgbClr val="BFD72F"/>
            </a:solidFill>
            <a:ln w="3175">
              <a:solidFill>
                <a:srgbClr val="A9D18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Trebuchet MS" panose="020B0703020202090204" pitchFamily="34" charset="0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FD3AC8C-F57E-4DA1-98F2-A977887CF077}"/>
                </a:ext>
              </a:extLst>
            </p:cNvPr>
            <p:cNvCxnSpPr>
              <a:cxnSpLocks/>
              <a:stCxn id="124" idx="1"/>
              <a:endCxn id="123" idx="1"/>
            </p:cNvCxnSpPr>
            <p:nvPr/>
          </p:nvCxnSpPr>
          <p:spPr>
            <a:xfrm flipV="1">
              <a:off x="4430147" y="4655190"/>
              <a:ext cx="688054" cy="14818"/>
            </a:xfrm>
            <a:prstGeom prst="line">
              <a:avLst/>
            </a:prstGeom>
            <a:grpFill/>
            <a:ln>
              <a:solidFill>
                <a:srgbClr val="A9D18E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BD69A12-6B8C-460C-9EEC-8E37A3D7E1A1}"/>
                </a:ext>
              </a:extLst>
            </p:cNvPr>
            <p:cNvSpPr txBox="1"/>
            <p:nvPr/>
          </p:nvSpPr>
          <p:spPr>
            <a:xfrm rot="21403885">
              <a:off x="4502508" y="4489428"/>
              <a:ext cx="59621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>
                  <a:solidFill>
                    <a:srgbClr val="BED730"/>
                  </a:solidFill>
                  <a:latin typeface="Trebuchet MS" panose="020B0703020202090204" pitchFamily="34" charset="0"/>
                </a:rPr>
                <a:t>API </a:t>
              </a:r>
            </a:p>
            <a:p>
              <a:pPr algn="ctr"/>
              <a:r>
                <a:rPr lang="en-US" sz="800">
                  <a:solidFill>
                    <a:srgbClr val="BED730"/>
                  </a:solidFill>
                  <a:latin typeface="Trebuchet MS" panose="020B0703020202090204" pitchFamily="34" charset="0"/>
                </a:rPr>
                <a:t>Agents</a:t>
              </a:r>
              <a:endParaRPr lang="en-IN" sz="8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8E8892C-6B32-4BAA-8DA2-9F8E1A9E1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0112" y="4813164"/>
              <a:ext cx="703303" cy="14818"/>
            </a:xfrm>
            <a:prstGeom prst="line">
              <a:avLst/>
            </a:prstGeom>
            <a:grpFill/>
            <a:ln>
              <a:solidFill>
                <a:srgbClr val="A9D18E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C695C11-07B2-4FCC-9D1F-89F82CEC3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0112" y="4497213"/>
              <a:ext cx="703303" cy="14818"/>
            </a:xfrm>
            <a:prstGeom prst="line">
              <a:avLst/>
            </a:prstGeom>
            <a:grpFill/>
            <a:ln>
              <a:solidFill>
                <a:srgbClr val="A9D18E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350A2CAE-25DA-4FB8-9D34-74C8985B45D9}"/>
              </a:ext>
            </a:extLst>
          </p:cNvPr>
          <p:cNvCxnSpPr>
            <a:cxnSpLocks/>
          </p:cNvCxnSpPr>
          <p:nvPr/>
        </p:nvCxnSpPr>
        <p:spPr>
          <a:xfrm flipV="1">
            <a:off x="5995062" y="2089394"/>
            <a:ext cx="0" cy="187408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4C0C812D-9D32-4C1C-8EB1-C483202AE2F3}"/>
              </a:ext>
            </a:extLst>
          </p:cNvPr>
          <p:cNvCxnSpPr>
            <a:cxnSpLocks/>
          </p:cNvCxnSpPr>
          <p:nvPr/>
        </p:nvCxnSpPr>
        <p:spPr>
          <a:xfrm flipV="1">
            <a:off x="8288689" y="2089394"/>
            <a:ext cx="0" cy="187408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0508C41-1E94-4133-AF25-9440D7A521A4}"/>
              </a:ext>
            </a:extLst>
          </p:cNvPr>
          <p:cNvCxnSpPr>
            <a:cxnSpLocks/>
          </p:cNvCxnSpPr>
          <p:nvPr/>
        </p:nvCxnSpPr>
        <p:spPr>
          <a:xfrm flipV="1">
            <a:off x="7317042" y="2104570"/>
            <a:ext cx="0" cy="187408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4DDEE67-7C29-00E3-B7E1-C5DD7F1A57E4}"/>
              </a:ext>
            </a:extLst>
          </p:cNvPr>
          <p:cNvSpPr txBox="1"/>
          <p:nvPr/>
        </p:nvSpPr>
        <p:spPr>
          <a:xfrm>
            <a:off x="3847364" y="1845854"/>
            <a:ext cx="551754" cy="21544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N" sz="800">
                <a:latin typeface="Trebuchet MS" panose="020B0703020202090204" pitchFamily="34" charset="0"/>
              </a:rPr>
              <a:t>Request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23EFE-BA84-3B2C-9E64-A8A686917490}"/>
              </a:ext>
            </a:extLst>
          </p:cNvPr>
          <p:cNvSpPr txBox="1"/>
          <p:nvPr/>
        </p:nvSpPr>
        <p:spPr>
          <a:xfrm>
            <a:off x="4416112" y="1845854"/>
            <a:ext cx="441147" cy="21544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N" sz="800">
                <a:latin typeface="Trebuchet MS" panose="020B0703020202090204" pitchFamily="34" charset="0"/>
              </a:rPr>
              <a:t>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29137-9CD7-F784-7FC2-4A4D958267CD}"/>
              </a:ext>
            </a:extLst>
          </p:cNvPr>
          <p:cNvSpPr txBox="1"/>
          <p:nvPr/>
        </p:nvSpPr>
        <p:spPr>
          <a:xfrm>
            <a:off x="6034192" y="1845854"/>
            <a:ext cx="519694" cy="21544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N" sz="800">
                <a:latin typeface="Trebuchet MS" panose="020B0703020202090204" pitchFamily="34" charset="0"/>
              </a:rPr>
              <a:t>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979A8-75AD-6CD6-DD4B-611D5464674C}"/>
              </a:ext>
            </a:extLst>
          </p:cNvPr>
          <p:cNvSpPr txBox="1"/>
          <p:nvPr/>
        </p:nvSpPr>
        <p:spPr>
          <a:xfrm>
            <a:off x="5451016" y="1845854"/>
            <a:ext cx="566182" cy="21544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N" sz="800">
                <a:latin typeface="Trebuchet MS" panose="020B0703020202090204" pitchFamily="34" charset="0"/>
              </a:rPr>
              <a:t>Problem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04DA61-2438-A3AF-29CF-FD0B7E1F44CF}"/>
              </a:ext>
            </a:extLst>
          </p:cNvPr>
          <p:cNvSpPr txBox="1"/>
          <p:nvPr/>
        </p:nvSpPr>
        <p:spPr>
          <a:xfrm>
            <a:off x="4874253" y="1845854"/>
            <a:ext cx="559769" cy="21544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r>
              <a:rPr lang="en-IN">
                <a:latin typeface="Trebuchet MS" panose="020B0703020202090204" pitchFamily="34" charset="0"/>
              </a:rPr>
              <a:t>Incident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64E46-72D0-DACE-EA94-0EC973E6E474}"/>
              </a:ext>
            </a:extLst>
          </p:cNvPr>
          <p:cNvSpPr txBox="1"/>
          <p:nvPr/>
        </p:nvSpPr>
        <p:spPr>
          <a:xfrm>
            <a:off x="6570880" y="1845854"/>
            <a:ext cx="742511" cy="21544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N" sz="800">
                <a:latin typeface="Trebuchet MS" panose="020B0703020202090204" pitchFamily="34" charset="0"/>
              </a:rPr>
              <a:t>Asset Mgmt.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EDB2B-9E75-3B38-DC6E-D58C2A5221A8}"/>
              </a:ext>
            </a:extLst>
          </p:cNvPr>
          <p:cNvSpPr txBox="1"/>
          <p:nvPr/>
        </p:nvSpPr>
        <p:spPr>
          <a:xfrm>
            <a:off x="7785318" y="1845854"/>
            <a:ext cx="925253" cy="21544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N" sz="800">
                <a:latin typeface="Trebuchet MS" panose="020B0703020202090204" pitchFamily="34" charset="0"/>
              </a:rPr>
              <a:t>Service Mapping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5BB23F-53B0-35E6-79CA-8C497DF67FC1}"/>
              </a:ext>
            </a:extLst>
          </p:cNvPr>
          <p:cNvSpPr txBox="1"/>
          <p:nvPr/>
        </p:nvSpPr>
        <p:spPr>
          <a:xfrm>
            <a:off x="7330385" y="1845854"/>
            <a:ext cx="437941" cy="21544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IN" sz="800">
                <a:latin typeface="Trebuchet MS" panose="020B0703020202090204" pitchFamily="34" charset="0"/>
              </a:rPr>
              <a:t>CMDB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416E3D-1224-AD2A-83CA-F153DD9EFBE4}"/>
              </a:ext>
            </a:extLst>
          </p:cNvPr>
          <p:cNvGrpSpPr/>
          <p:nvPr/>
        </p:nvGrpSpPr>
        <p:grpSpPr>
          <a:xfrm>
            <a:off x="4701319" y="1323407"/>
            <a:ext cx="3276996" cy="238363"/>
            <a:chOff x="4883661" y="1285527"/>
            <a:chExt cx="3276996" cy="238363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E1A64FB-2082-4F31-B0FA-690E3933ADC7}"/>
                </a:ext>
              </a:extLst>
            </p:cNvPr>
            <p:cNvSpPr txBox="1"/>
            <p:nvPr/>
          </p:nvSpPr>
          <p:spPr>
            <a:xfrm>
              <a:off x="6534433" y="1301395"/>
              <a:ext cx="1626224" cy="216000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 defTabSz="914378">
                <a:defRPr sz="933" kern="0">
                  <a:solidFill>
                    <a:prstClr val="black"/>
                  </a:solidFill>
                  <a:latin typeface="Calibri" panose="020F0502020204030204"/>
                </a:defRPr>
              </a:lvl1pPr>
            </a:lstStyle>
            <a:p>
              <a:r>
                <a:rPr lang="en-US" sz="800" kern="1200">
                  <a:solidFill>
                    <a:schemeClr val="tx1"/>
                  </a:solidFill>
                  <a:latin typeface="Trebuchet MS" panose="020B0703020202090204" pitchFamily="34" charset="0"/>
                </a:rPr>
                <a:t>Service Fulfilment</a:t>
              </a:r>
              <a:endParaRPr lang="en-IN" sz="800" kern="1200">
                <a:solidFill>
                  <a:schemeClr val="tx1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A004BBA-B821-4697-860E-A08CADF9C274}"/>
                </a:ext>
              </a:extLst>
            </p:cNvPr>
            <p:cNvSpPr/>
            <p:nvPr/>
          </p:nvSpPr>
          <p:spPr>
            <a:xfrm>
              <a:off x="4883661" y="1285527"/>
              <a:ext cx="1450505" cy="238363"/>
            </a:xfrm>
            <a:prstGeom prst="roundRect">
              <a:avLst/>
            </a:prstGeom>
            <a:solidFill>
              <a:srgbClr val="E2F0D9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00">
                  <a:latin typeface="Trebuchet MS" panose="020B0703020202090204" pitchFamily="34" charset="0"/>
                </a:rPr>
                <a:t>Service Management Portal</a:t>
              </a:r>
              <a:endParaRPr lang="en-IN" sz="800">
                <a:latin typeface="Trebuchet MS" panose="020B070302020209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F311DF-0BEF-0AD0-8296-1192B5CB8E53}"/>
              </a:ext>
            </a:extLst>
          </p:cNvPr>
          <p:cNvGrpSpPr/>
          <p:nvPr/>
        </p:nvGrpSpPr>
        <p:grpSpPr>
          <a:xfrm>
            <a:off x="5045548" y="788478"/>
            <a:ext cx="915051" cy="290166"/>
            <a:chOff x="4321705" y="689157"/>
            <a:chExt cx="1337978" cy="4242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FF3D907-EB56-496A-8057-807C8C314259}"/>
                </a:ext>
              </a:extLst>
            </p:cNvPr>
            <p:cNvSpPr/>
            <p:nvPr/>
          </p:nvSpPr>
          <p:spPr>
            <a:xfrm>
              <a:off x="4321705" y="689157"/>
              <a:ext cx="1337978" cy="424277"/>
            </a:xfrm>
            <a:prstGeom prst="roundRect">
              <a:avLst>
                <a:gd name="adj" fmla="val 25219"/>
              </a:avLst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1800">
                <a:latin typeface="Trebuchet MS" panose="020B0703020202090204" pitchFamily="34" charset="0"/>
              </a:endParaRPr>
            </a:p>
          </p:txBody>
        </p:sp>
        <p:pic>
          <p:nvPicPr>
            <p:cNvPr id="10" name="Graphic 9" descr="Office worker">
              <a:extLst>
                <a:ext uri="{FF2B5EF4-FFF2-40B4-BE49-F238E27FC236}">
                  <a16:creationId xmlns:a16="http://schemas.microsoft.com/office/drawing/2014/main" id="{E6136CB3-E0FC-46E5-A3D4-FD3742B57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25132" y="727039"/>
              <a:ext cx="381000" cy="381002"/>
            </a:xfrm>
            <a:prstGeom prst="rect">
              <a:avLst/>
            </a:prstGeom>
          </p:spPr>
        </p:pic>
        <p:pic>
          <p:nvPicPr>
            <p:cNvPr id="97" name="Graphic 96" descr="Office worker">
              <a:extLst>
                <a:ext uri="{FF2B5EF4-FFF2-40B4-BE49-F238E27FC236}">
                  <a16:creationId xmlns:a16="http://schemas.microsoft.com/office/drawing/2014/main" id="{80AD78FD-FA63-68CA-5075-59F7F645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06476" y="727039"/>
              <a:ext cx="381000" cy="381002"/>
            </a:xfrm>
            <a:prstGeom prst="rect">
              <a:avLst/>
            </a:prstGeom>
          </p:spPr>
        </p:pic>
        <p:pic>
          <p:nvPicPr>
            <p:cNvPr id="99" name="Graphic 98" descr="Office worker">
              <a:extLst>
                <a:ext uri="{FF2B5EF4-FFF2-40B4-BE49-F238E27FC236}">
                  <a16:creationId xmlns:a16="http://schemas.microsoft.com/office/drawing/2014/main" id="{992AAC50-F5DB-1781-A33D-D0CF827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7820" y="727039"/>
              <a:ext cx="381000" cy="38100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7C1B7E3-3D47-4CD3-AE29-384909B12E1C}"/>
              </a:ext>
            </a:extLst>
          </p:cNvPr>
          <p:cNvSpPr txBox="1"/>
          <p:nvPr/>
        </p:nvSpPr>
        <p:spPr>
          <a:xfrm>
            <a:off x="4190950" y="830183"/>
            <a:ext cx="8191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rgbClr val="00B0F0"/>
                </a:solidFill>
                <a:latin typeface="Trebuchet MS" panose="020B0703020202090204" pitchFamily="34" charset="0"/>
              </a:rPr>
              <a:t>Customers</a:t>
            </a:r>
            <a:endParaRPr lang="en-IN" sz="900" b="1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01EF4786-B670-D56E-FEA7-BCAEA6A56BEB}"/>
              </a:ext>
            </a:extLst>
          </p:cNvPr>
          <p:cNvSpPr/>
          <p:nvPr/>
        </p:nvSpPr>
        <p:spPr>
          <a:xfrm>
            <a:off x="4522987" y="1586145"/>
            <a:ext cx="3600000" cy="238363"/>
          </a:xfrm>
          <a:prstGeom prst="round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00">
                <a:latin typeface="Trebuchet MS" panose="020B0703020202090204" pitchFamily="34" charset="0"/>
              </a:rPr>
              <a:t>Provisioning, Orchestration &amp; Service Assurance – Sify Multi-CMP</a:t>
            </a:r>
            <a:endParaRPr lang="en-IN" sz="800">
              <a:latin typeface="Trebuchet MS" panose="020B0703020202090204" pitchFamily="34" charset="0"/>
            </a:endParaRPr>
          </a:p>
        </p:txBody>
      </p:sp>
      <p:cxnSp>
        <p:nvCxnSpPr>
          <p:cNvPr id="1055" name="Straight Arrow Connector 1054">
            <a:extLst>
              <a:ext uri="{FF2B5EF4-FFF2-40B4-BE49-F238E27FC236}">
                <a16:creationId xmlns:a16="http://schemas.microsoft.com/office/drawing/2014/main" id="{D45DEF6F-DBA9-C104-6F41-F028C421D5D6}"/>
              </a:ext>
            </a:extLst>
          </p:cNvPr>
          <p:cNvCxnSpPr>
            <a:cxnSpLocks/>
          </p:cNvCxnSpPr>
          <p:nvPr/>
        </p:nvCxnSpPr>
        <p:spPr>
          <a:xfrm>
            <a:off x="6985407" y="1046298"/>
            <a:ext cx="0" cy="226758"/>
          </a:xfrm>
          <a:prstGeom prst="straightConnector1">
            <a:avLst/>
          </a:prstGeom>
          <a:ln>
            <a:solidFill>
              <a:srgbClr val="BED73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5FCCC297-C2D1-0167-6C55-E5C91A0DE307}"/>
              </a:ext>
            </a:extLst>
          </p:cNvPr>
          <p:cNvCxnSpPr>
            <a:cxnSpLocks/>
          </p:cNvCxnSpPr>
          <p:nvPr/>
        </p:nvCxnSpPr>
        <p:spPr>
          <a:xfrm>
            <a:off x="5514882" y="1081308"/>
            <a:ext cx="0" cy="226758"/>
          </a:xfrm>
          <a:prstGeom prst="straightConnector1">
            <a:avLst/>
          </a:prstGeom>
          <a:ln>
            <a:solidFill>
              <a:srgbClr val="BED73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33F65EAF-D1C3-655F-90DD-955D6EC399C5}"/>
              </a:ext>
            </a:extLst>
          </p:cNvPr>
          <p:cNvCxnSpPr>
            <a:cxnSpLocks/>
          </p:cNvCxnSpPr>
          <p:nvPr/>
        </p:nvCxnSpPr>
        <p:spPr>
          <a:xfrm>
            <a:off x="2943279" y="4611746"/>
            <a:ext cx="5577509" cy="0"/>
          </a:xfrm>
          <a:prstGeom prst="straightConnector1">
            <a:avLst/>
          </a:prstGeom>
          <a:ln w="19050">
            <a:solidFill>
              <a:srgbClr val="BFD72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0" name="Picture 24" descr="Image">
            <a:extLst>
              <a:ext uri="{FF2B5EF4-FFF2-40B4-BE49-F238E27FC236}">
                <a16:creationId xmlns:a16="http://schemas.microsoft.com/office/drawing/2014/main" id="{BF26D337-42BB-199F-FFBF-7C14C844D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53" y="2443252"/>
            <a:ext cx="496139" cy="3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1" name="Rectangle 1070">
            <a:extLst>
              <a:ext uri="{FF2B5EF4-FFF2-40B4-BE49-F238E27FC236}">
                <a16:creationId xmlns:a16="http://schemas.microsoft.com/office/drawing/2014/main" id="{41FEDA2B-6D44-A107-AC5B-447A0BA5AF0A}"/>
              </a:ext>
            </a:extLst>
          </p:cNvPr>
          <p:cNvSpPr/>
          <p:nvPr/>
        </p:nvSpPr>
        <p:spPr>
          <a:xfrm>
            <a:off x="2581536" y="3854092"/>
            <a:ext cx="1092589" cy="194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>
                <a:solidFill>
                  <a:schemeClr val="tx1"/>
                </a:solidFill>
                <a:latin typeface="Trebuchet MS" panose="020B0703020202090204" pitchFamily="34" charset="0"/>
              </a:rPr>
              <a:t>AV</a:t>
            </a:r>
            <a:endParaRPr lang="en-IN" sz="8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B1F0CACE-3780-302F-FAF3-5F1304A677E3}"/>
              </a:ext>
            </a:extLst>
          </p:cNvPr>
          <p:cNvSpPr txBox="1"/>
          <p:nvPr/>
        </p:nvSpPr>
        <p:spPr>
          <a:xfrm>
            <a:off x="5001554" y="4475353"/>
            <a:ext cx="1940760" cy="28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900" b="1">
                <a:latin typeface="+mj-lt"/>
              </a:defRPr>
            </a:lvl1pPr>
          </a:lstStyle>
          <a:p>
            <a:r>
              <a:rPr lang="en-IN">
                <a:solidFill>
                  <a:schemeClr val="bg1"/>
                </a:solidFill>
                <a:latin typeface="Trebuchet MS" panose="020B0703020202090204" pitchFamily="34" charset="0"/>
              </a:rPr>
              <a:t>Operations Support Systems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071CB588-E956-852B-4FB4-BC47C7312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284" y="4103788"/>
            <a:ext cx="287258" cy="2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B80FE1-4F77-1277-8B0B-E3DA789BE7BD}"/>
              </a:ext>
            </a:extLst>
          </p:cNvPr>
          <p:cNvSpPr txBox="1"/>
          <p:nvPr/>
        </p:nvSpPr>
        <p:spPr>
          <a:xfrm>
            <a:off x="8283978" y="4302771"/>
            <a:ext cx="5437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" b="1" i="1">
                <a:latin typeface="Trebuchet MS" panose="020B0703020202090204" pitchFamily="34" charset="0"/>
              </a:rPr>
              <a:t>Any Cloud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E235C88-77E8-404A-83E7-A4DD4A67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US" dirty="0"/>
              <a:t> IT MANAGED SERVICES FRAMEWORK </a:t>
            </a:r>
            <a:endParaRPr lang="en-IN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9B9600C-EF63-5676-1C03-0BE929CDA9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6123496"/>
              </p:ext>
            </p:extLst>
          </p:nvPr>
        </p:nvGraphicFramePr>
        <p:xfrm>
          <a:off x="495891" y="987425"/>
          <a:ext cx="1558056" cy="374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19508A-39D1-AB69-BC9A-2C3B8E398742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8593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F30DFE2-86CE-98A8-9E39-42C7FF1A41E9}"/>
              </a:ext>
            </a:extLst>
          </p:cNvPr>
          <p:cNvSpPr/>
          <p:nvPr/>
        </p:nvSpPr>
        <p:spPr>
          <a:xfrm>
            <a:off x="323850" y="3280999"/>
            <a:ext cx="8493756" cy="288000"/>
          </a:xfrm>
          <a:prstGeom prst="rect">
            <a:avLst/>
          </a:prstGeom>
          <a:solidFill>
            <a:srgbClr val="EBF1DE"/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 sz="1400" b="1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C767C5-4D94-BFC7-74D6-03253BD7AA4E}"/>
              </a:ext>
            </a:extLst>
          </p:cNvPr>
          <p:cNvSpPr/>
          <p:nvPr/>
        </p:nvSpPr>
        <p:spPr>
          <a:xfrm flipV="1">
            <a:off x="323850" y="3593480"/>
            <a:ext cx="8493756" cy="360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44F-5103-D5A5-DD39-FFED9BAA8507}"/>
              </a:ext>
            </a:extLst>
          </p:cNvPr>
          <p:cNvSpPr/>
          <p:nvPr/>
        </p:nvSpPr>
        <p:spPr>
          <a:xfrm flipV="1">
            <a:off x="323850" y="3977961"/>
            <a:ext cx="8493756" cy="360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918DBC8-74F4-4D40-A4CB-8C14E388F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</a:t>
            </a:r>
            <a:r>
              <a:rPr lang="en-IN" dirty="0"/>
              <a:t>IT Managed Services</a:t>
            </a: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CBF2D898-FEF3-4970-BB07-4415062633A6}"/>
              </a:ext>
            </a:extLst>
          </p:cNvPr>
          <p:cNvSpPr/>
          <p:nvPr/>
        </p:nvSpPr>
        <p:spPr>
          <a:xfrm rot="16200000">
            <a:off x="1300517" y="1408295"/>
            <a:ext cx="2280057" cy="1368000"/>
          </a:xfrm>
          <a:prstGeom prst="homePlate">
            <a:avLst>
              <a:gd name="adj" fmla="val 17883"/>
            </a:avLst>
          </a:prstGeom>
          <a:noFill/>
          <a:ln w="63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121CE-7661-4F1E-94D2-E411B4AB32C1}"/>
              </a:ext>
            </a:extLst>
          </p:cNvPr>
          <p:cNvSpPr txBox="1"/>
          <p:nvPr/>
        </p:nvSpPr>
        <p:spPr>
          <a:xfrm>
            <a:off x="1760698" y="1437444"/>
            <a:ext cx="1281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100" b="1" cap="all">
                <a:solidFill>
                  <a:srgbClr val="BED730"/>
                </a:solidFill>
                <a:latin typeface="Trebuchet MS"/>
              </a:rPr>
              <a:t>It Infra &amp; Systems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B4AD2C-F69D-43FA-8AB1-F3865E8D7200}"/>
              </a:ext>
            </a:extLst>
          </p:cNvPr>
          <p:cNvSpPr txBox="1"/>
          <p:nvPr/>
        </p:nvSpPr>
        <p:spPr>
          <a:xfrm>
            <a:off x="1799581" y="1843378"/>
            <a:ext cx="1281926" cy="125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Server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Virtualization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Operating Systems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Storage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Backup &amp; Recovery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DR Management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Database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Middleware's</a:t>
            </a:r>
          </a:p>
        </p:txBody>
      </p:sp>
      <p:pic>
        <p:nvPicPr>
          <p:cNvPr id="47" name="Picture 18">
            <a:extLst>
              <a:ext uri="{FF2B5EF4-FFF2-40B4-BE49-F238E27FC236}">
                <a16:creationId xmlns:a16="http://schemas.microsoft.com/office/drawing/2014/main" id="{41CEAB35-FE71-4D98-8A38-0651E8D89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321" y="1087915"/>
            <a:ext cx="270446" cy="2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AF31A9F4-E3A5-4A31-A07F-DD887E38EE4E}"/>
              </a:ext>
            </a:extLst>
          </p:cNvPr>
          <p:cNvSpPr/>
          <p:nvPr/>
        </p:nvSpPr>
        <p:spPr>
          <a:xfrm rot="16200000">
            <a:off x="5579104" y="1410262"/>
            <a:ext cx="2280057" cy="1368000"/>
          </a:xfrm>
          <a:prstGeom prst="homePlate">
            <a:avLst>
              <a:gd name="adj" fmla="val 17883"/>
            </a:avLst>
          </a:prstGeom>
          <a:noFill/>
          <a:ln w="63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0F5F11-0530-4524-9A07-B14342C61770}"/>
              </a:ext>
            </a:extLst>
          </p:cNvPr>
          <p:cNvSpPr txBox="1"/>
          <p:nvPr/>
        </p:nvSpPr>
        <p:spPr>
          <a:xfrm>
            <a:off x="6078168" y="1540594"/>
            <a:ext cx="128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100" b="1" cap="all">
                <a:solidFill>
                  <a:srgbClr val="BED730"/>
                </a:solidFill>
                <a:latin typeface="Trebuchet MS"/>
              </a:rPr>
              <a:t>Security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A2FAB7-CB2F-4DA6-A81A-C95A5C890D6B}"/>
              </a:ext>
            </a:extLst>
          </p:cNvPr>
          <p:cNvSpPr txBox="1"/>
          <p:nvPr/>
        </p:nvSpPr>
        <p:spPr>
          <a:xfrm>
            <a:off x="6049436" y="1845344"/>
            <a:ext cx="133939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09" indent="-87309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endParaRPr lang="en-US" sz="800">
              <a:solidFill>
                <a:prstClr val="white">
                  <a:lumMod val="85000"/>
                </a:prstClr>
              </a:solidFill>
              <a:latin typeface="Trebuchet MS"/>
            </a:endParaRPr>
          </a:p>
          <a:p>
            <a:pPr marL="87309" indent="-87309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Access</a:t>
            </a:r>
          </a:p>
          <a:p>
            <a:pPr marL="87309" indent="-87309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Host</a:t>
            </a:r>
          </a:p>
          <a:p>
            <a:pPr marL="87309" indent="-87309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Data</a:t>
            </a:r>
          </a:p>
        </p:txBody>
      </p:sp>
      <p:pic>
        <p:nvPicPr>
          <p:cNvPr id="56" name="Picture 18">
            <a:extLst>
              <a:ext uri="{FF2B5EF4-FFF2-40B4-BE49-F238E27FC236}">
                <a16:creationId xmlns:a16="http://schemas.microsoft.com/office/drawing/2014/main" id="{173BA78B-70F9-4F42-AD54-8F6807B12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3908" y="1088290"/>
            <a:ext cx="270446" cy="2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rrow: Pentagon 43">
            <a:extLst>
              <a:ext uri="{FF2B5EF4-FFF2-40B4-BE49-F238E27FC236}">
                <a16:creationId xmlns:a16="http://schemas.microsoft.com/office/drawing/2014/main" id="{4E809769-A5F9-4A1C-B888-BD1E9740C0FA}"/>
              </a:ext>
            </a:extLst>
          </p:cNvPr>
          <p:cNvSpPr/>
          <p:nvPr/>
        </p:nvSpPr>
        <p:spPr>
          <a:xfrm rot="16200000">
            <a:off x="-119609" y="1403877"/>
            <a:ext cx="2280057" cy="1368000"/>
          </a:xfrm>
          <a:prstGeom prst="homePlate">
            <a:avLst>
              <a:gd name="adj" fmla="val 17883"/>
            </a:avLst>
          </a:prstGeom>
          <a:noFill/>
          <a:ln w="63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4F40F4D-752D-45F7-BD16-D5E217DAA5BA}"/>
              </a:ext>
            </a:extLst>
          </p:cNvPr>
          <p:cNvSpPr txBox="1"/>
          <p:nvPr/>
        </p:nvSpPr>
        <p:spPr>
          <a:xfrm>
            <a:off x="379456" y="1534210"/>
            <a:ext cx="128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100" b="1" cap="all">
                <a:solidFill>
                  <a:srgbClr val="BED730"/>
                </a:solidFill>
                <a:latin typeface="Trebuchet MS"/>
              </a:rPr>
              <a:t>Applications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5834EE5-A572-482F-9A51-0B555FC91253}"/>
              </a:ext>
            </a:extLst>
          </p:cNvPr>
          <p:cNvSpPr txBox="1"/>
          <p:nvPr/>
        </p:nvSpPr>
        <p:spPr>
          <a:xfrm>
            <a:off x="354706" y="1838960"/>
            <a:ext cx="1331429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AMS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Microsoft Stack AMS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Oracle AMS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SAP, S4/HANA AMS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Application Security</a:t>
            </a:r>
          </a:p>
          <a:p>
            <a:pPr defTabSz="685766">
              <a:spcAft>
                <a:spcPts val="200"/>
              </a:spcAft>
              <a:defRPr/>
            </a:pPr>
            <a:endParaRPr lang="en-US" sz="80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pic>
        <p:nvPicPr>
          <p:cNvPr id="62" name="Picture 18">
            <a:extLst>
              <a:ext uri="{FF2B5EF4-FFF2-40B4-BE49-F238E27FC236}">
                <a16:creationId xmlns:a16="http://schemas.microsoft.com/office/drawing/2014/main" id="{9063A0AA-5997-4758-9594-B1683869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5196" y="1081905"/>
            <a:ext cx="270446" cy="2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5078AE-1AE2-E7E6-D885-9F597AFE90B2}"/>
              </a:ext>
            </a:extLst>
          </p:cNvPr>
          <p:cNvSpPr/>
          <p:nvPr/>
        </p:nvSpPr>
        <p:spPr>
          <a:xfrm flipV="1">
            <a:off x="323850" y="4362443"/>
            <a:ext cx="8493756" cy="360000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B2BA91-928A-8162-5AAB-B4BAA11D4315}"/>
              </a:ext>
            </a:extLst>
          </p:cNvPr>
          <p:cNvSpPr txBox="1"/>
          <p:nvPr/>
        </p:nvSpPr>
        <p:spPr>
          <a:xfrm>
            <a:off x="441160" y="4343661"/>
            <a:ext cx="825013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050" b="1">
                <a:solidFill>
                  <a:prstClr val="black"/>
                </a:solidFill>
                <a:latin typeface="Trebuchet MS"/>
              </a:rPr>
              <a:t>Processes</a:t>
            </a:r>
          </a:p>
          <a:p>
            <a:pPr algn="ctr" defTabSz="685766">
              <a:defRPr/>
            </a:pPr>
            <a:r>
              <a:rPr lang="en-US" sz="900">
                <a:solidFill>
                  <a:prstClr val="black"/>
                </a:solidFill>
                <a:latin typeface="Trebuchet MS"/>
              </a:rPr>
              <a:t>ITSM – ITIL, ITAM, ITOM, ISO 27001, ISO 2000</a:t>
            </a:r>
            <a:endParaRPr lang="en-IN" sz="9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F330E1-EA88-63D5-C994-39E3DC14B02E}"/>
              </a:ext>
            </a:extLst>
          </p:cNvPr>
          <p:cNvSpPr txBox="1"/>
          <p:nvPr/>
        </p:nvSpPr>
        <p:spPr>
          <a:xfrm>
            <a:off x="441160" y="3942399"/>
            <a:ext cx="82501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000" b="1">
                <a:solidFill>
                  <a:prstClr val="black"/>
                </a:solidFill>
                <a:latin typeface="Trebuchet MS"/>
              </a:rPr>
              <a:t>Tools</a:t>
            </a:r>
          </a:p>
          <a:p>
            <a:pPr marL="0" lvl="2" algn="ctr" defTabSz="685766">
              <a:defRPr/>
            </a:pPr>
            <a:r>
              <a:rPr lang="en-US" sz="900">
                <a:solidFill>
                  <a:prstClr val="black"/>
                </a:solidFill>
                <a:latin typeface="Trebuchet MS"/>
              </a:rPr>
              <a:t>Service Desk/ITSM, Discovery, Automation, Orchestration, Correlation, Operation Insights, Dashboards, AIOps, DevOps</a:t>
            </a:r>
            <a:endParaRPr lang="en-IN" sz="9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3F07AB-32F8-CF0F-C700-CA003DE86901}"/>
              </a:ext>
            </a:extLst>
          </p:cNvPr>
          <p:cNvSpPr txBox="1"/>
          <p:nvPr/>
        </p:nvSpPr>
        <p:spPr>
          <a:xfrm>
            <a:off x="441160" y="3569001"/>
            <a:ext cx="825013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050" b="1">
                <a:solidFill>
                  <a:prstClr val="black"/>
                </a:solidFill>
                <a:latin typeface="Trebuchet MS"/>
              </a:rPr>
              <a:t>Service Desk</a:t>
            </a:r>
          </a:p>
          <a:p>
            <a:pPr algn="ctr" defTabSz="685766">
              <a:defRPr/>
            </a:pPr>
            <a:r>
              <a:rPr lang="en-US" sz="900">
                <a:solidFill>
                  <a:prstClr val="black"/>
                </a:solidFill>
                <a:latin typeface="Trebuchet MS"/>
              </a:rPr>
              <a:t>Omni-Channel, 24x7, Multi-Lingual</a:t>
            </a:r>
            <a:endParaRPr lang="en-IN" sz="9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50723-23E5-A3B3-D4CB-66E7A29936BC}"/>
              </a:ext>
            </a:extLst>
          </p:cNvPr>
          <p:cNvSpPr txBox="1"/>
          <p:nvPr/>
        </p:nvSpPr>
        <p:spPr>
          <a:xfrm>
            <a:off x="441160" y="3295220"/>
            <a:ext cx="82501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050" b="1">
                <a:solidFill>
                  <a:prstClr val="black"/>
                </a:solidFill>
                <a:latin typeface="Trebuchet MS"/>
              </a:rPr>
              <a:t>SIEM, Threat Management, Governance Risk Compliance </a:t>
            </a:r>
            <a:endParaRPr lang="en-IN" sz="9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721D1C37-4ED0-4F9E-8185-90C2A611C83B}"/>
              </a:ext>
            </a:extLst>
          </p:cNvPr>
          <p:cNvSpPr/>
          <p:nvPr/>
        </p:nvSpPr>
        <p:spPr>
          <a:xfrm rot="16200000">
            <a:off x="2724794" y="1408295"/>
            <a:ext cx="2280057" cy="1368000"/>
          </a:xfrm>
          <a:prstGeom prst="homePlate">
            <a:avLst>
              <a:gd name="adj" fmla="val 17883"/>
            </a:avLst>
          </a:prstGeom>
          <a:noFill/>
          <a:ln w="63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871DC9-F6E4-107A-7B3A-6D4364C8AC06}"/>
              </a:ext>
            </a:extLst>
          </p:cNvPr>
          <p:cNvSpPr txBox="1"/>
          <p:nvPr/>
        </p:nvSpPr>
        <p:spPr>
          <a:xfrm>
            <a:off x="3223858" y="1538627"/>
            <a:ext cx="128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100" b="1" cap="all">
                <a:solidFill>
                  <a:srgbClr val="BED730"/>
                </a:solidFill>
                <a:latin typeface="Trebuchet MS"/>
              </a:rPr>
              <a:t>Cloud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5268AC-3E78-B073-8B8D-06786724553D}"/>
              </a:ext>
            </a:extLst>
          </p:cNvPr>
          <p:cNvSpPr txBox="1"/>
          <p:nvPr/>
        </p:nvSpPr>
        <p:spPr>
          <a:xfrm>
            <a:off x="3223858" y="1843376"/>
            <a:ext cx="1281926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Hyperscale Cloud - AWS, Azure, OCI, GCP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IAAS Support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PAAS Support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Cloud Security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Private / Hybrid Cloud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Multi Cloud Orchestration</a:t>
            </a: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BBB83F5F-7EEB-1B26-2CA5-D9D95940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9598" y="1086322"/>
            <a:ext cx="270446" cy="2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5C0BED04-C96C-47E6-853A-CE11B3F7E157}"/>
              </a:ext>
            </a:extLst>
          </p:cNvPr>
          <p:cNvSpPr/>
          <p:nvPr/>
        </p:nvSpPr>
        <p:spPr>
          <a:xfrm rot="16200000">
            <a:off x="6993578" y="1418164"/>
            <a:ext cx="2280057" cy="1368000"/>
          </a:xfrm>
          <a:prstGeom prst="homePlate">
            <a:avLst>
              <a:gd name="adj" fmla="val 17883"/>
            </a:avLst>
          </a:prstGeom>
          <a:noFill/>
          <a:ln w="63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496DB-8089-47C5-9DD4-9791442E4A81}"/>
              </a:ext>
            </a:extLst>
          </p:cNvPr>
          <p:cNvSpPr txBox="1"/>
          <p:nvPr/>
        </p:nvSpPr>
        <p:spPr>
          <a:xfrm>
            <a:off x="7492644" y="1379221"/>
            <a:ext cx="1281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100" b="1" cap="all">
                <a:solidFill>
                  <a:srgbClr val="BED730"/>
                </a:solidFill>
                <a:latin typeface="Trebuchet MS"/>
              </a:rPr>
              <a:t>End User Support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39AF77-5822-4D8A-92A2-FDA98C987F98}"/>
              </a:ext>
            </a:extLst>
          </p:cNvPr>
          <p:cNvSpPr txBox="1"/>
          <p:nvPr/>
        </p:nvSpPr>
        <p:spPr>
          <a:xfrm>
            <a:off x="7463913" y="1853247"/>
            <a:ext cx="13393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Deskside Support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VDI Support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Mobility Support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Messaging &amp; Collaboration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Office Productivity Suites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End Point Protection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Branch Infra</a:t>
            </a: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184871FA-C96A-423E-9FBF-D972AEE8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8384" y="1096192"/>
            <a:ext cx="270446" cy="2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E2217437-3EAE-4849-927B-8B6550427E42}"/>
              </a:ext>
            </a:extLst>
          </p:cNvPr>
          <p:cNvSpPr/>
          <p:nvPr/>
        </p:nvSpPr>
        <p:spPr>
          <a:xfrm rot="16200000">
            <a:off x="4147049" y="1413097"/>
            <a:ext cx="2280057" cy="1368000"/>
          </a:xfrm>
          <a:prstGeom prst="homePlate">
            <a:avLst>
              <a:gd name="adj" fmla="val 17883"/>
            </a:avLst>
          </a:prstGeom>
          <a:noFill/>
          <a:ln w="63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80FF2-BC60-4000-9BD2-A83363510B61}"/>
              </a:ext>
            </a:extLst>
          </p:cNvPr>
          <p:cNvSpPr txBox="1"/>
          <p:nvPr/>
        </p:nvSpPr>
        <p:spPr>
          <a:xfrm>
            <a:off x="4646113" y="1543429"/>
            <a:ext cx="128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sz="1100" b="1" cap="all">
                <a:solidFill>
                  <a:srgbClr val="BED730"/>
                </a:solidFill>
                <a:latin typeface="Trebuchet MS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1C8CD0-A871-4262-A4AA-72AC8A407A38}"/>
              </a:ext>
            </a:extLst>
          </p:cNvPr>
          <p:cNvSpPr txBox="1"/>
          <p:nvPr/>
        </p:nvSpPr>
        <p:spPr>
          <a:xfrm>
            <a:off x="4646113" y="1848178"/>
            <a:ext cx="1281926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NOC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Network Security 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IT Network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WLAN / Wi-Fi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WAN / MPLS 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Telecom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IP/VoIP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VC</a:t>
            </a:r>
          </a:p>
          <a:p>
            <a:pPr marL="88894" indent="-88894" defTabSz="685766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800">
                <a:solidFill>
                  <a:prstClr val="white">
                    <a:lumMod val="85000"/>
                  </a:prstClr>
                </a:solidFill>
                <a:latin typeface="Trebuchet MS"/>
              </a:rPr>
              <a:t>SDWAN</a:t>
            </a: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B0E78AE8-2556-417F-9257-20806563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1853" y="1091125"/>
            <a:ext cx="270446" cy="27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9E3CCA-22D9-381E-329C-4EF48BD2D52B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436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B95C92-1ABC-80D1-74EA-5000DE53CE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3396343"/>
            <a:ext cx="8496300" cy="1335995"/>
          </a:xfrm>
        </p:spPr>
        <p:txBody>
          <a:bodyPr/>
          <a:lstStyle/>
          <a:p>
            <a:r>
              <a:rPr lang="en-US"/>
              <a:t>digital services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6852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BCBB16-1E24-BDFE-1580-087C0A30B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IN"/>
              <a:t>DIGITAL APPs &amp; Industry Apps MANAGED SERVICES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E0EA246-4FEF-EE08-FEBA-B84013C1C2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784196"/>
              </p:ext>
            </p:extLst>
          </p:nvPr>
        </p:nvGraphicFramePr>
        <p:xfrm>
          <a:off x="323850" y="1446415"/>
          <a:ext cx="8496300" cy="3285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9B64B2F-E669-76F5-BB6E-F66C72C5B634}"/>
              </a:ext>
            </a:extLst>
          </p:cNvPr>
          <p:cNvSpPr txBox="1"/>
          <p:nvPr/>
        </p:nvSpPr>
        <p:spPr>
          <a:xfrm>
            <a:off x="323850" y="987426"/>
            <a:ext cx="849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schemeClr val="bg1"/>
                </a:solidFill>
                <a:latin typeface="Trebuchet MS" panose="020B0703020202090204" pitchFamily="34" charset="0"/>
              </a:rPr>
              <a:t>Fostering enterprise-wide transformation with SaaS and custom solutions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516CA5-E0B4-616A-5126-58707AC4D76F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2068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5">
            <a:extLst>
              <a:ext uri="{FF2B5EF4-FFF2-40B4-BE49-F238E27FC236}">
                <a16:creationId xmlns:a16="http://schemas.microsoft.com/office/drawing/2014/main" id="{3C1C085B-25E8-E409-4D66-5F72B9ECD322}"/>
              </a:ext>
            </a:extLst>
          </p:cNvPr>
          <p:cNvSpPr/>
          <p:nvPr/>
        </p:nvSpPr>
        <p:spPr>
          <a:xfrm rot="5400000">
            <a:off x="491080" y="1000680"/>
            <a:ext cx="1620000" cy="1944000"/>
          </a:xfrm>
          <a:prstGeom prst="homePlate">
            <a:avLst>
              <a:gd name="adj" fmla="val 13541"/>
            </a:avLst>
          </a:prstGeom>
          <a:solidFill>
            <a:schemeClr val="tx2">
              <a:lumMod val="75000"/>
              <a:alpha val="60000"/>
            </a:scheme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40" name="Arrow: Pentagon 5">
            <a:extLst>
              <a:ext uri="{FF2B5EF4-FFF2-40B4-BE49-F238E27FC236}">
                <a16:creationId xmlns:a16="http://schemas.microsoft.com/office/drawing/2014/main" id="{8D8A6237-E0EA-9C2F-4301-3CFDC7A64907}"/>
              </a:ext>
            </a:extLst>
          </p:cNvPr>
          <p:cNvSpPr/>
          <p:nvPr/>
        </p:nvSpPr>
        <p:spPr>
          <a:xfrm rot="5400000">
            <a:off x="2676287" y="1000680"/>
            <a:ext cx="1620000" cy="1944000"/>
          </a:xfrm>
          <a:prstGeom prst="homePlate">
            <a:avLst>
              <a:gd name="adj" fmla="val 13541"/>
            </a:avLst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41" name="Arrow: Pentagon 5">
            <a:extLst>
              <a:ext uri="{FF2B5EF4-FFF2-40B4-BE49-F238E27FC236}">
                <a16:creationId xmlns:a16="http://schemas.microsoft.com/office/drawing/2014/main" id="{434F62DD-0690-D137-BBE8-D92D2CCD2FFB}"/>
              </a:ext>
            </a:extLst>
          </p:cNvPr>
          <p:cNvSpPr/>
          <p:nvPr/>
        </p:nvSpPr>
        <p:spPr>
          <a:xfrm rot="5400000">
            <a:off x="4861495" y="1000680"/>
            <a:ext cx="1620000" cy="1944000"/>
          </a:xfrm>
          <a:prstGeom prst="homePlate">
            <a:avLst>
              <a:gd name="adj" fmla="val 13541"/>
            </a:avLst>
          </a:prstGeom>
          <a:solidFill>
            <a:schemeClr val="tx2">
              <a:lumMod val="75000"/>
              <a:alpha val="60000"/>
            </a:scheme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42" name="Arrow: Pentagon 5">
            <a:extLst>
              <a:ext uri="{FF2B5EF4-FFF2-40B4-BE49-F238E27FC236}">
                <a16:creationId xmlns:a16="http://schemas.microsoft.com/office/drawing/2014/main" id="{59341DCE-4E76-1286-E1EE-9C535EB0FC5E}"/>
              </a:ext>
            </a:extLst>
          </p:cNvPr>
          <p:cNvSpPr/>
          <p:nvPr/>
        </p:nvSpPr>
        <p:spPr>
          <a:xfrm rot="5400000">
            <a:off x="7046702" y="1000680"/>
            <a:ext cx="1620000" cy="1944000"/>
          </a:xfrm>
          <a:prstGeom prst="homePlate">
            <a:avLst>
              <a:gd name="adj" fmla="val 13541"/>
            </a:avLst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17663-B668-91E0-0E36-F43D1EA2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US" dirty="0"/>
              <a:t>Enabling digital experiences 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DA4F88-6F95-8D5F-5306-44A92491AD1D}"/>
              </a:ext>
            </a:extLst>
          </p:cNvPr>
          <p:cNvSpPr txBox="1"/>
          <p:nvPr/>
        </p:nvSpPr>
        <p:spPr>
          <a:xfrm>
            <a:off x="323850" y="608119"/>
            <a:ext cx="849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1350" b="1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Trends</a:t>
            </a:r>
            <a:r>
              <a:rPr lang="en-US" sz="1350" b="1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, </a:t>
            </a:r>
            <a:r>
              <a:rPr lang="en-US" sz="135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Proposition &amp; </a:t>
            </a:r>
            <a:r>
              <a:rPr lang="en-US" sz="135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Growth Levers</a:t>
            </a:r>
            <a:r>
              <a:rPr lang="en-US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F737D83-596C-4E86-3430-902355875D00}"/>
              </a:ext>
            </a:extLst>
          </p:cNvPr>
          <p:cNvSpPr/>
          <p:nvPr/>
        </p:nvSpPr>
        <p:spPr>
          <a:xfrm>
            <a:off x="1053999" y="925299"/>
            <a:ext cx="494162" cy="494162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AE715E-4C97-AE89-568B-902AFB4D63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655" y="1017955"/>
            <a:ext cx="308851" cy="3088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DB0FD3-7629-9E50-EDC2-11AAABF1FE2A}"/>
              </a:ext>
            </a:extLst>
          </p:cNvPr>
          <p:cNvSpPr txBox="1"/>
          <p:nvPr/>
        </p:nvSpPr>
        <p:spPr>
          <a:xfrm>
            <a:off x="323851" y="1473493"/>
            <a:ext cx="194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HYBRID CLOUD ADOPTION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67A7F2-E70B-E11B-758E-1FB4424F9E48}"/>
              </a:ext>
            </a:extLst>
          </p:cNvPr>
          <p:cNvSpPr txBox="1"/>
          <p:nvPr/>
        </p:nvSpPr>
        <p:spPr>
          <a:xfrm>
            <a:off x="426371" y="1656842"/>
            <a:ext cx="175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Build service, cloud service, hyperscale partnerships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BD5806-AC92-61ED-C2E4-9BF80CB05803}"/>
              </a:ext>
            </a:extLst>
          </p:cNvPr>
          <p:cNvSpPr/>
          <p:nvPr/>
        </p:nvSpPr>
        <p:spPr>
          <a:xfrm>
            <a:off x="3239206" y="925299"/>
            <a:ext cx="494162" cy="494162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5867B54-CC7A-4985-7C67-32C4415795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863" y="1017955"/>
            <a:ext cx="308851" cy="30885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1112E39F-0437-07F7-3A89-A5F620F85336}"/>
              </a:ext>
            </a:extLst>
          </p:cNvPr>
          <p:cNvSpPr/>
          <p:nvPr/>
        </p:nvSpPr>
        <p:spPr>
          <a:xfrm>
            <a:off x="5424414" y="925299"/>
            <a:ext cx="494162" cy="494162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BC291CB-66E8-C8EB-03B5-D8A2E298F0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7070" y="1017955"/>
            <a:ext cx="308851" cy="30885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37B92C2-4C29-6038-36AC-B8443AF83F36}"/>
              </a:ext>
            </a:extLst>
          </p:cNvPr>
          <p:cNvSpPr/>
          <p:nvPr/>
        </p:nvSpPr>
        <p:spPr>
          <a:xfrm>
            <a:off x="7609621" y="925299"/>
            <a:ext cx="494162" cy="494162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8E0E15-50A3-4681-659A-8A3E484883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2278" y="1017955"/>
            <a:ext cx="308851" cy="3088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933E32-A017-55C7-E92B-E729C8049030}"/>
              </a:ext>
            </a:extLst>
          </p:cNvPr>
          <p:cNvSpPr txBox="1"/>
          <p:nvPr/>
        </p:nvSpPr>
        <p:spPr>
          <a:xfrm>
            <a:off x="426371" y="2031557"/>
            <a:ext cx="17582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App modernization skills across multiple verticals to offer higher value and enhanced customer experience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D7B319-67D5-810E-BAF1-1547FB8F6068}"/>
              </a:ext>
            </a:extLst>
          </p:cNvPr>
          <p:cNvSpPr txBox="1"/>
          <p:nvPr/>
        </p:nvSpPr>
        <p:spPr>
          <a:xfrm>
            <a:off x="2611033" y="1473493"/>
            <a:ext cx="17582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INFORMATION SECURITY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A34A0F-8135-0189-2F60-2AD70EDAA15C}"/>
              </a:ext>
            </a:extLst>
          </p:cNvPr>
          <p:cNvSpPr txBox="1"/>
          <p:nvPr/>
        </p:nvSpPr>
        <p:spPr>
          <a:xfrm>
            <a:off x="2509059" y="1656842"/>
            <a:ext cx="1928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Cloud Access Security, Cloud Security Posture management, Cloud Native Application security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F0D714-559E-6E73-A627-A176BDF2961C}"/>
              </a:ext>
            </a:extLst>
          </p:cNvPr>
          <p:cNvSpPr txBox="1"/>
          <p:nvPr/>
        </p:nvSpPr>
        <p:spPr>
          <a:xfrm>
            <a:off x="2611033" y="2141590"/>
            <a:ext cx="175829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FSO and comprehensive security services to secure the agile and borderless enterprise 24x7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ADC057-502C-BB93-497E-027870176FBB}"/>
              </a:ext>
            </a:extLst>
          </p:cNvPr>
          <p:cNvSpPr txBox="1"/>
          <p:nvPr/>
        </p:nvSpPr>
        <p:spPr>
          <a:xfrm>
            <a:off x="4795695" y="1473493"/>
            <a:ext cx="17582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HYBRID NETWORK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C6C007-0C6E-3996-4C08-444265B24B8A}"/>
              </a:ext>
            </a:extLst>
          </p:cNvPr>
          <p:cNvSpPr txBox="1"/>
          <p:nvPr/>
        </p:nvSpPr>
        <p:spPr>
          <a:xfrm>
            <a:off x="4795695" y="1656842"/>
            <a:ext cx="17582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SDWAN, SASE, ZTNA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5E3AEA-F56A-9B8F-113F-8C9FBB88CE69}"/>
              </a:ext>
            </a:extLst>
          </p:cNvPr>
          <p:cNvSpPr txBox="1"/>
          <p:nvPr/>
        </p:nvSpPr>
        <p:spPr>
          <a:xfrm>
            <a:off x="4795695" y="1964790"/>
            <a:ext cx="17582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SDWAN, SASE, ZTNA technologies to empower hybrid networks built on decades of network management experience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68573C-EAAE-AEAA-B414-13B7BE664869}"/>
              </a:ext>
            </a:extLst>
          </p:cNvPr>
          <p:cNvSpPr txBox="1"/>
          <p:nvPr/>
        </p:nvSpPr>
        <p:spPr>
          <a:xfrm>
            <a:off x="6973286" y="1473493"/>
            <a:ext cx="17582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APP MODERNIZATION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243E63-4926-ABC4-6923-CB3558596439}"/>
              </a:ext>
            </a:extLst>
          </p:cNvPr>
          <p:cNvSpPr txBox="1"/>
          <p:nvPr/>
        </p:nvSpPr>
        <p:spPr>
          <a:xfrm>
            <a:off x="6973286" y="1656842"/>
            <a:ext cx="175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DevSecOps, Cloud native app, InfinitDigital SaaS services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A632F0-645B-1413-4FD3-37D1886D140D}"/>
              </a:ext>
            </a:extLst>
          </p:cNvPr>
          <p:cNvSpPr txBox="1"/>
          <p:nvPr/>
        </p:nvSpPr>
        <p:spPr>
          <a:xfrm>
            <a:off x="6973286" y="2031557"/>
            <a:ext cx="17582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Value Stream Management and DevSecOps to ensure faster time to market, release quality, security, and compliance</a:t>
            </a:r>
            <a:r>
              <a:rPr lang="en-US" sz="800" b="1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3" name="Arrow: Pentagon 5">
            <a:extLst>
              <a:ext uri="{FF2B5EF4-FFF2-40B4-BE49-F238E27FC236}">
                <a16:creationId xmlns:a16="http://schemas.microsoft.com/office/drawing/2014/main" id="{E7FDBFFD-0A09-5F77-9257-1E2181787DF6}"/>
              </a:ext>
            </a:extLst>
          </p:cNvPr>
          <p:cNvSpPr/>
          <p:nvPr/>
        </p:nvSpPr>
        <p:spPr>
          <a:xfrm rot="5400000">
            <a:off x="491080" y="2926856"/>
            <a:ext cx="1620000" cy="1944000"/>
          </a:xfrm>
          <a:prstGeom prst="homePlate">
            <a:avLst>
              <a:gd name="adj" fmla="val 13541"/>
            </a:avLst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54" name="Arrow: Pentagon 5">
            <a:extLst>
              <a:ext uri="{FF2B5EF4-FFF2-40B4-BE49-F238E27FC236}">
                <a16:creationId xmlns:a16="http://schemas.microsoft.com/office/drawing/2014/main" id="{15376489-844E-86E1-5C02-CE3B584EA4D9}"/>
              </a:ext>
            </a:extLst>
          </p:cNvPr>
          <p:cNvSpPr/>
          <p:nvPr/>
        </p:nvSpPr>
        <p:spPr>
          <a:xfrm rot="5400000">
            <a:off x="2676287" y="2926856"/>
            <a:ext cx="1620000" cy="1944000"/>
          </a:xfrm>
          <a:prstGeom prst="homePlate">
            <a:avLst>
              <a:gd name="adj" fmla="val 13541"/>
            </a:avLst>
          </a:prstGeom>
          <a:solidFill>
            <a:schemeClr val="tx2">
              <a:lumMod val="75000"/>
              <a:alpha val="60000"/>
            </a:scheme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55" name="Arrow: Pentagon 5">
            <a:extLst>
              <a:ext uri="{FF2B5EF4-FFF2-40B4-BE49-F238E27FC236}">
                <a16:creationId xmlns:a16="http://schemas.microsoft.com/office/drawing/2014/main" id="{494F3ABC-83D6-08E9-B570-B365C03736E8}"/>
              </a:ext>
            </a:extLst>
          </p:cNvPr>
          <p:cNvSpPr/>
          <p:nvPr/>
        </p:nvSpPr>
        <p:spPr>
          <a:xfrm rot="5400000">
            <a:off x="4861495" y="2926856"/>
            <a:ext cx="1620000" cy="1944000"/>
          </a:xfrm>
          <a:prstGeom prst="homePlate">
            <a:avLst>
              <a:gd name="adj" fmla="val 13541"/>
            </a:avLst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56" name="Arrow: Pentagon 5">
            <a:extLst>
              <a:ext uri="{FF2B5EF4-FFF2-40B4-BE49-F238E27FC236}">
                <a16:creationId xmlns:a16="http://schemas.microsoft.com/office/drawing/2014/main" id="{E5623B02-5235-D8A0-D965-AF0C71931FB2}"/>
              </a:ext>
            </a:extLst>
          </p:cNvPr>
          <p:cNvSpPr/>
          <p:nvPr/>
        </p:nvSpPr>
        <p:spPr>
          <a:xfrm rot="5400000">
            <a:off x="7046702" y="2926856"/>
            <a:ext cx="1620000" cy="1944000"/>
          </a:xfrm>
          <a:prstGeom prst="homePlate">
            <a:avLst>
              <a:gd name="adj" fmla="val 13541"/>
            </a:avLst>
          </a:prstGeom>
          <a:solidFill>
            <a:schemeClr val="tx2">
              <a:lumMod val="75000"/>
              <a:alpha val="60000"/>
            </a:scheme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9E8EE54-7E64-36D8-63E3-917A84E2F48B}"/>
              </a:ext>
            </a:extLst>
          </p:cNvPr>
          <p:cNvSpPr/>
          <p:nvPr/>
        </p:nvSpPr>
        <p:spPr>
          <a:xfrm>
            <a:off x="1053999" y="2851475"/>
            <a:ext cx="494162" cy="494162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949BE6B-A99E-BF48-85E2-8098CD30AA7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7843" y="2944131"/>
            <a:ext cx="306475" cy="30885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FDE1A10-60F3-E08A-6577-B6E27676CE94}"/>
              </a:ext>
            </a:extLst>
          </p:cNvPr>
          <p:cNvSpPr txBox="1"/>
          <p:nvPr/>
        </p:nvSpPr>
        <p:spPr>
          <a:xfrm>
            <a:off x="323851" y="3399669"/>
            <a:ext cx="194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FULL STACK OBSERVABILITY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6DBC8C-B590-2442-A5D9-EDAA5551FAD2}"/>
              </a:ext>
            </a:extLst>
          </p:cNvPr>
          <p:cNvSpPr txBox="1"/>
          <p:nvPr/>
        </p:nvSpPr>
        <p:spPr>
          <a:xfrm>
            <a:off x="426371" y="3583018"/>
            <a:ext cx="175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InfinitFSO platform for availability and performance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7903523-8F35-C89A-7FEE-709EDBA79662}"/>
              </a:ext>
            </a:extLst>
          </p:cNvPr>
          <p:cNvSpPr/>
          <p:nvPr/>
        </p:nvSpPr>
        <p:spPr>
          <a:xfrm>
            <a:off x="3239206" y="2851475"/>
            <a:ext cx="494162" cy="494162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31D535B-80B8-C99F-B7B3-A08A4A4E90D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863" y="2944131"/>
            <a:ext cx="308851" cy="308851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75665BBB-2DEF-F170-B973-3FBC05FE2FFC}"/>
              </a:ext>
            </a:extLst>
          </p:cNvPr>
          <p:cNvSpPr/>
          <p:nvPr/>
        </p:nvSpPr>
        <p:spPr>
          <a:xfrm>
            <a:off x="5424414" y="2851475"/>
            <a:ext cx="494162" cy="494162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891368C-D126-206F-9297-ABD99F2411B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7070" y="2944131"/>
            <a:ext cx="308851" cy="308851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2098355E-4CE9-2F4E-45A5-714466EE3EC4}"/>
              </a:ext>
            </a:extLst>
          </p:cNvPr>
          <p:cNvSpPr/>
          <p:nvPr/>
        </p:nvSpPr>
        <p:spPr>
          <a:xfrm>
            <a:off x="7609621" y="2851475"/>
            <a:ext cx="494162" cy="494162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IN" sz="1400" kern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3FCA5F3-0300-B9EC-CDEE-71E5327ED55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2278" y="2944131"/>
            <a:ext cx="308851" cy="30885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6DF05B2-02DC-E932-8D18-F62D5F539991}"/>
              </a:ext>
            </a:extLst>
          </p:cNvPr>
          <p:cNvSpPr txBox="1"/>
          <p:nvPr/>
        </p:nvSpPr>
        <p:spPr>
          <a:xfrm>
            <a:off x="426371" y="3957733"/>
            <a:ext cx="17582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Higher availability, performance and security for existing and new customers with digital infrastructure and hybrid IT</a:t>
            </a:r>
            <a:endParaRPr lang="en-US" sz="800">
              <a:solidFill>
                <a:schemeClr val="bg1">
                  <a:lumMod val="85000"/>
                </a:schemeClr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3BE92E9-8FAE-51E7-4A7C-AB928B931D76}"/>
              </a:ext>
            </a:extLst>
          </p:cNvPr>
          <p:cNvSpPr txBox="1"/>
          <p:nvPr/>
        </p:nvSpPr>
        <p:spPr>
          <a:xfrm>
            <a:off x="2611033" y="3399669"/>
            <a:ext cx="17582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EDGE TRANSFORMATION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2961D9-A8F3-EAAB-42F0-3CA0D4A72B63}"/>
              </a:ext>
            </a:extLst>
          </p:cNvPr>
          <p:cNvSpPr txBox="1"/>
          <p:nvPr/>
        </p:nvSpPr>
        <p:spPr>
          <a:xfrm>
            <a:off x="2611033" y="3583018"/>
            <a:ext cx="17582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Intelligent Edge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57AD82C-DEC0-FC28-0D94-91ED2604AEB6}"/>
              </a:ext>
            </a:extLst>
          </p:cNvPr>
          <p:cNvSpPr txBox="1"/>
          <p:nvPr/>
        </p:nvSpPr>
        <p:spPr>
          <a:xfrm>
            <a:off x="2611033" y="3821638"/>
            <a:ext cx="1758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AI/ML Foresights for real time data driven workflow optimization at the edge and send outcomes to cloud for reinforcement learning</a:t>
            </a:r>
            <a:endParaRPr lang="en-US" sz="800">
              <a:solidFill>
                <a:schemeClr val="bg1">
                  <a:lumMod val="85000"/>
                </a:schemeClr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E0E5A3-B7C4-E5F9-F3F2-82C1D419C6FD}"/>
              </a:ext>
            </a:extLst>
          </p:cNvPr>
          <p:cNvSpPr txBox="1"/>
          <p:nvPr/>
        </p:nvSpPr>
        <p:spPr>
          <a:xfrm>
            <a:off x="4795695" y="3399669"/>
            <a:ext cx="17582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CUSTOMER EXPERIENCE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853EA5-42A8-49AD-FC41-9954A78E533D}"/>
              </a:ext>
            </a:extLst>
          </p:cNvPr>
          <p:cNvSpPr txBox="1"/>
          <p:nvPr/>
        </p:nvSpPr>
        <p:spPr>
          <a:xfrm>
            <a:off x="4637623" y="3590429"/>
            <a:ext cx="208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Immersive customer experience with AR/VR custom content creation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0DD082-DE07-69A7-8ABB-349D97EC656E}"/>
              </a:ext>
            </a:extLst>
          </p:cNvPr>
          <p:cNvSpPr txBox="1"/>
          <p:nvPr/>
        </p:nvSpPr>
        <p:spPr>
          <a:xfrm>
            <a:off x="4795695" y="3957733"/>
            <a:ext cx="17582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Immersive AR/VR experiences to help organizations convert impulsive customers in the free / trial mode into paying customers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96229E9-A00B-E0B6-9519-D81109AF8288}"/>
              </a:ext>
            </a:extLst>
          </p:cNvPr>
          <p:cNvSpPr txBox="1"/>
          <p:nvPr/>
        </p:nvSpPr>
        <p:spPr>
          <a:xfrm>
            <a:off x="6973286" y="3399669"/>
            <a:ext cx="17582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AI/ML FORESIGHTS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D1C2937-E73C-3C2E-6310-A46468324431}"/>
              </a:ext>
            </a:extLst>
          </p:cNvPr>
          <p:cNvSpPr txBox="1"/>
          <p:nvPr/>
        </p:nvSpPr>
        <p:spPr>
          <a:xfrm>
            <a:off x="6808675" y="3583018"/>
            <a:ext cx="212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For real time prescriptive foresights for workflow optimization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88C9D7F-C781-2ED0-98F3-8909F537434F}"/>
              </a:ext>
            </a:extLst>
          </p:cNvPr>
          <p:cNvSpPr txBox="1"/>
          <p:nvPr/>
        </p:nvSpPr>
        <p:spPr>
          <a:xfrm>
            <a:off x="6973286" y="3957733"/>
            <a:ext cx="1758291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AI/ML Foresights platform with Auto </a:t>
            </a:r>
            <a:r>
              <a:rPr lang="en-IN" sz="800" err="1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MLOps</a:t>
            </a:r>
            <a:r>
              <a:rPr lang="en-IN" sz="80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to transform domain experts or citizen data scientists into formally trained data scientists</a:t>
            </a:r>
            <a:endParaRPr lang="en-US" sz="800">
              <a:solidFill>
                <a:schemeClr val="bg1">
                  <a:lumMod val="85000"/>
                </a:schemeClr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964F73-B889-6212-0E61-4AB5027E675A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839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D0EF5D-1BE3-8F28-5F2A-372F162D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US"/>
              <a:t>AI Powered </a:t>
            </a:r>
            <a:r>
              <a:rPr lang="en-US" err="1"/>
              <a:t>infinit</a:t>
            </a:r>
            <a:r>
              <a:rPr lang="en-US"/>
              <a:t> Full Stack Observability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A92591-DEAD-4096-2286-F6D2D57E3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37" y="2575604"/>
            <a:ext cx="1364673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870DEE-61E7-4F97-05D9-783F107E7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00" y="987425"/>
            <a:ext cx="1368137" cy="1371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21488F-C75F-BD6C-E114-7A106A7BCF9B}"/>
              </a:ext>
            </a:extLst>
          </p:cNvPr>
          <p:cNvGrpSpPr/>
          <p:nvPr/>
        </p:nvGrpSpPr>
        <p:grpSpPr>
          <a:xfrm>
            <a:off x="1935939" y="987425"/>
            <a:ext cx="6884211" cy="1515429"/>
            <a:chOff x="1231523" y="1219122"/>
            <a:chExt cx="7349939" cy="1542399"/>
          </a:xfrm>
          <a:solidFill>
            <a:schemeClr val="bg1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52F6247-A803-AEE1-769B-EE96D7057C80}"/>
                </a:ext>
              </a:extLst>
            </p:cNvPr>
            <p:cNvSpPr/>
            <p:nvPr/>
          </p:nvSpPr>
          <p:spPr>
            <a:xfrm>
              <a:off x="1231523" y="1219122"/>
              <a:ext cx="7349939" cy="154239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eSansOffice" panose="020B0503040302060204" pitchFamily="34" charset="77"/>
                  <a:ea typeface="+mn-ea"/>
                  <a:cs typeface="+mn-cs"/>
                </a:rPr>
                <a:t>Service Management and Visualization Dashboard</a:t>
              </a:r>
            </a:p>
          </p:txBody>
        </p:sp>
        <p:graphicFrame>
          <p:nvGraphicFramePr>
            <p:cNvPr id="79" name="Diagram 78">
              <a:extLst>
                <a:ext uri="{FF2B5EF4-FFF2-40B4-BE49-F238E27FC236}">
                  <a16:creationId xmlns:a16="http://schemas.microsoft.com/office/drawing/2014/main" id="{3898082A-FD6B-C15D-5784-8CF36375FA18}"/>
                </a:ext>
              </a:extLst>
            </p:cNvPr>
            <p:cNvGraphicFramePr/>
            <p:nvPr/>
          </p:nvGraphicFramePr>
          <p:xfrm>
            <a:off x="1465800" y="1955342"/>
            <a:ext cx="6990724" cy="4938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362838-E6B5-D623-A851-3B5002DAAD66}"/>
              </a:ext>
            </a:extLst>
          </p:cNvPr>
          <p:cNvSpPr/>
          <p:nvPr/>
        </p:nvSpPr>
        <p:spPr>
          <a:xfrm>
            <a:off x="1935938" y="2577794"/>
            <a:ext cx="6884210" cy="600698"/>
          </a:xfrm>
          <a:prstGeom prst="roundRect">
            <a:avLst/>
          </a:prstGeom>
          <a:solidFill>
            <a:srgbClr val="C3D446"/>
          </a:solidFill>
          <a:ln>
            <a:solidFill>
              <a:srgbClr val="C3D4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77"/>
                <a:ea typeface="+mn-ea"/>
                <a:cs typeface="+mn-cs"/>
              </a:rPr>
              <a:t>Real Time Predictive Insights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77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ffice" panose="020B0503040302060204" pitchFamily="34" charset="77"/>
                <a:ea typeface="+mn-ea"/>
                <a:cs typeface="+mn-cs"/>
              </a:rPr>
              <a:t>Multi Domain Telemetry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F568BF-884D-A17E-4883-781A17AC4210}"/>
              </a:ext>
            </a:extLst>
          </p:cNvPr>
          <p:cNvGrpSpPr/>
          <p:nvPr/>
        </p:nvGrpSpPr>
        <p:grpSpPr>
          <a:xfrm>
            <a:off x="2652258" y="2611575"/>
            <a:ext cx="3547702" cy="396001"/>
            <a:chOff x="2522499" y="2942975"/>
            <a:chExt cx="2735301" cy="380733"/>
          </a:xfrm>
        </p:grpSpPr>
        <p:sp>
          <p:nvSpPr>
            <p:cNvPr id="13" name="Rounded Rectangle 30">
              <a:extLst>
                <a:ext uri="{FF2B5EF4-FFF2-40B4-BE49-F238E27FC236}">
                  <a16:creationId xmlns:a16="http://schemas.microsoft.com/office/drawing/2014/main" id="{49D20CF7-3DFD-31BA-9505-AC5C0BB43E6F}"/>
                </a:ext>
              </a:extLst>
            </p:cNvPr>
            <p:cNvSpPr/>
            <p:nvPr/>
          </p:nvSpPr>
          <p:spPr>
            <a:xfrm>
              <a:off x="3254648" y="2942976"/>
              <a:ext cx="1268507" cy="380732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 pitchFamily="34" charset="77"/>
                  <a:ea typeface="+mn-ea"/>
                  <a:cs typeface="+mn-cs"/>
                </a:rPr>
                <a:t>Asset Dependency Map Generation</a:t>
              </a:r>
            </a:p>
          </p:txBody>
        </p:sp>
        <p:sp>
          <p:nvSpPr>
            <p:cNvPr id="21" name="Rounded Rectangle 30">
              <a:extLst>
                <a:ext uri="{FF2B5EF4-FFF2-40B4-BE49-F238E27FC236}">
                  <a16:creationId xmlns:a16="http://schemas.microsoft.com/office/drawing/2014/main" id="{86F2EE30-29A8-A1D9-7546-CC86E5F0D6E7}"/>
                </a:ext>
              </a:extLst>
            </p:cNvPr>
            <p:cNvSpPr/>
            <p:nvPr/>
          </p:nvSpPr>
          <p:spPr>
            <a:xfrm>
              <a:off x="2522499" y="2942975"/>
              <a:ext cx="666725" cy="380732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 pitchFamily="34" charset="77"/>
                  <a:ea typeface="+mn-ea"/>
                  <a:cs typeface="+mn-cs"/>
                </a:rPr>
                <a:t>AI OPS</a:t>
              </a:r>
            </a:p>
          </p:txBody>
        </p:sp>
        <p:sp>
          <p:nvSpPr>
            <p:cNvPr id="22" name="Rounded Rectangle 30">
              <a:extLst>
                <a:ext uri="{FF2B5EF4-FFF2-40B4-BE49-F238E27FC236}">
                  <a16:creationId xmlns:a16="http://schemas.microsoft.com/office/drawing/2014/main" id="{18C815B3-0E9E-4C8B-4672-B57A5AE7BAA1}"/>
                </a:ext>
              </a:extLst>
            </p:cNvPr>
            <p:cNvSpPr/>
            <p:nvPr/>
          </p:nvSpPr>
          <p:spPr>
            <a:xfrm>
              <a:off x="4591075" y="2942976"/>
              <a:ext cx="666725" cy="380732"/>
            </a:xfrm>
            <a:prstGeom prst="roundRect">
              <a:avLst/>
            </a:prstGeom>
            <a:solidFill>
              <a:srgbClr val="007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 pitchFamily="34" charset="77"/>
                  <a:ea typeface="+mn-ea"/>
                  <a:cs typeface="+mn-cs"/>
                </a:rPr>
                <a:t>X-MELT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D18D94-5B11-25E4-C5FB-A0914F6AF8A7}"/>
              </a:ext>
            </a:extLst>
          </p:cNvPr>
          <p:cNvGrpSpPr/>
          <p:nvPr/>
        </p:nvGrpSpPr>
        <p:grpSpPr>
          <a:xfrm>
            <a:off x="3225705" y="3540762"/>
            <a:ext cx="4179134" cy="542212"/>
            <a:chOff x="3200401" y="3832271"/>
            <a:chExt cx="3429000" cy="504247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F0CC254-DB9E-520D-53A2-37B8A5477455}"/>
                </a:ext>
              </a:extLst>
            </p:cNvPr>
            <p:cNvSpPr/>
            <p:nvPr/>
          </p:nvSpPr>
          <p:spPr>
            <a:xfrm>
              <a:off x="3200401" y="3832271"/>
              <a:ext cx="3429000" cy="504247"/>
            </a:xfrm>
            <a:prstGeom prst="roundRect">
              <a:avLst/>
            </a:prstGeom>
            <a:solidFill>
              <a:srgbClr val="0071DB">
                <a:alpha val="25490"/>
              </a:srgbClr>
            </a:solidFill>
            <a:ln>
              <a:solidFill>
                <a:srgbClr val="0071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 pitchFamily="34" charset="77"/>
                <a:ea typeface="+mn-ea"/>
                <a:cs typeface="+mn-cs"/>
              </a:endParaRPr>
            </a:p>
          </p:txBody>
        </p:sp>
        <p:sp>
          <p:nvSpPr>
            <p:cNvPr id="4" name="Rounded Rectangle 30">
              <a:extLst>
                <a:ext uri="{FF2B5EF4-FFF2-40B4-BE49-F238E27FC236}">
                  <a16:creationId xmlns:a16="http://schemas.microsoft.com/office/drawing/2014/main" id="{038DEA00-947C-8F39-311D-8EF0637E14A3}"/>
                </a:ext>
              </a:extLst>
            </p:cNvPr>
            <p:cNvSpPr/>
            <p:nvPr/>
          </p:nvSpPr>
          <p:spPr>
            <a:xfrm>
              <a:off x="4104871" y="4118815"/>
              <a:ext cx="731520" cy="1828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 pitchFamily="34" charset="77"/>
                  <a:ea typeface="+mn-ea"/>
                  <a:cs typeface="+mn-cs"/>
                </a:rPr>
                <a:t>IT OPS</a:t>
              </a:r>
            </a:p>
          </p:txBody>
        </p:sp>
        <p:sp>
          <p:nvSpPr>
            <p:cNvPr id="6" name="Rounded Rectangle 30">
              <a:extLst>
                <a:ext uri="{FF2B5EF4-FFF2-40B4-BE49-F238E27FC236}">
                  <a16:creationId xmlns:a16="http://schemas.microsoft.com/office/drawing/2014/main" id="{BE58743D-258C-08B6-D398-44DC3299B284}"/>
                </a:ext>
              </a:extLst>
            </p:cNvPr>
            <p:cNvSpPr/>
            <p:nvPr/>
          </p:nvSpPr>
          <p:spPr>
            <a:xfrm>
              <a:off x="4972075" y="4118815"/>
              <a:ext cx="731520" cy="18288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 pitchFamily="34" charset="77"/>
                  <a:ea typeface="+mn-ea"/>
                  <a:cs typeface="+mn-cs"/>
                </a:rPr>
                <a:t>SEC OPS</a:t>
              </a:r>
            </a:p>
          </p:txBody>
        </p:sp>
        <p:sp>
          <p:nvSpPr>
            <p:cNvPr id="8" name="Rounded Rectangle 30">
              <a:extLst>
                <a:ext uri="{FF2B5EF4-FFF2-40B4-BE49-F238E27FC236}">
                  <a16:creationId xmlns:a16="http://schemas.microsoft.com/office/drawing/2014/main" id="{B340B3EC-90A3-51BA-8C24-7B477CEA4F06}"/>
                </a:ext>
              </a:extLst>
            </p:cNvPr>
            <p:cNvSpPr/>
            <p:nvPr/>
          </p:nvSpPr>
          <p:spPr>
            <a:xfrm>
              <a:off x="5839280" y="4109280"/>
              <a:ext cx="731520" cy="18288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 pitchFamily="34" charset="77"/>
                  <a:ea typeface="+mn-ea"/>
                  <a:cs typeface="+mn-cs"/>
                </a:rPr>
                <a:t>APP OPS</a:t>
              </a:r>
            </a:p>
          </p:txBody>
        </p:sp>
        <p:sp>
          <p:nvSpPr>
            <p:cNvPr id="10" name="Rounded Rectangle 30">
              <a:extLst>
                <a:ext uri="{FF2B5EF4-FFF2-40B4-BE49-F238E27FC236}">
                  <a16:creationId xmlns:a16="http://schemas.microsoft.com/office/drawing/2014/main" id="{D817096F-38CB-AAB3-F5CA-7D161F08A3ED}"/>
                </a:ext>
              </a:extLst>
            </p:cNvPr>
            <p:cNvSpPr/>
            <p:nvPr/>
          </p:nvSpPr>
          <p:spPr>
            <a:xfrm>
              <a:off x="3237667" y="4118815"/>
              <a:ext cx="731520" cy="182880"/>
            </a:xfrm>
            <a:prstGeom prst="roundRect">
              <a:avLst/>
            </a:prstGeom>
            <a:solidFill>
              <a:srgbClr val="007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 pitchFamily="34" charset="77"/>
                  <a:ea typeface="+mn-ea"/>
                  <a:cs typeface="+mn-cs"/>
                </a:rPr>
                <a:t>NET OPS</a:t>
              </a:r>
            </a:p>
          </p:txBody>
        </p:sp>
        <p:sp>
          <p:nvSpPr>
            <p:cNvPr id="12" name="Rounded Rectangle 30">
              <a:extLst>
                <a:ext uri="{FF2B5EF4-FFF2-40B4-BE49-F238E27FC236}">
                  <a16:creationId xmlns:a16="http://schemas.microsoft.com/office/drawing/2014/main" id="{EDD83678-39F6-7C34-3332-F66E8A8FA778}"/>
                </a:ext>
              </a:extLst>
            </p:cNvPr>
            <p:cNvSpPr/>
            <p:nvPr/>
          </p:nvSpPr>
          <p:spPr>
            <a:xfrm>
              <a:off x="3237667" y="3867150"/>
              <a:ext cx="3337650" cy="212220"/>
            </a:xfrm>
            <a:prstGeom prst="roundRect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eSansOffice" panose="020B0503040302060204" pitchFamily="34" charset="77"/>
                  <a:ea typeface="+mn-ea"/>
                  <a:cs typeface="+mn-cs"/>
                </a:rPr>
                <a:t>Telemetry - Metrics, Event Logs, Traces From All Sources</a:t>
              </a:r>
            </a:p>
          </p:txBody>
        </p:sp>
      </p:grpSp>
      <p:sp>
        <p:nvSpPr>
          <p:cNvPr id="26" name="Up Arrow 25">
            <a:extLst>
              <a:ext uri="{FF2B5EF4-FFF2-40B4-BE49-F238E27FC236}">
                <a16:creationId xmlns:a16="http://schemas.microsoft.com/office/drawing/2014/main" id="{ABA2B66A-1469-C52C-7DD3-1B0ADF3D93DC}"/>
              </a:ext>
            </a:extLst>
          </p:cNvPr>
          <p:cNvSpPr/>
          <p:nvPr/>
        </p:nvSpPr>
        <p:spPr>
          <a:xfrm>
            <a:off x="6172682" y="2594180"/>
            <a:ext cx="385288" cy="749428"/>
          </a:xfrm>
          <a:prstGeom prst="upArrow">
            <a:avLst/>
          </a:prstGeom>
          <a:solidFill>
            <a:srgbClr val="FDE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TheSansOffice" panose="020B0503040302060204" pitchFamily="34" charset="77"/>
                <a:ea typeface="+mn-ea"/>
                <a:cs typeface="+mn-cs"/>
              </a:rPr>
              <a:t>STREAM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6B14D9F6-14D6-9BDC-FA68-10C0BE2448B9}"/>
              </a:ext>
            </a:extLst>
          </p:cNvPr>
          <p:cNvGraphicFramePr/>
          <p:nvPr/>
        </p:nvGraphicFramePr>
        <p:xfrm>
          <a:off x="2327182" y="1070882"/>
          <a:ext cx="6183654" cy="481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1" name="Up Arrow 30">
            <a:extLst>
              <a:ext uri="{FF2B5EF4-FFF2-40B4-BE49-F238E27FC236}">
                <a16:creationId xmlns:a16="http://schemas.microsoft.com/office/drawing/2014/main" id="{945142B2-AA6B-0A24-F3B6-8DF47DCE0316}"/>
              </a:ext>
            </a:extLst>
          </p:cNvPr>
          <p:cNvSpPr/>
          <p:nvPr/>
        </p:nvSpPr>
        <p:spPr>
          <a:xfrm>
            <a:off x="6558893" y="2561836"/>
            <a:ext cx="418953" cy="782024"/>
          </a:xfrm>
          <a:prstGeom prst="upArrow">
            <a:avLst/>
          </a:prstGeom>
          <a:solidFill>
            <a:srgbClr val="FDE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TheSansOffice" panose="020B0503040302060204" pitchFamily="34" charset="77"/>
                <a:ea typeface="+mn-ea"/>
                <a:cs typeface="+mn-cs"/>
              </a:rPr>
              <a:t>BATCH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71303EE-5C2C-52F4-28D0-4BCE311A988B}"/>
              </a:ext>
            </a:extLst>
          </p:cNvPr>
          <p:cNvSpPr>
            <a:spLocks noChangeAspect="1"/>
          </p:cNvSpPr>
          <p:nvPr/>
        </p:nvSpPr>
        <p:spPr>
          <a:xfrm>
            <a:off x="6588369" y="3195510"/>
            <a:ext cx="360000" cy="360000"/>
          </a:xfrm>
          <a:prstGeom prst="ellipse">
            <a:avLst/>
          </a:prstGeom>
          <a:solidFill>
            <a:srgbClr val="409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2BD50F3-1B1B-1AB9-36A1-71ACE427B2FC}"/>
              </a:ext>
            </a:extLst>
          </p:cNvPr>
          <p:cNvSpPr>
            <a:spLocks/>
          </p:cNvSpPr>
          <p:nvPr/>
        </p:nvSpPr>
        <p:spPr>
          <a:xfrm>
            <a:off x="6185326" y="3220052"/>
            <a:ext cx="360000" cy="360000"/>
          </a:xfrm>
          <a:prstGeom prst="ellipse">
            <a:avLst/>
          </a:prstGeom>
          <a:solidFill>
            <a:srgbClr val="409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A20B1D5-CB6E-468D-9C48-822C7C41C76C}"/>
              </a:ext>
            </a:extLst>
          </p:cNvPr>
          <p:cNvSpPr>
            <a:spLocks/>
          </p:cNvSpPr>
          <p:nvPr/>
        </p:nvSpPr>
        <p:spPr>
          <a:xfrm>
            <a:off x="2007300" y="2660028"/>
            <a:ext cx="360000" cy="360000"/>
          </a:xfrm>
          <a:prstGeom prst="ellipse">
            <a:avLst/>
          </a:prstGeom>
          <a:solidFill>
            <a:srgbClr val="409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0B56F48D-A42C-0528-1B11-1D93FC83D728}"/>
              </a:ext>
            </a:extLst>
          </p:cNvPr>
          <p:cNvSpPr/>
          <p:nvPr/>
        </p:nvSpPr>
        <p:spPr>
          <a:xfrm>
            <a:off x="2652258" y="3020326"/>
            <a:ext cx="3237989" cy="165079"/>
          </a:xfrm>
          <a:prstGeom prst="leftArrow">
            <a:avLst/>
          </a:prstGeom>
          <a:solidFill>
            <a:srgbClr val="007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BC3334-36F2-A4AA-E85C-1B1C763B2AD9}"/>
              </a:ext>
            </a:extLst>
          </p:cNvPr>
          <p:cNvSpPr>
            <a:spLocks/>
          </p:cNvSpPr>
          <p:nvPr/>
        </p:nvSpPr>
        <p:spPr>
          <a:xfrm>
            <a:off x="2083380" y="1077219"/>
            <a:ext cx="360000" cy="360000"/>
          </a:xfrm>
          <a:prstGeom prst="ellipse">
            <a:avLst/>
          </a:prstGeom>
          <a:solidFill>
            <a:srgbClr val="409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9F732-70BC-1103-BDF6-12CE857A8D8B}"/>
              </a:ext>
            </a:extLst>
          </p:cNvPr>
          <p:cNvSpPr/>
          <p:nvPr/>
        </p:nvSpPr>
        <p:spPr>
          <a:xfrm flipH="1">
            <a:off x="5844989" y="3065896"/>
            <a:ext cx="45720" cy="468000"/>
          </a:xfrm>
          <a:prstGeom prst="rect">
            <a:avLst/>
          </a:prstGeom>
          <a:solidFill>
            <a:srgbClr val="007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3957B-3A06-E9B7-59A3-F521926E9631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DA05EC81-6AAD-3624-733B-6B62FDD18A3B}"/>
              </a:ext>
            </a:extLst>
          </p:cNvPr>
          <p:cNvSpPr/>
          <p:nvPr/>
        </p:nvSpPr>
        <p:spPr>
          <a:xfrm>
            <a:off x="0" y="4372338"/>
            <a:ext cx="9144000" cy="360000"/>
          </a:xfrm>
          <a:prstGeom prst="roundRect">
            <a:avLst>
              <a:gd name="adj" fmla="val 0"/>
            </a:avLst>
          </a:prstGeom>
          <a:solidFill>
            <a:srgbClr val="BED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100" b="1" i="1" dirty="0"/>
              <a:t>Gain insights, ensure high performance &amp; availability of your business-critical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015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68D94-472E-A403-D9E8-A43F4ED1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 wrap="square" anchor="ctr">
            <a:normAutofit/>
          </a:bodyPr>
          <a:lstStyle/>
          <a:p>
            <a:r>
              <a:rPr lang="en-US" err="1"/>
              <a:t>InfinitFSO</a:t>
            </a:r>
            <a:r>
              <a:rPr lang="en-US"/>
              <a:t> with </a:t>
            </a:r>
            <a:r>
              <a:rPr lang="en-US" err="1"/>
              <a:t>aiops</a:t>
            </a:r>
            <a:r>
              <a:rPr lang="en-US"/>
              <a:t> for real time insights on service performance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C19B7E-1BCD-383C-4F13-0B4AE93E2766}"/>
              </a:ext>
            </a:extLst>
          </p:cNvPr>
          <p:cNvGrpSpPr/>
          <p:nvPr/>
        </p:nvGrpSpPr>
        <p:grpSpPr>
          <a:xfrm>
            <a:off x="577516" y="1135846"/>
            <a:ext cx="3539039" cy="3272447"/>
            <a:chOff x="770020" y="1514461"/>
            <a:chExt cx="4718719" cy="4363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573E92-1283-662C-DE1D-743B73D65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0" contrast="62000"/>
                      </a14:imgEffect>
                    </a14:imgLayer>
                  </a14:imgProps>
                </a:ext>
              </a:extLst>
            </a:blip>
            <a:srcRect b="15053"/>
            <a:stretch/>
          </p:blipFill>
          <p:spPr>
            <a:xfrm>
              <a:off x="1580020" y="1514461"/>
              <a:ext cx="540000" cy="4587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B2F72C-475D-8C3A-D56F-EE8FBCA2D59F}"/>
                </a:ext>
              </a:extLst>
            </p:cNvPr>
            <p:cNvSpPr txBox="1"/>
            <p:nvPr/>
          </p:nvSpPr>
          <p:spPr>
            <a:xfrm>
              <a:off x="770020" y="1973177"/>
              <a:ext cx="216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Ability to aggregate multidomain X-MELT telemetry data</a:t>
              </a: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F00E61-516E-8D0E-086A-1ADA337BC61F}"/>
                </a:ext>
              </a:extLst>
            </p:cNvPr>
            <p:cNvSpPr txBox="1"/>
            <p:nvPr/>
          </p:nvSpPr>
          <p:spPr>
            <a:xfrm>
              <a:off x="3328739" y="1973177"/>
              <a:ext cx="216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Generate Asset Maps with rich contextual information</a:t>
              </a: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C40B93-FC5E-0241-5050-B15797D94D9B}"/>
                </a:ext>
              </a:extLst>
            </p:cNvPr>
            <p:cNvSpPr txBox="1"/>
            <p:nvPr/>
          </p:nvSpPr>
          <p:spPr>
            <a:xfrm>
              <a:off x="770020" y="3360818"/>
              <a:ext cx="216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Intelligent Event correlation for root cause sequence</a:t>
              </a: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D39604-6142-F9CB-A71A-82C4234FAC4A}"/>
                </a:ext>
              </a:extLst>
            </p:cNvPr>
            <p:cNvSpPr txBox="1"/>
            <p:nvPr/>
          </p:nvSpPr>
          <p:spPr>
            <a:xfrm>
              <a:off x="3328739" y="3360818"/>
              <a:ext cx="216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Offline feature store for swift retrieval of prior learnings</a:t>
              </a: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6B507-E64C-164D-ACBC-5AA2AB158003}"/>
                </a:ext>
              </a:extLst>
            </p:cNvPr>
            <p:cNvSpPr txBox="1"/>
            <p:nvPr/>
          </p:nvSpPr>
          <p:spPr>
            <a:xfrm>
              <a:off x="770020" y="4892839"/>
              <a:ext cx="216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AI/ML model training with batch and streaming data</a:t>
              </a: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C254D6-B5C1-1AFE-9610-1E3B42C111AF}"/>
                </a:ext>
              </a:extLst>
            </p:cNvPr>
            <p:cNvSpPr txBox="1"/>
            <p:nvPr/>
          </p:nvSpPr>
          <p:spPr>
            <a:xfrm>
              <a:off x="3328739" y="4892839"/>
              <a:ext cx="216000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Service assurance with real-time prediction and prevention of problems</a:t>
              </a:r>
              <a:endParaRPr kumimoji="0" lang="en-I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7D3E5B-1EFB-343A-EF0C-13B0E3D9C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b="14812"/>
            <a:stretch/>
          </p:blipFill>
          <p:spPr>
            <a:xfrm>
              <a:off x="4245068" y="1539642"/>
              <a:ext cx="540000" cy="4600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7658F1-42D6-9D89-F666-BC46837DB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b="16967"/>
            <a:stretch/>
          </p:blipFill>
          <p:spPr>
            <a:xfrm>
              <a:off x="1580020" y="2912439"/>
              <a:ext cx="576000" cy="47827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9847BC7-43B8-CB97-CE1F-05048168B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b="13128"/>
            <a:stretch/>
          </p:blipFill>
          <p:spPr>
            <a:xfrm>
              <a:off x="4245068" y="2917374"/>
              <a:ext cx="504000" cy="4378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861B94-FCA9-2487-9CC8-B249601E8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b="16967"/>
            <a:stretch/>
          </p:blipFill>
          <p:spPr>
            <a:xfrm>
              <a:off x="1580020" y="4354783"/>
              <a:ext cx="648000" cy="5380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74185D-79EE-627A-FDB9-6E973BBC9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b="13850"/>
            <a:stretch/>
          </p:blipFill>
          <p:spPr>
            <a:xfrm>
              <a:off x="4245068" y="4427627"/>
              <a:ext cx="576000" cy="496226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E1DE3B1-3828-8FB4-CF2C-FA3E0D9A3B89}"/>
              </a:ext>
            </a:extLst>
          </p:cNvPr>
          <p:cNvSpPr txBox="1"/>
          <p:nvPr/>
        </p:nvSpPr>
        <p:spPr>
          <a:xfrm>
            <a:off x="4854741" y="1479883"/>
            <a:ext cx="1755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Low code AI/ML pipelines with simple declarative SQL statements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DC02BA-7DCE-238E-FF84-EFED69FE3A09}"/>
              </a:ext>
            </a:extLst>
          </p:cNvPr>
          <p:cNvSpPr txBox="1"/>
          <p:nvPr/>
        </p:nvSpPr>
        <p:spPr>
          <a:xfrm>
            <a:off x="6773780" y="1479883"/>
            <a:ext cx="1755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Streamline every aspect of data preparation and feature engineering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E7698B-35D5-8BD6-E7E9-A9BF0FC11314}"/>
              </a:ext>
            </a:extLst>
          </p:cNvPr>
          <p:cNvSpPr txBox="1"/>
          <p:nvPr/>
        </p:nvSpPr>
        <p:spPr>
          <a:xfrm>
            <a:off x="5746333" y="2520615"/>
            <a:ext cx="1871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Inbuilt aggregations, point in time joins and time travel for predictions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FEBDC0-7797-0968-31C0-BA25A521EFFA}"/>
              </a:ext>
            </a:extLst>
          </p:cNvPr>
          <p:cNvSpPr txBox="1"/>
          <p:nvPr/>
        </p:nvSpPr>
        <p:spPr>
          <a:xfrm>
            <a:off x="4854741" y="3716429"/>
            <a:ext cx="175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High performance and Highly available feature store for all stages of AI pipelines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ED940E-7BE5-6913-5F8F-F853221ACC8A}"/>
              </a:ext>
            </a:extLst>
          </p:cNvPr>
          <p:cNvSpPr txBox="1"/>
          <p:nvPr/>
        </p:nvSpPr>
        <p:spPr>
          <a:xfrm>
            <a:off x="6773780" y="3716428"/>
            <a:ext cx="1755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Auto detect data drift and alerts to maintain model quality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CF4AAD6-1670-383F-5300-40AB972055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21663"/>
          <a:stretch/>
        </p:blipFill>
        <p:spPr>
          <a:xfrm>
            <a:off x="5507840" y="1110289"/>
            <a:ext cx="432000" cy="3384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2EF49D-9DC8-F930-9F16-CEE5B78532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8318"/>
          <a:stretch/>
        </p:blipFill>
        <p:spPr>
          <a:xfrm>
            <a:off x="7448780" y="1142457"/>
            <a:ext cx="432000" cy="3528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81C82C3-FDED-AD17-BDAB-8F80D3A3E3F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20775"/>
          <a:stretch/>
        </p:blipFill>
        <p:spPr>
          <a:xfrm>
            <a:off x="6420812" y="2131372"/>
            <a:ext cx="486000" cy="3850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614FE2C-598B-126E-A883-1A919F878C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3735"/>
          <a:stretch/>
        </p:blipFill>
        <p:spPr>
          <a:xfrm>
            <a:off x="5480840" y="3297182"/>
            <a:ext cx="486000" cy="41924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4F1D0-6C01-EA00-1D2D-09A2F03BAD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6967"/>
          <a:stretch/>
        </p:blipFill>
        <p:spPr>
          <a:xfrm>
            <a:off x="7462563" y="3310925"/>
            <a:ext cx="432000" cy="3587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B0CC33-38E9-12DB-B480-D157679646CA}"/>
              </a:ext>
            </a:extLst>
          </p:cNvPr>
          <p:cNvCxnSpPr>
            <a:cxnSpLocks/>
          </p:cNvCxnSpPr>
          <p:nvPr/>
        </p:nvCxnSpPr>
        <p:spPr>
          <a:xfrm>
            <a:off x="4575088" y="987425"/>
            <a:ext cx="0" cy="374491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2E2E52-4A83-BA7D-CEFA-FCD92FC7B51D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9744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entagon 16">
            <a:extLst>
              <a:ext uri="{FF2B5EF4-FFF2-40B4-BE49-F238E27FC236}">
                <a16:creationId xmlns:a16="http://schemas.microsoft.com/office/drawing/2014/main" id="{CBACB7D9-7E6F-8078-2D2E-F162A2615489}"/>
              </a:ext>
            </a:extLst>
          </p:cNvPr>
          <p:cNvSpPr/>
          <p:nvPr/>
        </p:nvSpPr>
        <p:spPr>
          <a:xfrm flipH="1">
            <a:off x="4751387" y="641744"/>
            <a:ext cx="4081397" cy="900000"/>
          </a:xfrm>
          <a:prstGeom prst="homePlate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FDED6F48-6691-2843-64D2-C965C2E256A2}"/>
              </a:ext>
            </a:extLst>
          </p:cNvPr>
          <p:cNvSpPr/>
          <p:nvPr/>
        </p:nvSpPr>
        <p:spPr>
          <a:xfrm flipH="1">
            <a:off x="5225684" y="1536028"/>
            <a:ext cx="3607099" cy="900000"/>
          </a:xfrm>
          <a:prstGeom prst="homePlate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8DFA9443-5089-003A-98FB-9EDB4A14DA77}"/>
              </a:ext>
            </a:extLst>
          </p:cNvPr>
          <p:cNvSpPr/>
          <p:nvPr/>
        </p:nvSpPr>
        <p:spPr>
          <a:xfrm flipH="1">
            <a:off x="5225684" y="2430312"/>
            <a:ext cx="3607099" cy="900000"/>
          </a:xfrm>
          <a:prstGeom prst="homePlate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D06EFB7C-06A4-CF8D-95AD-F21203FCE6BE}"/>
              </a:ext>
            </a:extLst>
          </p:cNvPr>
          <p:cNvSpPr/>
          <p:nvPr/>
        </p:nvSpPr>
        <p:spPr>
          <a:xfrm flipH="1">
            <a:off x="4751387" y="3324597"/>
            <a:ext cx="4081397" cy="900000"/>
          </a:xfrm>
          <a:prstGeom prst="homePlate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D1893-7CAE-44F9-8318-D6239363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Infinit </a:t>
            </a:r>
            <a:r>
              <a:rPr lang="sv-SE" dirty="0"/>
              <a:t>AI/ML Platform</a:t>
            </a:r>
            <a:endParaRPr lang="en-GB" dirty="0"/>
          </a:p>
        </p:txBody>
      </p:sp>
      <p:sp>
        <p:nvSpPr>
          <p:cNvPr id="1053" name="Partial Circle 1052">
            <a:extLst>
              <a:ext uri="{FF2B5EF4-FFF2-40B4-BE49-F238E27FC236}">
                <a16:creationId xmlns:a16="http://schemas.microsoft.com/office/drawing/2014/main" id="{F4E7A43C-7547-7D25-DEEE-3C70109DF549}"/>
              </a:ext>
            </a:extLst>
          </p:cNvPr>
          <p:cNvSpPr/>
          <p:nvPr/>
        </p:nvSpPr>
        <p:spPr>
          <a:xfrm>
            <a:off x="-408876" y="882123"/>
            <a:ext cx="3086100" cy="3086100"/>
          </a:xfrm>
          <a:prstGeom prst="pie">
            <a:avLst>
              <a:gd name="adj1" fmla="val 16202693"/>
              <a:gd name="adj2" fmla="val 20185678"/>
            </a:avLst>
          </a:prstGeom>
          <a:solidFill>
            <a:schemeClr val="accent5"/>
          </a:solidFill>
          <a:ln w="6350" cap="flat">
            <a:solidFill>
              <a:schemeClr val="bg1"/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lang="en-US" sz="1350" kern="0">
              <a:solidFill>
                <a:schemeClr val="bg1"/>
              </a:solidFill>
              <a:latin typeface="Trebuchet MS" panose="020B0703020202090204" pitchFamily="34" charset="0"/>
              <a:ea typeface="Verdana" panose="020B0604030504040204" pitchFamily="34" charset="0"/>
            </a:endParaRPr>
          </a:p>
        </p:txBody>
      </p:sp>
      <p:sp>
        <p:nvSpPr>
          <p:cNvPr id="1054" name="Partial Circle 1053">
            <a:extLst>
              <a:ext uri="{FF2B5EF4-FFF2-40B4-BE49-F238E27FC236}">
                <a16:creationId xmlns:a16="http://schemas.microsoft.com/office/drawing/2014/main" id="{0CB15AB6-E406-729D-D8FF-F3DEDA3F02AB}"/>
              </a:ext>
            </a:extLst>
          </p:cNvPr>
          <p:cNvSpPr/>
          <p:nvPr/>
        </p:nvSpPr>
        <p:spPr>
          <a:xfrm>
            <a:off x="-408876" y="882123"/>
            <a:ext cx="3086100" cy="3086100"/>
          </a:xfrm>
          <a:prstGeom prst="pie">
            <a:avLst>
              <a:gd name="adj1" fmla="val 20163401"/>
              <a:gd name="adj2" fmla="val 2093177"/>
            </a:avLst>
          </a:prstGeom>
          <a:solidFill>
            <a:schemeClr val="accent6"/>
          </a:solidFill>
          <a:ln w="6350" cap="flat">
            <a:solidFill>
              <a:schemeClr val="bg1"/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lang="en-US" sz="1350" kern="0">
              <a:solidFill>
                <a:schemeClr val="bg1"/>
              </a:solidFill>
              <a:latin typeface="Trebuchet MS" panose="020B0703020202090204" pitchFamily="34" charset="0"/>
              <a:ea typeface="Verdana" panose="020B0604030504040204" pitchFamily="34" charset="0"/>
            </a:endParaRPr>
          </a:p>
        </p:txBody>
      </p:sp>
      <p:sp>
        <p:nvSpPr>
          <p:cNvPr id="1055" name="Partial Circle 1054">
            <a:extLst>
              <a:ext uri="{FF2B5EF4-FFF2-40B4-BE49-F238E27FC236}">
                <a16:creationId xmlns:a16="http://schemas.microsoft.com/office/drawing/2014/main" id="{CBAB110A-4497-5797-6DF6-6336CEF31CB7}"/>
              </a:ext>
            </a:extLst>
          </p:cNvPr>
          <p:cNvSpPr/>
          <p:nvPr/>
        </p:nvSpPr>
        <p:spPr>
          <a:xfrm>
            <a:off x="-408876" y="882123"/>
            <a:ext cx="3086100" cy="3086100"/>
          </a:xfrm>
          <a:prstGeom prst="pie">
            <a:avLst>
              <a:gd name="adj1" fmla="val 2075463"/>
              <a:gd name="adj2" fmla="val 5366285"/>
            </a:avLst>
          </a:prstGeom>
          <a:solidFill>
            <a:schemeClr val="accent1"/>
          </a:solidFill>
          <a:ln w="6350" cap="flat">
            <a:solidFill>
              <a:schemeClr val="bg1"/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685800">
              <a:defRPr/>
            </a:pPr>
            <a:endParaRPr lang="en-US" sz="1350" kern="0">
              <a:solidFill>
                <a:schemeClr val="bg1"/>
              </a:solidFill>
              <a:latin typeface="Trebuchet MS" panose="020B0703020202090204" pitchFamily="34" charset="0"/>
              <a:ea typeface="Verdana" panose="020B0604030504040204" pitchFamily="34" charset="0"/>
            </a:endParaRP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EC5A06F-2DFF-6525-D586-38F37C9ADEE0}"/>
              </a:ext>
            </a:extLst>
          </p:cNvPr>
          <p:cNvSpPr/>
          <p:nvPr/>
        </p:nvSpPr>
        <p:spPr>
          <a:xfrm>
            <a:off x="311215" y="1602213"/>
            <a:ext cx="1645920" cy="164592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algn="ctr" defTabSz="685800">
              <a:defRPr/>
            </a:pPr>
            <a:r>
              <a:rPr lang="en-US" sz="1600" b="1" kern="0">
                <a:latin typeface="Trebuchet MS" panose="020B0703020202090204" pitchFamily="34" charset="0"/>
                <a:ea typeface="Verdana" panose="020B0604030504040204" pitchFamily="34" charset="0"/>
              </a:rPr>
              <a:t>AI</a:t>
            </a:r>
          </a:p>
          <a:p>
            <a:pPr algn="ctr" defTabSz="685800">
              <a:defRPr/>
            </a:pPr>
            <a:r>
              <a:rPr lang="en-US" sz="1600" b="1" kern="0">
                <a:latin typeface="Trebuchet MS" panose="020B0703020202090204" pitchFamily="34" charset="0"/>
                <a:ea typeface="Verdana" panose="020B0604030504040204" pitchFamily="34" charset="0"/>
              </a:rPr>
              <a:t>Solutions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42DEC9D1-DEB2-3B53-58F2-F3F14A918C03}"/>
              </a:ext>
            </a:extLst>
          </p:cNvPr>
          <p:cNvSpPr txBox="1"/>
          <p:nvPr/>
        </p:nvSpPr>
        <p:spPr>
          <a:xfrm>
            <a:off x="3143423" y="984894"/>
            <a:ext cx="1596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kern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</a:rPr>
              <a:t>Improve Productivity</a:t>
            </a:r>
          </a:p>
        </p:txBody>
      </p: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E6C80519-5FC7-1A0C-A532-EAC11A037604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2201912" y="1206529"/>
            <a:ext cx="820084" cy="42"/>
          </a:xfrm>
          <a:prstGeom prst="straightConnector1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oval" w="lg" len="lg"/>
          </a:ln>
          <a:effectLst/>
        </p:spPr>
      </p:cxn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6CAF043C-2B3F-AC60-4712-6F43C8B57DB0}"/>
              </a:ext>
            </a:extLst>
          </p:cNvPr>
          <p:cNvCxnSpPr>
            <a:cxnSpLocks/>
          </p:cNvCxnSpPr>
          <p:nvPr/>
        </p:nvCxnSpPr>
        <p:spPr>
          <a:xfrm flipV="1">
            <a:off x="2975327" y="2415911"/>
            <a:ext cx="822960" cy="0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oval" w="lg" len="lg"/>
          </a:ln>
          <a:effectLst/>
        </p:spPr>
      </p:cxnSp>
      <p:sp>
        <p:nvSpPr>
          <p:cNvPr id="1060" name="TextBox 1059">
            <a:extLst>
              <a:ext uri="{FF2B5EF4-FFF2-40B4-BE49-F238E27FC236}">
                <a16:creationId xmlns:a16="http://schemas.microsoft.com/office/drawing/2014/main" id="{1DE0D091-851C-47D2-B72F-90F20A8A148C}"/>
              </a:ext>
            </a:extLst>
          </p:cNvPr>
          <p:cNvSpPr txBox="1"/>
          <p:nvPr/>
        </p:nvSpPr>
        <p:spPr>
          <a:xfrm>
            <a:off x="3124865" y="3539809"/>
            <a:ext cx="1234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kern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</a:rPr>
              <a:t>Mitigate risks</a:t>
            </a:r>
          </a:p>
        </p:txBody>
      </p:sp>
      <p:cxnSp>
        <p:nvCxnSpPr>
          <p:cNvPr id="1061" name="Straight Arrow Connector 1060">
            <a:extLst>
              <a:ext uri="{FF2B5EF4-FFF2-40B4-BE49-F238E27FC236}">
                <a16:creationId xmlns:a16="http://schemas.microsoft.com/office/drawing/2014/main" id="{B8E6B513-3ED7-78A9-706B-DF634AEDC160}"/>
              </a:ext>
            </a:extLst>
          </p:cNvPr>
          <p:cNvCxnSpPr>
            <a:cxnSpLocks/>
          </p:cNvCxnSpPr>
          <p:nvPr/>
        </p:nvCxnSpPr>
        <p:spPr>
          <a:xfrm>
            <a:off x="2199035" y="3673027"/>
            <a:ext cx="822960" cy="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oval" w="lg" len="lg"/>
          </a:ln>
          <a:effectLst/>
        </p:spPr>
      </p:cxnSp>
      <p:sp>
        <p:nvSpPr>
          <p:cNvPr id="1064" name="TextBox 1063">
            <a:extLst>
              <a:ext uri="{FF2B5EF4-FFF2-40B4-BE49-F238E27FC236}">
                <a16:creationId xmlns:a16="http://schemas.microsoft.com/office/drawing/2014/main" id="{602216E3-8413-DBDB-C1A4-088A4D6D1348}"/>
              </a:ext>
            </a:extLst>
          </p:cNvPr>
          <p:cNvSpPr txBox="1"/>
          <p:nvPr/>
        </p:nvSpPr>
        <p:spPr>
          <a:xfrm>
            <a:off x="3915481" y="2177512"/>
            <a:ext cx="1234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</a:rPr>
              <a:t>Increase Efficiency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A7A8E9FE-4E5E-2306-241C-06AF404CF7F7}"/>
              </a:ext>
            </a:extLst>
          </p:cNvPr>
          <p:cNvSpPr txBox="1"/>
          <p:nvPr/>
        </p:nvSpPr>
        <p:spPr>
          <a:xfrm>
            <a:off x="5125011" y="781835"/>
            <a:ext cx="360709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</a:rPr>
              <a:t>Rapidly build the entire AI/ML lifecycle, from data ingestion and preparation to model creation and deployment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C192CC6E-E4C1-2BA4-AC93-D17B36717316}"/>
              </a:ext>
            </a:extLst>
          </p:cNvPr>
          <p:cNvSpPr txBox="1"/>
          <p:nvPr/>
        </p:nvSpPr>
        <p:spPr>
          <a:xfrm>
            <a:off x="5684108" y="1655318"/>
            <a:ext cx="3048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Clr>
                <a:srgbClr val="002060"/>
              </a:buClr>
              <a:buFont typeface="Wingdings" panose="05000000000000000000" pitchFamily="2" charset="2"/>
              <a:buChar char="Ø"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indent="0">
              <a:buClr>
                <a:schemeClr val="bg1"/>
              </a:buClr>
              <a:buNone/>
            </a:pPr>
            <a:r>
              <a:rPr lang="en-US" sz="1100">
                <a:solidFill>
                  <a:schemeClr val="bg1"/>
                </a:solidFill>
                <a:latin typeface="Trebuchet MS" panose="020B0703020202090204" pitchFamily="34" charset="0"/>
              </a:rPr>
              <a:t>Our low-code, end-to-end stack empowers you to build AI/ML solutions using simple, declarative SQL scripts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61E7C494-EC9F-36D4-F2C0-4464159CD38A}"/>
              </a:ext>
            </a:extLst>
          </p:cNvPr>
          <p:cNvSpPr txBox="1"/>
          <p:nvPr/>
        </p:nvSpPr>
        <p:spPr>
          <a:xfrm>
            <a:off x="5125011" y="3454289"/>
            <a:ext cx="360709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</a:rPr>
              <a:t>Track and report how models are created, trained, tested, deployed, monitored, and managed to make audits seamless</a:t>
            </a:r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82272963-9EDC-7EA6-1A96-CBEE95B01B91}"/>
              </a:ext>
            </a:extLst>
          </p:cNvPr>
          <p:cNvSpPr txBox="1"/>
          <p:nvPr/>
        </p:nvSpPr>
        <p:spPr>
          <a:xfrm>
            <a:off x="5684108" y="2551866"/>
            <a:ext cx="3048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10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</a:rPr>
              <a:t>Enhance the accuracy of AI/ML model predictions by ingesting/transforming real-time raw data into contextual features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127FD9-B24C-A81E-B913-EB3733B8E287}"/>
              </a:ext>
            </a:extLst>
          </p:cNvPr>
          <p:cNvGrpSpPr/>
          <p:nvPr/>
        </p:nvGrpSpPr>
        <p:grpSpPr>
          <a:xfrm>
            <a:off x="1516111" y="863629"/>
            <a:ext cx="685800" cy="685800"/>
            <a:chOff x="1768855" y="1612413"/>
            <a:chExt cx="914400" cy="9144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755D764-E7E9-0C6A-6C66-907DC210FEF2}"/>
                </a:ext>
              </a:extLst>
            </p:cNvPr>
            <p:cNvSpPr/>
            <p:nvPr/>
          </p:nvSpPr>
          <p:spPr>
            <a:xfrm>
              <a:off x="1768855" y="1612413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/>
              <a:endParaRPr lang="en-ID" sz="1200" b="1" kern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098" name="Picture 2" descr="Productivity Special Flat icon">
              <a:extLst>
                <a:ext uri="{FF2B5EF4-FFF2-40B4-BE49-F238E27FC236}">
                  <a16:creationId xmlns:a16="http://schemas.microsoft.com/office/drawing/2014/main" id="{514EDDA4-35BD-1D7A-5778-CAFA68ECE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015" y="1749573"/>
              <a:ext cx="640080" cy="6400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97C15-210D-B5D3-A303-83FA87228F54}"/>
              </a:ext>
            </a:extLst>
          </p:cNvPr>
          <p:cNvGrpSpPr/>
          <p:nvPr/>
        </p:nvGrpSpPr>
        <p:grpSpPr>
          <a:xfrm>
            <a:off x="2270245" y="2082273"/>
            <a:ext cx="685800" cy="685800"/>
            <a:chOff x="2774366" y="3237272"/>
            <a:chExt cx="914400" cy="9144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0B2B84-3B6C-977C-67EA-36F3B5B0B33E}"/>
                </a:ext>
              </a:extLst>
            </p:cNvPr>
            <p:cNvSpPr/>
            <p:nvPr/>
          </p:nvSpPr>
          <p:spPr>
            <a:xfrm>
              <a:off x="2774366" y="323727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/>
              <a:endParaRPr lang="en-ID" sz="1200" b="1" kern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071" name="Picture 6" descr="Energy Efficiency Icon #418140 - Free Icons Library">
              <a:extLst>
                <a:ext uri="{FF2B5EF4-FFF2-40B4-BE49-F238E27FC236}">
                  <a16:creationId xmlns:a16="http://schemas.microsoft.com/office/drawing/2014/main" id="{53282D10-0BA6-4A81-4E76-C07565AA7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216" y="3374432"/>
              <a:ext cx="634701" cy="6400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E7CE72-84AA-D87F-F99B-EC1D2D9DCC46}"/>
              </a:ext>
            </a:extLst>
          </p:cNvPr>
          <p:cNvGrpSpPr/>
          <p:nvPr/>
        </p:nvGrpSpPr>
        <p:grpSpPr>
          <a:xfrm>
            <a:off x="1513235" y="3330127"/>
            <a:ext cx="685800" cy="685800"/>
            <a:chOff x="1765020" y="4901077"/>
            <a:chExt cx="914400" cy="914400"/>
          </a:xfrm>
        </p:grpSpPr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B3F4D969-45EF-C80C-ABAB-DFA48FC209A5}"/>
                </a:ext>
              </a:extLst>
            </p:cNvPr>
            <p:cNvSpPr/>
            <p:nvPr/>
          </p:nvSpPr>
          <p:spPr>
            <a:xfrm>
              <a:off x="1765020" y="4901077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/>
              <a:endParaRPr lang="en-ID" sz="1200" b="1" kern="0">
                <a:solidFill>
                  <a:schemeClr val="bg1"/>
                </a:solidFill>
                <a:latin typeface="Trebuchet MS" panose="020B070302020209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B6F598-E6B2-5E9C-2AC3-86B1C4F2E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02180" y="5038237"/>
              <a:ext cx="640080" cy="6400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92DB746-8EF1-305F-CDEC-0D63680D4721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  <p:sp>
        <p:nvSpPr>
          <p:cNvPr id="7" name="Rectangle: Rounded Corners 55">
            <a:extLst>
              <a:ext uri="{FF2B5EF4-FFF2-40B4-BE49-F238E27FC236}">
                <a16:creationId xmlns:a16="http://schemas.microsoft.com/office/drawing/2014/main" id="{50D4E19F-4DDD-5AC3-820A-FAE9F8FADB68}"/>
              </a:ext>
            </a:extLst>
          </p:cNvPr>
          <p:cNvSpPr/>
          <p:nvPr/>
        </p:nvSpPr>
        <p:spPr>
          <a:xfrm>
            <a:off x="0" y="4308754"/>
            <a:ext cx="9144000" cy="567607"/>
          </a:xfrm>
          <a:prstGeom prst="roundRect">
            <a:avLst>
              <a:gd name="adj" fmla="val 0"/>
            </a:avLst>
          </a:prstGeom>
          <a:solidFill>
            <a:srgbClr val="BED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/>
            <a:r>
              <a:rPr lang="en-US" sz="1100" b="1" i="1" dirty="0">
                <a:latin typeface="Trebuchet MS" panose="020B070302020209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Fully-integrated AI stack that collapses all layers of AI and automatically </a:t>
            </a:r>
          </a:p>
          <a:p>
            <a:pPr algn="ctr" defTabSz="685800"/>
            <a:r>
              <a:rPr lang="en-US" sz="1100" b="1" i="1" dirty="0">
                <a:latin typeface="Trebuchet MS" panose="020B070302020209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transforms real-time business data into AI predictions.</a:t>
            </a:r>
          </a:p>
        </p:txBody>
      </p:sp>
    </p:spTree>
    <p:extLst>
      <p:ext uri="{BB962C8B-B14F-4D97-AF65-F5344CB8AC3E}">
        <p14:creationId xmlns:p14="http://schemas.microsoft.com/office/powerpoint/2010/main" val="313489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>
            <a:extLst>
              <a:ext uri="{FF2B5EF4-FFF2-40B4-BE49-F238E27FC236}">
                <a16:creationId xmlns:a16="http://schemas.microsoft.com/office/drawing/2014/main" id="{79ED78B9-E8C2-434C-A518-4379F54E050F}"/>
              </a:ext>
            </a:extLst>
          </p:cNvPr>
          <p:cNvSpPr/>
          <p:nvPr/>
        </p:nvSpPr>
        <p:spPr>
          <a:xfrm>
            <a:off x="3416480" y="1503208"/>
            <a:ext cx="2304000" cy="230511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9E41777-5C64-43E9-BD3E-15F1513A5A81}"/>
              </a:ext>
            </a:extLst>
          </p:cNvPr>
          <p:cNvSpPr/>
          <p:nvPr/>
        </p:nvSpPr>
        <p:spPr>
          <a:xfrm>
            <a:off x="3565880" y="1653027"/>
            <a:ext cx="2005200" cy="200547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A8E6B-1FBA-47F4-8A53-74856B78E994}"/>
              </a:ext>
            </a:extLst>
          </p:cNvPr>
          <p:cNvSpPr txBox="1"/>
          <p:nvPr/>
        </p:nvSpPr>
        <p:spPr>
          <a:xfrm>
            <a:off x="3670963" y="2084084"/>
            <a:ext cx="1841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Digital Learning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F807C1-81B0-0DED-066D-EC0DA4B71626}"/>
              </a:ext>
            </a:extLst>
          </p:cNvPr>
          <p:cNvGrpSpPr/>
          <p:nvPr/>
        </p:nvGrpSpPr>
        <p:grpSpPr>
          <a:xfrm>
            <a:off x="3348835" y="1821379"/>
            <a:ext cx="483336" cy="1786506"/>
            <a:chOff x="3348835" y="1679593"/>
            <a:chExt cx="483336" cy="1786506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718E132-BC27-4546-97F3-7A50DFCB11FE}"/>
                </a:ext>
              </a:extLst>
            </p:cNvPr>
            <p:cNvSpPr/>
            <p:nvPr/>
          </p:nvSpPr>
          <p:spPr>
            <a:xfrm>
              <a:off x="3582257" y="1679593"/>
              <a:ext cx="129600" cy="127625"/>
            </a:xfrm>
            <a:prstGeom prst="ellipse">
              <a:avLst/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73AAB49-D09F-4EF6-8CD6-6AC94179E054}"/>
                </a:ext>
              </a:extLst>
            </p:cNvPr>
            <p:cNvSpPr/>
            <p:nvPr/>
          </p:nvSpPr>
          <p:spPr>
            <a:xfrm>
              <a:off x="3348835" y="2232553"/>
              <a:ext cx="129600" cy="127625"/>
            </a:xfrm>
            <a:prstGeom prst="ellipse">
              <a:avLst/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198CCFA-0023-4211-8C25-7541CA3C673B}"/>
                </a:ext>
              </a:extLst>
            </p:cNvPr>
            <p:cNvSpPr/>
            <p:nvPr/>
          </p:nvSpPr>
          <p:spPr>
            <a:xfrm>
              <a:off x="3378411" y="2785513"/>
              <a:ext cx="129600" cy="127625"/>
            </a:xfrm>
            <a:prstGeom prst="ellipse">
              <a:avLst/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DCD5331-244A-41F9-960E-5DCBE8787BF8}"/>
                </a:ext>
              </a:extLst>
            </p:cNvPr>
            <p:cNvSpPr/>
            <p:nvPr/>
          </p:nvSpPr>
          <p:spPr>
            <a:xfrm>
              <a:off x="3702571" y="3338474"/>
              <a:ext cx="129600" cy="127625"/>
            </a:xfrm>
            <a:prstGeom prst="ellipse">
              <a:avLst/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6A884304-86C9-4D4D-9F39-875AF9940BD9}"/>
              </a:ext>
            </a:extLst>
          </p:cNvPr>
          <p:cNvSpPr txBox="1"/>
          <p:nvPr/>
        </p:nvSpPr>
        <p:spPr>
          <a:xfrm>
            <a:off x="5543443" y="1758453"/>
            <a:ext cx="293116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Interactive 3D simulations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25312D7-511A-4D47-AD08-9CE7A8DAEA9F}"/>
              </a:ext>
            </a:extLst>
          </p:cNvPr>
          <p:cNvSpPr txBox="1"/>
          <p:nvPr/>
        </p:nvSpPr>
        <p:spPr>
          <a:xfrm>
            <a:off x="1859137" y="1685711"/>
            <a:ext cx="1717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Learning Platforms and </a:t>
            </a: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Implementation Services  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121A6D7-B057-4974-B49C-DE2B02AD207A}"/>
              </a:ext>
            </a:extLst>
          </p:cNvPr>
          <p:cNvSpPr txBox="1"/>
          <p:nvPr/>
        </p:nvSpPr>
        <p:spPr>
          <a:xfrm>
            <a:off x="753709" y="2173254"/>
            <a:ext cx="2582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Legacy Content Transformation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1AA668C-DD26-4BA4-853A-4AA2830E37E0}"/>
              </a:ext>
            </a:extLst>
          </p:cNvPr>
          <p:cNvSpPr txBox="1"/>
          <p:nvPr/>
        </p:nvSpPr>
        <p:spPr>
          <a:xfrm>
            <a:off x="976632" y="2883265"/>
            <a:ext cx="24017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Consulting &amp; Advisory Services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6109DC3-EB6C-444D-9149-4AD15BA35569}"/>
              </a:ext>
            </a:extLst>
          </p:cNvPr>
          <p:cNvSpPr txBox="1"/>
          <p:nvPr/>
        </p:nvSpPr>
        <p:spPr>
          <a:xfrm>
            <a:off x="1379885" y="3449232"/>
            <a:ext cx="2331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Globalization Services</a:t>
            </a:r>
          </a:p>
        </p:txBody>
      </p:sp>
      <p:sp>
        <p:nvSpPr>
          <p:cNvPr id="78" name="Flowchart: Off-page Connector 77">
            <a:extLst>
              <a:ext uri="{FF2B5EF4-FFF2-40B4-BE49-F238E27FC236}">
                <a16:creationId xmlns:a16="http://schemas.microsoft.com/office/drawing/2014/main" id="{82613331-0D3E-4E3F-89AD-854E79F91F61}"/>
              </a:ext>
            </a:extLst>
          </p:cNvPr>
          <p:cNvSpPr/>
          <p:nvPr/>
        </p:nvSpPr>
        <p:spPr>
          <a:xfrm>
            <a:off x="326173" y="1450826"/>
            <a:ext cx="1260000" cy="559020"/>
          </a:xfrm>
          <a:prstGeom prst="flowChartOffpageConnector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31548-D98D-4A4D-A81A-A5E7933BE6DE}"/>
              </a:ext>
            </a:extLst>
          </p:cNvPr>
          <p:cNvSpPr txBox="1"/>
          <p:nvPr/>
        </p:nvSpPr>
        <p:spPr>
          <a:xfrm>
            <a:off x="317198" y="1514893"/>
            <a:ext cx="12746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LMS &amp; Custom Content</a:t>
            </a:r>
          </a:p>
        </p:txBody>
      </p:sp>
      <p:sp>
        <p:nvSpPr>
          <p:cNvPr id="97" name="Flowchart: Off-page Connector 96">
            <a:extLst>
              <a:ext uri="{FF2B5EF4-FFF2-40B4-BE49-F238E27FC236}">
                <a16:creationId xmlns:a16="http://schemas.microsoft.com/office/drawing/2014/main" id="{EC29598A-60DB-4955-A0BF-C6AF8A6C4721}"/>
              </a:ext>
            </a:extLst>
          </p:cNvPr>
          <p:cNvSpPr/>
          <p:nvPr/>
        </p:nvSpPr>
        <p:spPr>
          <a:xfrm>
            <a:off x="7554103" y="1450826"/>
            <a:ext cx="1260000" cy="559020"/>
          </a:xfrm>
          <a:prstGeom prst="flowChartOffpage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8D26203-BF92-4EFA-A66F-06C5FA62EC55}"/>
              </a:ext>
            </a:extLst>
          </p:cNvPr>
          <p:cNvSpPr txBox="1"/>
          <p:nvPr/>
        </p:nvSpPr>
        <p:spPr>
          <a:xfrm>
            <a:off x="7545128" y="1514893"/>
            <a:ext cx="12726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New Age Digital Solutions</a:t>
            </a:r>
          </a:p>
        </p:txBody>
      </p:sp>
      <p:pic>
        <p:nvPicPr>
          <p:cNvPr id="10" name="Graphic 9" descr="Circles with arrows with solid fill">
            <a:extLst>
              <a:ext uri="{FF2B5EF4-FFF2-40B4-BE49-F238E27FC236}">
                <a16:creationId xmlns:a16="http://schemas.microsoft.com/office/drawing/2014/main" id="{4AB8F0C4-F2DD-46DE-B387-22AF7F4C6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9975" y="2403466"/>
            <a:ext cx="970672" cy="9706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A7A926-0A61-4A23-A236-6AFA0ABF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0" tIns="45715" rIns="91428" bIns="45715" rtlCol="0" anchor="ctr">
            <a:spAutoFit/>
          </a:bodyPr>
          <a:lstStyle/>
          <a:p>
            <a:r>
              <a:rPr lang="fr-FR"/>
              <a:t>Digital augmentation - </a:t>
            </a:r>
            <a:r>
              <a:rPr lang="fr-FR" err="1"/>
              <a:t>ar</a:t>
            </a:r>
            <a:r>
              <a:rPr lang="fr-FR"/>
              <a:t>/</a:t>
            </a:r>
            <a:r>
              <a:rPr lang="fr-FR" err="1"/>
              <a:t>vr</a:t>
            </a:r>
            <a:r>
              <a:rPr lang="fr-FR"/>
              <a:t>/MR services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FB3727-6202-1024-04FA-FEF9F492EA5C}"/>
              </a:ext>
            </a:extLst>
          </p:cNvPr>
          <p:cNvSpPr txBox="1"/>
          <p:nvPr/>
        </p:nvSpPr>
        <p:spPr>
          <a:xfrm>
            <a:off x="3670963" y="2715847"/>
            <a:ext cx="184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360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A115026-745A-4BCB-5CAB-9F78BC77A757}"/>
              </a:ext>
            </a:extLst>
          </p:cNvPr>
          <p:cNvSpPr/>
          <p:nvPr/>
        </p:nvSpPr>
        <p:spPr>
          <a:xfrm flipH="1">
            <a:off x="5413843" y="1821379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BB59D8E-1575-CA00-42CE-6F8F3484480F}"/>
              </a:ext>
            </a:extLst>
          </p:cNvPr>
          <p:cNvSpPr/>
          <p:nvPr/>
        </p:nvSpPr>
        <p:spPr>
          <a:xfrm flipH="1">
            <a:off x="5647265" y="2374339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F30395-C504-2D64-711C-E8C9055F6B4D}"/>
              </a:ext>
            </a:extLst>
          </p:cNvPr>
          <p:cNvSpPr/>
          <p:nvPr/>
        </p:nvSpPr>
        <p:spPr>
          <a:xfrm flipH="1">
            <a:off x="5617689" y="2927299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6E331F3-F79D-0DB2-3516-E3BFD774A230}"/>
              </a:ext>
            </a:extLst>
          </p:cNvPr>
          <p:cNvSpPr/>
          <p:nvPr/>
        </p:nvSpPr>
        <p:spPr>
          <a:xfrm flipH="1">
            <a:off x="5293529" y="3480260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7DEFD4-FC05-8404-67FD-854D3ED894A9}"/>
              </a:ext>
            </a:extLst>
          </p:cNvPr>
          <p:cNvSpPr txBox="1"/>
          <p:nvPr/>
        </p:nvSpPr>
        <p:spPr>
          <a:xfrm>
            <a:off x="5788125" y="2305490"/>
            <a:ext cx="2686487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1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Virtual Reality (VR) solutions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BFE370-1C72-A261-BBD7-B3BA5E0DC479}"/>
              </a:ext>
            </a:extLst>
          </p:cNvPr>
          <p:cNvSpPr txBox="1"/>
          <p:nvPr/>
        </p:nvSpPr>
        <p:spPr>
          <a:xfrm>
            <a:off x="5747289" y="2874109"/>
            <a:ext cx="272732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1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Augmented Reality (AR) Solutions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39DD8D-284A-A099-4337-6657872BBDC8}"/>
              </a:ext>
            </a:extLst>
          </p:cNvPr>
          <p:cNvSpPr txBox="1"/>
          <p:nvPr/>
        </p:nvSpPr>
        <p:spPr>
          <a:xfrm>
            <a:off x="5423129" y="3428354"/>
            <a:ext cx="305148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1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MR/AR/AI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E0A4B-02BB-999B-5577-0698786BA72F}"/>
              </a:ext>
            </a:extLst>
          </p:cNvPr>
          <p:cNvSpPr txBox="1"/>
          <p:nvPr/>
        </p:nvSpPr>
        <p:spPr>
          <a:xfrm>
            <a:off x="323850" y="798492"/>
            <a:ext cx="84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Sify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 Digital Learning solutions help organizations empower their employees to 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acquire critical knowledge and new skill sets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, extend their existing skills, and build core competencies to meet the operational requirements of the digital savvy work environment.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14">
            <a:extLst>
              <a:ext uri="{FF2B5EF4-FFF2-40B4-BE49-F238E27FC236}">
                <a16:creationId xmlns:a16="http://schemas.microsoft.com/office/drawing/2014/main" id="{4D6F2100-C5E2-CA3C-2ADF-1CB4A90407E8}"/>
              </a:ext>
            </a:extLst>
          </p:cNvPr>
          <p:cNvSpPr/>
          <p:nvPr/>
        </p:nvSpPr>
        <p:spPr>
          <a:xfrm>
            <a:off x="324005" y="4146628"/>
            <a:ext cx="1439631" cy="582027"/>
          </a:xfrm>
          <a:prstGeom prst="wedgeRectCallout">
            <a:avLst>
              <a:gd name="adj1" fmla="val 21266"/>
              <a:gd name="adj2" fmla="val -77078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A2170E-ECD3-C475-35C8-7A4636CE1F54}"/>
              </a:ext>
            </a:extLst>
          </p:cNvPr>
          <p:cNvSpPr txBox="1"/>
          <p:nvPr/>
        </p:nvSpPr>
        <p:spPr>
          <a:xfrm>
            <a:off x="426495" y="4252975"/>
            <a:ext cx="12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Interactive 3D </a:t>
            </a:r>
            <a:r>
              <a:rPr kumimoji="0" lang="en-IN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5"/>
              </a:rPr>
              <a:t>Factory Scenario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peech Bubble: Rectangle 33">
            <a:extLst>
              <a:ext uri="{FF2B5EF4-FFF2-40B4-BE49-F238E27FC236}">
                <a16:creationId xmlns:a16="http://schemas.microsoft.com/office/drawing/2014/main" id="{8D3C53A2-BDE5-EB1D-DC85-A06E6889AC3A}"/>
              </a:ext>
            </a:extLst>
          </p:cNvPr>
          <p:cNvSpPr/>
          <p:nvPr/>
        </p:nvSpPr>
        <p:spPr>
          <a:xfrm>
            <a:off x="1734842" y="4146628"/>
            <a:ext cx="1439631" cy="582027"/>
          </a:xfrm>
          <a:prstGeom prst="wedgeRectCallout">
            <a:avLst>
              <a:gd name="adj1" fmla="val 21266"/>
              <a:gd name="adj2" fmla="val -77078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BBF359-D9D1-55A2-3E51-2C130A202500}"/>
              </a:ext>
            </a:extLst>
          </p:cNvPr>
          <p:cNvSpPr txBox="1"/>
          <p:nvPr/>
        </p:nvSpPr>
        <p:spPr>
          <a:xfrm>
            <a:off x="1804659" y="4183726"/>
            <a:ext cx="13122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Interactive 3D </a:t>
            </a: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6"/>
              </a:rPr>
              <a:t>Data Center Hardware Simulator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Speech Bubble: Rectangle 35">
            <a:extLst>
              <a:ext uri="{FF2B5EF4-FFF2-40B4-BE49-F238E27FC236}">
                <a16:creationId xmlns:a16="http://schemas.microsoft.com/office/drawing/2014/main" id="{F2C9B210-DC26-E8A7-CFB8-F7311E16FB22}"/>
              </a:ext>
            </a:extLst>
          </p:cNvPr>
          <p:cNvSpPr/>
          <p:nvPr/>
        </p:nvSpPr>
        <p:spPr>
          <a:xfrm>
            <a:off x="3145681" y="4146628"/>
            <a:ext cx="1439631" cy="582027"/>
          </a:xfrm>
          <a:prstGeom prst="wedgeRectCallout">
            <a:avLst>
              <a:gd name="adj1" fmla="val 21266"/>
              <a:gd name="adj2" fmla="val -77078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A4DD8B-0943-0CFB-EB16-806889E1DC62}"/>
              </a:ext>
            </a:extLst>
          </p:cNvPr>
          <p:cNvSpPr txBox="1"/>
          <p:nvPr/>
        </p:nvSpPr>
        <p:spPr>
          <a:xfrm>
            <a:off x="2985563" y="4252975"/>
            <a:ext cx="1696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Virtual Reality </a:t>
            </a: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7"/>
              </a:rPr>
              <a:t>VR Turbine for Training Engineers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Speech Bubble: Rectangle 37">
            <a:extLst>
              <a:ext uri="{FF2B5EF4-FFF2-40B4-BE49-F238E27FC236}">
                <a16:creationId xmlns:a16="http://schemas.microsoft.com/office/drawing/2014/main" id="{DD5ADFB4-6B9E-5699-7995-841501C3CE45}"/>
              </a:ext>
            </a:extLst>
          </p:cNvPr>
          <p:cNvSpPr/>
          <p:nvPr/>
        </p:nvSpPr>
        <p:spPr>
          <a:xfrm>
            <a:off x="4556519" y="4146628"/>
            <a:ext cx="1439631" cy="582027"/>
          </a:xfrm>
          <a:prstGeom prst="wedgeRectCallout">
            <a:avLst>
              <a:gd name="adj1" fmla="val 21266"/>
              <a:gd name="adj2" fmla="val -77078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84C44-5B5A-6D8D-3673-46D8D4F0458A}"/>
              </a:ext>
            </a:extLst>
          </p:cNvPr>
          <p:cNvSpPr txBox="1"/>
          <p:nvPr/>
        </p:nvSpPr>
        <p:spPr>
          <a:xfrm>
            <a:off x="4630216" y="4183726"/>
            <a:ext cx="13266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Virtual Reality </a:t>
            </a: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8"/>
              </a:rPr>
              <a:t>VR with Haptics- LAB SOPS Training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Speech Bubble: Rectangle 39">
            <a:extLst>
              <a:ext uri="{FF2B5EF4-FFF2-40B4-BE49-F238E27FC236}">
                <a16:creationId xmlns:a16="http://schemas.microsoft.com/office/drawing/2014/main" id="{44496C1B-2AD7-E0F1-0220-420F2C9BA885}"/>
              </a:ext>
            </a:extLst>
          </p:cNvPr>
          <p:cNvSpPr/>
          <p:nvPr/>
        </p:nvSpPr>
        <p:spPr>
          <a:xfrm>
            <a:off x="5967358" y="4146628"/>
            <a:ext cx="1439631" cy="582027"/>
          </a:xfrm>
          <a:prstGeom prst="wedgeRectCallout">
            <a:avLst>
              <a:gd name="adj1" fmla="val 21266"/>
              <a:gd name="adj2" fmla="val -77078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8045D4-29CD-BBB3-FF1F-1AA8F7699CB8}"/>
              </a:ext>
            </a:extLst>
          </p:cNvPr>
          <p:cNvSpPr txBox="1"/>
          <p:nvPr/>
        </p:nvSpPr>
        <p:spPr>
          <a:xfrm>
            <a:off x="5862799" y="4205917"/>
            <a:ext cx="15441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Augmented Reality </a:t>
            </a: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9"/>
              </a:rPr>
              <a:t>AR Based work Instructions for Training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8" name="Speech Bubble: Rectangle 41">
            <a:extLst>
              <a:ext uri="{FF2B5EF4-FFF2-40B4-BE49-F238E27FC236}">
                <a16:creationId xmlns:a16="http://schemas.microsoft.com/office/drawing/2014/main" id="{051F9F9D-4875-D326-B75E-0D3EF9263E64}"/>
              </a:ext>
            </a:extLst>
          </p:cNvPr>
          <p:cNvSpPr/>
          <p:nvPr/>
        </p:nvSpPr>
        <p:spPr>
          <a:xfrm>
            <a:off x="7378196" y="4146628"/>
            <a:ext cx="1439631" cy="582027"/>
          </a:xfrm>
          <a:prstGeom prst="wedgeRectCallout">
            <a:avLst>
              <a:gd name="adj1" fmla="val 21266"/>
              <a:gd name="adj2" fmla="val -77078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28B08E-EB92-70BC-4D64-5C413665686E}"/>
              </a:ext>
            </a:extLst>
          </p:cNvPr>
          <p:cNvSpPr txBox="1"/>
          <p:nvPr/>
        </p:nvSpPr>
        <p:spPr>
          <a:xfrm>
            <a:off x="7390162" y="4183726"/>
            <a:ext cx="135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Mixed Reality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10"/>
              </a:rPr>
              <a:t>HoloLens Based Mixed Reality Soln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1CB767-F5DF-E09F-1756-E84D81D70166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311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>
            <a:extLst>
              <a:ext uri="{FF2B5EF4-FFF2-40B4-BE49-F238E27FC236}">
                <a16:creationId xmlns:a16="http://schemas.microsoft.com/office/drawing/2014/main" id="{79ED78B9-E8C2-434C-A518-4379F54E050F}"/>
              </a:ext>
            </a:extLst>
          </p:cNvPr>
          <p:cNvSpPr/>
          <p:nvPr/>
        </p:nvSpPr>
        <p:spPr>
          <a:xfrm>
            <a:off x="3416480" y="1493395"/>
            <a:ext cx="2304000" cy="230511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9E41777-5C64-43E9-BD3E-15F1513A5A81}"/>
              </a:ext>
            </a:extLst>
          </p:cNvPr>
          <p:cNvSpPr/>
          <p:nvPr/>
        </p:nvSpPr>
        <p:spPr>
          <a:xfrm>
            <a:off x="3565880" y="1643214"/>
            <a:ext cx="2005200" cy="200547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A8E6B-1FBA-47F4-8A53-74856B78E994}"/>
              </a:ext>
            </a:extLst>
          </p:cNvPr>
          <p:cNvSpPr txBox="1"/>
          <p:nvPr/>
        </p:nvSpPr>
        <p:spPr>
          <a:xfrm>
            <a:off x="3670964" y="2156161"/>
            <a:ext cx="1841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iTest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3B2C09-B4B2-4D02-9A7E-5FF8CBCD9F45}"/>
              </a:ext>
            </a:extLst>
          </p:cNvPr>
          <p:cNvGrpSpPr/>
          <p:nvPr/>
        </p:nvGrpSpPr>
        <p:grpSpPr>
          <a:xfrm>
            <a:off x="324004" y="4129175"/>
            <a:ext cx="8493822" cy="582027"/>
            <a:chOff x="324003" y="3624954"/>
            <a:chExt cx="8659070" cy="582027"/>
          </a:xfrm>
          <a:solidFill>
            <a:srgbClr val="BED730"/>
          </a:solidFill>
        </p:grpSpPr>
        <p:sp>
          <p:nvSpPr>
            <p:cNvPr id="15" name="Speech Bubble: Rectangle 14">
              <a:extLst>
                <a:ext uri="{FF2B5EF4-FFF2-40B4-BE49-F238E27FC236}">
                  <a16:creationId xmlns:a16="http://schemas.microsoft.com/office/drawing/2014/main" id="{600DEFA4-E61B-4BA0-B9CC-76CF3643D358}"/>
                </a:ext>
              </a:extLst>
            </p:cNvPr>
            <p:cNvSpPr/>
            <p:nvPr/>
          </p:nvSpPr>
          <p:spPr>
            <a:xfrm>
              <a:off x="324003" y="3624954"/>
              <a:ext cx="1467639" cy="582027"/>
            </a:xfrm>
            <a:prstGeom prst="wedgeRectCallout">
              <a:avLst>
                <a:gd name="adj1" fmla="val 21266"/>
                <a:gd name="adj2" fmla="val -77078"/>
              </a:avLst>
            </a:prstGeom>
            <a:grp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9B6E94-48AD-4455-8013-EE1AA9B0DC4E}"/>
                </a:ext>
              </a:extLst>
            </p:cNvPr>
            <p:cNvSpPr txBox="1"/>
            <p:nvPr/>
          </p:nvSpPr>
          <p:spPr>
            <a:xfrm>
              <a:off x="428488" y="3733439"/>
              <a:ext cx="125867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Cert-In Certified Test Engine</a:t>
              </a:r>
            </a:p>
          </p:txBody>
        </p:sp>
        <p:sp>
          <p:nvSpPr>
            <p:cNvPr id="34" name="Speech Bubble: Rectangle 33">
              <a:extLst>
                <a:ext uri="{FF2B5EF4-FFF2-40B4-BE49-F238E27FC236}">
                  <a16:creationId xmlns:a16="http://schemas.microsoft.com/office/drawing/2014/main" id="{37D92204-574A-4C2F-8C0B-65F0F4D5C4C9}"/>
                </a:ext>
              </a:extLst>
            </p:cNvPr>
            <p:cNvSpPr/>
            <p:nvPr/>
          </p:nvSpPr>
          <p:spPr>
            <a:xfrm>
              <a:off x="1762289" y="3624954"/>
              <a:ext cx="1467639" cy="582027"/>
            </a:xfrm>
            <a:prstGeom prst="wedgeRectCallout">
              <a:avLst>
                <a:gd name="adj1" fmla="val 21266"/>
                <a:gd name="adj2" fmla="val -77078"/>
              </a:avLst>
            </a:prstGeom>
            <a:grp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07FF027-22BC-4735-9C3B-F0309BE7CDD7}"/>
                </a:ext>
              </a:extLst>
            </p:cNvPr>
            <p:cNvSpPr txBox="1"/>
            <p:nvPr/>
          </p:nvSpPr>
          <p:spPr>
            <a:xfrm>
              <a:off x="1833463" y="3707473"/>
              <a:ext cx="133775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Multiple Question Formats</a:t>
              </a:r>
              <a:endParaRPr kumimoji="0" lang="en-IN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6" name="Speech Bubble: Rectangle 35">
              <a:extLst>
                <a:ext uri="{FF2B5EF4-FFF2-40B4-BE49-F238E27FC236}">
                  <a16:creationId xmlns:a16="http://schemas.microsoft.com/office/drawing/2014/main" id="{12F49023-61CE-41BF-A9C8-E09CF7DCDB2F}"/>
                </a:ext>
              </a:extLst>
            </p:cNvPr>
            <p:cNvSpPr/>
            <p:nvPr/>
          </p:nvSpPr>
          <p:spPr>
            <a:xfrm>
              <a:off x="3200575" y="3624954"/>
              <a:ext cx="1467639" cy="582027"/>
            </a:xfrm>
            <a:prstGeom prst="wedgeRectCallout">
              <a:avLst>
                <a:gd name="adj1" fmla="val 21266"/>
                <a:gd name="adj2" fmla="val -77078"/>
              </a:avLst>
            </a:prstGeom>
            <a:grp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1F2FAE-7097-45BD-B02C-FE8D2C6E2188}"/>
                </a:ext>
              </a:extLst>
            </p:cNvPr>
            <p:cNvSpPr txBox="1"/>
            <p:nvPr/>
          </p:nvSpPr>
          <p:spPr>
            <a:xfrm>
              <a:off x="3037343" y="3696677"/>
              <a:ext cx="17293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Multi-lingual Display </a:t>
              </a:r>
              <a:b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of Questions</a:t>
              </a:r>
              <a:endParaRPr kumimoji="0" lang="en-IN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8" name="Speech Bubble: Rectangle 37">
              <a:extLst>
                <a:ext uri="{FF2B5EF4-FFF2-40B4-BE49-F238E27FC236}">
                  <a16:creationId xmlns:a16="http://schemas.microsoft.com/office/drawing/2014/main" id="{DF409DDD-E4E9-4301-A11B-5E5737F99009}"/>
                </a:ext>
              </a:extLst>
            </p:cNvPr>
            <p:cNvSpPr/>
            <p:nvPr/>
          </p:nvSpPr>
          <p:spPr>
            <a:xfrm>
              <a:off x="4638862" y="3624954"/>
              <a:ext cx="1467639" cy="582027"/>
            </a:xfrm>
            <a:prstGeom prst="wedgeRectCallout">
              <a:avLst>
                <a:gd name="adj1" fmla="val 21266"/>
                <a:gd name="adj2" fmla="val -77078"/>
              </a:avLst>
            </a:prstGeom>
            <a:grp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E1D75F-9E05-4E50-85E3-4B554D1BC4BD}"/>
                </a:ext>
              </a:extLst>
            </p:cNvPr>
            <p:cNvSpPr txBox="1"/>
            <p:nvPr/>
          </p:nvSpPr>
          <p:spPr>
            <a:xfrm>
              <a:off x="4713993" y="3718919"/>
              <a:ext cx="13524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AI/ML based Facial Recognition</a:t>
              </a:r>
            </a:p>
          </p:txBody>
        </p:sp>
        <p:sp>
          <p:nvSpPr>
            <p:cNvPr id="40" name="Speech Bubble: Rectangle 39">
              <a:extLst>
                <a:ext uri="{FF2B5EF4-FFF2-40B4-BE49-F238E27FC236}">
                  <a16:creationId xmlns:a16="http://schemas.microsoft.com/office/drawing/2014/main" id="{BFECEAEF-44DB-43A7-95A5-7754F2C9C71D}"/>
                </a:ext>
              </a:extLst>
            </p:cNvPr>
            <p:cNvSpPr/>
            <p:nvPr/>
          </p:nvSpPr>
          <p:spPr>
            <a:xfrm>
              <a:off x="6077148" y="3624954"/>
              <a:ext cx="1467639" cy="582027"/>
            </a:xfrm>
            <a:prstGeom prst="wedgeRectCallout">
              <a:avLst>
                <a:gd name="adj1" fmla="val 21266"/>
                <a:gd name="adj2" fmla="val -77078"/>
              </a:avLst>
            </a:prstGeom>
            <a:grp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C18DC3-3FCE-45FB-AB9D-B4B426A9BC00}"/>
                </a:ext>
              </a:extLst>
            </p:cNvPr>
            <p:cNvSpPr txBox="1"/>
            <p:nvPr/>
          </p:nvSpPr>
          <p:spPr>
            <a:xfrm>
              <a:off x="6047795" y="3733439"/>
              <a:ext cx="14676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Trained &amp; Certified Manpower</a:t>
              </a:r>
            </a:p>
          </p:txBody>
        </p:sp>
        <p:sp>
          <p:nvSpPr>
            <p:cNvPr id="42" name="Speech Bubble: Rectangle 41">
              <a:extLst>
                <a:ext uri="{FF2B5EF4-FFF2-40B4-BE49-F238E27FC236}">
                  <a16:creationId xmlns:a16="http://schemas.microsoft.com/office/drawing/2014/main" id="{A4F98B79-5449-4B01-840D-B92DFFC50875}"/>
                </a:ext>
              </a:extLst>
            </p:cNvPr>
            <p:cNvSpPr/>
            <p:nvPr/>
          </p:nvSpPr>
          <p:spPr>
            <a:xfrm>
              <a:off x="7515434" y="3624954"/>
              <a:ext cx="1467639" cy="582027"/>
            </a:xfrm>
            <a:prstGeom prst="wedgeRectCallout">
              <a:avLst>
                <a:gd name="adj1" fmla="val 21266"/>
                <a:gd name="adj2" fmla="val -77078"/>
              </a:avLst>
            </a:prstGeom>
            <a:grp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4C3002-28D7-4C44-95A1-A4EBED9989C8}"/>
                </a:ext>
              </a:extLst>
            </p:cNvPr>
            <p:cNvSpPr txBox="1"/>
            <p:nvPr/>
          </p:nvSpPr>
          <p:spPr>
            <a:xfrm>
              <a:off x="7527633" y="3738260"/>
              <a:ext cx="138453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Help Desk Support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7F10601F-E20D-480C-86D8-8E517EEFF9AA}"/>
              </a:ext>
            </a:extLst>
          </p:cNvPr>
          <p:cNvSpPr/>
          <p:nvPr/>
        </p:nvSpPr>
        <p:spPr>
          <a:xfrm>
            <a:off x="3965370" y="1540522"/>
            <a:ext cx="129600" cy="127625"/>
          </a:xfrm>
          <a:prstGeom prst="ellipse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718E132-BC27-4546-97F3-7A50DFCB11FE}"/>
              </a:ext>
            </a:extLst>
          </p:cNvPr>
          <p:cNvSpPr/>
          <p:nvPr/>
        </p:nvSpPr>
        <p:spPr>
          <a:xfrm>
            <a:off x="3611261" y="1811566"/>
            <a:ext cx="129600" cy="127625"/>
          </a:xfrm>
          <a:prstGeom prst="ellipse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97808AD-6AF9-4425-B780-CF94C63A1018}"/>
              </a:ext>
            </a:extLst>
          </p:cNvPr>
          <p:cNvSpPr/>
          <p:nvPr/>
        </p:nvSpPr>
        <p:spPr>
          <a:xfrm>
            <a:off x="3404068" y="2143944"/>
            <a:ext cx="129600" cy="127625"/>
          </a:xfrm>
          <a:prstGeom prst="ellipse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73AAB49-D09F-4EF6-8CD6-6AC94179E054}"/>
              </a:ext>
            </a:extLst>
          </p:cNvPr>
          <p:cNvSpPr/>
          <p:nvPr/>
        </p:nvSpPr>
        <p:spPr>
          <a:xfrm>
            <a:off x="3327252" y="2437491"/>
            <a:ext cx="129600" cy="127625"/>
          </a:xfrm>
          <a:prstGeom prst="ellipse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5B1E842-3F60-4C14-90BF-1B63204B2B36}"/>
              </a:ext>
            </a:extLst>
          </p:cNvPr>
          <p:cNvSpPr/>
          <p:nvPr/>
        </p:nvSpPr>
        <p:spPr>
          <a:xfrm>
            <a:off x="3327252" y="2802567"/>
            <a:ext cx="129600" cy="127625"/>
          </a:xfrm>
          <a:prstGeom prst="ellipse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198CCFA-0023-4211-8C25-7541CA3C673B}"/>
              </a:ext>
            </a:extLst>
          </p:cNvPr>
          <p:cNvSpPr/>
          <p:nvPr/>
        </p:nvSpPr>
        <p:spPr>
          <a:xfrm>
            <a:off x="3456852" y="3134411"/>
            <a:ext cx="129600" cy="127625"/>
          </a:xfrm>
          <a:prstGeom prst="ellipse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DCD5331-244A-41F9-960E-5DCBE8787BF8}"/>
              </a:ext>
            </a:extLst>
          </p:cNvPr>
          <p:cNvSpPr/>
          <p:nvPr/>
        </p:nvSpPr>
        <p:spPr>
          <a:xfrm>
            <a:off x="3682771" y="3470447"/>
            <a:ext cx="129600" cy="127625"/>
          </a:xfrm>
          <a:prstGeom prst="ellipse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04898E-9BA2-443B-A83F-8467C4FE00F7}"/>
              </a:ext>
            </a:extLst>
          </p:cNvPr>
          <p:cNvSpPr txBox="1"/>
          <p:nvPr/>
        </p:nvSpPr>
        <p:spPr>
          <a:xfrm>
            <a:off x="5506335" y="1716449"/>
            <a:ext cx="19749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Student Management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420C38B-11F5-4091-A4BC-6F64EDBF9818}"/>
              </a:ext>
            </a:extLst>
          </p:cNvPr>
          <p:cNvSpPr txBox="1"/>
          <p:nvPr/>
        </p:nvSpPr>
        <p:spPr>
          <a:xfrm>
            <a:off x="5729746" y="2038639"/>
            <a:ext cx="23097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Question Authoring Management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2CFCC52-EF45-465D-B677-8ED7214EA77B}"/>
              </a:ext>
            </a:extLst>
          </p:cNvPr>
          <p:cNvSpPr txBox="1"/>
          <p:nvPr/>
        </p:nvSpPr>
        <p:spPr>
          <a:xfrm>
            <a:off x="5814346" y="2358751"/>
            <a:ext cx="202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Exam Delivery Management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48CE197-75DB-40AC-B7A8-CAF60741F8E6}"/>
              </a:ext>
            </a:extLst>
          </p:cNvPr>
          <p:cNvSpPr txBox="1"/>
          <p:nvPr/>
        </p:nvSpPr>
        <p:spPr>
          <a:xfrm>
            <a:off x="5797294" y="2683971"/>
            <a:ext cx="2237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AI/ML Based Auto Proctoring Tools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A884304-86C9-4D4D-9F39-875AF9940BD9}"/>
              </a:ext>
            </a:extLst>
          </p:cNvPr>
          <p:cNvSpPr txBox="1"/>
          <p:nvPr/>
        </p:nvSpPr>
        <p:spPr>
          <a:xfrm>
            <a:off x="5732873" y="3003138"/>
            <a:ext cx="264921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1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Remote Proctored Exam Delivery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CF16711-08EB-4326-99B4-F7B1F68C9993}"/>
              </a:ext>
            </a:extLst>
          </p:cNvPr>
          <p:cNvSpPr txBox="1"/>
          <p:nvPr/>
        </p:nvSpPr>
        <p:spPr>
          <a:xfrm>
            <a:off x="5507419" y="3321914"/>
            <a:ext cx="1717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Post Exam Analytics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7730FC8-C3D3-4AD8-95C8-34A8B81E319D}"/>
              </a:ext>
            </a:extLst>
          </p:cNvPr>
          <p:cNvSpPr txBox="1"/>
          <p:nvPr/>
        </p:nvSpPr>
        <p:spPr>
          <a:xfrm>
            <a:off x="1437139" y="1457520"/>
            <a:ext cx="2519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Online Application Management 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25312D7-511A-4D47-AD08-9CE7A8DAEA9F}"/>
              </a:ext>
            </a:extLst>
          </p:cNvPr>
          <p:cNvSpPr txBox="1"/>
          <p:nvPr/>
        </p:nvSpPr>
        <p:spPr>
          <a:xfrm>
            <a:off x="1544768" y="1740008"/>
            <a:ext cx="2062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Question Paper Management 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CA2AC5D-3B03-4E98-82E3-A5F4AD941233}"/>
              </a:ext>
            </a:extLst>
          </p:cNvPr>
          <p:cNvSpPr txBox="1"/>
          <p:nvPr/>
        </p:nvSpPr>
        <p:spPr>
          <a:xfrm>
            <a:off x="689430" y="2087023"/>
            <a:ext cx="2713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Question Paper Development Support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121A6D7-B057-4974-B49C-DE2B02AD207A}"/>
              </a:ext>
            </a:extLst>
          </p:cNvPr>
          <p:cNvSpPr txBox="1"/>
          <p:nvPr/>
        </p:nvSpPr>
        <p:spPr>
          <a:xfrm>
            <a:off x="1211944" y="2367151"/>
            <a:ext cx="2119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Exam Delivery Management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1AA668C-DD26-4BA4-853A-4AA2830E37E0}"/>
              </a:ext>
            </a:extLst>
          </p:cNvPr>
          <p:cNvSpPr txBox="1"/>
          <p:nvPr/>
        </p:nvSpPr>
        <p:spPr>
          <a:xfrm>
            <a:off x="976632" y="3086956"/>
            <a:ext cx="24775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Challenge Window/Result Management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6109DC3-EB6C-444D-9149-4AD15BA35569}"/>
              </a:ext>
            </a:extLst>
          </p:cNvPr>
          <p:cNvSpPr txBox="1"/>
          <p:nvPr/>
        </p:nvSpPr>
        <p:spPr>
          <a:xfrm>
            <a:off x="1379886" y="3417313"/>
            <a:ext cx="23028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Post Exam Analytics</a:t>
            </a:r>
          </a:p>
        </p:txBody>
      </p:sp>
      <p:pic>
        <p:nvPicPr>
          <p:cNvPr id="10" name="Graphic 9" descr="Circles with arrows with solid fill">
            <a:extLst>
              <a:ext uri="{FF2B5EF4-FFF2-40B4-BE49-F238E27FC236}">
                <a16:creationId xmlns:a16="http://schemas.microsoft.com/office/drawing/2014/main" id="{4AB8F0C4-F2DD-46DE-B387-22AF7F4C6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7629" y="2516286"/>
            <a:ext cx="768311" cy="76831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D2C9330-4909-4C0B-999F-C0A777B09F96}"/>
              </a:ext>
            </a:extLst>
          </p:cNvPr>
          <p:cNvSpPr txBox="1"/>
          <p:nvPr/>
        </p:nvSpPr>
        <p:spPr>
          <a:xfrm>
            <a:off x="1145024" y="2739454"/>
            <a:ext cx="2177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Exam Security Management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A7A926-0A61-4A23-A236-6AFA0ABF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Assessment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C0A1104-6F82-15E4-1AE3-1FF291ABD48C}"/>
              </a:ext>
            </a:extLst>
          </p:cNvPr>
          <p:cNvSpPr/>
          <p:nvPr/>
        </p:nvSpPr>
        <p:spPr>
          <a:xfrm flipH="1">
            <a:off x="5367759" y="1791167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5A9C0B-228B-DEE3-0757-7CA8442CF289}"/>
              </a:ext>
            </a:extLst>
          </p:cNvPr>
          <p:cNvSpPr/>
          <p:nvPr/>
        </p:nvSpPr>
        <p:spPr>
          <a:xfrm flipH="1">
            <a:off x="5595802" y="2109945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027554-F730-3CFD-DC86-6D0887CC4B87}"/>
              </a:ext>
            </a:extLst>
          </p:cNvPr>
          <p:cNvSpPr/>
          <p:nvPr/>
        </p:nvSpPr>
        <p:spPr>
          <a:xfrm flipH="1">
            <a:off x="5664945" y="2428723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B1985A-E74E-377D-3F35-3D3105052EB1}"/>
              </a:ext>
            </a:extLst>
          </p:cNvPr>
          <p:cNvSpPr/>
          <p:nvPr/>
        </p:nvSpPr>
        <p:spPr>
          <a:xfrm flipH="1">
            <a:off x="5664945" y="2747501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2F51A9-D30B-5F8C-B47E-62B1D6633422}"/>
              </a:ext>
            </a:extLst>
          </p:cNvPr>
          <p:cNvSpPr/>
          <p:nvPr/>
        </p:nvSpPr>
        <p:spPr>
          <a:xfrm flipH="1">
            <a:off x="5595802" y="3066279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DAE6F9-448D-9311-F1B9-56F2A5C0BE44}"/>
              </a:ext>
            </a:extLst>
          </p:cNvPr>
          <p:cNvSpPr/>
          <p:nvPr/>
        </p:nvSpPr>
        <p:spPr>
          <a:xfrm flipH="1">
            <a:off x="5367759" y="3385056"/>
            <a:ext cx="129600" cy="127625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2E16C8-6275-517E-C112-C3EE7288C5EC}"/>
              </a:ext>
            </a:extLst>
          </p:cNvPr>
          <p:cNvSpPr txBox="1"/>
          <p:nvPr/>
        </p:nvSpPr>
        <p:spPr>
          <a:xfrm>
            <a:off x="4340253" y="272813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360</a:t>
            </a:r>
            <a:endParaRPr kumimoji="0" lang="en-I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Flowchart: Off-page Connector 77">
            <a:extLst>
              <a:ext uri="{FF2B5EF4-FFF2-40B4-BE49-F238E27FC236}">
                <a16:creationId xmlns:a16="http://schemas.microsoft.com/office/drawing/2014/main" id="{C2DD91BA-706E-51AD-6112-C6F48064BF8A}"/>
              </a:ext>
            </a:extLst>
          </p:cNvPr>
          <p:cNvSpPr/>
          <p:nvPr/>
        </p:nvSpPr>
        <p:spPr>
          <a:xfrm>
            <a:off x="326173" y="1450826"/>
            <a:ext cx="1260000" cy="559020"/>
          </a:xfrm>
          <a:prstGeom prst="flowChartOffpageConnector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7E35F9-4EA7-FC65-DF0E-AA6053C7FDE4}"/>
              </a:ext>
            </a:extLst>
          </p:cNvPr>
          <p:cNvSpPr txBox="1"/>
          <p:nvPr/>
        </p:nvSpPr>
        <p:spPr>
          <a:xfrm>
            <a:off x="317198" y="1577165"/>
            <a:ext cx="1274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CBT</a:t>
            </a:r>
          </a:p>
        </p:txBody>
      </p:sp>
      <p:sp>
        <p:nvSpPr>
          <p:cNvPr id="19" name="Flowchart: Off-page Connector 96">
            <a:extLst>
              <a:ext uri="{FF2B5EF4-FFF2-40B4-BE49-F238E27FC236}">
                <a16:creationId xmlns:a16="http://schemas.microsoft.com/office/drawing/2014/main" id="{65747F0E-D7C5-93AB-141D-305AB94185C8}"/>
              </a:ext>
            </a:extLst>
          </p:cNvPr>
          <p:cNvSpPr/>
          <p:nvPr/>
        </p:nvSpPr>
        <p:spPr>
          <a:xfrm>
            <a:off x="7554103" y="1450826"/>
            <a:ext cx="1260000" cy="559020"/>
          </a:xfrm>
          <a:prstGeom prst="flowChartOffpage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45E8AD-9A8C-116F-B1EA-AC59329717DB}"/>
              </a:ext>
            </a:extLst>
          </p:cNvPr>
          <p:cNvSpPr txBox="1"/>
          <p:nvPr/>
        </p:nvSpPr>
        <p:spPr>
          <a:xfrm>
            <a:off x="7545128" y="1577165"/>
            <a:ext cx="12726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D3E661-21A6-0A16-F7E6-D62782656BAC}"/>
              </a:ext>
            </a:extLst>
          </p:cNvPr>
          <p:cNvSpPr txBox="1"/>
          <p:nvPr/>
        </p:nvSpPr>
        <p:spPr>
          <a:xfrm>
            <a:off x="323850" y="798492"/>
            <a:ext cx="84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Sify Digital Assessment solutions modernize talent assessment and recruitment processes for organizations to conduct high volume exams in a secure and scalable environment.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D6BCC-7DD2-003A-61E5-10BCCAFFC0C7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969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7092-03C4-87C5-2F41-B4073E27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US"/>
              <a:t>Industry Applications Services: SAP, ORACLE, Microsoft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0ED2309-E309-5166-BEA5-917C4CA64926}"/>
              </a:ext>
            </a:extLst>
          </p:cNvPr>
          <p:cNvGraphicFramePr/>
          <p:nvPr/>
        </p:nvGraphicFramePr>
        <p:xfrm>
          <a:off x="3837057" y="987425"/>
          <a:ext cx="3070138" cy="2837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A1BEEAA-A946-55E7-351E-7D0ED5895507}"/>
              </a:ext>
            </a:extLst>
          </p:cNvPr>
          <p:cNvGraphicFramePr/>
          <p:nvPr/>
        </p:nvGraphicFramePr>
        <p:xfrm>
          <a:off x="7318038" y="987425"/>
          <a:ext cx="1412354" cy="2848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A52972C-F011-3E4F-9D0A-6185D4A999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5706562"/>
              </p:ext>
            </p:extLst>
          </p:nvPr>
        </p:nvGraphicFramePr>
        <p:xfrm>
          <a:off x="323850" y="987425"/>
          <a:ext cx="2899797" cy="283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9CA8766-97EA-E390-3028-5DA6C9FBB4A9}"/>
              </a:ext>
            </a:extLst>
          </p:cNvPr>
          <p:cNvSpPr/>
          <p:nvPr/>
        </p:nvSpPr>
        <p:spPr>
          <a:xfrm>
            <a:off x="323850" y="3922261"/>
            <a:ext cx="2971002" cy="288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Across Application Layer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DD96011-E270-5E83-59B1-7828538E24BB}"/>
              </a:ext>
            </a:extLst>
          </p:cNvPr>
          <p:cNvSpPr/>
          <p:nvPr/>
        </p:nvSpPr>
        <p:spPr>
          <a:xfrm>
            <a:off x="3837057" y="3932309"/>
            <a:ext cx="2929643" cy="288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360</a:t>
            </a:r>
            <a:r>
              <a:rPr kumimoji="0" lang="en-US" sz="105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Services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DC80874-FB18-F739-C25A-44A1FE3F76BF}"/>
              </a:ext>
            </a:extLst>
          </p:cNvPr>
          <p:cNvSpPr/>
          <p:nvPr/>
        </p:nvSpPr>
        <p:spPr>
          <a:xfrm>
            <a:off x="7246457" y="3932309"/>
            <a:ext cx="1573693" cy="288000"/>
          </a:xfrm>
          <a:prstGeom prst="roundRect">
            <a:avLst/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ITIL Process Enabled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F21028-A6F5-1DC5-1151-E87934571B31}"/>
              </a:ext>
            </a:extLst>
          </p:cNvPr>
          <p:cNvCxnSpPr>
            <a:cxnSpLocks/>
          </p:cNvCxnSpPr>
          <p:nvPr/>
        </p:nvCxnSpPr>
        <p:spPr>
          <a:xfrm>
            <a:off x="7107063" y="987425"/>
            <a:ext cx="0" cy="331262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3A0ED2-4B68-1FBC-C07A-19DA261B5E80}"/>
              </a:ext>
            </a:extLst>
          </p:cNvPr>
          <p:cNvCxnSpPr>
            <a:cxnSpLocks/>
          </p:cNvCxnSpPr>
          <p:nvPr/>
        </p:nvCxnSpPr>
        <p:spPr>
          <a:xfrm>
            <a:off x="3565955" y="987425"/>
            <a:ext cx="0" cy="331262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64E51C3-A4EF-1F05-465A-25923983721A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EBD0B8CA-393F-FB25-87EF-87719FADCDAA}"/>
              </a:ext>
            </a:extLst>
          </p:cNvPr>
          <p:cNvSpPr/>
          <p:nvPr/>
        </p:nvSpPr>
        <p:spPr>
          <a:xfrm>
            <a:off x="0" y="4506150"/>
            <a:ext cx="9144000" cy="360000"/>
          </a:xfrm>
          <a:prstGeom prst="roundRect">
            <a:avLst>
              <a:gd name="adj" fmla="val 0"/>
            </a:avLst>
          </a:prstGeom>
          <a:solidFill>
            <a:srgbClr val="BED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rtl="0"/>
            <a:r>
              <a:rPr lang="en-US" sz="1100" b="1" i="1" dirty="0">
                <a:effectLst/>
                <a:latin typeface="Trebuchet MS" panose="020B0703020202090204" pitchFamily="34" charset="0"/>
              </a:rPr>
              <a:t>Our multi-disciplinary managed services experts integrate efforts to optimize and manage critical business systems </a:t>
            </a:r>
          </a:p>
        </p:txBody>
      </p:sp>
    </p:spTree>
    <p:extLst>
      <p:ext uri="{BB962C8B-B14F-4D97-AF65-F5344CB8AC3E}">
        <p14:creationId xmlns:p14="http://schemas.microsoft.com/office/powerpoint/2010/main" val="17085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B95C92-1ABC-80D1-74EA-5000DE53CE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3396343"/>
            <a:ext cx="8496300" cy="1335995"/>
          </a:xfrm>
        </p:spPr>
        <p:txBody>
          <a:bodyPr/>
          <a:lstStyle/>
          <a:p>
            <a:r>
              <a:rPr lang="en-US"/>
              <a:t>Security services</a:t>
            </a:r>
          </a:p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2349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728959-DB7B-4B62-B153-FB0BA9B36234}"/>
              </a:ext>
            </a:extLst>
          </p:cNvPr>
          <p:cNvSpPr/>
          <p:nvPr/>
        </p:nvSpPr>
        <p:spPr>
          <a:xfrm>
            <a:off x="2447931" y="2883659"/>
            <a:ext cx="2124070" cy="1872456"/>
          </a:xfrm>
          <a:prstGeom prst="rect">
            <a:avLst/>
          </a:prstGeom>
          <a:solidFill>
            <a:srgbClr val="10253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D9CBBC-CF80-4994-A1F3-40E746985535}"/>
              </a:ext>
            </a:extLst>
          </p:cNvPr>
          <p:cNvSpPr/>
          <p:nvPr/>
        </p:nvSpPr>
        <p:spPr>
          <a:xfrm>
            <a:off x="4572003" y="990893"/>
            <a:ext cx="2124070" cy="1872456"/>
          </a:xfrm>
          <a:prstGeom prst="rect">
            <a:avLst/>
          </a:prstGeom>
          <a:solidFill>
            <a:srgbClr val="10253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BE740-A30A-4CA6-9683-E22E902A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30808"/>
            <a:ext cx="8496150" cy="377018"/>
          </a:xfrm>
        </p:spPr>
        <p:txBody>
          <a:bodyPr vert="horz" wrap="square" lIns="0" tIns="34286" rIns="68571" bIns="34286" rtlCol="0" anchor="ctr">
            <a:spAutoFit/>
          </a:bodyPr>
          <a:lstStyle/>
          <a:p>
            <a:r>
              <a:rPr lang="en-US"/>
              <a:t>Security Managed Services overview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ECB685-E368-4D90-A02A-9844A2001CB4}"/>
              </a:ext>
            </a:extLst>
          </p:cNvPr>
          <p:cNvGrpSpPr/>
          <p:nvPr/>
        </p:nvGrpSpPr>
        <p:grpSpPr>
          <a:xfrm>
            <a:off x="2447925" y="987426"/>
            <a:ext cx="4248150" cy="1872456"/>
            <a:chOff x="2447925" y="987425"/>
            <a:chExt cx="4248150" cy="374491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D5BA73D-2188-4166-9D61-25AB98109C9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987425"/>
              <a:ext cx="0" cy="3744913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AC61DF2-B09F-4459-9CB0-187D66E643DE}"/>
                </a:ext>
              </a:extLst>
            </p:cNvPr>
            <p:cNvCxnSpPr>
              <a:cxnSpLocks/>
            </p:cNvCxnSpPr>
            <p:nvPr/>
          </p:nvCxnSpPr>
          <p:spPr>
            <a:xfrm>
              <a:off x="2447925" y="987425"/>
              <a:ext cx="0" cy="3744913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07D2C7C-8A1D-4AE0-9C71-D27245797879}"/>
                </a:ext>
              </a:extLst>
            </p:cNvPr>
            <p:cNvCxnSpPr>
              <a:cxnSpLocks/>
            </p:cNvCxnSpPr>
            <p:nvPr/>
          </p:nvCxnSpPr>
          <p:spPr>
            <a:xfrm>
              <a:off x="6696075" y="987425"/>
              <a:ext cx="0" cy="3744913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E75462-38B1-46DE-A33D-70F1F6B70FDB}"/>
              </a:ext>
            </a:extLst>
          </p:cNvPr>
          <p:cNvCxnSpPr>
            <a:cxnSpLocks/>
          </p:cNvCxnSpPr>
          <p:nvPr/>
        </p:nvCxnSpPr>
        <p:spPr>
          <a:xfrm>
            <a:off x="323850" y="2859881"/>
            <a:ext cx="84963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53765685-C51D-4FF2-B3F2-7354A3EBF6C2}"/>
              </a:ext>
            </a:extLst>
          </p:cNvPr>
          <p:cNvSpPr/>
          <p:nvPr/>
        </p:nvSpPr>
        <p:spPr>
          <a:xfrm>
            <a:off x="6696075" y="2881549"/>
            <a:ext cx="2124070" cy="1872456"/>
          </a:xfrm>
          <a:prstGeom prst="rect">
            <a:avLst/>
          </a:prstGeom>
          <a:solidFill>
            <a:srgbClr val="10253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58C28DB-E055-4992-8DDA-DFC1A62967B6}"/>
              </a:ext>
            </a:extLst>
          </p:cNvPr>
          <p:cNvCxnSpPr>
            <a:cxnSpLocks/>
          </p:cNvCxnSpPr>
          <p:nvPr/>
        </p:nvCxnSpPr>
        <p:spPr>
          <a:xfrm>
            <a:off x="6696071" y="2877404"/>
            <a:ext cx="0" cy="1872456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D11DAC-4233-4740-94F4-590F07BA7D3A}"/>
              </a:ext>
            </a:extLst>
          </p:cNvPr>
          <p:cNvCxnSpPr>
            <a:cxnSpLocks/>
          </p:cNvCxnSpPr>
          <p:nvPr/>
        </p:nvCxnSpPr>
        <p:spPr>
          <a:xfrm>
            <a:off x="4571996" y="2877404"/>
            <a:ext cx="0" cy="1872456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23047CB-8337-0F15-7774-CA1D8958C0D2}"/>
              </a:ext>
            </a:extLst>
          </p:cNvPr>
          <p:cNvSpPr/>
          <p:nvPr/>
        </p:nvSpPr>
        <p:spPr>
          <a:xfrm>
            <a:off x="317682" y="983958"/>
            <a:ext cx="2124070" cy="1872456"/>
          </a:xfrm>
          <a:prstGeom prst="rect">
            <a:avLst/>
          </a:prstGeom>
          <a:solidFill>
            <a:srgbClr val="10253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41">
              <a:defRPr/>
            </a:pPr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DA824-F7DC-98ED-3DCC-0F9E147E91B5}"/>
              </a:ext>
            </a:extLst>
          </p:cNvPr>
          <p:cNvSpPr txBox="1"/>
          <p:nvPr/>
        </p:nvSpPr>
        <p:spPr>
          <a:xfrm>
            <a:off x="377396" y="1832562"/>
            <a:ext cx="2004645" cy="4796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350">
                <a:solidFill>
                  <a:srgbClr val="BED730"/>
                </a:solidFill>
                <a:latin typeface="Trebuchet MS"/>
              </a:rPr>
              <a:t>Cyber Security Advisory Services</a:t>
            </a:r>
            <a:endParaRPr lang="en-IN" sz="1350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D65CF-CE95-C0FB-8210-72B4D6E65E87}"/>
              </a:ext>
            </a:extLst>
          </p:cNvPr>
          <p:cNvSpPr txBox="1"/>
          <p:nvPr/>
        </p:nvSpPr>
        <p:spPr>
          <a:xfrm>
            <a:off x="233806" y="3744594"/>
            <a:ext cx="2004645" cy="4796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350">
                <a:solidFill>
                  <a:schemeClr val="bg1"/>
                </a:solidFill>
                <a:latin typeface="Trebuchet MS"/>
              </a:rPr>
              <a:t>Security Platform as a Service</a:t>
            </a:r>
            <a:endParaRPr lang="en-IN" sz="135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CE582-A175-5047-DF2E-8668777E5FD4}"/>
              </a:ext>
            </a:extLst>
          </p:cNvPr>
          <p:cNvSpPr txBox="1"/>
          <p:nvPr/>
        </p:nvSpPr>
        <p:spPr>
          <a:xfrm>
            <a:off x="2546993" y="3759566"/>
            <a:ext cx="2004645" cy="4796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350">
                <a:solidFill>
                  <a:srgbClr val="BED730"/>
                </a:solidFill>
                <a:latin typeface="Trebuchet MS"/>
              </a:rPr>
              <a:t>Managed Security Services</a:t>
            </a:r>
            <a:endParaRPr lang="en-IN" sz="1350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96039F-A456-061A-C8BB-51DFC656F031}"/>
              </a:ext>
            </a:extLst>
          </p:cNvPr>
          <p:cNvSpPr txBox="1"/>
          <p:nvPr/>
        </p:nvSpPr>
        <p:spPr>
          <a:xfrm>
            <a:off x="4571993" y="3776493"/>
            <a:ext cx="2004645" cy="4796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350">
                <a:solidFill>
                  <a:schemeClr val="bg1"/>
                </a:solidFill>
                <a:latin typeface="Trebuchet MS"/>
              </a:rPr>
              <a:t>Managed Detection &amp; Response</a:t>
            </a:r>
            <a:endParaRPr lang="en-IN" sz="135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D4CF5-6968-7601-AD65-9F86BE3416AF}"/>
              </a:ext>
            </a:extLst>
          </p:cNvPr>
          <p:cNvSpPr txBox="1"/>
          <p:nvPr/>
        </p:nvSpPr>
        <p:spPr>
          <a:xfrm>
            <a:off x="6797842" y="3786245"/>
            <a:ext cx="1950623" cy="4796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350">
                <a:solidFill>
                  <a:srgbClr val="BED730"/>
                </a:solidFill>
                <a:latin typeface="Trebuchet MS"/>
              </a:rPr>
              <a:t>Governance Risk &amp; Compliance (GRC)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E2375E-48CD-9291-693C-894A79248F43}"/>
              </a:ext>
            </a:extLst>
          </p:cNvPr>
          <p:cNvSpPr txBox="1"/>
          <p:nvPr/>
        </p:nvSpPr>
        <p:spPr>
          <a:xfrm>
            <a:off x="2441753" y="1832563"/>
            <a:ext cx="2004645" cy="4796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350">
                <a:solidFill>
                  <a:schemeClr val="bg1"/>
                </a:solidFill>
                <a:latin typeface="Trebuchet MS"/>
              </a:rPr>
              <a:t>Design &amp; Build </a:t>
            </a:r>
            <a:br>
              <a:rPr lang="en-US" sz="1350">
                <a:solidFill>
                  <a:schemeClr val="bg1"/>
                </a:solidFill>
                <a:latin typeface="Trebuchet MS"/>
              </a:rPr>
            </a:br>
            <a:r>
              <a:rPr lang="en-US" sz="1350">
                <a:solidFill>
                  <a:schemeClr val="bg1"/>
                </a:solidFill>
                <a:latin typeface="Trebuchet MS"/>
              </a:rPr>
              <a:t>Services</a:t>
            </a:r>
            <a:endParaRPr lang="en-IN" sz="135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27B3E8-028D-8C1D-7F55-AC48ED63BD9A}"/>
              </a:ext>
            </a:extLst>
          </p:cNvPr>
          <p:cNvSpPr txBox="1"/>
          <p:nvPr/>
        </p:nvSpPr>
        <p:spPr>
          <a:xfrm>
            <a:off x="4578176" y="1822523"/>
            <a:ext cx="2004645" cy="4796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350">
                <a:solidFill>
                  <a:srgbClr val="BED730"/>
                </a:solidFill>
                <a:latin typeface="Trebuchet MS"/>
              </a:rPr>
              <a:t>Operate &amp; </a:t>
            </a:r>
            <a:br>
              <a:rPr lang="en-US" sz="1350">
                <a:solidFill>
                  <a:srgbClr val="BED730"/>
                </a:solidFill>
                <a:latin typeface="Trebuchet MS"/>
              </a:rPr>
            </a:br>
            <a:r>
              <a:rPr lang="en-US" sz="1350">
                <a:solidFill>
                  <a:srgbClr val="BED730"/>
                </a:solidFill>
                <a:latin typeface="Trebuchet MS"/>
              </a:rPr>
              <a:t>Protect</a:t>
            </a:r>
            <a:endParaRPr lang="en-IN" sz="1350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D4CBCA-F3F7-E317-C870-532493BC53A6}"/>
              </a:ext>
            </a:extLst>
          </p:cNvPr>
          <p:cNvSpPr txBox="1"/>
          <p:nvPr/>
        </p:nvSpPr>
        <p:spPr>
          <a:xfrm>
            <a:off x="6797842" y="1800256"/>
            <a:ext cx="1968763" cy="47961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914241">
              <a:lnSpc>
                <a:spcPts val="1600"/>
              </a:lnSpc>
              <a:defRPr/>
            </a:pPr>
            <a:r>
              <a:rPr lang="en-US" sz="1350">
                <a:solidFill>
                  <a:schemeClr val="bg1"/>
                </a:solidFill>
                <a:latin typeface="Trebuchet MS"/>
              </a:rPr>
              <a:t>Cloud Security &amp; Policy Management</a:t>
            </a:r>
            <a:endParaRPr lang="en-IN" sz="1350">
              <a:solidFill>
                <a:schemeClr val="bg1"/>
              </a:solidFill>
              <a:latin typeface="Trebuchet M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BABEB4-28C9-FB66-0825-789B962B7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6250"/>
          <a:stretch/>
        </p:blipFill>
        <p:spPr>
          <a:xfrm>
            <a:off x="1112800" y="1272058"/>
            <a:ext cx="540000" cy="452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7D65C7-93BB-65FD-1471-BA141260EC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b="15844"/>
          <a:stretch/>
        </p:blipFill>
        <p:spPr>
          <a:xfrm>
            <a:off x="3239962" y="1287146"/>
            <a:ext cx="540000" cy="4544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B46778-0520-770B-BF2A-5274650F02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5844"/>
          <a:stretch/>
        </p:blipFill>
        <p:spPr>
          <a:xfrm>
            <a:off x="5360952" y="1287145"/>
            <a:ext cx="540000" cy="4544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4DE963-728C-1326-E708-E11AEBDB2D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b="30426"/>
          <a:stretch/>
        </p:blipFill>
        <p:spPr>
          <a:xfrm>
            <a:off x="7485022" y="1272058"/>
            <a:ext cx="607500" cy="422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9E2A16-39F3-C4EA-D3C7-471C6CCFA1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b="14091"/>
          <a:stretch/>
        </p:blipFill>
        <p:spPr>
          <a:xfrm>
            <a:off x="1109717" y="3198782"/>
            <a:ext cx="540000" cy="4639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076E8DB-02F8-2941-A0C1-1821243040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20346"/>
          <a:stretch/>
        </p:blipFill>
        <p:spPr>
          <a:xfrm>
            <a:off x="3233782" y="3178606"/>
            <a:ext cx="607500" cy="4838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4E1C26-A9E5-9931-A7A6-B0C3545925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lum bright="70000" contrast="-70000"/>
          </a:blip>
          <a:srcRect b="22993"/>
          <a:stretch/>
        </p:blipFill>
        <p:spPr>
          <a:xfrm>
            <a:off x="5330284" y="3186645"/>
            <a:ext cx="607500" cy="4678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D1B397-B8A9-9842-1EA7-1817D763D7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b="14091"/>
          <a:stretch/>
        </p:blipFill>
        <p:spPr>
          <a:xfrm>
            <a:off x="7570116" y="3271838"/>
            <a:ext cx="432000" cy="3711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A78C59-E322-A6EC-1A70-C87C57C6D70A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A37E56-9D80-DE84-0B11-F2F14141D34E}"/>
              </a:ext>
            </a:extLst>
          </p:cNvPr>
          <p:cNvSpPr txBox="1"/>
          <p:nvPr/>
        </p:nvSpPr>
        <p:spPr>
          <a:xfrm>
            <a:off x="354486" y="4669962"/>
            <a:ext cx="84963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en-US" sz="1400" b="1" i="1" dirty="0">
                <a:solidFill>
                  <a:srgbClr val="BFD72F"/>
                </a:solidFill>
                <a:latin typeface="Trebuchet MS"/>
              </a:rPr>
              <a:t>AI/ML driven continuous Security Assurance Monitoring, &amp; Automated Incident Management</a:t>
            </a:r>
            <a:endParaRPr lang="en-IN" sz="1400" b="1" i="1" dirty="0">
              <a:solidFill>
                <a:srgbClr val="BFD72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09089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48892E-CF99-7617-D76B-44363F7E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US"/>
              <a:t>SECURITY MANAGED SERVICES FRAMEWORK</a:t>
            </a:r>
            <a:endParaRPr lang="en-IN"/>
          </a:p>
        </p:txBody>
      </p:sp>
      <p:sp>
        <p:nvSpPr>
          <p:cNvPr id="1071" name="Freeform: Shape 18">
            <a:extLst>
              <a:ext uri="{FF2B5EF4-FFF2-40B4-BE49-F238E27FC236}">
                <a16:creationId xmlns:a16="http://schemas.microsoft.com/office/drawing/2014/main" id="{C4424F19-51B8-4170-67D4-CF44E284339B}"/>
              </a:ext>
            </a:extLst>
          </p:cNvPr>
          <p:cNvSpPr>
            <a:spLocks/>
          </p:cNvSpPr>
          <p:nvPr/>
        </p:nvSpPr>
        <p:spPr bwMode="gray">
          <a:xfrm rot="16200000">
            <a:off x="5629292" y="-297268"/>
            <a:ext cx="832707" cy="4431710"/>
          </a:xfrm>
          <a:prstGeom prst="roundRect">
            <a:avLst/>
          </a:prstGeom>
          <a:solidFill>
            <a:srgbClr val="BED730"/>
          </a:solidFill>
          <a:ln w="12700" cap="flat" cmpd="sng" algn="ctr">
            <a:noFill/>
            <a:prstDash val="sysDot"/>
            <a:miter lim="800000"/>
          </a:ln>
          <a:effectLst/>
        </p:spPr>
        <p:txBody>
          <a:bodyPr tIns="0"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73" name="Freeform: Shape 18">
            <a:extLst>
              <a:ext uri="{FF2B5EF4-FFF2-40B4-BE49-F238E27FC236}">
                <a16:creationId xmlns:a16="http://schemas.microsoft.com/office/drawing/2014/main" id="{6BA0B56E-9E8F-DF7D-C0F9-59295AE74EB2}"/>
              </a:ext>
            </a:extLst>
          </p:cNvPr>
          <p:cNvSpPr>
            <a:spLocks/>
          </p:cNvSpPr>
          <p:nvPr/>
        </p:nvSpPr>
        <p:spPr bwMode="gray">
          <a:xfrm>
            <a:off x="2957884" y="3862003"/>
            <a:ext cx="2584142" cy="87033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72" name="Freeform: Shape 18">
            <a:extLst>
              <a:ext uri="{FF2B5EF4-FFF2-40B4-BE49-F238E27FC236}">
                <a16:creationId xmlns:a16="http://schemas.microsoft.com/office/drawing/2014/main" id="{4F6A7E5C-0671-4CBE-6E91-2C7A74490B97}"/>
              </a:ext>
            </a:extLst>
          </p:cNvPr>
          <p:cNvSpPr>
            <a:spLocks/>
          </p:cNvSpPr>
          <p:nvPr/>
        </p:nvSpPr>
        <p:spPr bwMode="gray">
          <a:xfrm rot="16200000">
            <a:off x="5359883" y="203711"/>
            <a:ext cx="1069409" cy="585112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70E1B-8926-F927-2380-A5BD4E6A5B94}"/>
              </a:ext>
            </a:extLst>
          </p:cNvPr>
          <p:cNvSpPr txBox="1"/>
          <p:nvPr/>
        </p:nvSpPr>
        <p:spPr>
          <a:xfrm>
            <a:off x="4200494" y="2064465"/>
            <a:ext cx="458779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Request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2AB16-4338-D200-F80D-59A7D64CB870}"/>
              </a:ext>
            </a:extLst>
          </p:cNvPr>
          <p:cNvSpPr txBox="1"/>
          <p:nvPr/>
        </p:nvSpPr>
        <p:spPr>
          <a:xfrm>
            <a:off x="4656105" y="2064465"/>
            <a:ext cx="378629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Event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B1B64-2DC9-2213-C9D8-2F7C6DFAFEDA}"/>
              </a:ext>
            </a:extLst>
          </p:cNvPr>
          <p:cNvSpPr txBox="1"/>
          <p:nvPr/>
        </p:nvSpPr>
        <p:spPr>
          <a:xfrm>
            <a:off x="5874664" y="2064465"/>
            <a:ext cx="434734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94DDA-03A7-6C20-ABC5-A7379B70FB27}"/>
              </a:ext>
            </a:extLst>
          </p:cNvPr>
          <p:cNvSpPr txBox="1"/>
          <p:nvPr/>
        </p:nvSpPr>
        <p:spPr>
          <a:xfrm>
            <a:off x="5451325" y="2064465"/>
            <a:ext cx="471604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8CBE34-1FA4-2AF4-9E0D-13E53AD6AB1B}"/>
              </a:ext>
            </a:extLst>
          </p:cNvPr>
          <p:cNvSpPr txBox="1"/>
          <p:nvPr/>
        </p:nvSpPr>
        <p:spPr>
          <a:xfrm>
            <a:off x="5028362" y="2064465"/>
            <a:ext cx="465191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Incident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2746D-02E6-D357-ACDF-2215A6E6E559}"/>
              </a:ext>
            </a:extLst>
          </p:cNvPr>
          <p:cNvSpPr txBox="1"/>
          <p:nvPr/>
        </p:nvSpPr>
        <p:spPr>
          <a:xfrm>
            <a:off x="6316566" y="2064465"/>
            <a:ext cx="632149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Asset Mgmt.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F2D15D-1FEB-9DEC-4E56-DDBF4CF74C7C}"/>
              </a:ext>
            </a:extLst>
          </p:cNvPr>
          <p:cNvSpPr txBox="1"/>
          <p:nvPr/>
        </p:nvSpPr>
        <p:spPr>
          <a:xfrm>
            <a:off x="7314251" y="2060249"/>
            <a:ext cx="806189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  Mapping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5B85BE-E108-6C0E-BA5D-0EB468F03759}"/>
              </a:ext>
            </a:extLst>
          </p:cNvPr>
          <p:cNvSpPr txBox="1"/>
          <p:nvPr/>
        </p:nvSpPr>
        <p:spPr>
          <a:xfrm>
            <a:off x="6945228" y="2064465"/>
            <a:ext cx="375423" cy="1846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CMDB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DA1566-4963-FE1E-9060-B3D99C173B9A}"/>
              </a:ext>
            </a:extLst>
          </p:cNvPr>
          <p:cNvSpPr txBox="1"/>
          <p:nvPr/>
        </p:nvSpPr>
        <p:spPr>
          <a:xfrm>
            <a:off x="6180047" y="1589542"/>
            <a:ext cx="1269351" cy="17578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chemeClr val="accent3">
                <a:lumMod val="60000"/>
                <a:lumOff val="40000"/>
              </a:schemeClr>
            </a:solidFill>
            <a:prstDash val="sysDot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378">
              <a:defRPr sz="933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 Fulfilment</a:t>
            </a:r>
            <a:endParaRPr kumimoji="0" lang="en-IN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3" name="Rectangle: Rounded Corners 1048">
            <a:extLst>
              <a:ext uri="{FF2B5EF4-FFF2-40B4-BE49-F238E27FC236}">
                <a16:creationId xmlns:a16="http://schemas.microsoft.com/office/drawing/2014/main" id="{E34C8ADE-FCBB-11F7-7392-99615A49CC80}"/>
              </a:ext>
            </a:extLst>
          </p:cNvPr>
          <p:cNvSpPr/>
          <p:nvPr/>
        </p:nvSpPr>
        <p:spPr>
          <a:xfrm>
            <a:off x="4882870" y="1805599"/>
            <a:ext cx="2503180" cy="2213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Provisioning &amp; Orchestration (SOAR)</a:t>
            </a:r>
            <a:endParaRPr kumimoji="0" lang="en-IN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B11FD798-0FA7-A77C-9835-07A3714CEFAD}"/>
              </a:ext>
            </a:extLst>
          </p:cNvPr>
          <p:cNvSpPr txBox="1"/>
          <p:nvPr/>
        </p:nvSpPr>
        <p:spPr>
          <a:xfrm>
            <a:off x="6853808" y="1093020"/>
            <a:ext cx="78490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BFD72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SOC</a:t>
            </a:r>
            <a:endParaRPr kumimoji="0" lang="en-IN" sz="800" b="1" i="0" u="none" strike="noStrike" kern="1200" cap="none" spc="0" normalizeH="0" baseline="0" noProof="0">
              <a:ln>
                <a:noFill/>
              </a:ln>
              <a:solidFill>
                <a:srgbClr val="BFD72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D671C7-1B1C-5017-D96E-C94E710CB5F3}"/>
              </a:ext>
            </a:extLst>
          </p:cNvPr>
          <p:cNvGrpSpPr/>
          <p:nvPr/>
        </p:nvGrpSpPr>
        <p:grpSpPr>
          <a:xfrm>
            <a:off x="6003375" y="1008069"/>
            <a:ext cx="791033" cy="355309"/>
            <a:chOff x="6003375" y="1008069"/>
            <a:chExt cx="791033" cy="355309"/>
          </a:xfrm>
        </p:grpSpPr>
        <p:sp>
          <p:nvSpPr>
            <p:cNvPr id="1028" name="Rectangle: Rounded Corners 46">
              <a:extLst>
                <a:ext uri="{FF2B5EF4-FFF2-40B4-BE49-F238E27FC236}">
                  <a16:creationId xmlns:a16="http://schemas.microsoft.com/office/drawing/2014/main" id="{9E63965B-D4D7-C7D6-E1AC-9383A311E1D5}"/>
                </a:ext>
              </a:extLst>
            </p:cNvPr>
            <p:cNvSpPr/>
            <p:nvPr/>
          </p:nvSpPr>
          <p:spPr>
            <a:xfrm>
              <a:off x="6003375" y="1008069"/>
              <a:ext cx="791033" cy="355309"/>
            </a:xfrm>
            <a:prstGeom prst="roundRect">
              <a:avLst>
                <a:gd name="adj" fmla="val 18572"/>
              </a:avLst>
            </a:prstGeom>
            <a:solidFill>
              <a:sysClr val="window" lastClr="FFFFFF"/>
            </a:solidFill>
            <a:ln w="3175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030" name="Graphic 1029" descr="Office worker">
              <a:extLst>
                <a:ext uri="{FF2B5EF4-FFF2-40B4-BE49-F238E27FC236}">
                  <a16:creationId xmlns:a16="http://schemas.microsoft.com/office/drawing/2014/main" id="{4BDF9966-16AF-7FD1-BE1A-B22314FE7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72839" y="1046360"/>
              <a:ext cx="222153" cy="235061"/>
            </a:xfrm>
            <a:prstGeom prst="rect">
              <a:avLst/>
            </a:prstGeom>
          </p:spPr>
        </p:pic>
        <p:pic>
          <p:nvPicPr>
            <p:cNvPr id="1031" name="Graphic 1030" descr="Office worker">
              <a:extLst>
                <a:ext uri="{FF2B5EF4-FFF2-40B4-BE49-F238E27FC236}">
                  <a16:creationId xmlns:a16="http://schemas.microsoft.com/office/drawing/2014/main" id="{02251A91-1258-F127-5EB4-C39E6734E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01450" y="1049235"/>
              <a:ext cx="222153" cy="235061"/>
            </a:xfrm>
            <a:prstGeom prst="rect">
              <a:avLst/>
            </a:prstGeom>
          </p:spPr>
        </p:pic>
        <p:pic>
          <p:nvPicPr>
            <p:cNvPr id="1032" name="Graphic 1031" descr="Office worker">
              <a:extLst>
                <a:ext uri="{FF2B5EF4-FFF2-40B4-BE49-F238E27FC236}">
                  <a16:creationId xmlns:a16="http://schemas.microsoft.com/office/drawing/2014/main" id="{37DCEB89-5433-6A1D-61C5-B78F8620C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30061" y="1049234"/>
              <a:ext cx="222153" cy="235061"/>
            </a:xfrm>
            <a:prstGeom prst="rect">
              <a:avLst/>
            </a:prstGeom>
          </p:spPr>
        </p:pic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8DEBA649-7F3F-B263-3959-50A55CCB40F8}"/>
              </a:ext>
            </a:extLst>
          </p:cNvPr>
          <p:cNvGrpSpPr/>
          <p:nvPr/>
        </p:nvGrpSpPr>
        <p:grpSpPr>
          <a:xfrm>
            <a:off x="4834717" y="997435"/>
            <a:ext cx="923176" cy="395667"/>
            <a:chOff x="4321705" y="689157"/>
            <a:chExt cx="1337978" cy="424277"/>
          </a:xfrm>
        </p:grpSpPr>
        <p:sp>
          <p:nvSpPr>
            <p:cNvPr id="1034" name="Rectangle: Rounded Corners 4">
              <a:extLst>
                <a:ext uri="{FF2B5EF4-FFF2-40B4-BE49-F238E27FC236}">
                  <a16:creationId xmlns:a16="http://schemas.microsoft.com/office/drawing/2014/main" id="{5ED367D7-0742-0C99-C709-7D93A5232937}"/>
                </a:ext>
              </a:extLst>
            </p:cNvPr>
            <p:cNvSpPr/>
            <p:nvPr/>
          </p:nvSpPr>
          <p:spPr>
            <a:xfrm>
              <a:off x="4321705" y="689157"/>
              <a:ext cx="1337978" cy="424277"/>
            </a:xfrm>
            <a:prstGeom prst="roundRect">
              <a:avLst>
                <a:gd name="adj" fmla="val 25219"/>
              </a:avLst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pic>
          <p:nvPicPr>
            <p:cNvPr id="1035" name="Graphic 1034" descr="Office worker">
              <a:extLst>
                <a:ext uri="{FF2B5EF4-FFF2-40B4-BE49-F238E27FC236}">
                  <a16:creationId xmlns:a16="http://schemas.microsoft.com/office/drawing/2014/main" id="{2C1FE102-E0FA-297D-B87D-177110220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12977" y="732046"/>
              <a:ext cx="381000" cy="312195"/>
            </a:xfrm>
            <a:prstGeom prst="rect">
              <a:avLst/>
            </a:prstGeom>
          </p:spPr>
        </p:pic>
        <p:pic>
          <p:nvPicPr>
            <p:cNvPr id="1037" name="Graphic 1036" descr="Office worker">
              <a:extLst>
                <a:ext uri="{FF2B5EF4-FFF2-40B4-BE49-F238E27FC236}">
                  <a16:creationId xmlns:a16="http://schemas.microsoft.com/office/drawing/2014/main" id="{BC4B1747-E97A-8489-4D01-C1B1F3E5B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94321" y="732046"/>
              <a:ext cx="381000" cy="312195"/>
            </a:xfrm>
            <a:prstGeom prst="rect">
              <a:avLst/>
            </a:prstGeom>
          </p:spPr>
        </p:pic>
        <p:pic>
          <p:nvPicPr>
            <p:cNvPr id="1039" name="Graphic 1038" descr="Office worker">
              <a:extLst>
                <a:ext uri="{FF2B5EF4-FFF2-40B4-BE49-F238E27FC236}">
                  <a16:creationId xmlns:a16="http://schemas.microsoft.com/office/drawing/2014/main" id="{4C552F02-3F30-92FC-0D4A-30EDAEB57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75665" y="732046"/>
              <a:ext cx="381000" cy="312195"/>
            </a:xfrm>
            <a:prstGeom prst="rect">
              <a:avLst/>
            </a:prstGeom>
          </p:spPr>
        </p:pic>
      </p:grpSp>
      <p:sp>
        <p:nvSpPr>
          <p:cNvPr id="1041" name="TextBox 1040">
            <a:extLst>
              <a:ext uri="{FF2B5EF4-FFF2-40B4-BE49-F238E27FC236}">
                <a16:creationId xmlns:a16="http://schemas.microsoft.com/office/drawing/2014/main" id="{2040234E-A236-5DB2-8734-204B45431B70}"/>
              </a:ext>
            </a:extLst>
          </p:cNvPr>
          <p:cNvSpPr txBox="1"/>
          <p:nvPr/>
        </p:nvSpPr>
        <p:spPr>
          <a:xfrm>
            <a:off x="4058868" y="1093020"/>
            <a:ext cx="784904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Customers</a:t>
            </a:r>
            <a:endParaRPr kumimoji="0" lang="en-IN" sz="800" b="1" i="0" u="none" strike="noStrike" kern="1200" cap="none" spc="0" normalizeH="0" baseline="0" noProof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0" name="Freeform: Shape 18">
            <a:extLst>
              <a:ext uri="{FF2B5EF4-FFF2-40B4-BE49-F238E27FC236}">
                <a16:creationId xmlns:a16="http://schemas.microsoft.com/office/drawing/2014/main" id="{CF32C804-7C7B-AD53-41DA-E8EA488E54B4}"/>
              </a:ext>
            </a:extLst>
          </p:cNvPr>
          <p:cNvSpPr>
            <a:spLocks/>
          </p:cNvSpPr>
          <p:nvPr/>
        </p:nvSpPr>
        <p:spPr bwMode="gray">
          <a:xfrm>
            <a:off x="7262363" y="3024271"/>
            <a:ext cx="657849" cy="26858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Vulnerability Assessment</a:t>
            </a:r>
          </a:p>
        </p:txBody>
      </p:sp>
      <p:sp>
        <p:nvSpPr>
          <p:cNvPr id="58" name="Freeform: Shape 18">
            <a:extLst>
              <a:ext uri="{FF2B5EF4-FFF2-40B4-BE49-F238E27FC236}">
                <a16:creationId xmlns:a16="http://schemas.microsoft.com/office/drawing/2014/main" id="{A6E0BA88-991A-496D-7302-DA35283D9241}"/>
              </a:ext>
            </a:extLst>
          </p:cNvPr>
          <p:cNvSpPr>
            <a:spLocks/>
          </p:cNvSpPr>
          <p:nvPr/>
        </p:nvSpPr>
        <p:spPr bwMode="gray">
          <a:xfrm>
            <a:off x="7944669" y="3024271"/>
            <a:ext cx="657849" cy="26858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Penetration Testing</a:t>
            </a:r>
          </a:p>
        </p:txBody>
      </p:sp>
      <p:sp>
        <p:nvSpPr>
          <p:cNvPr id="1049" name="Freeform: Shape 18">
            <a:extLst>
              <a:ext uri="{FF2B5EF4-FFF2-40B4-BE49-F238E27FC236}">
                <a16:creationId xmlns:a16="http://schemas.microsoft.com/office/drawing/2014/main" id="{EF7BC985-84E2-EDD0-A42F-398BA894B2C4}"/>
              </a:ext>
            </a:extLst>
          </p:cNvPr>
          <p:cNvSpPr>
            <a:spLocks/>
          </p:cNvSpPr>
          <p:nvPr/>
        </p:nvSpPr>
        <p:spPr bwMode="gray">
          <a:xfrm>
            <a:off x="5278297" y="3024782"/>
            <a:ext cx="389851" cy="177074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SIEM</a:t>
            </a:r>
          </a:p>
        </p:txBody>
      </p:sp>
      <p:sp>
        <p:nvSpPr>
          <p:cNvPr id="1050" name="Freeform: Shape 18">
            <a:extLst>
              <a:ext uri="{FF2B5EF4-FFF2-40B4-BE49-F238E27FC236}">
                <a16:creationId xmlns:a16="http://schemas.microsoft.com/office/drawing/2014/main" id="{90B069B8-70DA-DC41-638C-8F7B400116D2}"/>
              </a:ext>
            </a:extLst>
          </p:cNvPr>
          <p:cNvSpPr>
            <a:spLocks/>
          </p:cNvSpPr>
          <p:nvPr/>
        </p:nvSpPr>
        <p:spPr bwMode="gray">
          <a:xfrm>
            <a:off x="5712230" y="3031972"/>
            <a:ext cx="414124" cy="166137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UEBA</a:t>
            </a:r>
          </a:p>
        </p:txBody>
      </p:sp>
      <p:sp>
        <p:nvSpPr>
          <p:cNvPr id="1051" name="Freeform: Shape 18">
            <a:extLst>
              <a:ext uri="{FF2B5EF4-FFF2-40B4-BE49-F238E27FC236}">
                <a16:creationId xmlns:a16="http://schemas.microsoft.com/office/drawing/2014/main" id="{F9BC8F2A-E239-21EA-769A-A4B4E0B17ADF}"/>
              </a:ext>
            </a:extLst>
          </p:cNvPr>
          <p:cNvSpPr>
            <a:spLocks/>
          </p:cNvSpPr>
          <p:nvPr/>
        </p:nvSpPr>
        <p:spPr bwMode="gray">
          <a:xfrm>
            <a:off x="6755190" y="3027150"/>
            <a:ext cx="343927" cy="161411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NBAD</a:t>
            </a:r>
          </a:p>
        </p:txBody>
      </p:sp>
      <p:sp>
        <p:nvSpPr>
          <p:cNvPr id="1052" name="Freeform: Shape 18">
            <a:extLst>
              <a:ext uri="{FF2B5EF4-FFF2-40B4-BE49-F238E27FC236}">
                <a16:creationId xmlns:a16="http://schemas.microsoft.com/office/drawing/2014/main" id="{71BD0EAE-F652-BD22-EAD1-0E44D1E35A43}"/>
              </a:ext>
            </a:extLst>
          </p:cNvPr>
          <p:cNvSpPr>
            <a:spLocks/>
          </p:cNvSpPr>
          <p:nvPr/>
        </p:nvSpPr>
        <p:spPr bwMode="gray">
          <a:xfrm>
            <a:off x="5278146" y="3250231"/>
            <a:ext cx="1820971" cy="218926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Threat Intelligence</a:t>
            </a:r>
          </a:p>
        </p:txBody>
      </p:sp>
      <p:sp>
        <p:nvSpPr>
          <p:cNvPr id="1055" name="Freeform: Shape 18">
            <a:extLst>
              <a:ext uri="{FF2B5EF4-FFF2-40B4-BE49-F238E27FC236}">
                <a16:creationId xmlns:a16="http://schemas.microsoft.com/office/drawing/2014/main" id="{DF88C825-88C4-C73F-9EEC-516BA3551113}"/>
              </a:ext>
            </a:extLst>
          </p:cNvPr>
          <p:cNvSpPr>
            <a:spLocks/>
          </p:cNvSpPr>
          <p:nvPr/>
        </p:nvSpPr>
        <p:spPr bwMode="gray">
          <a:xfrm>
            <a:off x="3281520" y="2706776"/>
            <a:ext cx="1835491" cy="268580"/>
          </a:xfrm>
          <a:prstGeom prst="rect">
            <a:avLst/>
          </a:pr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Monitoring / Management (MSS)</a:t>
            </a:r>
          </a:p>
        </p:txBody>
      </p:sp>
      <p:sp>
        <p:nvSpPr>
          <p:cNvPr id="1056" name="Freeform: Shape 18">
            <a:extLst>
              <a:ext uri="{FF2B5EF4-FFF2-40B4-BE49-F238E27FC236}">
                <a16:creationId xmlns:a16="http://schemas.microsoft.com/office/drawing/2014/main" id="{A3B0CB5E-D7A7-489E-F43A-5DB5BCE7E9FF}"/>
              </a:ext>
            </a:extLst>
          </p:cNvPr>
          <p:cNvSpPr>
            <a:spLocks/>
          </p:cNvSpPr>
          <p:nvPr/>
        </p:nvSpPr>
        <p:spPr bwMode="gray">
          <a:xfrm>
            <a:off x="5268372" y="2706776"/>
            <a:ext cx="1835491" cy="268580"/>
          </a:xfrm>
          <a:prstGeom prst="rect">
            <a:avLst/>
          </a:pr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Detection (MDR)</a:t>
            </a:r>
          </a:p>
        </p:txBody>
      </p:sp>
      <p:sp>
        <p:nvSpPr>
          <p:cNvPr id="1057" name="Freeform: Shape 18">
            <a:extLst>
              <a:ext uri="{FF2B5EF4-FFF2-40B4-BE49-F238E27FC236}">
                <a16:creationId xmlns:a16="http://schemas.microsoft.com/office/drawing/2014/main" id="{2870E99C-DF61-1D91-6E17-B46E45E622F5}"/>
              </a:ext>
            </a:extLst>
          </p:cNvPr>
          <p:cNvSpPr>
            <a:spLocks/>
          </p:cNvSpPr>
          <p:nvPr/>
        </p:nvSpPr>
        <p:spPr bwMode="gray">
          <a:xfrm>
            <a:off x="7262363" y="2706776"/>
            <a:ext cx="1332106" cy="268580"/>
          </a:xfrm>
          <a:prstGeom prst="rect">
            <a:avLst/>
          </a:pr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Governance Risk &amp; Compliance (GRC)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9C236F-8782-69C8-A2AF-BE0D92F99532}"/>
              </a:ext>
            </a:extLst>
          </p:cNvPr>
          <p:cNvSpPr txBox="1"/>
          <p:nvPr/>
        </p:nvSpPr>
        <p:spPr>
          <a:xfrm>
            <a:off x="4559411" y="1590523"/>
            <a:ext cx="1465684" cy="1757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chemeClr val="accent3">
                <a:lumMod val="60000"/>
                <a:lumOff val="40000"/>
              </a:schemeClr>
            </a:solidFill>
            <a:prstDash val="sysDot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378">
              <a:defRPr sz="933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 Management Portal</a:t>
            </a:r>
            <a:endParaRPr kumimoji="0" lang="en-IN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7" name="Freeform: Shape 18">
            <a:extLst>
              <a:ext uri="{FF2B5EF4-FFF2-40B4-BE49-F238E27FC236}">
                <a16:creationId xmlns:a16="http://schemas.microsoft.com/office/drawing/2014/main" id="{794E9201-7022-1E4E-CCAF-F4893B834E6A}"/>
              </a:ext>
            </a:extLst>
          </p:cNvPr>
          <p:cNvSpPr>
            <a:spLocks/>
          </p:cNvSpPr>
          <p:nvPr/>
        </p:nvSpPr>
        <p:spPr bwMode="gray">
          <a:xfrm>
            <a:off x="3292473" y="3040691"/>
            <a:ext cx="952899" cy="25200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Performance &amp; Availability</a:t>
            </a:r>
          </a:p>
        </p:txBody>
      </p:sp>
      <p:sp>
        <p:nvSpPr>
          <p:cNvPr id="48" name="Freeform: Shape 18">
            <a:extLst>
              <a:ext uri="{FF2B5EF4-FFF2-40B4-BE49-F238E27FC236}">
                <a16:creationId xmlns:a16="http://schemas.microsoft.com/office/drawing/2014/main" id="{D91BE073-7873-BFEE-6CDF-391735903556}"/>
              </a:ext>
            </a:extLst>
          </p:cNvPr>
          <p:cNvSpPr>
            <a:spLocks/>
          </p:cNvSpPr>
          <p:nvPr/>
        </p:nvSpPr>
        <p:spPr bwMode="gray">
          <a:xfrm>
            <a:off x="3292472" y="3302051"/>
            <a:ext cx="952900" cy="302152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OS &amp; Application Patch Management</a:t>
            </a:r>
          </a:p>
        </p:txBody>
      </p: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885CE85C-4976-6C83-A5D9-5B782728ABD6}"/>
              </a:ext>
            </a:extLst>
          </p:cNvPr>
          <p:cNvGrpSpPr/>
          <p:nvPr/>
        </p:nvGrpSpPr>
        <p:grpSpPr>
          <a:xfrm>
            <a:off x="3055807" y="3953220"/>
            <a:ext cx="2388296" cy="544288"/>
            <a:chOff x="516062" y="2785123"/>
            <a:chExt cx="4286634" cy="587947"/>
          </a:xfrm>
        </p:grpSpPr>
        <p:sp>
          <p:nvSpPr>
            <p:cNvPr id="1066" name="Rectangle: Rounded Corners 30">
              <a:extLst>
                <a:ext uri="{FF2B5EF4-FFF2-40B4-BE49-F238E27FC236}">
                  <a16:creationId xmlns:a16="http://schemas.microsoft.com/office/drawing/2014/main" id="{B9B759BF-AC6C-2D42-42BD-A0A1437B9080}"/>
                </a:ext>
              </a:extLst>
            </p:cNvPr>
            <p:cNvSpPr/>
            <p:nvPr/>
          </p:nvSpPr>
          <p:spPr>
            <a:xfrm>
              <a:off x="516062" y="2791760"/>
              <a:ext cx="1148636" cy="58131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Firewall, IDS/IPS, ATP, RA VPN, WAF, SWG, SASE. DDoS, DNS Security</a:t>
              </a:r>
              <a:endParaRPr kumimoji="0" lang="en-IN" sz="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7" name="Rectangle: Rounded Corners 31">
              <a:extLst>
                <a:ext uri="{FF2B5EF4-FFF2-40B4-BE49-F238E27FC236}">
                  <a16:creationId xmlns:a16="http://schemas.microsoft.com/office/drawing/2014/main" id="{AE1D5BDC-4CFE-6C72-28A9-3DE1722EF64F}"/>
                </a:ext>
              </a:extLst>
            </p:cNvPr>
            <p:cNvSpPr/>
            <p:nvPr/>
          </p:nvSpPr>
          <p:spPr>
            <a:xfrm>
              <a:off x="1729878" y="2788452"/>
              <a:ext cx="980819" cy="57661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NGAV</a:t>
              </a:r>
            </a:p>
          </p:txBody>
        </p:sp>
        <p:sp>
          <p:nvSpPr>
            <p:cNvPr id="1068" name="Rectangle: Rounded Corners 32">
              <a:extLst>
                <a:ext uri="{FF2B5EF4-FFF2-40B4-BE49-F238E27FC236}">
                  <a16:creationId xmlns:a16="http://schemas.microsoft.com/office/drawing/2014/main" id="{10195460-A950-E937-DE35-3436AF9D038B}"/>
                </a:ext>
              </a:extLst>
            </p:cNvPr>
            <p:cNvSpPr/>
            <p:nvPr/>
          </p:nvSpPr>
          <p:spPr>
            <a:xfrm>
              <a:off x="2775877" y="2785123"/>
              <a:ext cx="980819" cy="56981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DLP, Email Security</a:t>
              </a:r>
            </a:p>
          </p:txBody>
        </p:sp>
        <p:sp>
          <p:nvSpPr>
            <p:cNvPr id="1069" name="Rectangle: Rounded Corners 35">
              <a:extLst>
                <a:ext uri="{FF2B5EF4-FFF2-40B4-BE49-F238E27FC236}">
                  <a16:creationId xmlns:a16="http://schemas.microsoft.com/office/drawing/2014/main" id="{24E4A708-21DA-C768-E8F5-51DBDB68F4ED}"/>
                </a:ext>
              </a:extLst>
            </p:cNvPr>
            <p:cNvSpPr/>
            <p:nvPr/>
          </p:nvSpPr>
          <p:spPr>
            <a:xfrm>
              <a:off x="3821877" y="2793594"/>
              <a:ext cx="980819" cy="56134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CASB, PAM, MFA</a:t>
              </a:r>
              <a:endPara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76" name="TextBox 1075">
            <a:extLst>
              <a:ext uri="{FF2B5EF4-FFF2-40B4-BE49-F238E27FC236}">
                <a16:creationId xmlns:a16="http://schemas.microsoft.com/office/drawing/2014/main" id="{8E350555-4492-1C21-15F7-50EB8CDEF181}"/>
              </a:ext>
            </a:extLst>
          </p:cNvPr>
          <p:cNvSpPr txBox="1"/>
          <p:nvPr/>
        </p:nvSpPr>
        <p:spPr>
          <a:xfrm rot="16200000">
            <a:off x="2789498" y="3054943"/>
            <a:ext cx="603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Tools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B74F2707-FAC2-AC37-E422-2E5CEBD01A84}"/>
              </a:ext>
            </a:extLst>
          </p:cNvPr>
          <p:cNvSpPr txBox="1"/>
          <p:nvPr/>
        </p:nvSpPr>
        <p:spPr>
          <a:xfrm>
            <a:off x="3090949" y="4504155"/>
            <a:ext cx="2318011" cy="228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Security Controls</a:t>
            </a: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153B89EB-FA30-93DB-A7B1-BCEB5FEBF42B}"/>
              </a:ext>
            </a:extLst>
          </p:cNvPr>
          <p:cNvSpPr txBox="1"/>
          <p:nvPr/>
        </p:nvSpPr>
        <p:spPr>
          <a:xfrm rot="16200000">
            <a:off x="3552787" y="1727203"/>
            <a:ext cx="898382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Service Assurance</a:t>
            </a:r>
          </a:p>
        </p:txBody>
      </p:sp>
      <p:cxnSp>
        <p:nvCxnSpPr>
          <p:cNvPr id="1085" name="Straight Arrow Connector 1084">
            <a:extLst>
              <a:ext uri="{FF2B5EF4-FFF2-40B4-BE49-F238E27FC236}">
                <a16:creationId xmlns:a16="http://schemas.microsoft.com/office/drawing/2014/main" id="{223B8EB7-4F8C-F683-9250-4350B0893A2D}"/>
              </a:ext>
            </a:extLst>
          </p:cNvPr>
          <p:cNvCxnSpPr>
            <a:cxnSpLocks/>
          </p:cNvCxnSpPr>
          <p:nvPr/>
        </p:nvCxnSpPr>
        <p:spPr>
          <a:xfrm flipH="1" flipV="1">
            <a:off x="5889016" y="2334942"/>
            <a:ext cx="5572" cy="259626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5D5637EE-1C8D-0966-F340-7EBE25191239}"/>
              </a:ext>
            </a:extLst>
          </p:cNvPr>
          <p:cNvGrpSpPr/>
          <p:nvPr/>
        </p:nvGrpSpPr>
        <p:grpSpPr>
          <a:xfrm>
            <a:off x="3890569" y="3657582"/>
            <a:ext cx="4220181" cy="220162"/>
            <a:chOff x="1636162" y="3314414"/>
            <a:chExt cx="5972399" cy="370735"/>
          </a:xfrm>
        </p:grpSpPr>
        <p:cxnSp>
          <p:nvCxnSpPr>
            <p:cNvPr id="2048" name="Straight Arrow Connector 2047">
              <a:extLst>
                <a:ext uri="{FF2B5EF4-FFF2-40B4-BE49-F238E27FC236}">
                  <a16:creationId xmlns:a16="http://schemas.microsoft.com/office/drawing/2014/main" id="{4185F382-6A24-E064-1BAC-FDB1DF5DBB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6162" y="3314414"/>
              <a:ext cx="0" cy="370735"/>
            </a:xfrm>
            <a:prstGeom prst="straightConnector1">
              <a:avLst/>
            </a:prstGeom>
            <a:noFill/>
            <a:ln w="19050" cap="flat" cmpd="sng" algn="ctr">
              <a:solidFill>
                <a:srgbClr val="BED73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050" name="Straight Arrow Connector 2049">
              <a:extLst>
                <a:ext uri="{FF2B5EF4-FFF2-40B4-BE49-F238E27FC236}">
                  <a16:creationId xmlns:a16="http://schemas.microsoft.com/office/drawing/2014/main" id="{1382B589-3632-8509-9025-88DBE94F4E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8561" y="3314414"/>
              <a:ext cx="0" cy="370735"/>
            </a:xfrm>
            <a:prstGeom prst="straightConnector1">
              <a:avLst/>
            </a:prstGeom>
            <a:noFill/>
            <a:ln w="19050" cap="flat" cmpd="sng" algn="ctr">
              <a:solidFill>
                <a:srgbClr val="BED73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2051" name="Freeform: Shape 18">
            <a:extLst>
              <a:ext uri="{FF2B5EF4-FFF2-40B4-BE49-F238E27FC236}">
                <a16:creationId xmlns:a16="http://schemas.microsoft.com/office/drawing/2014/main" id="{986EA164-4FCD-0D8B-D2DC-1FD56B8C6D9C}"/>
              </a:ext>
            </a:extLst>
          </p:cNvPr>
          <p:cNvSpPr>
            <a:spLocks/>
          </p:cNvSpPr>
          <p:nvPr/>
        </p:nvSpPr>
        <p:spPr bwMode="gray">
          <a:xfrm>
            <a:off x="4289454" y="3040628"/>
            <a:ext cx="815104" cy="25200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700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I</a:t>
            </a: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2052" name="Freeform: Shape 18">
            <a:extLst>
              <a:ext uri="{FF2B5EF4-FFF2-40B4-BE49-F238E27FC236}">
                <a16:creationId xmlns:a16="http://schemas.microsoft.com/office/drawing/2014/main" id="{A73BEDCB-21F4-0873-A653-2B58D29215E8}"/>
              </a:ext>
            </a:extLst>
          </p:cNvPr>
          <p:cNvSpPr>
            <a:spLocks/>
          </p:cNvSpPr>
          <p:nvPr/>
        </p:nvSpPr>
        <p:spPr bwMode="gray">
          <a:xfrm>
            <a:off x="6180047" y="3032881"/>
            <a:ext cx="510037" cy="153311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EDR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88E4422-71DE-0801-DFEA-CCF4A877FC1C}"/>
              </a:ext>
            </a:extLst>
          </p:cNvPr>
          <p:cNvCxnSpPr>
            <a:cxnSpLocks/>
          </p:cNvCxnSpPr>
          <p:nvPr/>
        </p:nvCxnSpPr>
        <p:spPr>
          <a:xfrm>
            <a:off x="5563716" y="4360853"/>
            <a:ext cx="319155" cy="2537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71E7C35F-5F95-6FDA-F6DC-BD8A27780580}"/>
              </a:ext>
            </a:extLst>
          </p:cNvPr>
          <p:cNvSpPr>
            <a:spLocks/>
          </p:cNvSpPr>
          <p:nvPr/>
        </p:nvSpPr>
        <p:spPr bwMode="gray">
          <a:xfrm>
            <a:off x="4293873" y="3307222"/>
            <a:ext cx="821027" cy="302152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Security Product Consoles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728328-495A-9C66-FC37-A57CA3D8FD17}"/>
              </a:ext>
            </a:extLst>
          </p:cNvPr>
          <p:cNvSpPr/>
          <p:nvPr/>
        </p:nvSpPr>
        <p:spPr>
          <a:xfrm>
            <a:off x="5889015" y="3862003"/>
            <a:ext cx="2931131" cy="870335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1" name="Picture 18" descr="Image result for end user compute icon">
            <a:extLst>
              <a:ext uri="{FF2B5EF4-FFF2-40B4-BE49-F238E27FC236}">
                <a16:creationId xmlns:a16="http://schemas.microsoft.com/office/drawing/2014/main" id="{5C1AB9AA-25F5-5BC9-CD27-37FA0CB7E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118" y="4119403"/>
            <a:ext cx="395057" cy="1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Image result for Data center icon">
            <a:extLst>
              <a:ext uri="{FF2B5EF4-FFF2-40B4-BE49-F238E27FC236}">
                <a16:creationId xmlns:a16="http://schemas.microsoft.com/office/drawing/2014/main" id="{556CF46B-14A4-C89E-6E88-9F0E8163E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228" y="3953218"/>
            <a:ext cx="328984" cy="33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Image result for Enterprise branch icon">
            <a:extLst>
              <a:ext uri="{FF2B5EF4-FFF2-40B4-BE49-F238E27FC236}">
                <a16:creationId xmlns:a16="http://schemas.microsoft.com/office/drawing/2014/main" id="{9BC52025-6C21-53AF-C770-ADAFF7A33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670" y="3940630"/>
            <a:ext cx="370491" cy="3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2FB1AA-AD59-D408-0656-9490E0D56EB1}"/>
              </a:ext>
            </a:extLst>
          </p:cNvPr>
          <p:cNvSpPr txBox="1"/>
          <p:nvPr/>
        </p:nvSpPr>
        <p:spPr>
          <a:xfrm>
            <a:off x="6076430" y="4371344"/>
            <a:ext cx="622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</a:rPr>
              <a:t>User | Device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12D7CE-3C7B-D75C-A63C-3BF4BB3C96E2}"/>
              </a:ext>
            </a:extLst>
          </p:cNvPr>
          <p:cNvSpPr txBox="1"/>
          <p:nvPr/>
        </p:nvSpPr>
        <p:spPr>
          <a:xfrm>
            <a:off x="6786345" y="4371344"/>
            <a:ext cx="65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</a:rPr>
              <a:t>Branch | WAN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5B3DB8-7AF0-69B6-5E2C-BF23E298A73E}"/>
              </a:ext>
            </a:extLst>
          </p:cNvPr>
          <p:cNvSpPr txBox="1"/>
          <p:nvPr/>
        </p:nvSpPr>
        <p:spPr>
          <a:xfrm>
            <a:off x="7525033" y="4371344"/>
            <a:ext cx="513753" cy="215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</a:rPr>
              <a:t>DC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023EE61-8EC8-5107-0925-453D32EE28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2972" y="3923207"/>
            <a:ext cx="559252" cy="386933"/>
          </a:xfrm>
          <a:prstGeom prst="rect">
            <a:avLst/>
          </a:prstGeom>
        </p:spPr>
      </p:pic>
      <p:pic>
        <p:nvPicPr>
          <p:cNvPr id="34" name="Picture 24" descr="Image result for corporate user icon">
            <a:extLst>
              <a:ext uri="{FF2B5EF4-FFF2-40B4-BE49-F238E27FC236}">
                <a16:creationId xmlns:a16="http://schemas.microsoft.com/office/drawing/2014/main" id="{C76A2971-70DF-85CC-0BD7-42F3462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674" y="3798556"/>
            <a:ext cx="347184" cy="31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Image result for corporate user icon">
            <a:extLst>
              <a:ext uri="{FF2B5EF4-FFF2-40B4-BE49-F238E27FC236}">
                <a16:creationId xmlns:a16="http://schemas.microsoft.com/office/drawing/2014/main" id="{4ED02A91-4D54-C66B-9FBB-799E38606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5095" y="3838861"/>
            <a:ext cx="347184" cy="3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5DF9260-8383-B166-AE3A-96E9E2AB1EC7}"/>
              </a:ext>
            </a:extLst>
          </p:cNvPr>
          <p:cNvSpPr txBox="1"/>
          <p:nvPr/>
        </p:nvSpPr>
        <p:spPr>
          <a:xfrm>
            <a:off x="8164690" y="4371344"/>
            <a:ext cx="513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</a:rPr>
              <a:t>Any Cloud</a:t>
            </a:r>
          </a:p>
        </p:txBody>
      </p:sp>
      <p:sp>
        <p:nvSpPr>
          <p:cNvPr id="4" name="Freeform: Shape 18">
            <a:extLst>
              <a:ext uri="{FF2B5EF4-FFF2-40B4-BE49-F238E27FC236}">
                <a16:creationId xmlns:a16="http://schemas.microsoft.com/office/drawing/2014/main" id="{3DBE1276-D0C5-B4D7-287D-971C5D3D5A56}"/>
              </a:ext>
            </a:extLst>
          </p:cNvPr>
          <p:cNvSpPr>
            <a:spLocks/>
          </p:cNvSpPr>
          <p:nvPr/>
        </p:nvSpPr>
        <p:spPr bwMode="gray">
          <a:xfrm>
            <a:off x="7262363" y="3348994"/>
            <a:ext cx="1340151" cy="218926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40958" tIns="40958" rIns="40958" bIns="40958" numCol="1" spcCol="1270" anchor="ctr" anchorCtr="0">
            <a:noAutofit/>
          </a:bodyPr>
          <a:lstStyle/>
          <a:p>
            <a:pPr marL="0" marR="0" lvl="0" indent="0" algn="ctr" defTabSz="39993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1E272C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Security Audits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0B829CB-39F7-E204-4230-FDA28A36FA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446247"/>
              </p:ext>
            </p:extLst>
          </p:nvPr>
        </p:nvGraphicFramePr>
        <p:xfrm>
          <a:off x="213150" y="997435"/>
          <a:ext cx="2596083" cy="3734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80F5779-D322-7A21-A305-3B716093B346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662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0420-4488-4734-B934-3C154A62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US" dirty="0"/>
              <a:t>SIFY Infinit Security services catalog </a:t>
            </a:r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862815-736C-4F97-AEEA-30C4B5213B89}"/>
              </a:ext>
            </a:extLst>
          </p:cNvPr>
          <p:cNvSpPr/>
          <p:nvPr/>
        </p:nvSpPr>
        <p:spPr>
          <a:xfrm>
            <a:off x="665154" y="995099"/>
            <a:ext cx="286809" cy="3729127"/>
          </a:xfrm>
          <a:prstGeom prst="rect">
            <a:avLst/>
          </a:prstGeom>
          <a:solidFill>
            <a:srgbClr val="BED7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Sify Colo, 3</a:t>
            </a:r>
            <a:r>
              <a:rPr kumimoji="0" lang="en-IN" sz="105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rd</a:t>
            </a:r>
            <a:r>
              <a:rPr kumimoji="0" lang="en-IN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 Party Colo, Customer DC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094A48-E798-4F7D-8B3A-6EF8ED62E2B3}"/>
              </a:ext>
            </a:extLst>
          </p:cNvPr>
          <p:cNvSpPr/>
          <p:nvPr/>
        </p:nvSpPr>
        <p:spPr>
          <a:xfrm>
            <a:off x="1005809" y="995100"/>
            <a:ext cx="660890" cy="1837367"/>
          </a:xfrm>
          <a:prstGeom prst="rect">
            <a:avLst/>
          </a:prstGeom>
          <a:solidFill>
            <a:srgbClr val="BED7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Sify Products and Services (IaaS, PaaS, SaaS)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7C7A07-39C2-4FD5-8236-388EE0E7D219}"/>
              </a:ext>
            </a:extLst>
          </p:cNvPr>
          <p:cNvCxnSpPr>
            <a:cxnSpLocks/>
          </p:cNvCxnSpPr>
          <p:nvPr/>
        </p:nvCxnSpPr>
        <p:spPr>
          <a:xfrm>
            <a:off x="1708280" y="1781027"/>
            <a:ext cx="7098936" cy="0"/>
          </a:xfrm>
          <a:prstGeom prst="line">
            <a:avLst/>
          </a:prstGeom>
          <a:ln w="3810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F0C0EBE-E3D9-41D9-A2D2-DDFB9BF44FC3}"/>
              </a:ext>
            </a:extLst>
          </p:cNvPr>
          <p:cNvGrpSpPr/>
          <p:nvPr/>
        </p:nvGrpSpPr>
        <p:grpSpPr>
          <a:xfrm>
            <a:off x="1708281" y="1784232"/>
            <a:ext cx="7078839" cy="1028263"/>
            <a:chOff x="1448218" y="2395120"/>
            <a:chExt cx="6671163" cy="90412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0F708E0-4731-4309-9EC5-8D52DD35B5FF}"/>
                </a:ext>
              </a:extLst>
            </p:cNvPr>
            <p:cNvSpPr/>
            <p:nvPr/>
          </p:nvSpPr>
          <p:spPr>
            <a:xfrm>
              <a:off x="1448218" y="2401126"/>
              <a:ext cx="1080856" cy="89811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NextGen Firewall with IDS/IPS, Advanced Threat Protection, Remote Access VPN, Web Application Firewall, Secure Web Gateway, SASE, DNS Security</a:t>
              </a:r>
              <a:endParaRPr kumimoji="0" lang="en-IN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8BCFA39-B1CB-4632-86F5-0C5C34A56844}"/>
                </a:ext>
              </a:extLst>
            </p:cNvPr>
            <p:cNvSpPr/>
            <p:nvPr/>
          </p:nvSpPr>
          <p:spPr>
            <a:xfrm>
              <a:off x="2559569" y="2398134"/>
              <a:ext cx="1080856" cy="89376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NextGen Antivirus, EDR, OS &amp; Application Patch Management, 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1B45DFA-9D1B-40E2-85BD-3729C2C3844E}"/>
                </a:ext>
              </a:extLst>
            </p:cNvPr>
            <p:cNvSpPr/>
            <p:nvPr/>
          </p:nvSpPr>
          <p:spPr>
            <a:xfrm>
              <a:off x="3663223" y="2395120"/>
              <a:ext cx="1080856" cy="89376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DLP, Email Security, Database Activity Monitoring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BA3E0E0-FF29-4F19-B5DF-C123D16FACD8}"/>
                </a:ext>
              </a:extLst>
            </p:cNvPr>
            <p:cNvSpPr/>
            <p:nvPr/>
          </p:nvSpPr>
          <p:spPr>
            <a:xfrm>
              <a:off x="7038525" y="2419446"/>
              <a:ext cx="1080856" cy="87721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Vulnerability Assessment &amp; Penetration Testing, Security Audits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563BF59-A666-446C-B185-6B4A2D93AC3D}"/>
                </a:ext>
              </a:extLst>
            </p:cNvPr>
            <p:cNvSpPr/>
            <p:nvPr/>
          </p:nvSpPr>
          <p:spPr>
            <a:xfrm>
              <a:off x="5910421" y="2402899"/>
              <a:ext cx="1080856" cy="89376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SIEM, UEBA, Network Detection &amp; Response, Threat Intelligence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11C61A5-F0EC-427C-8703-CAE2CAECE7BE}"/>
                </a:ext>
              </a:extLst>
            </p:cNvPr>
            <p:cNvSpPr/>
            <p:nvPr/>
          </p:nvSpPr>
          <p:spPr>
            <a:xfrm>
              <a:off x="4784335" y="2402786"/>
              <a:ext cx="1080856" cy="89645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CASB, Privilege Access Management, Multi Factor Authentication</a:t>
              </a:r>
              <a:endPara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35E1B60-877B-4D8B-9A89-310255B42F1C}"/>
              </a:ext>
            </a:extLst>
          </p:cNvPr>
          <p:cNvGrpSpPr/>
          <p:nvPr/>
        </p:nvGrpSpPr>
        <p:grpSpPr>
          <a:xfrm>
            <a:off x="1703862" y="994051"/>
            <a:ext cx="4704111" cy="735206"/>
            <a:chOff x="1444055" y="1255981"/>
            <a:chExt cx="4433200" cy="66654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3E7F571-3302-4902-9E27-3A1AE95818BB}"/>
                </a:ext>
              </a:extLst>
            </p:cNvPr>
            <p:cNvSpPr/>
            <p:nvPr/>
          </p:nvSpPr>
          <p:spPr>
            <a:xfrm>
              <a:off x="1448217" y="1635110"/>
              <a:ext cx="1087523" cy="275372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NW Security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86C4CEF-B751-422A-B901-4EB1E1C27A1A}"/>
                </a:ext>
              </a:extLst>
            </p:cNvPr>
            <p:cNvSpPr/>
            <p:nvPr/>
          </p:nvSpPr>
          <p:spPr>
            <a:xfrm>
              <a:off x="2566234" y="1639908"/>
              <a:ext cx="1080856" cy="275372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Host Security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CBB2149-C157-4C9F-B9BA-CBA0B3FDD6D6}"/>
                </a:ext>
              </a:extLst>
            </p:cNvPr>
            <p:cNvSpPr/>
            <p:nvPr/>
          </p:nvSpPr>
          <p:spPr>
            <a:xfrm>
              <a:off x="3669889" y="1636894"/>
              <a:ext cx="1080856" cy="275372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Data Security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D68A8D0-BDBC-4EA2-AF00-DCD40B325C25}"/>
                </a:ext>
              </a:extLst>
            </p:cNvPr>
            <p:cNvSpPr/>
            <p:nvPr/>
          </p:nvSpPr>
          <p:spPr>
            <a:xfrm>
              <a:off x="4796399" y="1647158"/>
              <a:ext cx="1080856" cy="275372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IAM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AC579FA-5497-4ABC-A8FE-890E1D8C23EA}"/>
                </a:ext>
              </a:extLst>
            </p:cNvPr>
            <p:cNvSpPr/>
            <p:nvPr/>
          </p:nvSpPr>
          <p:spPr>
            <a:xfrm>
              <a:off x="1444055" y="1255981"/>
              <a:ext cx="4421136" cy="324784"/>
            </a:xfrm>
            <a:prstGeom prst="round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MSS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5AC76C1-F181-757F-CDBC-E3E95E0EF332}"/>
              </a:ext>
            </a:extLst>
          </p:cNvPr>
          <p:cNvSpPr/>
          <p:nvPr/>
        </p:nvSpPr>
        <p:spPr>
          <a:xfrm>
            <a:off x="6455044" y="998288"/>
            <a:ext cx="1146908" cy="7229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MDR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7AE047C-44CD-DC4C-4FF5-8AE26A6BD5E7}"/>
              </a:ext>
            </a:extLst>
          </p:cNvPr>
          <p:cNvSpPr/>
          <p:nvPr/>
        </p:nvSpPr>
        <p:spPr>
          <a:xfrm>
            <a:off x="7649021" y="987425"/>
            <a:ext cx="1146908" cy="7229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GRC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2B1BA27-388B-C3BD-A256-F76BCDC3329C}"/>
              </a:ext>
            </a:extLst>
          </p:cNvPr>
          <p:cNvSpPr/>
          <p:nvPr/>
        </p:nvSpPr>
        <p:spPr>
          <a:xfrm rot="16200000">
            <a:off x="-1397947" y="2716897"/>
            <a:ext cx="3729127" cy="285531"/>
          </a:xfrm>
          <a:prstGeom prst="rect">
            <a:avLst/>
          </a:prstGeom>
          <a:solidFill>
            <a:srgbClr val="BED73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Sify CI Enterprise Cloud, AWS, AZURE, OCI, GCP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AB2B73E-2C9B-5C7F-A3AC-436CE02AF28C}"/>
              </a:ext>
            </a:extLst>
          </p:cNvPr>
          <p:cNvSpPr/>
          <p:nvPr/>
        </p:nvSpPr>
        <p:spPr>
          <a:xfrm rot="10800000" flipV="1">
            <a:off x="1005809" y="3283909"/>
            <a:ext cx="7814342" cy="46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 Desk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Omni-Channel, 24x7, Multi-Lingual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8B86B77-4D82-9687-A109-6BD2148D93E0}"/>
              </a:ext>
            </a:extLst>
          </p:cNvPr>
          <p:cNvSpPr/>
          <p:nvPr/>
        </p:nvSpPr>
        <p:spPr>
          <a:xfrm>
            <a:off x="1709769" y="2896340"/>
            <a:ext cx="1146908" cy="303736"/>
          </a:xfrm>
          <a:prstGeom prst="round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Fortinet, Checkpoint, Cisco, Palo Alto, F5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CF792CB-31AE-010B-25DB-4AE44C179FDF}"/>
              </a:ext>
            </a:extLst>
          </p:cNvPr>
          <p:cNvSpPr/>
          <p:nvPr/>
        </p:nvSpPr>
        <p:spPr>
          <a:xfrm>
            <a:off x="2894577" y="2892291"/>
            <a:ext cx="1146908" cy="303736"/>
          </a:xfrm>
          <a:prstGeom prst="round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CrowdStrike, McAfee, Forcepoint, Trend Micro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ABD852B-2709-5ABB-CC78-6966C73DE997}"/>
              </a:ext>
            </a:extLst>
          </p:cNvPr>
          <p:cNvSpPr/>
          <p:nvPr/>
        </p:nvSpPr>
        <p:spPr>
          <a:xfrm>
            <a:off x="4075138" y="2900287"/>
            <a:ext cx="1146908" cy="303736"/>
          </a:xfrm>
          <a:prstGeom prst="round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McAfee, Forcepoint, Trend Micro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F7B1BCF-BBE1-03B0-0DB7-D74F36DA65B6}"/>
              </a:ext>
            </a:extLst>
          </p:cNvPr>
          <p:cNvSpPr/>
          <p:nvPr/>
        </p:nvSpPr>
        <p:spPr>
          <a:xfrm>
            <a:off x="7655211" y="2892292"/>
            <a:ext cx="1146908" cy="303736"/>
          </a:xfrm>
          <a:prstGeom prst="round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Rapid7, Nessus, Metasploit, Burp Suit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1A0DE03-D3D1-885F-E79D-109377B559B5}"/>
              </a:ext>
            </a:extLst>
          </p:cNvPr>
          <p:cNvSpPr/>
          <p:nvPr/>
        </p:nvSpPr>
        <p:spPr>
          <a:xfrm>
            <a:off x="6443168" y="2899093"/>
            <a:ext cx="1146908" cy="303736"/>
          </a:xfrm>
          <a:prstGeom prst="round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Fortinet, Cisco</a:t>
            </a:r>
            <a:endParaRPr kumimoji="0" lang="en-IN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63969FC5-25DE-B820-45D7-125FC3DF29CD}"/>
              </a:ext>
            </a:extLst>
          </p:cNvPr>
          <p:cNvSpPr/>
          <p:nvPr/>
        </p:nvSpPr>
        <p:spPr>
          <a:xfrm>
            <a:off x="5261813" y="2892291"/>
            <a:ext cx="1146908" cy="303736"/>
          </a:xfrm>
          <a:prstGeom prst="round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Arcon, Cisco</a:t>
            </a:r>
            <a:endParaRPr kumimoji="0" lang="en-IN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4984395-E428-53C3-E119-2B41D80E0E29}"/>
              </a:ext>
            </a:extLst>
          </p:cNvPr>
          <p:cNvSpPr/>
          <p:nvPr/>
        </p:nvSpPr>
        <p:spPr>
          <a:xfrm>
            <a:off x="1004155" y="2906322"/>
            <a:ext cx="627249" cy="303736"/>
          </a:xfrm>
          <a:prstGeom prst="roundRect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OEM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2A90998-3B31-D8B8-D95B-E95866207E5B}"/>
              </a:ext>
            </a:extLst>
          </p:cNvPr>
          <p:cNvSpPr/>
          <p:nvPr/>
        </p:nvSpPr>
        <p:spPr>
          <a:xfrm rot="10800000" flipV="1">
            <a:off x="1005809" y="3777772"/>
            <a:ext cx="7814342" cy="46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Tools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 Desk/ITSM, Discovery, Correlation, Security Orchestration Automation, Operation Insights, Dashboards, AIOps, DevOps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452D46F-79A5-F9AC-05F2-9CC5FF3EE0CC}"/>
              </a:ext>
            </a:extLst>
          </p:cNvPr>
          <p:cNvSpPr/>
          <p:nvPr/>
        </p:nvSpPr>
        <p:spPr>
          <a:xfrm rot="10800000" flipV="1">
            <a:off x="1005809" y="4271633"/>
            <a:ext cx="7814342" cy="46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Processes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ITSM – ITIL, ITAM, ITOM, ISO 27001, ISO 2000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AD5FC-8052-C012-5513-C096E2E1FCAC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631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F340A224-BDD7-4E25-A5A5-C5D6F287DC1E}"/>
              </a:ext>
            </a:extLst>
          </p:cNvPr>
          <p:cNvSpPr/>
          <p:nvPr/>
        </p:nvSpPr>
        <p:spPr>
          <a:xfrm>
            <a:off x="1141551" y="3053455"/>
            <a:ext cx="1656000" cy="720000"/>
          </a:xfrm>
          <a:prstGeom prst="roundRect">
            <a:avLst>
              <a:gd name="adj" fmla="val 13306"/>
            </a:avLst>
          </a:prstGeom>
          <a:solidFill>
            <a:srgbClr val="17375E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>
              <a:defRPr/>
            </a:pPr>
            <a:endParaRPr lang="en-US" sz="1400" b="1" dirty="0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5" name="Rectangle: Rounded Corners 123">
            <a:extLst>
              <a:ext uri="{FF2B5EF4-FFF2-40B4-BE49-F238E27FC236}">
                <a16:creationId xmlns:a16="http://schemas.microsoft.com/office/drawing/2014/main" id="{7F08B5F9-F151-8398-8868-7E7CDCF12ADC}"/>
              </a:ext>
            </a:extLst>
          </p:cNvPr>
          <p:cNvSpPr/>
          <p:nvPr/>
        </p:nvSpPr>
        <p:spPr>
          <a:xfrm>
            <a:off x="3764291" y="3053455"/>
            <a:ext cx="1656000" cy="720000"/>
          </a:xfrm>
          <a:prstGeom prst="roundRect">
            <a:avLst>
              <a:gd name="adj" fmla="val 13306"/>
            </a:avLst>
          </a:prstGeom>
          <a:solidFill>
            <a:srgbClr val="17375E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>
              <a:defRPr/>
            </a:pPr>
            <a:endParaRPr lang="en-US" sz="1400" b="1" dirty="0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16" name="Rectangle: Rounded Corners 123">
            <a:extLst>
              <a:ext uri="{FF2B5EF4-FFF2-40B4-BE49-F238E27FC236}">
                <a16:creationId xmlns:a16="http://schemas.microsoft.com/office/drawing/2014/main" id="{43A14A7F-8D52-87C4-D14B-76DE5B089C25}"/>
              </a:ext>
            </a:extLst>
          </p:cNvPr>
          <p:cNvSpPr/>
          <p:nvPr/>
        </p:nvSpPr>
        <p:spPr>
          <a:xfrm>
            <a:off x="6387032" y="3060452"/>
            <a:ext cx="1656000" cy="720000"/>
          </a:xfrm>
          <a:prstGeom prst="roundRect">
            <a:avLst>
              <a:gd name="adj" fmla="val 13306"/>
            </a:avLst>
          </a:prstGeom>
          <a:solidFill>
            <a:srgbClr val="17375E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>
              <a:defRPr/>
            </a:pPr>
            <a:endParaRPr lang="en-US" sz="1400" b="1" dirty="0">
              <a:solidFill>
                <a:srgbClr val="BED730"/>
              </a:solidFill>
              <a:latin typeface="Trebuchet MS"/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9E147D2-E3A3-410D-A624-0024D2500C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9E147D2-E3A3-410D-A624-0024D2500C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E0CB6CE-7C88-46A2-9AE0-96D462B621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685783">
              <a:defRPr/>
            </a:pPr>
            <a:endParaRPr lang="en-US" sz="900" dirty="0">
              <a:solidFill>
                <a:srgbClr val="005073"/>
              </a:solidFill>
              <a:latin typeface="CiscoSansTT ExtraLight" panose="020B0303020201020303" pitchFamily="34" charset="0"/>
              <a:cs typeface="CiscoSansTT Thin" panose="020B0203020201020303" pitchFamily="34" charset="0"/>
              <a:sym typeface="CiscoSansTT ExtraLight" panose="020B0303020201020303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F183C63-7BAC-4769-813D-75F01CC85184}"/>
              </a:ext>
            </a:extLst>
          </p:cNvPr>
          <p:cNvSpPr/>
          <p:nvPr/>
        </p:nvSpPr>
        <p:spPr>
          <a:xfrm>
            <a:off x="881744" y="999310"/>
            <a:ext cx="2160000" cy="360000"/>
          </a:xfrm>
          <a:prstGeom prst="round2SameRect">
            <a:avLst/>
          </a:prstGeom>
          <a:solidFill>
            <a:schemeClr val="tx2">
              <a:lumMod val="50000"/>
              <a:alpha val="8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4">
              <a:defRPr/>
            </a:pPr>
            <a:r>
              <a:rPr lang="en-US" sz="1400" b="1" dirty="0">
                <a:solidFill>
                  <a:srgbClr val="BED730"/>
                </a:solidFill>
                <a:latin typeface="TheSansOffice" panose="020B0503040302060204" pitchFamily="34" charset="0"/>
              </a:rPr>
              <a:t>Scalability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42842-F5B5-4B39-BE86-1AC33ADC59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7988" y="219162"/>
            <a:ext cx="8496300" cy="400099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US" dirty="0">
                <a:solidFill>
                  <a:srgbClr val="BED730"/>
                </a:solidFill>
              </a:rPr>
              <a:t>Future of  Digital Enterprise 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BD5A6CE-D6EC-40F7-BA01-97C1B194A789}"/>
              </a:ext>
            </a:extLst>
          </p:cNvPr>
          <p:cNvSpPr/>
          <p:nvPr/>
        </p:nvSpPr>
        <p:spPr>
          <a:xfrm>
            <a:off x="0" y="4325015"/>
            <a:ext cx="9144000" cy="408214"/>
          </a:xfrm>
          <a:prstGeom prst="roundRect">
            <a:avLst>
              <a:gd name="adj" fmla="val 0"/>
            </a:avLst>
          </a:prstGeom>
          <a:solidFill>
            <a:srgbClr val="BED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3">
              <a:defRPr/>
            </a:pPr>
            <a:r>
              <a:rPr lang="en-US" sz="1400" b="1" i="1" kern="0" dirty="0">
                <a:solidFill>
                  <a:prstClr val="black"/>
                </a:solidFill>
                <a:latin typeface="Trebuchet MS" panose="020B0703020202090204" pitchFamily="34" charset="0"/>
              </a:rPr>
              <a:t>Enterprises are converging to secure, scalable end-to-end data center, network and digital</a:t>
            </a:r>
          </a:p>
        </p:txBody>
      </p:sp>
      <p:sp>
        <p:nvSpPr>
          <p:cNvPr id="30" name="Round Same Side Corner Rectangle 29">
            <a:extLst>
              <a:ext uri="{FF2B5EF4-FFF2-40B4-BE49-F238E27FC236}">
                <a16:creationId xmlns:a16="http://schemas.microsoft.com/office/drawing/2014/main" id="{7F06381D-1D9F-4E86-B7D5-6D3A424688A8}"/>
              </a:ext>
            </a:extLst>
          </p:cNvPr>
          <p:cNvSpPr/>
          <p:nvPr/>
        </p:nvSpPr>
        <p:spPr>
          <a:xfrm>
            <a:off x="3492000" y="999310"/>
            <a:ext cx="2160000" cy="360000"/>
          </a:xfrm>
          <a:prstGeom prst="round2SameRect">
            <a:avLst/>
          </a:prstGeom>
          <a:solidFill>
            <a:schemeClr val="tx2">
              <a:lumMod val="50000"/>
              <a:alpha val="8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4">
              <a:defRPr/>
            </a:pPr>
            <a:r>
              <a:rPr lang="en-US" sz="1400" b="1" dirty="0">
                <a:solidFill>
                  <a:srgbClr val="BED730"/>
                </a:solidFill>
                <a:latin typeface="TheSansOffice" panose="020B0503040302060204" pitchFamily="34" charset="0"/>
              </a:rPr>
              <a:t>Productivity </a:t>
            </a:r>
          </a:p>
        </p:txBody>
      </p:sp>
      <p:sp>
        <p:nvSpPr>
          <p:cNvPr id="31" name="Round Same Side Corner Rectangle 30">
            <a:extLst>
              <a:ext uri="{FF2B5EF4-FFF2-40B4-BE49-F238E27FC236}">
                <a16:creationId xmlns:a16="http://schemas.microsoft.com/office/drawing/2014/main" id="{B25932B1-F72F-4F4A-A0BC-8C7465EEE5B9}"/>
              </a:ext>
            </a:extLst>
          </p:cNvPr>
          <p:cNvSpPr/>
          <p:nvPr/>
        </p:nvSpPr>
        <p:spPr>
          <a:xfrm>
            <a:off x="6102256" y="999310"/>
            <a:ext cx="2160000" cy="360000"/>
          </a:xfrm>
          <a:prstGeom prst="round2SameRect">
            <a:avLst/>
          </a:prstGeom>
          <a:solidFill>
            <a:schemeClr val="tx2">
              <a:lumMod val="50000"/>
              <a:alpha val="8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4">
              <a:defRPr/>
            </a:pPr>
            <a:r>
              <a:rPr lang="en-US" sz="1400" b="1" dirty="0">
                <a:solidFill>
                  <a:srgbClr val="BED730"/>
                </a:solidFill>
                <a:latin typeface="TheSansOffice" panose="020B0503040302060204" pitchFamily="34" charset="0"/>
              </a:rPr>
              <a:t>Security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7A17C3-E381-4800-B065-848C33D0D6D8}"/>
              </a:ext>
            </a:extLst>
          </p:cNvPr>
          <p:cNvSpPr txBox="1"/>
          <p:nvPr/>
        </p:nvSpPr>
        <p:spPr>
          <a:xfrm>
            <a:off x="4336351" y="3122148"/>
            <a:ext cx="114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200" b="1" dirty="0">
                <a:solidFill>
                  <a:prstClr val="white"/>
                </a:solidFill>
                <a:latin typeface="Trebuchet MS" panose="020B0703020202090204" pitchFamily="34" charset="0"/>
              </a:rPr>
              <a:t>AI/ML</a:t>
            </a:r>
          </a:p>
          <a:p>
            <a:pPr defTabSz="685783">
              <a:defRPr/>
            </a:pPr>
            <a:r>
              <a:rPr lang="en-US" sz="1200" b="1" dirty="0">
                <a:solidFill>
                  <a:prstClr val="white"/>
                </a:solidFill>
                <a:latin typeface="Trebuchet MS" panose="020B0703020202090204" pitchFamily="34" charset="0"/>
              </a:rPr>
              <a:t>Predictive analytics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61B21D6-4ABA-4CF7-9C46-76D3E68BE832}"/>
              </a:ext>
            </a:extLst>
          </p:cNvPr>
          <p:cNvSpPr txBox="1"/>
          <p:nvPr/>
        </p:nvSpPr>
        <p:spPr>
          <a:xfrm>
            <a:off x="1627861" y="3183763"/>
            <a:ext cx="116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200" b="1" dirty="0">
                <a:solidFill>
                  <a:prstClr val="white"/>
                </a:solidFill>
                <a:latin typeface="Trebuchet MS" panose="020B0703020202090204" pitchFamily="34" charset="0"/>
              </a:rPr>
              <a:t>ICT ecosystem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0959AF-C23E-BF6F-C85C-FFDB78955549}"/>
              </a:ext>
            </a:extLst>
          </p:cNvPr>
          <p:cNvSpPr txBox="1"/>
          <p:nvPr/>
        </p:nvSpPr>
        <p:spPr>
          <a:xfrm>
            <a:off x="6935877" y="3191859"/>
            <a:ext cx="105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1200" b="1" dirty="0">
                <a:solidFill>
                  <a:prstClr val="white"/>
                </a:solidFill>
                <a:latin typeface="Trebuchet MS" panose="020B0703020202090204" pitchFamily="34" charset="0"/>
              </a:rPr>
              <a:t>Hybrid IT</a:t>
            </a:r>
          </a:p>
          <a:p>
            <a:pPr defTabSz="685783">
              <a:defRPr/>
            </a:pPr>
            <a:r>
              <a:rPr lang="en-US" sz="1200" b="1" dirty="0">
                <a:solidFill>
                  <a:prstClr val="white"/>
                </a:solidFill>
                <a:latin typeface="Trebuchet MS" panose="020B0703020202090204" pitchFamily="34" charset="0"/>
              </a:rPr>
              <a:t>Hybrid Work  </a:t>
            </a:r>
          </a:p>
        </p:txBody>
      </p:sp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FC5A35A-EB0E-B2BB-CECB-B02757F36BA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51" y="3253772"/>
            <a:ext cx="360000" cy="360000"/>
          </a:xfrm>
          <a:prstGeom prst="rect">
            <a:avLst/>
          </a:prstGeom>
        </p:spPr>
      </p:pic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290226F-0D5C-8DFA-3B61-150E8005ED8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67" y="3253772"/>
            <a:ext cx="360000" cy="360000"/>
          </a:xfrm>
          <a:prstGeom prst="rect">
            <a:avLst/>
          </a:prstGeom>
        </p:spPr>
      </p:pic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662992-4D08-EE23-5992-B644619E147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23" y="3240452"/>
            <a:ext cx="360000" cy="360000"/>
          </a:xfrm>
          <a:prstGeom prst="rect">
            <a:avLst/>
          </a:prstGeom>
        </p:spPr>
      </p:pic>
      <p:pic>
        <p:nvPicPr>
          <p:cNvPr id="1026" name="Picture 2" descr="Increasing Operational Efficiency and Excellence in Product Innovation">
            <a:extLst>
              <a:ext uri="{FF2B5EF4-FFF2-40B4-BE49-F238E27FC236}">
                <a16:creationId xmlns:a16="http://schemas.microsoft.com/office/drawing/2014/main" id="{77A7D313-2A0B-378C-31CB-A7A51EE4D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1366870"/>
            <a:ext cx="2160000" cy="1439408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1032" name="Picture 8" descr="What is the Difference Between Cybersecurity and Compliance? - Security  Boulevard">
            <a:extLst>
              <a:ext uri="{FF2B5EF4-FFF2-40B4-BE49-F238E27FC236}">
                <a16:creationId xmlns:a16="http://schemas.microsoft.com/office/drawing/2014/main" id="{7C8FC911-645C-884E-3F1F-A363BFA5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00" y="1359310"/>
            <a:ext cx="2157215" cy="1440000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">
            <a:solidFill>
              <a:schemeClr val="accent1">
                <a:lumMod val="75000"/>
              </a:schemeClr>
            </a:solidFill>
          </a:ln>
          <a:effectLst/>
        </p:spPr>
      </p:pic>
      <p:pic>
        <p:nvPicPr>
          <p:cNvPr id="10" name="Picture 9" descr="A wooden blocks stacked in a row&#10;&#10;Description automatically generated with medium confidence">
            <a:extLst>
              <a:ext uri="{FF2B5EF4-FFF2-40B4-BE49-F238E27FC236}">
                <a16:creationId xmlns:a16="http://schemas.microsoft.com/office/drawing/2014/main" id="{DFEE8265-2EE1-FFBC-374B-14E4CB4AF6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5" y="1363297"/>
            <a:ext cx="2160000" cy="1440995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"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16F7A-BC51-4724-D7E9-BF88F7D4E7E1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772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6CFB6F-82E5-5110-A381-708A80222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Your digital transformation partner</a:t>
            </a:r>
          </a:p>
        </p:txBody>
      </p:sp>
    </p:spTree>
    <p:extLst>
      <p:ext uri="{BB962C8B-B14F-4D97-AF65-F5344CB8AC3E}">
        <p14:creationId xmlns:p14="http://schemas.microsoft.com/office/powerpoint/2010/main" val="30994791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53AEEA6-1CA2-FF70-AE40-54B5416E9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5FC0C0AB-3DE8-CFDB-D27D-D7D5F802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24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E6478D19-CF1E-4477-1C34-F334B2EE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99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BE6CE401-5308-ADDA-05BD-826711B9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58" y="987425"/>
            <a:ext cx="1692000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DA9E4-0D0C-34C2-C503-9530414BB58C}"/>
              </a:ext>
            </a:extLst>
          </p:cNvPr>
          <p:cNvSpPr txBox="1"/>
          <p:nvPr/>
        </p:nvSpPr>
        <p:spPr>
          <a:xfrm>
            <a:off x="323849" y="1849435"/>
            <a:ext cx="1512207" cy="110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top 10 banks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trust Sify’s</a:t>
            </a:r>
          </a:p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data center and network services.</a:t>
            </a:r>
            <a:endParaRPr lang="en-IN" sz="1200" dirty="0">
              <a:solidFill>
                <a:srgbClr val="BED730"/>
              </a:solidFill>
              <a:latin typeface="Trebuchet MS"/>
            </a:endParaRPr>
          </a:p>
          <a:p>
            <a:pPr defTabSz="914241">
              <a:lnSpc>
                <a:spcPts val="1600"/>
              </a:lnSpc>
            </a:pPr>
            <a:endParaRPr lang="en-IN" sz="1200" b="1" dirty="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3C29B-27E2-DBD6-0794-5E1A05D955B1}"/>
              </a:ext>
            </a:extLst>
          </p:cNvPr>
          <p:cNvSpPr txBox="1"/>
          <p:nvPr/>
        </p:nvSpPr>
        <p:spPr>
          <a:xfrm>
            <a:off x="2049293" y="1849435"/>
            <a:ext cx="1512207" cy="192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Every trading transaction of the world’s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#1 derivative stock exchange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passes through the network designed, implemented, and managed by Sify.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0BB28-9695-3B00-C0BA-A375C9DDDA20}"/>
              </a:ext>
            </a:extLst>
          </p:cNvPr>
          <p:cNvSpPr txBox="1"/>
          <p:nvPr/>
        </p:nvSpPr>
        <p:spPr>
          <a:xfrm>
            <a:off x="3774737" y="1849436"/>
            <a:ext cx="1512207" cy="1717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All of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India’s inter-banking transactions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are done on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data center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and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network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designed, implemented, and managed by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Sify.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B6914-3849-91E9-5154-6C1A53E80F66}"/>
              </a:ext>
            </a:extLst>
          </p:cNvPr>
          <p:cNvSpPr txBox="1"/>
          <p:nvPr/>
        </p:nvSpPr>
        <p:spPr>
          <a:xfrm>
            <a:off x="5500178" y="1849435"/>
            <a:ext cx="1512207" cy="192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#1 Bank </a:t>
            </a:r>
            <a:r>
              <a:rPr lang="en-IN" sz="1200" dirty="0">
                <a:solidFill>
                  <a:prstClr val="white"/>
                </a:solidFill>
                <a:latin typeface="Trebuchet MS"/>
              </a:rPr>
              <a:t>chose</a:t>
            </a:r>
            <a:r>
              <a:rPr lang="en-IN" sz="1200" dirty="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Sify to deploy a modern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NOC with AI/ML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enabling intelligent and secure network monitoring across  global locations.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5C8DF-6CD4-321A-A3A5-9818F28C4762}"/>
              </a:ext>
            </a:extLst>
          </p:cNvPr>
          <p:cNvSpPr txBox="1"/>
          <p:nvPr/>
        </p:nvSpPr>
        <p:spPr>
          <a:xfrm>
            <a:off x="7225622" y="1849435"/>
            <a:ext cx="1512207" cy="21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largest power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utility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company chose Sify’s cloud@core platform with</a:t>
            </a:r>
            <a:r>
              <a:rPr lang="en-IN" sz="1200" b="1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business-outcome-based model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to scale their service to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25 million+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subscribers.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622A1F-88B8-0B99-3088-A4454046F58D}"/>
              </a:ext>
            </a:extLst>
          </p:cNvPr>
          <p:cNvGrpSpPr/>
          <p:nvPr/>
        </p:nvGrpSpPr>
        <p:grpSpPr>
          <a:xfrm>
            <a:off x="2010678" y="1718815"/>
            <a:ext cx="5118868" cy="3013523"/>
            <a:chOff x="2010678" y="1728640"/>
            <a:chExt cx="5118868" cy="3003698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1AF37EE-5DCA-AF4E-5D22-104E8D907D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6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36854B2-5391-92A7-95D3-DA015208F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20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D0577B-D4BC-59F3-92B1-5C79AE73B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136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BB681B-7837-12E8-022C-4A477CF5F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546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D2E2982E-6207-41D2-0900-86D5011A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99" y="211572"/>
            <a:ext cx="7927897" cy="461655"/>
          </a:xfrm>
        </p:spPr>
        <p:txBody>
          <a:bodyPr/>
          <a:lstStyle/>
          <a:p>
            <a:r>
              <a:rPr lang="en-IN" dirty="0"/>
              <a:t>Trusted digital infrastructure &amp; platform partner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E4D3274-8076-1455-21BF-0555DE89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H="1" flipV="1">
            <a:off x="5444477" y="987425"/>
            <a:ext cx="1667029" cy="734682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C31AB-DD12-0F05-D5E5-F012A0CBDC87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900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0821D4E-A674-8AB5-1546-8A0D1ED04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87" y="987425"/>
            <a:ext cx="1692000" cy="734683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CE1E5CA1-8A60-782C-232B-BCC34BE9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48" y="987425"/>
            <a:ext cx="1692000" cy="734683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4DC48AB7-2F58-2BC5-F52A-7543CF33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2" y="987425"/>
            <a:ext cx="1692000" cy="734684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41B621F9-28AF-41FE-7DE1-FAAF74B9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64" y="987425"/>
            <a:ext cx="1692000" cy="734684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793B475E-0134-C637-90DA-C035E748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26" y="987425"/>
            <a:ext cx="1692000" cy="734684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7342E-04B8-A54F-38F7-EBA98FC123D5}"/>
              </a:ext>
            </a:extLst>
          </p:cNvPr>
          <p:cNvSpPr txBox="1"/>
          <p:nvPr/>
        </p:nvSpPr>
        <p:spPr>
          <a:xfrm>
            <a:off x="323774" y="1852728"/>
            <a:ext cx="1512207" cy="253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Sify’s data centers host 3 out of 4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Hyperscalers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,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global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OTT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players, the world’s leading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social media network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,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Europe’s</a:t>
            </a:r>
            <a:r>
              <a:rPr lang="en-IN" sz="1200">
                <a:solidFill>
                  <a:srgbClr val="BED730"/>
                </a:solidFill>
                <a:latin typeface="Trebuchet MS"/>
              </a:rPr>
              <a:t> leading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payment gateway,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 and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600+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 enterprises.</a:t>
            </a:r>
          </a:p>
          <a:p>
            <a:pPr defTabSz="914264">
              <a:lnSpc>
                <a:spcPts val="1600"/>
              </a:lnSpc>
            </a:pPr>
            <a:endParaRPr lang="en-IN" sz="120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26E0D-32FC-EC49-43E8-439AF94FAAC5}"/>
              </a:ext>
            </a:extLst>
          </p:cNvPr>
          <p:cNvSpPr txBox="1"/>
          <p:nvPr/>
        </p:nvSpPr>
        <p:spPr>
          <a:xfrm>
            <a:off x="2049218" y="1852727"/>
            <a:ext cx="1512207" cy="233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 leading healthcare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provider chose Sify’s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cloud@core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platform for the digital transformation of patient care services while saving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33% on cloud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costs</a:t>
            </a:r>
            <a:r>
              <a:rPr lang="en-IN" sz="1200" b="1">
                <a:solidFill>
                  <a:prstClr val="white">
                    <a:lumMod val="85000"/>
                  </a:prstClr>
                </a:solidFill>
                <a:latin typeface="Trebuchet M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6761E-E541-A4EA-4367-D2F1AFA6CC2B}"/>
              </a:ext>
            </a:extLst>
          </p:cNvPr>
          <p:cNvSpPr txBox="1"/>
          <p:nvPr/>
        </p:nvSpPr>
        <p:spPr>
          <a:xfrm>
            <a:off x="3774661" y="1852728"/>
            <a:ext cx="1512207" cy="21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The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world’s</a:t>
            </a:r>
            <a:r>
              <a:rPr lang="en-IN" sz="1200" dirty="0">
                <a:solidFill>
                  <a:srgbClr val="BED730"/>
                </a:solidFill>
                <a:latin typeface="Trebuchet MS"/>
              </a:rPr>
              <a:t>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most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widely distributed postal system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trusts Sify’s </a:t>
            </a:r>
            <a:r>
              <a:rPr lang="en-IN" sz="1200" b="1" dirty="0">
                <a:solidFill>
                  <a:srgbClr val="BED730"/>
                </a:solidFill>
                <a:latin typeface="Trebuchet MS"/>
              </a:rPr>
              <a:t>managed network services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to offer 24×7 country-wide postal, banking, logistics, and insurance services.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61859-7C60-AF3F-AED9-A6DAB0888CCC}"/>
              </a:ext>
            </a:extLst>
          </p:cNvPr>
          <p:cNvSpPr txBox="1"/>
          <p:nvPr/>
        </p:nvSpPr>
        <p:spPr>
          <a:xfrm>
            <a:off x="5500105" y="1852728"/>
            <a:ext cx="1481192" cy="212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top FMCG company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in India with 25 mother brands uses Sify’s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Retail Intelligence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Solution for their forward supply chain to service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7 million+ retailers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across the country.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B76CE-331E-E49A-1A39-1D0943BE2226}"/>
              </a:ext>
            </a:extLst>
          </p:cNvPr>
          <p:cNvSpPr txBox="1"/>
          <p:nvPr/>
        </p:nvSpPr>
        <p:spPr>
          <a:xfrm>
            <a:off x="7225546" y="1852728"/>
            <a:ext cx="1512207" cy="233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64">
              <a:lnSpc>
                <a:spcPts val="1600"/>
              </a:lnSpc>
            </a:pP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Sify’s integration service enhanced the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digital experience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in the treatment of cancer by making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patient information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and radiation </a:t>
            </a:r>
            <a:r>
              <a:rPr lang="en-IN" sz="1200" b="1">
                <a:solidFill>
                  <a:srgbClr val="BED730"/>
                </a:solidFill>
                <a:latin typeface="Trebuchet MS"/>
              </a:rPr>
              <a:t>device availability visible </a:t>
            </a:r>
            <a:r>
              <a:rPr lang="en-IN" sz="1200">
                <a:solidFill>
                  <a:prstClr val="white">
                    <a:lumMod val="85000"/>
                  </a:prstClr>
                </a:solidFill>
                <a:latin typeface="Trebuchet MS"/>
              </a:rPr>
              <a:t>from anywhere.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2EB964-1905-72D7-11BC-403C73344926}"/>
              </a:ext>
            </a:extLst>
          </p:cNvPr>
          <p:cNvGrpSpPr/>
          <p:nvPr/>
        </p:nvGrpSpPr>
        <p:grpSpPr>
          <a:xfrm>
            <a:off x="2010603" y="1722106"/>
            <a:ext cx="5118868" cy="3010231"/>
            <a:chOff x="2010678" y="1728640"/>
            <a:chExt cx="5118868" cy="300369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2DAA0BB-2BC3-D9FD-99C7-73F672F8E8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06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A277419-2571-83B6-E938-688F1215A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207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D3DFEF-F177-C2DA-245B-4FCCBF1802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1368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786562-6CE7-405B-A861-930A64D17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546" y="1728640"/>
              <a:ext cx="0" cy="3003698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  <a:alpha val="40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CEAC16-193A-1244-2D0C-4BA4C201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68"/>
            <a:ext cx="8496150" cy="400099"/>
          </a:xfrm>
        </p:spPr>
        <p:txBody>
          <a:bodyPr/>
          <a:lstStyle/>
          <a:p>
            <a:r>
              <a:rPr lang="en-IN"/>
              <a:t>Trusted digital infrastructure &amp; platform 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0BB0F-B299-7734-8152-2EF87A2992F5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509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410C897-4A89-C1A1-F5F3-6B83F90A2987}"/>
              </a:ext>
            </a:extLst>
          </p:cNvPr>
          <p:cNvSpPr/>
          <p:nvPr/>
        </p:nvSpPr>
        <p:spPr>
          <a:xfrm>
            <a:off x="465342" y="1551515"/>
            <a:ext cx="1088077" cy="956537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AB163A9-580A-4C09-8CF8-99016E5AD775}"/>
              </a:ext>
            </a:extLst>
          </p:cNvPr>
          <p:cNvSpPr/>
          <p:nvPr/>
        </p:nvSpPr>
        <p:spPr>
          <a:xfrm>
            <a:off x="465342" y="2963337"/>
            <a:ext cx="1088077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9BA344B-A2B2-79E1-28BA-F4D0788AB8DA}"/>
              </a:ext>
            </a:extLst>
          </p:cNvPr>
          <p:cNvSpPr/>
          <p:nvPr/>
        </p:nvSpPr>
        <p:spPr>
          <a:xfrm>
            <a:off x="465342" y="3628957"/>
            <a:ext cx="1088077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18FCA8-1C4F-A4DA-C7D0-10A929D32CDE}"/>
              </a:ext>
            </a:extLst>
          </p:cNvPr>
          <p:cNvSpPr/>
          <p:nvPr/>
        </p:nvSpPr>
        <p:spPr>
          <a:xfrm>
            <a:off x="465342" y="4261717"/>
            <a:ext cx="1088077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6D621-0C74-4AAF-F51C-17044DC3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/>
              <a:t>Empowering digital India</a:t>
            </a:r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16386-CA3B-760F-D222-E780AD439A84}"/>
              </a:ext>
            </a:extLst>
          </p:cNvPr>
          <p:cNvSpPr txBox="1"/>
          <p:nvPr/>
        </p:nvSpPr>
        <p:spPr>
          <a:xfrm>
            <a:off x="1690490" y="1222328"/>
            <a:ext cx="436218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</a:t>
            </a:r>
            <a:r>
              <a:rPr kumimoji="0" lang="en-IN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899C0-679E-F930-AB26-9A2F83ACD145}"/>
              </a:ext>
            </a:extLst>
          </p:cNvPr>
          <p:cNvSpPr txBox="1"/>
          <p:nvPr/>
        </p:nvSpPr>
        <p:spPr>
          <a:xfrm>
            <a:off x="2314911" y="1222328"/>
            <a:ext cx="101341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Manufacturing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FEE76-70BB-F99E-6E41-B5E7E3D69607}"/>
              </a:ext>
            </a:extLst>
          </p:cNvPr>
          <p:cNvSpPr txBox="1"/>
          <p:nvPr/>
        </p:nvSpPr>
        <p:spPr>
          <a:xfrm>
            <a:off x="5144109" y="1222328"/>
            <a:ext cx="83333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Healthcare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3E1B39-092C-BE59-CB3F-1457CC1F793B}"/>
              </a:ext>
            </a:extLst>
          </p:cNvPr>
          <p:cNvSpPr txBox="1"/>
          <p:nvPr/>
        </p:nvSpPr>
        <p:spPr>
          <a:xfrm>
            <a:off x="6165645" y="1222328"/>
            <a:ext cx="742611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Education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923E9-9D46-B1F8-7EF7-65ECECDFE590}"/>
              </a:ext>
            </a:extLst>
          </p:cNvPr>
          <p:cNvSpPr txBox="1"/>
          <p:nvPr/>
        </p:nvSpPr>
        <p:spPr>
          <a:xfrm>
            <a:off x="7096459" y="1222328"/>
            <a:ext cx="554784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Media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A30B7-5F8D-C126-9497-4F135AAE9D65}"/>
              </a:ext>
            </a:extLst>
          </p:cNvPr>
          <p:cNvSpPr txBox="1"/>
          <p:nvPr/>
        </p:nvSpPr>
        <p:spPr>
          <a:xfrm>
            <a:off x="3224096" y="3641490"/>
            <a:ext cx="1980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CLOUDINFINIT Platform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Enterprise Cloud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6269A-5CA6-3652-F8A0-83E91A2A5D31}"/>
              </a:ext>
            </a:extLst>
          </p:cNvPr>
          <p:cNvSpPr txBox="1"/>
          <p:nvPr/>
        </p:nvSpPr>
        <p:spPr>
          <a:xfrm>
            <a:off x="1627486" y="4268777"/>
            <a:ext cx="6954698" cy="54000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Network &amp; Data Center Infrastructure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Hyper Reach,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Hyperconnect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Edge Connect, Private 5G, On-Demand Bandwidth| RAS Design, Hyperscale, BTS, Green, AIOps, AI Ready DCs 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BDA76-55D4-A5EE-D7D0-53224CA4271E}"/>
              </a:ext>
            </a:extLst>
          </p:cNvPr>
          <p:cNvSpPr txBox="1"/>
          <p:nvPr/>
        </p:nvSpPr>
        <p:spPr>
          <a:xfrm>
            <a:off x="5324115" y="3640367"/>
            <a:ext cx="1879373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INFINITCMP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Hybrid/Multi Cloud Services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20587-A32C-44FA-EEF1-3F7F57DBCE40}"/>
              </a:ext>
            </a:extLst>
          </p:cNvPr>
          <p:cNvSpPr txBox="1"/>
          <p:nvPr/>
        </p:nvSpPr>
        <p:spPr>
          <a:xfrm>
            <a:off x="7325483" y="3633035"/>
            <a:ext cx="1260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INFINITSECURITY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SOC, MSS, MDR, GRC    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FB21F-8A18-B1B9-6B3D-F0BBA0236A40}"/>
              </a:ext>
            </a:extLst>
          </p:cNvPr>
          <p:cNvSpPr txBox="1"/>
          <p:nvPr/>
        </p:nvSpPr>
        <p:spPr>
          <a:xfrm rot="16200000">
            <a:off x="-1430879" y="2972562"/>
            <a:ext cx="3260800" cy="415498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Managed Services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across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Cloud, DC, NW, Security, Digital, End User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D7357-2EDC-2BE0-9FF7-BDC48FBAB256}"/>
              </a:ext>
            </a:extLst>
          </p:cNvPr>
          <p:cNvSpPr txBox="1"/>
          <p:nvPr/>
        </p:nvSpPr>
        <p:spPr>
          <a:xfrm>
            <a:off x="7839446" y="1222328"/>
            <a:ext cx="747559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Govt./PSU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18E6DD-EA2D-D0BD-6CC4-BD5C89187BE9}"/>
              </a:ext>
            </a:extLst>
          </p:cNvPr>
          <p:cNvSpPr txBox="1"/>
          <p:nvPr/>
        </p:nvSpPr>
        <p:spPr>
          <a:xfrm>
            <a:off x="1624125" y="3633035"/>
            <a:ext cx="1476000" cy="54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INFINITMNS Platform </a:t>
            </a:r>
          </a:p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NOC, SDWAN, SASE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E62202-A53F-DD36-792A-877C2724F4A5}"/>
              </a:ext>
            </a:extLst>
          </p:cNvPr>
          <p:cNvSpPr txBox="1"/>
          <p:nvPr/>
        </p:nvSpPr>
        <p:spPr>
          <a:xfrm>
            <a:off x="2851111" y="2530739"/>
            <a:ext cx="3816000" cy="389513"/>
          </a:xfrm>
          <a:prstGeom prst="roundRect">
            <a:avLst>
              <a:gd name="adj" fmla="val 50000"/>
            </a:avLst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+mn-cs"/>
              </a:rPr>
              <a:t>INFINITFSO</a:t>
            </a:r>
            <a:endParaRPr kumimoji="0" lang="en-IN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9B38B4-ADC3-C560-9619-0DF073D40BC0}"/>
              </a:ext>
            </a:extLst>
          </p:cNvPr>
          <p:cNvSpPr txBox="1"/>
          <p:nvPr/>
        </p:nvSpPr>
        <p:spPr>
          <a:xfrm rot="5400000">
            <a:off x="7356187" y="3041813"/>
            <a:ext cx="3260799" cy="276999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AI/ML Powered Automation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310DC8-2026-53AE-C89D-FFA26EE272A7}"/>
              </a:ext>
            </a:extLst>
          </p:cNvPr>
          <p:cNvSpPr txBox="1"/>
          <p:nvPr/>
        </p:nvSpPr>
        <p:spPr>
          <a:xfrm>
            <a:off x="5386227" y="3017826"/>
            <a:ext cx="3199256" cy="477054"/>
          </a:xfrm>
          <a:prstGeom prst="rect">
            <a:avLst/>
          </a:prstGeom>
          <a:solidFill>
            <a:srgbClr val="17375E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Industry Applications Services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SAP, Oracle, Microsoft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4EA6C9-DE54-BADC-1203-06F369FF29ED}"/>
              </a:ext>
            </a:extLst>
          </p:cNvPr>
          <p:cNvSpPr txBox="1"/>
          <p:nvPr/>
        </p:nvSpPr>
        <p:spPr>
          <a:xfrm>
            <a:off x="1624126" y="3014559"/>
            <a:ext cx="3691394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InfinitDigital Applications Services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AI/ML, DevSecOps, DAM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  <a:latin typeface="Trebuchet MS"/>
              </a:rPr>
              <a:t>, XR &amp;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Digital Learning,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  <a:latin typeface="Trebuchet MS"/>
              </a:rPr>
              <a:t>Retail Intelligence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, Digital Assessment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8F0182-B4BF-4DF5-690B-D8D1CD4C55E7}"/>
              </a:ext>
            </a:extLst>
          </p:cNvPr>
          <p:cNvSpPr txBox="1"/>
          <p:nvPr/>
        </p:nvSpPr>
        <p:spPr>
          <a:xfrm>
            <a:off x="465342" y="4404759"/>
            <a:ext cx="1088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Infrastructure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B0C6A1-17B9-E1B1-6DC7-0C8A9BFA1501}"/>
              </a:ext>
            </a:extLst>
          </p:cNvPr>
          <p:cNvSpPr txBox="1"/>
          <p:nvPr/>
        </p:nvSpPr>
        <p:spPr>
          <a:xfrm>
            <a:off x="1639886" y="2138610"/>
            <a:ext cx="1800000" cy="288000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Scalability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749B03-2323-440B-F794-F63997D4293E}"/>
              </a:ext>
            </a:extLst>
          </p:cNvPr>
          <p:cNvSpPr txBox="1"/>
          <p:nvPr/>
        </p:nvSpPr>
        <p:spPr>
          <a:xfrm>
            <a:off x="4216413" y="2138610"/>
            <a:ext cx="1800000" cy="288000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Productivity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93D0C2-F28D-8668-421F-AF09E3EED3FE}"/>
              </a:ext>
            </a:extLst>
          </p:cNvPr>
          <p:cNvSpPr txBox="1"/>
          <p:nvPr/>
        </p:nvSpPr>
        <p:spPr>
          <a:xfrm>
            <a:off x="6792941" y="2138610"/>
            <a:ext cx="1800000" cy="288000"/>
          </a:xfrm>
          <a:prstGeom prst="rect">
            <a:avLst/>
          </a:prstGeom>
          <a:solidFill>
            <a:srgbClr val="BED73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Security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FC697-A460-F620-CD28-10E94BEBAD48}"/>
              </a:ext>
            </a:extLst>
          </p:cNvPr>
          <p:cNvSpPr txBox="1"/>
          <p:nvPr/>
        </p:nvSpPr>
        <p:spPr>
          <a:xfrm>
            <a:off x="1629309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Enabling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Mobile First Engagement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85F982-347B-EEBD-B380-74AFF628D3F4}"/>
              </a:ext>
            </a:extLst>
          </p:cNvPr>
          <p:cNvSpPr txBox="1"/>
          <p:nvPr/>
        </p:nvSpPr>
        <p:spPr>
          <a:xfrm>
            <a:off x="3374520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Enchanting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Immersive Experiences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29A042-8B3C-26CC-152A-06CCE65D8E7F}"/>
              </a:ext>
            </a:extLst>
          </p:cNvPr>
          <p:cNvSpPr txBox="1"/>
          <p:nvPr/>
        </p:nvSpPr>
        <p:spPr>
          <a:xfrm>
            <a:off x="5119731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Enriching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Omni Channel Experience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E4C368-BB3D-8848-8335-91B9F555821F}"/>
              </a:ext>
            </a:extLst>
          </p:cNvPr>
          <p:cNvSpPr txBox="1"/>
          <p:nvPr/>
        </p:nvSpPr>
        <p:spPr>
          <a:xfrm>
            <a:off x="6864941" y="1636451"/>
            <a:ext cx="1728000" cy="3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Empowering User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- Contextual Insights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92929-90F7-23B7-38B9-2F04AD22A208}"/>
              </a:ext>
            </a:extLst>
          </p:cNvPr>
          <p:cNvSpPr txBox="1"/>
          <p:nvPr/>
        </p:nvSpPr>
        <p:spPr>
          <a:xfrm>
            <a:off x="465342" y="3768153"/>
            <a:ext cx="1088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Platforms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0E3CD2-43E2-B7BC-133C-62F74B6C416C}"/>
              </a:ext>
            </a:extLst>
          </p:cNvPr>
          <p:cNvSpPr txBox="1"/>
          <p:nvPr/>
        </p:nvSpPr>
        <p:spPr>
          <a:xfrm>
            <a:off x="465342" y="3124058"/>
            <a:ext cx="1088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Applications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DB7AEA-9E8B-6A1F-D557-5B4623C05530}"/>
              </a:ext>
            </a:extLst>
          </p:cNvPr>
          <p:cNvSpPr txBox="1"/>
          <p:nvPr/>
        </p:nvSpPr>
        <p:spPr>
          <a:xfrm>
            <a:off x="465342" y="1821696"/>
            <a:ext cx="10880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Business Priorities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(CXOs) </a:t>
            </a:r>
            <a:endParaRPr kumimoji="0" lang="en-IN" sz="105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F0E982E-5312-8114-52A0-313AFAE1C4DB}"/>
              </a:ext>
            </a:extLst>
          </p:cNvPr>
          <p:cNvCxnSpPr/>
          <p:nvPr/>
        </p:nvCxnSpPr>
        <p:spPr>
          <a:xfrm>
            <a:off x="1553418" y="1551515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DA3A62F-13D3-27CC-814B-552B82127574}"/>
              </a:ext>
            </a:extLst>
          </p:cNvPr>
          <p:cNvCxnSpPr/>
          <p:nvPr/>
        </p:nvCxnSpPr>
        <p:spPr>
          <a:xfrm>
            <a:off x="1553418" y="3536196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63AA4A-EE6E-600F-3A1C-84070745BAAE}"/>
              </a:ext>
            </a:extLst>
          </p:cNvPr>
          <p:cNvCxnSpPr/>
          <p:nvPr/>
        </p:nvCxnSpPr>
        <p:spPr>
          <a:xfrm>
            <a:off x="1553418" y="3635147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30A3CEF-6DA3-AEFF-BB32-9D8CD6EC03BD}"/>
              </a:ext>
            </a:extLst>
          </p:cNvPr>
          <p:cNvCxnSpPr/>
          <p:nvPr/>
        </p:nvCxnSpPr>
        <p:spPr>
          <a:xfrm>
            <a:off x="1553418" y="4175690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C4BAD4F-4FAB-C1B8-E13F-4386D59F709C}"/>
              </a:ext>
            </a:extLst>
          </p:cNvPr>
          <p:cNvCxnSpPr/>
          <p:nvPr/>
        </p:nvCxnSpPr>
        <p:spPr>
          <a:xfrm>
            <a:off x="1553418" y="4261717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2B2DFF5-6AAB-F3C8-D7EF-B48D7257CEF3}"/>
              </a:ext>
            </a:extLst>
          </p:cNvPr>
          <p:cNvCxnSpPr/>
          <p:nvPr/>
        </p:nvCxnSpPr>
        <p:spPr>
          <a:xfrm>
            <a:off x="1553418" y="4810711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DC537F9-9CEC-DDC2-10C6-73BF6B319C32}"/>
              </a:ext>
            </a:extLst>
          </p:cNvPr>
          <p:cNvCxnSpPr/>
          <p:nvPr/>
        </p:nvCxnSpPr>
        <p:spPr>
          <a:xfrm>
            <a:off x="8709655" y="1549911"/>
            <a:ext cx="0" cy="969402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8979D7C-D9AA-9433-D479-4095A1280AAB}"/>
              </a:ext>
            </a:extLst>
          </p:cNvPr>
          <p:cNvCxnSpPr>
            <a:cxnSpLocks/>
          </p:cNvCxnSpPr>
          <p:nvPr/>
        </p:nvCxnSpPr>
        <p:spPr>
          <a:xfrm>
            <a:off x="8709655" y="2600814"/>
            <a:ext cx="0" cy="935383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809E3FA-D80B-3532-BB1F-6CE74CC7EFFB}"/>
              </a:ext>
            </a:extLst>
          </p:cNvPr>
          <p:cNvCxnSpPr>
            <a:cxnSpLocks/>
          </p:cNvCxnSpPr>
          <p:nvPr/>
        </p:nvCxnSpPr>
        <p:spPr>
          <a:xfrm>
            <a:off x="8709655" y="3628958"/>
            <a:ext cx="0" cy="546733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6F451B4-94B7-E642-D306-3B98E0B5F82D}"/>
              </a:ext>
            </a:extLst>
          </p:cNvPr>
          <p:cNvCxnSpPr>
            <a:cxnSpLocks/>
          </p:cNvCxnSpPr>
          <p:nvPr/>
        </p:nvCxnSpPr>
        <p:spPr>
          <a:xfrm>
            <a:off x="8709655" y="4261718"/>
            <a:ext cx="0" cy="546733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834FF4D-15D2-DB50-6622-358844B9013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08" y="848302"/>
            <a:ext cx="288000" cy="288000"/>
          </a:xfrm>
          <a:prstGeom prst="rect">
            <a:avLst/>
          </a:prstGeom>
        </p:spPr>
      </p:pic>
      <p:pic>
        <p:nvPicPr>
          <p:cNvPr id="66" name="Picture 65" descr="A grey and black logo&#10;&#10;Description automatically generated with medium confidence">
            <a:extLst>
              <a:ext uri="{FF2B5EF4-FFF2-40B4-BE49-F238E27FC236}">
                <a16:creationId xmlns:a16="http://schemas.microsoft.com/office/drawing/2014/main" id="{DFAA9612-20E0-5F33-0152-76810180B1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50" y="842937"/>
            <a:ext cx="288000" cy="288000"/>
          </a:xfrm>
          <a:prstGeom prst="rect">
            <a:avLst/>
          </a:prstGeom>
        </p:spPr>
      </p:pic>
      <p:pic>
        <p:nvPicPr>
          <p:cNvPr id="68" name="Picture 6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9771588-78F1-C19E-239B-0F62E7CC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37" y="842937"/>
            <a:ext cx="288000" cy="288000"/>
          </a:xfrm>
          <a:prstGeom prst="rect">
            <a:avLst/>
          </a:prstGeom>
        </p:spPr>
      </p:pic>
      <p:pic>
        <p:nvPicPr>
          <p:cNvPr id="70" name="Picture 6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DC7E3D0-7EA4-FD2D-A0E0-7AB032BF8A3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55" y="856511"/>
            <a:ext cx="288000" cy="288000"/>
          </a:xfrm>
          <a:prstGeom prst="rect">
            <a:avLst/>
          </a:prstGeom>
        </p:spPr>
      </p:pic>
      <p:pic>
        <p:nvPicPr>
          <p:cNvPr id="74" name="Picture 7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72BB67-9539-86E4-B7DF-8FC2E22E039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17" y="848227"/>
            <a:ext cx="288000" cy="288000"/>
          </a:xfrm>
          <a:prstGeom prst="rect">
            <a:avLst/>
          </a:prstGeom>
        </p:spPr>
      </p:pic>
      <p:pic>
        <p:nvPicPr>
          <p:cNvPr id="76" name="Picture 7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138D5D6-534D-E0F5-B79B-CDEC0DE3F8B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45" y="842937"/>
            <a:ext cx="288000" cy="28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4F4725-7FE8-0BEA-7F6D-839FBC1887B7}"/>
              </a:ext>
            </a:extLst>
          </p:cNvPr>
          <p:cNvCxnSpPr/>
          <p:nvPr/>
        </p:nvCxnSpPr>
        <p:spPr>
          <a:xfrm>
            <a:off x="1553418" y="2505274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DCD54-95E7-7BDE-2840-43F76111A8EF}"/>
              </a:ext>
            </a:extLst>
          </p:cNvPr>
          <p:cNvCxnSpPr>
            <a:cxnSpLocks/>
          </p:cNvCxnSpPr>
          <p:nvPr/>
        </p:nvCxnSpPr>
        <p:spPr>
          <a:xfrm>
            <a:off x="1553418" y="2963337"/>
            <a:ext cx="7266732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51DC4C-1BCB-9B5A-773B-E9D1BBDDB3ED}"/>
              </a:ext>
            </a:extLst>
          </p:cNvPr>
          <p:cNvCxnSpPr>
            <a:cxnSpLocks/>
          </p:cNvCxnSpPr>
          <p:nvPr/>
        </p:nvCxnSpPr>
        <p:spPr>
          <a:xfrm>
            <a:off x="6956919" y="2744368"/>
            <a:ext cx="1548000" cy="0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DC56EA0-9A14-9232-FA6D-FB656674DF91}"/>
              </a:ext>
            </a:extLst>
          </p:cNvPr>
          <p:cNvCxnSpPr>
            <a:cxnSpLocks/>
          </p:cNvCxnSpPr>
          <p:nvPr/>
        </p:nvCxnSpPr>
        <p:spPr>
          <a:xfrm>
            <a:off x="835615" y="2740400"/>
            <a:ext cx="1716406" cy="0"/>
          </a:xfrm>
          <a:prstGeom prst="line">
            <a:avLst/>
          </a:prstGeom>
          <a:ln w="6350">
            <a:solidFill>
              <a:schemeClr val="accent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7B8AA80-200F-0539-2E46-6FCEC99A8C86}"/>
              </a:ext>
            </a:extLst>
          </p:cNvPr>
          <p:cNvSpPr txBox="1"/>
          <p:nvPr/>
        </p:nvSpPr>
        <p:spPr>
          <a:xfrm>
            <a:off x="222074" y="516073"/>
            <a:ext cx="8626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DIGITAL BRIDGE FOR BUSINESS TRANSFORMATION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AFD60C-8140-B5C4-E61B-98307F9BF8D6}"/>
              </a:ext>
            </a:extLst>
          </p:cNvPr>
          <p:cNvSpPr txBox="1"/>
          <p:nvPr/>
        </p:nvSpPr>
        <p:spPr>
          <a:xfrm>
            <a:off x="3516527" y="1222328"/>
            <a:ext cx="55145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Retail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99F74C-2518-22A3-C1FF-57D2E94B779A}"/>
              </a:ext>
            </a:extLst>
          </p:cNvPr>
          <p:cNvSpPr txBox="1"/>
          <p:nvPr/>
        </p:nvSpPr>
        <p:spPr>
          <a:xfrm>
            <a:off x="4256183" y="1222328"/>
            <a:ext cx="699723" cy="255389"/>
          </a:xfrm>
          <a:prstGeom prst="roundRect">
            <a:avLst/>
          </a:prstGeom>
          <a:solidFill>
            <a:schemeClr val="tx2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Logistics </a:t>
            </a:r>
            <a:endParaRPr kumimoji="0" lang="en-IN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3E9A4D5-E4C7-2ED1-E9EB-A67D7A6B914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253" y="848227"/>
            <a:ext cx="288000" cy="28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7285AF-E0AF-4BBE-28F7-9BD6A39A4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018" y="848227"/>
            <a:ext cx="288000" cy="288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FB34C7-5284-E8B7-A327-76D47339FE06}"/>
              </a:ext>
            </a:extLst>
          </p:cNvPr>
          <p:cNvSpPr txBox="1"/>
          <p:nvPr/>
        </p:nvSpPr>
        <p:spPr>
          <a:xfrm>
            <a:off x="3112477" y="-5187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7A1F92D-AD6B-A4ED-A180-41E7EB4A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56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24007B-9127-C0FE-8E8B-C6241B3DDD1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>
              <a:defRPr/>
            </a:pPr>
            <a:endParaRPr lang="en-IN" sz="18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32C9A-3950-1E5A-5BBD-4D42C3F39A21}"/>
              </a:ext>
            </a:extLst>
          </p:cNvPr>
          <p:cNvSpPr txBox="1"/>
          <p:nvPr/>
        </p:nvSpPr>
        <p:spPr>
          <a:xfrm>
            <a:off x="1767118" y="4093804"/>
            <a:ext cx="570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66">
              <a:spcAft>
                <a:spcPts val="600"/>
              </a:spcAft>
              <a:defRPr/>
            </a:pPr>
            <a:r>
              <a:rPr lang="en-IN" sz="2800">
                <a:solidFill>
                  <a:prstClr val="white"/>
                </a:solidFill>
                <a:latin typeface="Trebuchet MS" panose="020B0603020202020204" pitchFamily="34" charset="0"/>
              </a:rPr>
              <a:t>Thank You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0A5927-F0A3-9D94-3524-6ACA9E6F517A}"/>
              </a:ext>
            </a:extLst>
          </p:cNvPr>
          <p:cNvGrpSpPr/>
          <p:nvPr/>
        </p:nvGrpSpPr>
        <p:grpSpPr>
          <a:xfrm>
            <a:off x="1718134" y="1136586"/>
            <a:ext cx="5732705" cy="948743"/>
            <a:chOff x="323850" y="2753261"/>
            <a:chExt cx="8496300" cy="14061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B60B1-3325-27EA-2F3F-BEC7F0EF10AC}"/>
                </a:ext>
              </a:extLst>
            </p:cNvPr>
            <p:cNvSpPr txBox="1"/>
            <p:nvPr/>
          </p:nvSpPr>
          <p:spPr>
            <a:xfrm>
              <a:off x="323850" y="2753261"/>
              <a:ext cx="8496300" cy="104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en-US" sz="4000" b="1">
                  <a:solidFill>
                    <a:srgbClr val="BED730"/>
                  </a:solidFill>
                  <a:latin typeface="Trebuchet MS"/>
                </a:rPr>
                <a:t>Tried  Tested  Trusted</a:t>
              </a:r>
              <a:endParaRPr lang="en-IN" sz="4000" b="1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198489-A54F-9DE7-3B74-4C2422284570}"/>
                </a:ext>
              </a:extLst>
            </p:cNvPr>
            <p:cNvSpPr txBox="1"/>
            <p:nvPr/>
          </p:nvSpPr>
          <p:spPr>
            <a:xfrm>
              <a:off x="489373" y="3657608"/>
              <a:ext cx="8330777" cy="50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>
                <a:defRPr/>
              </a:pPr>
              <a:r>
                <a:rPr lang="en-US" sz="1600" b="1">
                  <a:solidFill>
                    <a:prstClr val="white"/>
                  </a:solidFill>
                  <a:latin typeface="Trebuchet MS"/>
                </a:rPr>
                <a:t>Your digital infrastructure partner for over 25 years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18B5EA-73D3-1DFE-E9AB-2C0724B83566}"/>
                </a:ext>
              </a:extLst>
            </p:cNvPr>
            <p:cNvSpPr/>
            <p:nvPr/>
          </p:nvSpPr>
          <p:spPr>
            <a:xfrm>
              <a:off x="228984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CC286C-0C55-6539-0A6A-16706C54AE86}"/>
                </a:ext>
              </a:extLst>
            </p:cNvPr>
            <p:cNvSpPr/>
            <p:nvPr/>
          </p:nvSpPr>
          <p:spPr>
            <a:xfrm>
              <a:off x="502797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A024D9-4A9D-9349-7CF1-DFEFE490C776}"/>
                </a:ext>
              </a:extLst>
            </p:cNvPr>
            <p:cNvSpPr/>
            <p:nvPr/>
          </p:nvSpPr>
          <p:spPr>
            <a:xfrm>
              <a:off x="8128425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</p:grpSp>
      <p:pic>
        <p:nvPicPr>
          <p:cNvPr id="37" name="Picture 2" descr="Image result for sify logo">
            <a:extLst>
              <a:ext uri="{FF2B5EF4-FFF2-40B4-BE49-F238E27FC236}">
                <a16:creationId xmlns:a16="http://schemas.microsoft.com/office/drawing/2014/main" id="{EC67CE75-B098-BA2C-AEB6-ED420B2DF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91" y="234502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2AB10-2064-77EC-B5AD-6A162D606387}"/>
              </a:ext>
            </a:extLst>
          </p:cNvPr>
          <p:cNvGrpSpPr/>
          <p:nvPr/>
        </p:nvGrpSpPr>
        <p:grpSpPr>
          <a:xfrm>
            <a:off x="483929" y="2565720"/>
            <a:ext cx="945000" cy="894286"/>
            <a:chOff x="444173" y="2556318"/>
            <a:chExt cx="945000" cy="894286"/>
          </a:xfrm>
        </p:grpSpPr>
        <p:sp>
          <p:nvSpPr>
            <p:cNvPr id="7" name="Flowchart: Connector 3">
              <a:extLst>
                <a:ext uri="{FF2B5EF4-FFF2-40B4-BE49-F238E27FC236}">
                  <a16:creationId xmlns:a16="http://schemas.microsoft.com/office/drawing/2014/main" id="{B6DDA099-8BEE-BB84-2E44-A57A4A328DF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648960" y="2556318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9D187E-BE58-D3C3-D950-8587F89C002E}"/>
                </a:ext>
              </a:extLst>
            </p:cNvPr>
            <p:cNvSpPr txBox="1"/>
            <p:nvPr/>
          </p:nvSpPr>
          <p:spPr>
            <a:xfrm>
              <a:off x="444173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Network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Infra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D6C9173-E925-B8E8-EAEA-29D72BEF2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540" y="2664164"/>
              <a:ext cx="296267" cy="33464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A2BBF5-3296-7BEC-AAA1-4B5BC250F0C2}"/>
              </a:ext>
            </a:extLst>
          </p:cNvPr>
          <p:cNvGrpSpPr/>
          <p:nvPr/>
        </p:nvGrpSpPr>
        <p:grpSpPr>
          <a:xfrm>
            <a:off x="5656784" y="2565722"/>
            <a:ext cx="945000" cy="886833"/>
            <a:chOff x="5726469" y="2563772"/>
            <a:chExt cx="945000" cy="886832"/>
          </a:xfrm>
        </p:grpSpPr>
        <p:sp>
          <p:nvSpPr>
            <p:cNvPr id="17" name="Flowchart: Connector 19">
              <a:extLst>
                <a:ext uri="{FF2B5EF4-FFF2-40B4-BE49-F238E27FC236}">
                  <a16:creationId xmlns:a16="http://schemas.microsoft.com/office/drawing/2014/main" id="{1E6BA7D2-269F-8266-37AB-2B4DB75D4CA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5931256" y="2563772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65CCB-1060-75F6-747E-4D3AC4AC5B5E}"/>
                </a:ext>
              </a:extLst>
            </p:cNvPr>
            <p:cNvSpPr txBox="1"/>
            <p:nvPr/>
          </p:nvSpPr>
          <p:spPr>
            <a:xfrm>
              <a:off x="5726469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Digital Apps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DEBFA4B-A71C-2F7B-B8CB-215CB2F7A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32617" y="2671618"/>
              <a:ext cx="332707" cy="33464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696BCE-DD40-9C3B-EDCB-8A47889FC960}"/>
              </a:ext>
            </a:extLst>
          </p:cNvPr>
          <p:cNvGrpSpPr/>
          <p:nvPr/>
        </p:nvGrpSpPr>
        <p:grpSpPr>
          <a:xfrm>
            <a:off x="6691355" y="2565722"/>
            <a:ext cx="945000" cy="886833"/>
            <a:chOff x="6784264" y="2563771"/>
            <a:chExt cx="945000" cy="886833"/>
          </a:xfrm>
        </p:grpSpPr>
        <p:sp>
          <p:nvSpPr>
            <p:cNvPr id="19" name="Flowchart: Connector 21">
              <a:extLst>
                <a:ext uri="{FF2B5EF4-FFF2-40B4-BE49-F238E27FC236}">
                  <a16:creationId xmlns:a16="http://schemas.microsoft.com/office/drawing/2014/main" id="{A1D0A54F-5C45-9EED-1439-01FD150A8D0E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6989051" y="2563771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7647D1-76A1-EA24-D385-0B6FA2E95AF7}"/>
                </a:ext>
              </a:extLst>
            </p:cNvPr>
            <p:cNvSpPr txBox="1"/>
            <p:nvPr/>
          </p:nvSpPr>
          <p:spPr>
            <a:xfrm>
              <a:off x="6784264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Industry Apps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7" name="Picture 2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DE3FCA9-2F98-1C63-BD50-BA65C2F05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416" y="2686424"/>
              <a:ext cx="404697" cy="34637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61EA61-BEEF-5EA9-48A3-9C469BA043A2}"/>
              </a:ext>
            </a:extLst>
          </p:cNvPr>
          <p:cNvGrpSpPr/>
          <p:nvPr/>
        </p:nvGrpSpPr>
        <p:grpSpPr>
          <a:xfrm>
            <a:off x="4622213" y="2565720"/>
            <a:ext cx="945000" cy="892360"/>
            <a:chOff x="4675343" y="2558244"/>
            <a:chExt cx="945000" cy="892360"/>
          </a:xfrm>
        </p:grpSpPr>
        <p:sp>
          <p:nvSpPr>
            <p:cNvPr id="13" name="Flowchart: Connector 13">
              <a:extLst>
                <a:ext uri="{FF2B5EF4-FFF2-40B4-BE49-F238E27FC236}">
                  <a16:creationId xmlns:a16="http://schemas.microsoft.com/office/drawing/2014/main" id="{60CF8CE0-C886-9125-545B-024F154502A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880130" y="2558244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6F55AB-1E6E-D050-40F0-751A6A94EC1B}"/>
                </a:ext>
              </a:extLst>
            </p:cNvPr>
            <p:cNvSpPr txBox="1"/>
            <p:nvPr/>
          </p:nvSpPr>
          <p:spPr>
            <a:xfrm>
              <a:off x="4675343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Cloud &amp; IT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9" name="Picture 2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9D569C8-7CA3-2DA2-28A0-0320D5606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648" y="2648839"/>
              <a:ext cx="384392" cy="36931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4A6B21-06EE-0C61-C912-530259C05D1B}"/>
              </a:ext>
            </a:extLst>
          </p:cNvPr>
          <p:cNvGrpSpPr/>
          <p:nvPr/>
        </p:nvGrpSpPr>
        <p:grpSpPr>
          <a:xfrm>
            <a:off x="2553071" y="2565723"/>
            <a:ext cx="945000" cy="879378"/>
            <a:chOff x="2568712" y="2571226"/>
            <a:chExt cx="945000" cy="879378"/>
          </a:xfrm>
        </p:grpSpPr>
        <p:sp>
          <p:nvSpPr>
            <p:cNvPr id="9" name="Flowchart: Connector 7">
              <a:extLst>
                <a:ext uri="{FF2B5EF4-FFF2-40B4-BE49-F238E27FC236}">
                  <a16:creationId xmlns:a16="http://schemas.microsoft.com/office/drawing/2014/main" id="{74F58237-A978-E081-987A-A2BB03A2ABE7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73498" y="2571226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0831A9-B8C8-4D2B-C1B5-3E6FD55410E8}"/>
                </a:ext>
              </a:extLst>
            </p:cNvPr>
            <p:cNvSpPr txBox="1"/>
            <p:nvPr/>
          </p:nvSpPr>
          <p:spPr>
            <a:xfrm>
              <a:off x="2568712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pt-BR" sz="750">
                  <a:solidFill>
                    <a:prstClr val="white"/>
                  </a:solidFill>
                  <a:latin typeface="TheSansOffice" panose="020B0503040302060204"/>
                </a:rPr>
                <a:t>Data Center</a:t>
              </a:r>
            </a:p>
            <a:p>
              <a:pPr algn="ctr" defTabSz="685783">
                <a:defRPr/>
              </a:pPr>
              <a:r>
                <a:rPr lang="pt-BR" sz="750">
                  <a:solidFill>
                    <a:prstClr val="white"/>
                  </a:solidFill>
                  <a:latin typeface="TheSansOffice" panose="020B0503040302060204"/>
                </a:rPr>
                <a:t>Colo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30" name="Picture 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9E55E8B-806B-EC65-A0F1-C0A91EC0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0180" y="2639048"/>
              <a:ext cx="342065" cy="35662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240F7B-D242-AD24-D938-010189C2EE9B}"/>
              </a:ext>
            </a:extLst>
          </p:cNvPr>
          <p:cNvGrpSpPr/>
          <p:nvPr/>
        </p:nvGrpSpPr>
        <p:grpSpPr>
          <a:xfrm>
            <a:off x="3587642" y="2565720"/>
            <a:ext cx="945000" cy="892360"/>
            <a:chOff x="4099500" y="2558244"/>
            <a:chExt cx="945000" cy="892360"/>
          </a:xfrm>
        </p:grpSpPr>
        <p:sp>
          <p:nvSpPr>
            <p:cNvPr id="25" name="Flowchart: Connector 43">
              <a:extLst>
                <a:ext uri="{FF2B5EF4-FFF2-40B4-BE49-F238E27FC236}">
                  <a16:creationId xmlns:a16="http://schemas.microsoft.com/office/drawing/2014/main" id="{D62CC28D-5A88-3B65-18A9-47E447ECBB32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304287" y="2558244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66FB86-314A-B782-D769-C1E8F62EC723}"/>
                </a:ext>
              </a:extLst>
            </p:cNvPr>
            <p:cNvSpPr txBox="1"/>
            <p:nvPr/>
          </p:nvSpPr>
          <p:spPr>
            <a:xfrm>
              <a:off x="4099500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CloudInfinit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Ent. Cloud Infra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85BF58-EB01-1F36-4E40-BBBD0418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69911" y="2688163"/>
              <a:ext cx="404178" cy="25494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CF1548-6C19-20C9-32FE-3A32C9EF182F}"/>
              </a:ext>
            </a:extLst>
          </p:cNvPr>
          <p:cNvGrpSpPr/>
          <p:nvPr/>
        </p:nvGrpSpPr>
        <p:grpSpPr>
          <a:xfrm>
            <a:off x="1518500" y="2565720"/>
            <a:ext cx="945000" cy="869614"/>
            <a:chOff x="1508631" y="2580990"/>
            <a:chExt cx="945000" cy="869614"/>
          </a:xfrm>
        </p:grpSpPr>
        <p:sp>
          <p:nvSpPr>
            <p:cNvPr id="6" name="Flowchart: Connector 11">
              <a:extLst>
                <a:ext uri="{FF2B5EF4-FFF2-40B4-BE49-F238E27FC236}">
                  <a16:creationId xmlns:a16="http://schemas.microsoft.com/office/drawing/2014/main" id="{E72D2A5C-A44C-AA19-F472-418C1B4E5333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1713418" y="2580990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075E7D-EE06-B640-FC4E-B6592E6A0A4E}"/>
                </a:ext>
              </a:extLst>
            </p:cNvPr>
            <p:cNvSpPr txBox="1"/>
            <p:nvPr/>
          </p:nvSpPr>
          <p:spPr>
            <a:xfrm>
              <a:off x="1508631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Network Digital 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CD0ADC3-22CF-23AB-5FB3-818F9FB5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776109" y="2665997"/>
              <a:ext cx="410045" cy="37438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CCD0EF-B7F8-8C8F-3127-BDF1B71AAFBB}"/>
              </a:ext>
            </a:extLst>
          </p:cNvPr>
          <p:cNvGrpSpPr/>
          <p:nvPr/>
        </p:nvGrpSpPr>
        <p:grpSpPr>
          <a:xfrm>
            <a:off x="7725925" y="2565720"/>
            <a:ext cx="945000" cy="862162"/>
            <a:chOff x="7837240" y="2588442"/>
            <a:chExt cx="945000" cy="862162"/>
          </a:xfrm>
        </p:grpSpPr>
        <p:sp>
          <p:nvSpPr>
            <p:cNvPr id="39" name="Flowchart: Connector 15">
              <a:extLst>
                <a:ext uri="{FF2B5EF4-FFF2-40B4-BE49-F238E27FC236}">
                  <a16:creationId xmlns:a16="http://schemas.microsoft.com/office/drawing/2014/main" id="{EF5804E3-F30F-9533-8F76-8160B0C28DB8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8042026" y="2588442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299">
                <a:defRPr/>
              </a:pPr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808E0DD-D43B-C955-C1A4-7F33670D93AE}"/>
                </a:ext>
              </a:extLst>
            </p:cNvPr>
            <p:cNvSpPr txBox="1"/>
            <p:nvPr/>
          </p:nvSpPr>
          <p:spPr>
            <a:xfrm>
              <a:off x="7837240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Security </a:t>
              </a:r>
            </a:p>
            <a:p>
              <a:pPr algn="ctr" defTabSz="685783">
                <a:defRPr/>
              </a:pPr>
              <a:r>
                <a:rPr lang="en-IN" sz="75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75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DD9D8F3-3354-E27C-DEA2-C96D393F7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184046" y="2703288"/>
              <a:ext cx="251389" cy="33464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4E456D-A8A5-0276-9DAF-E12CFE60786F}"/>
              </a:ext>
            </a:extLst>
          </p:cNvPr>
          <p:cNvGrpSpPr/>
          <p:nvPr/>
        </p:nvGrpSpPr>
        <p:grpSpPr>
          <a:xfrm>
            <a:off x="2134372" y="363096"/>
            <a:ext cx="5003619" cy="825971"/>
            <a:chOff x="3223210" y="471004"/>
            <a:chExt cx="6671491" cy="11012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72ADBCF-877A-A032-CB7B-DD0A8EA47B0F}"/>
                </a:ext>
              </a:extLst>
            </p:cNvPr>
            <p:cNvGrpSpPr/>
            <p:nvPr/>
          </p:nvGrpSpPr>
          <p:grpSpPr>
            <a:xfrm>
              <a:off x="3223210" y="476221"/>
              <a:ext cx="6671491" cy="940804"/>
              <a:chOff x="3043447" y="307145"/>
              <a:chExt cx="5003617" cy="70560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0C3085-C98C-4490-F3E1-60989DBD82C8}"/>
                  </a:ext>
                </a:extLst>
              </p:cNvPr>
              <p:cNvSpPr txBox="1"/>
              <p:nvPr/>
            </p:nvSpPr>
            <p:spPr>
              <a:xfrm>
                <a:off x="3043447" y="674194"/>
                <a:ext cx="9810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Award for Sustainability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DC3DD2-F5C8-7CC2-B40E-5AB7B192C698}"/>
                  </a:ext>
                </a:extLst>
              </p:cNvPr>
              <p:cNvSpPr txBox="1"/>
              <p:nvPr/>
            </p:nvSpPr>
            <p:spPr>
              <a:xfrm>
                <a:off x="4138580" y="674194"/>
                <a:ext cx="8678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Innovation in Data Center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FA783B9-1ABB-2365-8B9D-CC85D219BAD5}"/>
                  </a:ext>
                </a:extLst>
              </p:cNvPr>
              <p:cNvSpPr txBox="1"/>
              <p:nvPr/>
            </p:nvSpPr>
            <p:spPr>
              <a:xfrm>
                <a:off x="6112195" y="646937"/>
                <a:ext cx="1061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Best in </a:t>
                </a:r>
              </a:p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Services Industry</a:t>
                </a:r>
              </a:p>
            </p:txBody>
          </p:sp>
          <p:pic>
            <p:nvPicPr>
              <p:cNvPr id="45" name="Picture 44" descr="A logo with a sun&#10;&#10;Description automatically generated">
                <a:extLst>
                  <a:ext uri="{FF2B5EF4-FFF2-40B4-BE49-F238E27FC236}">
                    <a16:creationId xmlns:a16="http://schemas.microsoft.com/office/drawing/2014/main" id="{E0ACB252-53EC-8845-34D4-BCC3DFD20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2994" y="340439"/>
                <a:ext cx="659013" cy="309942"/>
              </a:xfrm>
              <a:prstGeom prst="rect">
                <a:avLst/>
              </a:prstGeom>
            </p:spPr>
          </p:pic>
          <p:pic>
            <p:nvPicPr>
              <p:cNvPr id="52" name="Picture 51" descr="A blue and black logo&#10;&#10;Description automatically generated">
                <a:extLst>
                  <a:ext uri="{FF2B5EF4-FFF2-40B4-BE49-F238E27FC236}">
                    <a16:creationId xmlns:a16="http://schemas.microsoft.com/office/drawing/2014/main" id="{61F6B167-7B12-75BE-BFAB-BE496966F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39438" y="307145"/>
                <a:ext cx="434385" cy="320776"/>
              </a:xfrm>
              <a:prstGeom prst="rect">
                <a:avLst/>
              </a:prstGeom>
            </p:spPr>
          </p:pic>
          <p:pic>
            <p:nvPicPr>
              <p:cNvPr id="53" name="Picture 52" descr="A red white and blue sign&#10;&#10;Description automatically generated">
                <a:extLst>
                  <a:ext uri="{FF2B5EF4-FFF2-40B4-BE49-F238E27FC236}">
                    <a16:creationId xmlns:a16="http://schemas.microsoft.com/office/drawing/2014/main" id="{83ADAD85-30A6-A069-EE36-B942D0D2C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1565" y="322322"/>
                <a:ext cx="724792" cy="338554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71B3BFE-084C-A81C-8440-2AA63E6F5A54}"/>
                  </a:ext>
                </a:extLst>
              </p:cNvPr>
              <p:cNvSpPr txBox="1"/>
              <p:nvPr/>
            </p:nvSpPr>
            <p:spPr>
              <a:xfrm>
                <a:off x="6985170" y="652826"/>
                <a:ext cx="1061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/>
                <a:r>
                  <a:rPr lang="en-US" sz="800">
                    <a:solidFill>
                      <a:prstClr val="white"/>
                    </a:solidFill>
                    <a:latin typeface="Trebuchet MS"/>
                  </a:rPr>
                  <a:t>Managed Network Services - MQ</a:t>
                </a: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A6D6C1DA-D90E-C2D5-29E2-FB4E59917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37103" y="378927"/>
                <a:ext cx="659013" cy="151572"/>
              </a:xfrm>
              <a:prstGeom prst="rect">
                <a:avLst/>
              </a:prstGeom>
            </p:spPr>
          </p:pic>
        </p:grpSp>
        <p:pic>
          <p:nvPicPr>
            <p:cNvPr id="15" name="Picture 14" descr="Logos &amp; Brand Guidelines | NVIDIA">
              <a:extLst>
                <a:ext uri="{FF2B5EF4-FFF2-40B4-BE49-F238E27FC236}">
                  <a16:creationId xmlns:a16="http://schemas.microsoft.com/office/drawing/2014/main" id="{D157B8E9-CCE0-490A-5626-628235B6D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668" y="471004"/>
              <a:ext cx="800933" cy="44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D66AFA-648F-DD04-552E-23BEE82611AD}"/>
                </a:ext>
              </a:extLst>
            </p:cNvPr>
            <p:cNvSpPr txBox="1"/>
            <p:nvPr/>
          </p:nvSpPr>
          <p:spPr>
            <a:xfrm>
              <a:off x="5705449" y="956745"/>
              <a:ext cx="198137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09585">
                <a:defRPr sz="1067">
                  <a:solidFill>
                    <a:prstClr val="white"/>
                  </a:solidFill>
                  <a:latin typeface="Trebuchet MS"/>
                </a:defRPr>
              </a:lvl1pPr>
            </a:lstStyle>
            <a:p>
              <a:r>
                <a:rPr lang="en-US" sz="800"/>
                <a:t>India’s 1</a:t>
              </a:r>
              <a:r>
                <a:rPr lang="en-US" sz="800" baseline="30000"/>
                <a:t>st</a:t>
              </a:r>
              <a:r>
                <a:rPr lang="en-US" sz="800"/>
                <a:t> Nvidia </a:t>
              </a:r>
            </a:p>
            <a:p>
              <a:r>
                <a:rPr lang="en-US" sz="800"/>
                <a:t>DGX Ready Liquid &amp; </a:t>
              </a:r>
            </a:p>
            <a:p>
              <a:r>
                <a:rPr lang="en-US" sz="800"/>
                <a:t>Air Cooled DCs</a:t>
              </a:r>
              <a:endParaRPr lang="en-IN" sz="800"/>
            </a:p>
          </p:txBody>
        </p:sp>
      </p:grpSp>
    </p:spTree>
    <p:extLst>
      <p:ext uri="{BB962C8B-B14F-4D97-AF65-F5344CB8AC3E}">
        <p14:creationId xmlns:p14="http://schemas.microsoft.com/office/powerpoint/2010/main" val="23487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B44FB4-620B-84C7-5741-35E6E8F3A7D7}"/>
              </a:ext>
            </a:extLst>
          </p:cNvPr>
          <p:cNvSpPr/>
          <p:nvPr/>
        </p:nvSpPr>
        <p:spPr>
          <a:xfrm>
            <a:off x="10258" y="2587240"/>
            <a:ext cx="9144000" cy="1524281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3B6B5B-AD22-BDD5-D31D-E54F89F31528}"/>
              </a:ext>
            </a:extLst>
          </p:cNvPr>
          <p:cNvSpPr/>
          <p:nvPr/>
        </p:nvSpPr>
        <p:spPr>
          <a:xfrm>
            <a:off x="-15387" y="4111521"/>
            <a:ext cx="9174774" cy="620817"/>
          </a:xfrm>
          <a:prstGeom prst="rect">
            <a:avLst/>
          </a:prstGeom>
          <a:solidFill>
            <a:srgbClr val="10253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AE6D4B-F8B0-03C2-51F0-F42494EF3FAB}"/>
              </a:ext>
            </a:extLst>
          </p:cNvPr>
          <p:cNvCxnSpPr>
            <a:cxnSpLocks/>
          </p:cNvCxnSpPr>
          <p:nvPr/>
        </p:nvCxnSpPr>
        <p:spPr>
          <a:xfrm>
            <a:off x="10258" y="2571750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D7BA0059-A1AB-C1DA-FC56-DEF6DE1446E1}"/>
              </a:ext>
            </a:extLst>
          </p:cNvPr>
          <p:cNvSpPr/>
          <p:nvPr/>
        </p:nvSpPr>
        <p:spPr>
          <a:xfrm>
            <a:off x="341752" y="997931"/>
            <a:ext cx="2340000" cy="1584000"/>
          </a:xfrm>
          <a:prstGeom prst="wedgeRectCallout">
            <a:avLst/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6316D6CC-F358-7626-83AC-A121FD84A0AB}"/>
              </a:ext>
            </a:extLst>
          </p:cNvPr>
          <p:cNvSpPr/>
          <p:nvPr/>
        </p:nvSpPr>
        <p:spPr>
          <a:xfrm>
            <a:off x="3409237" y="997931"/>
            <a:ext cx="2340000" cy="1584000"/>
          </a:xfrm>
          <a:prstGeom prst="wedgeRectCallout">
            <a:avLst/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4BF78795-44B4-CE86-511E-6FB4A095DD9E}"/>
              </a:ext>
            </a:extLst>
          </p:cNvPr>
          <p:cNvSpPr/>
          <p:nvPr/>
        </p:nvSpPr>
        <p:spPr>
          <a:xfrm>
            <a:off x="6462305" y="997931"/>
            <a:ext cx="2340000" cy="1584000"/>
          </a:xfrm>
          <a:prstGeom prst="wedgeRectCallout">
            <a:avLst/>
          </a:prstGeom>
          <a:noFill/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BE4A6-B9F6-0876-1C8E-E7B1679DE823}"/>
              </a:ext>
            </a:extLst>
          </p:cNvPr>
          <p:cNvSpPr txBox="1"/>
          <p:nvPr/>
        </p:nvSpPr>
        <p:spPr>
          <a:xfrm>
            <a:off x="341752" y="1960168"/>
            <a:ext cx="234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IN" sz="1400" b="1">
                <a:solidFill>
                  <a:prstClr val="white"/>
                </a:solidFill>
                <a:latin typeface="Trebuchet MS"/>
              </a:rPr>
              <a:t>NETWORK </a:t>
            </a:r>
          </a:p>
          <a:p>
            <a:pPr algn="ctr" defTabSz="457189"/>
            <a:r>
              <a:rPr lang="en-IN" sz="1400" b="1">
                <a:solidFill>
                  <a:prstClr val="white"/>
                </a:solidFill>
                <a:latin typeface="Trebuchet MS"/>
              </a:rPr>
              <a:t>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035E3-C5B1-D49B-6F2B-BF4264990A61}"/>
              </a:ext>
            </a:extLst>
          </p:cNvPr>
          <p:cNvSpPr txBox="1"/>
          <p:nvPr/>
        </p:nvSpPr>
        <p:spPr>
          <a:xfrm>
            <a:off x="341752" y="2812206"/>
            <a:ext cx="2340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IN" sz="1500" b="1">
                <a:solidFill>
                  <a:srgbClr val="BED730"/>
                </a:solidFill>
                <a:latin typeface="Trebuchet MS"/>
              </a:rPr>
              <a:t>Sify Technologies Ltd.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4ACAA-E374-2F67-8683-993A97F286DD}"/>
              </a:ext>
            </a:extLst>
          </p:cNvPr>
          <p:cNvSpPr txBox="1"/>
          <p:nvPr/>
        </p:nvSpPr>
        <p:spPr>
          <a:xfrm>
            <a:off x="3217186" y="1960168"/>
            <a:ext cx="2724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IN" sz="1400" b="1">
                <a:solidFill>
                  <a:prstClr val="white"/>
                </a:solidFill>
                <a:latin typeface="Trebuchet MS"/>
              </a:rPr>
              <a:t>DATA CENTER </a:t>
            </a:r>
            <a:br>
              <a:rPr lang="en-IN" sz="1400" b="1">
                <a:solidFill>
                  <a:prstClr val="white"/>
                </a:solidFill>
                <a:latin typeface="Trebuchet MS"/>
              </a:rPr>
            </a:br>
            <a:r>
              <a:rPr lang="en-IN" sz="1400" b="1">
                <a:solidFill>
                  <a:prstClr val="white"/>
                </a:solidFill>
                <a:latin typeface="Trebuchet MS"/>
              </a:rPr>
              <a:t>COLOCATION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02813A-68E0-CFC9-90F9-9874AA272735}"/>
              </a:ext>
            </a:extLst>
          </p:cNvPr>
          <p:cNvSpPr txBox="1"/>
          <p:nvPr/>
        </p:nvSpPr>
        <p:spPr>
          <a:xfrm>
            <a:off x="3409237" y="2839654"/>
            <a:ext cx="2351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IN" sz="1500" b="1">
                <a:solidFill>
                  <a:srgbClr val="BED730"/>
                </a:solidFill>
                <a:latin typeface="Trebuchet MS"/>
              </a:rPr>
              <a:t>Sify Infinit Spaces Ltd.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DC88C-43AA-593A-C817-07912AC6404C}"/>
              </a:ext>
            </a:extLst>
          </p:cNvPr>
          <p:cNvSpPr txBox="1"/>
          <p:nvPr/>
        </p:nvSpPr>
        <p:spPr>
          <a:xfrm>
            <a:off x="6462305" y="1960168"/>
            <a:ext cx="234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IN" sz="1400" b="1">
                <a:solidFill>
                  <a:prstClr val="white"/>
                </a:solidFill>
                <a:latin typeface="Trebuchet MS"/>
              </a:rPr>
              <a:t>CLOUD &amp; DIGITAL</a:t>
            </a:r>
          </a:p>
          <a:p>
            <a:pPr algn="ctr" defTabSz="457189"/>
            <a:r>
              <a:rPr lang="en-IN" sz="1400" b="1">
                <a:solidFill>
                  <a:prstClr val="white"/>
                </a:solidFill>
                <a:latin typeface="Trebuchet MS"/>
              </a:rPr>
              <a:t>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E5F94-27A6-D415-5505-290B0676681C}"/>
              </a:ext>
            </a:extLst>
          </p:cNvPr>
          <p:cNvSpPr txBox="1"/>
          <p:nvPr/>
        </p:nvSpPr>
        <p:spPr>
          <a:xfrm>
            <a:off x="6462249" y="2828665"/>
            <a:ext cx="23579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IN" sz="1500" b="1">
                <a:solidFill>
                  <a:srgbClr val="BED730"/>
                </a:solidFill>
                <a:latin typeface="Trebuchet MS"/>
              </a:rPr>
              <a:t>Sify Digital Services Ltd.</a:t>
            </a:r>
          </a:p>
        </p:txBody>
      </p:sp>
      <p:pic>
        <p:nvPicPr>
          <p:cNvPr id="22" name="Picture 21" descr="A picture containing vector graphics, window&#10;&#10;Description automatically generated">
            <a:extLst>
              <a:ext uri="{FF2B5EF4-FFF2-40B4-BE49-F238E27FC236}">
                <a16:creationId xmlns:a16="http://schemas.microsoft.com/office/drawing/2014/main" id="{237DFB0B-1E3C-4869-D331-8B70F9FCF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2" y="993752"/>
            <a:ext cx="1080000" cy="1080000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0A490F28-00A6-48E8-72AA-67E7DCF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37" y="993752"/>
            <a:ext cx="1080000" cy="1080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8DE27A8-0569-F08C-2280-78A2C9E67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05" y="993752"/>
            <a:ext cx="1080000" cy="10800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6D5FE3F-3ED1-454E-4112-87109F5C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000" dirty="0"/>
              <a:t>SIFY GROUP COMPANIES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61CEB36-7B3F-2F05-59D2-5059BE681DEC}"/>
              </a:ext>
            </a:extLst>
          </p:cNvPr>
          <p:cNvSpPr txBox="1">
            <a:spLocks/>
          </p:cNvSpPr>
          <p:nvPr/>
        </p:nvSpPr>
        <p:spPr>
          <a:xfrm>
            <a:off x="1585313" y="4152849"/>
            <a:ext cx="5987847" cy="53816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6760" indent="-2267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rgbClr val="595959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568701" indent="-28570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rgbClr val="595959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142800" indent="-2285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2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920" indent="-2285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041" indent="-2285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161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1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1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241">
              <a:buNone/>
              <a:defRPr/>
            </a:pPr>
            <a:r>
              <a:rPr lang="en-US" sz="1200" kern="0" spc="-57" dirty="0">
                <a:solidFill>
                  <a:srgbClr val="BED730"/>
                </a:solidFill>
                <a:latin typeface="Trebuchet MS"/>
                <a:cs typeface="Arial" panose="020B0604020202020204" pitchFamily="34" charset="0"/>
                <a:sym typeface="Arial"/>
                <a:rtl val="0"/>
              </a:rPr>
              <a:t>Innovation led by Sify Ventures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45321-D704-0E15-84EF-48C20AE0DB0D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97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C6B6-6B3F-2A57-477A-59F92976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/>
              <a:t>Innovating TO STAY Relevant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309A2-C6CB-61E8-0B4F-423EE51CCD19}"/>
              </a:ext>
            </a:extLst>
          </p:cNvPr>
          <p:cNvGrpSpPr/>
          <p:nvPr/>
        </p:nvGrpSpPr>
        <p:grpSpPr>
          <a:xfrm>
            <a:off x="2113117" y="990399"/>
            <a:ext cx="1693635" cy="2944307"/>
            <a:chOff x="2041347" y="990399"/>
            <a:chExt cx="1693635" cy="2944307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0548F9F6-AE37-2899-0FCE-D24EBF1C30BD}"/>
                </a:ext>
              </a:extLst>
            </p:cNvPr>
            <p:cNvSpPr/>
            <p:nvPr/>
          </p:nvSpPr>
          <p:spPr>
            <a:xfrm>
              <a:off x="2041347" y="990399"/>
              <a:ext cx="1620000" cy="1070664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2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2006-2011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>
                  <a:latin typeface="Trebuchet MS" panose="020B0703020202090204" pitchFamily="34" charset="0"/>
                </a:rPr>
                <a:t>Data Explosion</a:t>
              </a:r>
              <a:endParaRPr lang="en-US" sz="900" b="1">
                <a:solidFill>
                  <a:srgbClr val="D9D9D9"/>
                </a:solidFill>
                <a:latin typeface="Trebuchet MS" panose="020B0703020202090204" pitchFamily="34" charset="0"/>
                <a:cs typeface="Segoe UI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DD62149-BF25-EB40-A66F-CBB212922B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45203" y="2284185"/>
              <a:ext cx="812288" cy="610910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6350">
              <a:noFill/>
              <a:prstDash val="sysDot"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vert="horz" wrap="square" lIns="90849" tIns="45425" rIns="90849" bIns="45425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665">
                <a:defRPr/>
              </a:pPr>
              <a:r>
                <a:rPr lang="en-US" sz="16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Sify 2.0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0D5A7B-7735-4F3F-7BDF-0A86D8D4BB24}"/>
                </a:ext>
              </a:extLst>
            </p:cNvPr>
            <p:cNvSpPr txBox="1"/>
            <p:nvPr/>
          </p:nvSpPr>
          <p:spPr>
            <a:xfrm>
              <a:off x="2385122" y="3056250"/>
              <a:ext cx="1349860" cy="376580"/>
            </a:xfrm>
            <a:prstGeom prst="rect">
              <a:avLst/>
            </a:prstGeom>
            <a:noFill/>
          </p:spPr>
          <p:txBody>
            <a:bodyPr wrap="square" lIns="68137" tIns="34069" rIns="68137" bIns="34069" rtlCol="0">
              <a:spAutoFit/>
            </a:bodyPr>
            <a:lstStyle/>
            <a:p>
              <a:pPr defTabSz="684499">
                <a:defRPr/>
              </a:pP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ENTERPRISE SERVICES COMPANY</a:t>
              </a:r>
              <a:endParaRPr lang="en-US" sz="10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C2ED22-4D95-B57B-3B65-D22B98208958}"/>
                </a:ext>
              </a:extLst>
            </p:cNvPr>
            <p:cNvSpPr txBox="1"/>
            <p:nvPr/>
          </p:nvSpPr>
          <p:spPr>
            <a:xfrm>
              <a:off x="2391671" y="3450404"/>
              <a:ext cx="1336763" cy="484302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99">
                <a:defRPr/>
              </a:pP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Launch of </a:t>
              </a: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MPLS &amp; </a:t>
              </a:r>
            </a:p>
            <a:p>
              <a:pPr defTabSz="684499">
                <a:defRPr/>
              </a:pP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Data Center services </a:t>
              </a: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 India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BE1B3-CFF5-3211-9B96-B44398D8AC49}"/>
              </a:ext>
            </a:extLst>
          </p:cNvPr>
          <p:cNvGrpSpPr/>
          <p:nvPr/>
        </p:nvGrpSpPr>
        <p:grpSpPr>
          <a:xfrm>
            <a:off x="3897917" y="990399"/>
            <a:ext cx="1707760" cy="2944307"/>
            <a:chOff x="3786056" y="990399"/>
            <a:chExt cx="1707760" cy="2944307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6A6A801A-CC2B-1978-43A9-C014CFEEFD99}"/>
                </a:ext>
              </a:extLst>
            </p:cNvPr>
            <p:cNvSpPr/>
            <p:nvPr/>
          </p:nvSpPr>
          <p:spPr>
            <a:xfrm>
              <a:off x="3786056" y="990399"/>
              <a:ext cx="1620000" cy="1070664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2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2012-2020</a:t>
              </a:r>
              <a:endParaRPr lang="en-US" sz="1200" b="1">
                <a:solidFill>
                  <a:srgbClr val="FFFFFF"/>
                </a:solidFill>
                <a:latin typeface="Trebuchet MS" panose="020B070302020209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1200">
                  <a:solidFill>
                    <a:srgbClr val="FFFFFF"/>
                  </a:solidFill>
                  <a:latin typeface="Trebuchet MS" panose="020B0703020202090204" pitchFamily="34" charset="0"/>
                </a:rPr>
                <a:t>Cloud Innovation</a:t>
              </a:r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3E2F4BF-A160-094E-B2AE-8F71794C66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89912" y="2284185"/>
              <a:ext cx="812288" cy="610910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6350">
              <a:noFill/>
              <a:prstDash val="sysDot"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vert="horz" wrap="square" lIns="90849" tIns="45425" rIns="90849" bIns="45425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665">
                <a:defRPr/>
              </a:pPr>
              <a:r>
                <a:rPr lang="en-US" sz="16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Sify 3.0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172E22-64C8-3F3A-8359-F689D4A4CFC4}"/>
                </a:ext>
              </a:extLst>
            </p:cNvPr>
            <p:cNvSpPr txBox="1"/>
            <p:nvPr/>
          </p:nvSpPr>
          <p:spPr>
            <a:xfrm>
              <a:off x="4132882" y="3056250"/>
              <a:ext cx="1360934" cy="530468"/>
            </a:xfrm>
            <a:prstGeom prst="rect">
              <a:avLst/>
            </a:prstGeom>
            <a:noFill/>
          </p:spPr>
          <p:txBody>
            <a:bodyPr wrap="square" lIns="68137" tIns="34069" rIns="68137" bIns="34069" rtlCol="0">
              <a:spAutoFit/>
            </a:bodyPr>
            <a:lstStyle/>
            <a:p>
              <a:pPr defTabSz="684499">
                <a:defRPr/>
              </a:pP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DIGITAL ICT SERVICES PROVIDER</a:t>
              </a:r>
            </a:p>
            <a:p>
              <a:pPr defTabSz="684499">
                <a:defRPr/>
              </a:pPr>
              <a:endParaRPr lang="en-US" sz="10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2324D8-352B-E79A-4C57-55AF5F7FAB99}"/>
                </a:ext>
              </a:extLst>
            </p:cNvPr>
            <p:cNvSpPr txBox="1"/>
            <p:nvPr/>
          </p:nvSpPr>
          <p:spPr>
            <a:xfrm>
              <a:off x="4132882" y="3450404"/>
              <a:ext cx="1360934" cy="484302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99">
                <a:defRPr/>
              </a:pP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Launch of Enterprise </a:t>
              </a: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Cloud platform &amp; Hybrid Cloud services</a:t>
              </a:r>
              <a:endParaRPr lang="en-US" sz="9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9C2ACC-DE75-0002-DFE0-57C4766A3FE9}"/>
              </a:ext>
            </a:extLst>
          </p:cNvPr>
          <p:cNvGrpSpPr/>
          <p:nvPr/>
        </p:nvGrpSpPr>
        <p:grpSpPr>
          <a:xfrm>
            <a:off x="328317" y="990399"/>
            <a:ext cx="1690584" cy="2805807"/>
            <a:chOff x="328317" y="990399"/>
            <a:chExt cx="1690584" cy="2805807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7028CDE3-2091-C240-2389-2310886D1EBD}"/>
                </a:ext>
              </a:extLst>
            </p:cNvPr>
            <p:cNvSpPr/>
            <p:nvPr/>
          </p:nvSpPr>
          <p:spPr>
            <a:xfrm>
              <a:off x="328317" y="990399"/>
              <a:ext cx="1620000" cy="1070664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2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1995-2005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>
                  <a:latin typeface="Trebuchet MS" panose="020B0703020202090204" pitchFamily="34" charset="0"/>
                </a:rPr>
                <a:t>Internet Revolution</a:t>
              </a:r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5F81518-4EDE-3740-B7C6-C06A4CD0E9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4699" y="2283925"/>
              <a:ext cx="887237" cy="611430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6350">
              <a:noFill/>
              <a:prstDash val="sysDot"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vert="horz" wrap="square" lIns="122651" tIns="61323" rIns="122651" bIns="61323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197419">
                <a:defRPr/>
              </a:pPr>
              <a:r>
                <a:rPr lang="en-US" sz="1600" b="1">
                  <a:solidFill>
                    <a:srgbClr val="00B0F0"/>
                  </a:solidFill>
                  <a:latin typeface="Trebuchet MS" panose="020B0703020202090204" pitchFamily="34" charset="0"/>
                </a:rPr>
                <a:t>Sify 1.0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EBF143-FBAA-BF1C-6E7B-E4F8B042D9A9}"/>
                </a:ext>
              </a:extLst>
            </p:cNvPr>
            <p:cNvSpPr txBox="1"/>
            <p:nvPr/>
          </p:nvSpPr>
          <p:spPr>
            <a:xfrm>
              <a:off x="657969" y="3056250"/>
              <a:ext cx="1360932" cy="376580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99">
                <a:defRPr/>
              </a:pP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RETAIL INTERNET SERVICE PROVIDER</a:t>
              </a:r>
              <a:endParaRPr lang="en-US" sz="14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CA91ED9-6B15-817D-B8AC-421FADD941B0}"/>
                </a:ext>
              </a:extLst>
            </p:cNvPr>
            <p:cNvSpPr txBox="1"/>
            <p:nvPr/>
          </p:nvSpPr>
          <p:spPr>
            <a:xfrm>
              <a:off x="657969" y="3450404"/>
              <a:ext cx="1360932" cy="345802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99">
                <a:defRPr/>
              </a:pP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  <a:cs typeface="Segoe UI"/>
                </a:rPr>
                <a:t>First private </a:t>
              </a:r>
            </a:p>
            <a:p>
              <a:pPr defTabSz="684499">
                <a:defRPr/>
              </a:pP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  <a:cs typeface="Segoe UI"/>
                </a:rPr>
                <a:t>ISP</a:t>
              </a: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  <a:cs typeface="Segoe UI"/>
                </a:rPr>
                <a:t> in India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B44B43-13CF-B79E-C741-4D13E6721A7F}"/>
              </a:ext>
            </a:extLst>
          </p:cNvPr>
          <p:cNvGrpSpPr/>
          <p:nvPr/>
        </p:nvGrpSpPr>
        <p:grpSpPr>
          <a:xfrm>
            <a:off x="5711884" y="990399"/>
            <a:ext cx="2016664" cy="2885838"/>
            <a:chOff x="5711884" y="1007685"/>
            <a:chExt cx="2016664" cy="288583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A52EFFF-9BD4-6526-8610-34EFEEB86A28}"/>
                </a:ext>
              </a:extLst>
            </p:cNvPr>
            <p:cNvSpPr/>
            <p:nvPr/>
          </p:nvSpPr>
          <p:spPr>
            <a:xfrm>
              <a:off x="5711884" y="1007685"/>
              <a:ext cx="1620000" cy="1070664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2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2021 onwards</a:t>
              </a:r>
              <a:endParaRPr lang="en-US" sz="1200">
                <a:solidFill>
                  <a:srgbClr val="FFFFFF"/>
                </a:solidFill>
                <a:latin typeface="Trebuchet MS" panose="020B070302020209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1200">
                  <a:solidFill>
                    <a:srgbClr val="FFFFFF"/>
                  </a:solidFill>
                  <a:latin typeface="Trebuchet MS" panose="020B0703020202090204" pitchFamily="34" charset="0"/>
                </a:rPr>
                <a:t>Digital Acceleration </a:t>
              </a:r>
              <a:endParaRPr lang="en-US" sz="1200">
                <a:latin typeface="Trebuchet MS" panose="020B0703020202090204" pitchFamily="34" charset="0"/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C54CA80D-70E3-1749-A377-D0B9AEBF8E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15740" y="2308188"/>
              <a:ext cx="812288" cy="610910"/>
            </a:xfrm>
            <a:prstGeom prst="roundRect">
              <a:avLst/>
            </a:prstGeom>
            <a:solidFill>
              <a:srgbClr val="00B0F0">
                <a:alpha val="50196"/>
              </a:srgbClr>
            </a:solidFill>
            <a:ln w="6350">
              <a:noFill/>
              <a:prstDash val="sysDot"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vert="horz" wrap="square" lIns="90849" tIns="45425" rIns="90849" bIns="45425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665">
                <a:defRPr/>
              </a:pPr>
              <a:endParaRPr lang="en-US" sz="16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  <a:p>
              <a:pPr algn="ctr" defTabSz="912665">
                <a:defRPr/>
              </a:pPr>
              <a:r>
                <a:rPr lang="en-US" sz="16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Sify 4.0</a:t>
              </a:r>
            </a:p>
            <a:p>
              <a:pPr algn="ctr" defTabSz="912665">
                <a:defRPr/>
              </a:pPr>
              <a:endParaRPr lang="en-US" sz="16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0DC746-7E39-F676-D9A0-D607E43E8402}"/>
                </a:ext>
              </a:extLst>
            </p:cNvPr>
            <p:cNvSpPr txBox="1"/>
            <p:nvPr/>
          </p:nvSpPr>
          <p:spPr>
            <a:xfrm>
              <a:off x="6050216" y="3547721"/>
              <a:ext cx="1410657" cy="345802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99">
                <a:defRPr/>
              </a:pPr>
              <a:r>
                <a:rPr lang="en-US" sz="9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Launch of end-to-end </a:t>
              </a:r>
            </a:p>
            <a:p>
              <a:pPr defTabSz="684499">
                <a:defRPr/>
              </a:pPr>
              <a:r>
                <a:rPr lang="en-US" sz="900" b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Digital services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68C5D1-E58D-3C62-6651-E324FAF1856A}"/>
                </a:ext>
              </a:extLst>
            </p:cNvPr>
            <p:cNvSpPr txBox="1"/>
            <p:nvPr/>
          </p:nvSpPr>
          <p:spPr>
            <a:xfrm>
              <a:off x="6050216" y="3056250"/>
              <a:ext cx="1678332" cy="530468"/>
            </a:xfrm>
            <a:prstGeom prst="rect">
              <a:avLst/>
            </a:prstGeom>
            <a:noFill/>
          </p:spPr>
          <p:txBody>
            <a:bodyPr wrap="square" lIns="68137" tIns="34069" rIns="68137" bIns="34069" rtlCol="0" anchor="t">
              <a:spAutoFit/>
            </a:bodyPr>
            <a:lstStyle/>
            <a:p>
              <a:pPr defTabSz="684499">
                <a:defRPr/>
              </a:pP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DIGITAL TRANSFORMATION PARTNER (</a:t>
              </a:r>
              <a:r>
                <a:rPr lang="en-US" sz="1000" b="1" err="1">
                  <a:solidFill>
                    <a:srgbClr val="BED730"/>
                  </a:solidFill>
                  <a:latin typeface="Trebuchet MS" panose="020B0703020202090204" pitchFamily="34" charset="0"/>
                </a:rPr>
                <a:t>digital@core</a:t>
              </a:r>
              <a:r>
                <a:rPr lang="en-US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)</a:t>
              </a:r>
              <a:endParaRPr lang="en-US" sz="14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987A30-FE41-C6F1-9724-2E498DE7B859}"/>
              </a:ext>
            </a:extLst>
          </p:cNvPr>
          <p:cNvGrpSpPr/>
          <p:nvPr/>
        </p:nvGrpSpPr>
        <p:grpSpPr>
          <a:xfrm>
            <a:off x="0" y="4324124"/>
            <a:ext cx="9144000" cy="408214"/>
            <a:chOff x="0" y="4324124"/>
            <a:chExt cx="9144000" cy="408214"/>
          </a:xfrm>
        </p:grpSpPr>
        <p:sp>
          <p:nvSpPr>
            <p:cNvPr id="36" name="Rectangle: Rounded Corners 55">
              <a:extLst>
                <a:ext uri="{FF2B5EF4-FFF2-40B4-BE49-F238E27FC236}">
                  <a16:creationId xmlns:a16="http://schemas.microsoft.com/office/drawing/2014/main" id="{CF5EDEA1-58EF-CDD5-5629-1C9ECC766B5E}"/>
                </a:ext>
              </a:extLst>
            </p:cNvPr>
            <p:cNvSpPr/>
            <p:nvPr/>
          </p:nvSpPr>
          <p:spPr>
            <a:xfrm>
              <a:off x="0" y="4324124"/>
              <a:ext cx="9144000" cy="408214"/>
            </a:xfrm>
            <a:prstGeom prst="roundRect">
              <a:avLst>
                <a:gd name="adj" fmla="val 0"/>
              </a:avLst>
            </a:prstGeom>
            <a:solidFill>
              <a:srgbClr val="BED73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40" tIns="45720" rIns="91440" bIns="45720" rtlCol="0" anchor="ctr"/>
            <a:lstStyle/>
            <a:p>
              <a:pPr algn="ctr" defTabSz="914423">
                <a:defRPr/>
              </a:pPr>
              <a:endParaRPr lang="en-US" sz="1300" b="1" i="1" kern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041CA1-FEF3-23B3-ADB2-5FCB7F0C6550}"/>
                </a:ext>
              </a:extLst>
            </p:cNvPr>
            <p:cNvSpPr txBox="1"/>
            <p:nvPr/>
          </p:nvSpPr>
          <p:spPr>
            <a:xfrm>
              <a:off x="323850" y="4389732"/>
              <a:ext cx="84963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96">
                <a:defRPr/>
              </a:pPr>
              <a:r>
                <a:rPr lang="en-IN" sz="1200" b="1" i="1" cap="none">
                  <a:latin typeface="Trebuchet MS" panose="020B0703020202090204" pitchFamily="34" charset="0"/>
                </a:rPr>
                <a:t>From revolutionizing consumer internet in the 90s to becoming a Digital Transformation Partner </a:t>
              </a:r>
              <a:r>
                <a:rPr lang="en-IN" sz="1200" b="1" i="1">
                  <a:latin typeface="Trebuchet MS" panose="020B0703020202090204" pitchFamily="34" charset="0"/>
                </a:rPr>
                <a:t>for </a:t>
              </a:r>
              <a:r>
                <a:rPr lang="en-IN" sz="1200" b="1" i="1" cap="none">
                  <a:latin typeface="Trebuchet MS" panose="020B0703020202090204" pitchFamily="34" charset="0"/>
                </a:rPr>
                <a:t>Enterprises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DA459A6-594E-A822-FBAE-F21B3B0B474D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1581936" y="2589640"/>
            <a:ext cx="935037" cy="0"/>
          </a:xfrm>
          <a:prstGeom prst="straightConnector1">
            <a:avLst/>
          </a:prstGeom>
          <a:ln>
            <a:solidFill>
              <a:srgbClr val="BED73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09C41C7-B7A6-EB73-CB6B-27EC6DCB2952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>
            <a:off x="3329261" y="2589640"/>
            <a:ext cx="972512" cy="0"/>
          </a:xfrm>
          <a:prstGeom prst="straightConnector1">
            <a:avLst/>
          </a:prstGeom>
          <a:ln>
            <a:solidFill>
              <a:srgbClr val="BED73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06E180F-8174-4568-CDA3-F33B74EFF19C}"/>
              </a:ext>
            </a:extLst>
          </p:cNvPr>
          <p:cNvCxnSpPr>
            <a:cxnSpLocks/>
            <a:stCxn id="17" idx="3"/>
            <a:endCxn id="23" idx="1"/>
          </p:cNvCxnSpPr>
          <p:nvPr/>
        </p:nvCxnSpPr>
        <p:spPr>
          <a:xfrm>
            <a:off x="5114061" y="2589640"/>
            <a:ext cx="1001679" cy="6717"/>
          </a:xfrm>
          <a:prstGeom prst="straightConnector1">
            <a:avLst/>
          </a:prstGeom>
          <a:ln>
            <a:solidFill>
              <a:srgbClr val="BED73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E1F104-9C60-EB76-D316-E6F2B1710B3A}"/>
              </a:ext>
            </a:extLst>
          </p:cNvPr>
          <p:cNvCxnSpPr>
            <a:cxnSpLocks/>
            <a:stCxn id="23" idx="3"/>
            <a:endCxn id="6" idx="1"/>
          </p:cNvCxnSpPr>
          <p:nvPr/>
        </p:nvCxnSpPr>
        <p:spPr>
          <a:xfrm flipV="1">
            <a:off x="6928028" y="2593141"/>
            <a:ext cx="862428" cy="3216"/>
          </a:xfrm>
          <a:prstGeom prst="straightConnector1">
            <a:avLst/>
          </a:prstGeom>
          <a:ln>
            <a:solidFill>
              <a:srgbClr val="BED73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13">
            <a:extLst>
              <a:ext uri="{FF2B5EF4-FFF2-40B4-BE49-F238E27FC236}">
                <a16:creationId xmlns:a16="http://schemas.microsoft.com/office/drawing/2014/main" id="{DD78280B-0300-E7D5-92E5-2666024A2007}"/>
              </a:ext>
            </a:extLst>
          </p:cNvPr>
          <p:cNvSpPr>
            <a:spLocks noChangeAspect="1"/>
          </p:cNvSpPr>
          <p:nvPr/>
        </p:nvSpPr>
        <p:spPr bwMode="auto">
          <a:xfrm>
            <a:off x="7790456" y="1274884"/>
            <a:ext cx="1029694" cy="2636514"/>
          </a:xfrm>
          <a:prstGeom prst="roundRect">
            <a:avLst/>
          </a:prstGeom>
          <a:noFill/>
          <a:ln w="6350">
            <a:solidFill>
              <a:schemeClr val="accent3">
                <a:lumMod val="75000"/>
              </a:schemeClr>
            </a:solidFill>
            <a:prstDash val="sysDot"/>
            <a:round/>
            <a:headEnd/>
            <a:tailEnd/>
          </a:ln>
          <a:effectLst/>
        </p:spPr>
        <p:txBody>
          <a:bodyPr vert="horz" wrap="square" lIns="90849" tIns="45425" rIns="90849" bIns="45425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  <a:latin typeface="Trebuchet MS" panose="020B0703020202090204" pitchFamily="34" charset="0"/>
              </a:rPr>
              <a:t>Age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rebuchet MS" panose="020B0703020202090204" pitchFamily="34" charset="0"/>
              </a:rPr>
              <a:t>of</a:t>
            </a:r>
          </a:p>
          <a:p>
            <a:pPr algn="ctr"/>
            <a:r>
              <a:rPr lang="en-US" sz="2800" b="1">
                <a:solidFill>
                  <a:srgbClr val="BED730"/>
                </a:solidFill>
                <a:latin typeface="Trebuchet MS" panose="020B0703020202090204" pitchFamily="34" charset="0"/>
              </a:rPr>
              <a:t>AI</a:t>
            </a:r>
            <a:endParaRPr lang="en-US" sz="2800">
              <a:solidFill>
                <a:srgbClr val="BED730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C24580-5337-90A5-DE30-EEAEE4A358EB}"/>
              </a:ext>
            </a:extLst>
          </p:cNvPr>
          <p:cNvCxnSpPr>
            <a:stCxn id="112" idx="3"/>
            <a:endCxn id="113" idx="1"/>
          </p:cNvCxnSpPr>
          <p:nvPr/>
        </p:nvCxnSpPr>
        <p:spPr>
          <a:xfrm>
            <a:off x="1948317" y="1525731"/>
            <a:ext cx="1648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EE82876-C0D0-F048-0A1A-2DB1DB1F3650}"/>
              </a:ext>
            </a:extLst>
          </p:cNvPr>
          <p:cNvCxnSpPr>
            <a:stCxn id="113" idx="3"/>
            <a:endCxn id="114" idx="1"/>
          </p:cNvCxnSpPr>
          <p:nvPr/>
        </p:nvCxnSpPr>
        <p:spPr>
          <a:xfrm>
            <a:off x="3733117" y="1525731"/>
            <a:ext cx="1648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3930240-E3B9-E893-BA56-82DBF04DB524}"/>
              </a:ext>
            </a:extLst>
          </p:cNvPr>
          <p:cNvCxnSpPr>
            <a:stCxn id="114" idx="3"/>
            <a:endCxn id="20" idx="1"/>
          </p:cNvCxnSpPr>
          <p:nvPr/>
        </p:nvCxnSpPr>
        <p:spPr>
          <a:xfrm>
            <a:off x="5517917" y="1525731"/>
            <a:ext cx="19396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BEBC6B-B357-B237-82B0-49B8205EE0E8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7331884" y="1525731"/>
            <a:ext cx="45857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10">
            <a:extLst>
              <a:ext uri="{FF2B5EF4-FFF2-40B4-BE49-F238E27FC236}">
                <a16:creationId xmlns:a16="http://schemas.microsoft.com/office/drawing/2014/main" id="{3589E796-B161-8A03-7211-D4B5DCED8F30}"/>
              </a:ext>
            </a:extLst>
          </p:cNvPr>
          <p:cNvSpPr/>
          <p:nvPr/>
        </p:nvSpPr>
        <p:spPr>
          <a:xfrm rot="16200000" flipH="1" flipV="1">
            <a:off x="3324781" y="-341155"/>
            <a:ext cx="792000" cy="3456528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6" name="Rectangle: Rounded Corners 10">
            <a:extLst>
              <a:ext uri="{FF2B5EF4-FFF2-40B4-BE49-F238E27FC236}">
                <a16:creationId xmlns:a16="http://schemas.microsoft.com/office/drawing/2014/main" id="{CE24325E-D3F7-F077-8A5D-E19EA52E727B}"/>
              </a:ext>
            </a:extLst>
          </p:cNvPr>
          <p:cNvSpPr/>
          <p:nvPr/>
        </p:nvSpPr>
        <p:spPr>
          <a:xfrm rot="16200000" flipH="1" flipV="1">
            <a:off x="3324782" y="641645"/>
            <a:ext cx="792000" cy="3456528"/>
          </a:xfrm>
          <a:prstGeom prst="rect">
            <a:avLst/>
          </a:prstGeom>
          <a:solidFill>
            <a:schemeClr val="accent5">
              <a:alpha val="40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7" name="Rectangle: Rounded Corners 10">
            <a:extLst>
              <a:ext uri="{FF2B5EF4-FFF2-40B4-BE49-F238E27FC236}">
                <a16:creationId xmlns:a16="http://schemas.microsoft.com/office/drawing/2014/main" id="{61B9CE16-103F-51EC-86E3-D347E40E56CF}"/>
              </a:ext>
            </a:extLst>
          </p:cNvPr>
          <p:cNvSpPr/>
          <p:nvPr/>
        </p:nvSpPr>
        <p:spPr>
          <a:xfrm rot="16200000" flipH="1" flipV="1">
            <a:off x="3324782" y="1624204"/>
            <a:ext cx="792000" cy="3456528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8" name="Rectangle: Rounded Corners 10">
            <a:extLst>
              <a:ext uri="{FF2B5EF4-FFF2-40B4-BE49-F238E27FC236}">
                <a16:creationId xmlns:a16="http://schemas.microsoft.com/office/drawing/2014/main" id="{D45320C8-6020-A5D3-99C6-096B785B1E45}"/>
              </a:ext>
            </a:extLst>
          </p:cNvPr>
          <p:cNvSpPr/>
          <p:nvPr/>
        </p:nvSpPr>
        <p:spPr>
          <a:xfrm rot="16200000" flipH="1" flipV="1">
            <a:off x="3324782" y="2606762"/>
            <a:ext cx="792000" cy="3456528"/>
          </a:xfrm>
          <a:prstGeom prst="rect">
            <a:avLst/>
          </a:prstGeom>
          <a:solidFill>
            <a:schemeClr val="accent5">
              <a:lumMod val="50000"/>
              <a:alpha val="40000"/>
            </a:schemeClr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48" name="Rectangle: Rounded Corners 10">
            <a:extLst>
              <a:ext uri="{FF2B5EF4-FFF2-40B4-BE49-F238E27FC236}">
                <a16:creationId xmlns:a16="http://schemas.microsoft.com/office/drawing/2014/main" id="{FCE5656D-3FE3-BA9A-F2BC-CAEEAFE14DDA}"/>
              </a:ext>
            </a:extLst>
          </p:cNvPr>
          <p:cNvSpPr/>
          <p:nvPr/>
        </p:nvSpPr>
        <p:spPr>
          <a:xfrm rot="16200000" flipH="1" flipV="1">
            <a:off x="6757389" y="-279651"/>
            <a:ext cx="792000" cy="3333520"/>
          </a:xfrm>
          <a:prstGeom prst="round2SameRect">
            <a:avLst/>
          </a:prstGeom>
          <a:solidFill>
            <a:srgbClr val="254061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49" name="Rectangle: Rounded Corners 10">
            <a:extLst>
              <a:ext uri="{FF2B5EF4-FFF2-40B4-BE49-F238E27FC236}">
                <a16:creationId xmlns:a16="http://schemas.microsoft.com/office/drawing/2014/main" id="{B9E370CE-AD0C-1E1C-CFFF-452946448A78}"/>
              </a:ext>
            </a:extLst>
          </p:cNvPr>
          <p:cNvSpPr/>
          <p:nvPr/>
        </p:nvSpPr>
        <p:spPr>
          <a:xfrm rot="16200000" flipH="1" flipV="1">
            <a:off x="6757390" y="703149"/>
            <a:ext cx="792000" cy="3333520"/>
          </a:xfrm>
          <a:prstGeom prst="round2SameRect">
            <a:avLst/>
          </a:prstGeom>
          <a:solidFill>
            <a:srgbClr val="254061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0" name="Rectangle: Rounded Corners 10">
            <a:extLst>
              <a:ext uri="{FF2B5EF4-FFF2-40B4-BE49-F238E27FC236}">
                <a16:creationId xmlns:a16="http://schemas.microsoft.com/office/drawing/2014/main" id="{C8F0FE2C-8E72-7B89-0862-5A7C7F0A7DA4}"/>
              </a:ext>
            </a:extLst>
          </p:cNvPr>
          <p:cNvSpPr/>
          <p:nvPr/>
        </p:nvSpPr>
        <p:spPr>
          <a:xfrm rot="16200000" flipH="1" flipV="1">
            <a:off x="6757390" y="1685708"/>
            <a:ext cx="792000" cy="3333520"/>
          </a:xfrm>
          <a:prstGeom prst="round2SameRect">
            <a:avLst/>
          </a:prstGeom>
          <a:solidFill>
            <a:srgbClr val="254061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51" name="Rectangle: Rounded Corners 10">
            <a:extLst>
              <a:ext uri="{FF2B5EF4-FFF2-40B4-BE49-F238E27FC236}">
                <a16:creationId xmlns:a16="http://schemas.microsoft.com/office/drawing/2014/main" id="{7B14C3FD-E1E3-163A-D02C-9A0D97FB64F7}"/>
              </a:ext>
            </a:extLst>
          </p:cNvPr>
          <p:cNvSpPr/>
          <p:nvPr/>
        </p:nvSpPr>
        <p:spPr>
          <a:xfrm rot="16200000" flipH="1" flipV="1">
            <a:off x="6757390" y="2668266"/>
            <a:ext cx="792000" cy="3333520"/>
          </a:xfrm>
          <a:prstGeom prst="round2SameRect">
            <a:avLst/>
          </a:prstGeom>
          <a:solidFill>
            <a:srgbClr val="254061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25" name="Round Same Side Corner Rectangle 8">
            <a:extLst>
              <a:ext uri="{FF2B5EF4-FFF2-40B4-BE49-F238E27FC236}">
                <a16:creationId xmlns:a16="http://schemas.microsoft.com/office/drawing/2014/main" id="{44A9BBE8-CADA-8174-44DC-A285587ABEAF}"/>
              </a:ext>
            </a:extLst>
          </p:cNvPr>
          <p:cNvSpPr/>
          <p:nvPr/>
        </p:nvSpPr>
        <p:spPr>
          <a:xfrm rot="16200000" flipV="1">
            <a:off x="1578518" y="1372803"/>
            <a:ext cx="792000" cy="36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F8B06A20-97C4-4519-A3F8-6E6C161C8E44}"/>
              </a:ext>
            </a:extLst>
          </p:cNvPr>
          <p:cNvSpPr/>
          <p:nvPr/>
        </p:nvSpPr>
        <p:spPr>
          <a:xfrm rot="16200000" flipH="1">
            <a:off x="750517" y="577109"/>
            <a:ext cx="792000" cy="1620000"/>
          </a:xfrm>
          <a:prstGeom prst="round2SameRect">
            <a:avLst/>
          </a:prstGeom>
          <a:solidFill>
            <a:srgbClr val="10253F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97E5C637-3803-5F8B-84BD-748A4DC52FFD}"/>
              </a:ext>
            </a:extLst>
          </p:cNvPr>
          <p:cNvSpPr/>
          <p:nvPr/>
        </p:nvSpPr>
        <p:spPr>
          <a:xfrm rot="16200000" flipH="1">
            <a:off x="750518" y="1559909"/>
            <a:ext cx="792000" cy="1620000"/>
          </a:xfrm>
          <a:prstGeom prst="round2SameRect">
            <a:avLst/>
          </a:prstGeom>
          <a:solidFill>
            <a:srgbClr val="10253F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DA2FE8EE-44A3-3B82-BACF-5EDB463E13DD}"/>
              </a:ext>
            </a:extLst>
          </p:cNvPr>
          <p:cNvSpPr/>
          <p:nvPr/>
        </p:nvSpPr>
        <p:spPr>
          <a:xfrm rot="16200000" flipH="1">
            <a:off x="750518" y="2542468"/>
            <a:ext cx="792000" cy="1620000"/>
          </a:xfrm>
          <a:prstGeom prst="round2SameRect">
            <a:avLst/>
          </a:prstGeom>
          <a:solidFill>
            <a:srgbClr val="10253F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35" name="Rectangle: Rounded Corners 10">
            <a:extLst>
              <a:ext uri="{FF2B5EF4-FFF2-40B4-BE49-F238E27FC236}">
                <a16:creationId xmlns:a16="http://schemas.microsoft.com/office/drawing/2014/main" id="{98D39705-4DE7-753B-6865-820493C1A96C}"/>
              </a:ext>
            </a:extLst>
          </p:cNvPr>
          <p:cNvSpPr/>
          <p:nvPr/>
        </p:nvSpPr>
        <p:spPr>
          <a:xfrm rot="16200000" flipH="1">
            <a:off x="750518" y="3525026"/>
            <a:ext cx="792000" cy="1620000"/>
          </a:xfrm>
          <a:prstGeom prst="round2SameRect">
            <a:avLst/>
          </a:prstGeom>
          <a:solidFill>
            <a:srgbClr val="10253F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srgbClr val="BED730"/>
              </a:solidFill>
            </a:endParaRPr>
          </a:p>
        </p:txBody>
      </p:sp>
      <p:sp>
        <p:nvSpPr>
          <p:cNvPr id="38" name="Round Same Side Corner Rectangle 8">
            <a:extLst>
              <a:ext uri="{FF2B5EF4-FFF2-40B4-BE49-F238E27FC236}">
                <a16:creationId xmlns:a16="http://schemas.microsoft.com/office/drawing/2014/main" id="{61CF87D4-88F0-5D65-283B-AF9F2E05B76A}"/>
              </a:ext>
            </a:extLst>
          </p:cNvPr>
          <p:cNvSpPr/>
          <p:nvPr/>
        </p:nvSpPr>
        <p:spPr>
          <a:xfrm rot="16200000" flipV="1">
            <a:off x="1578518" y="2355361"/>
            <a:ext cx="792000" cy="36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 Same Side Corner Rectangle 8">
            <a:extLst>
              <a:ext uri="{FF2B5EF4-FFF2-40B4-BE49-F238E27FC236}">
                <a16:creationId xmlns:a16="http://schemas.microsoft.com/office/drawing/2014/main" id="{44044177-375B-CBE9-8B1B-75F1C7BE1749}"/>
              </a:ext>
            </a:extLst>
          </p:cNvPr>
          <p:cNvSpPr/>
          <p:nvPr/>
        </p:nvSpPr>
        <p:spPr>
          <a:xfrm rot="16200000" flipV="1">
            <a:off x="1578518" y="3338161"/>
            <a:ext cx="792000" cy="36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 Same Side Corner Rectangle 8">
            <a:extLst>
              <a:ext uri="{FF2B5EF4-FFF2-40B4-BE49-F238E27FC236}">
                <a16:creationId xmlns:a16="http://schemas.microsoft.com/office/drawing/2014/main" id="{C33C7B60-58B8-6C60-FECE-A0F77797E66E}"/>
              </a:ext>
            </a:extLst>
          </p:cNvPr>
          <p:cNvSpPr/>
          <p:nvPr/>
        </p:nvSpPr>
        <p:spPr>
          <a:xfrm rot="16200000" flipV="1">
            <a:off x="1578518" y="4317026"/>
            <a:ext cx="792000" cy="36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855265-647A-AAC0-9995-E54C8C3B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000" dirty="0"/>
              <a:t>OUR Investment PHILOSOPHY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6D3A2-CABD-822C-CEEB-28C9A9D72FD4}"/>
              </a:ext>
            </a:extLst>
          </p:cNvPr>
          <p:cNvSpPr txBox="1"/>
          <p:nvPr/>
        </p:nvSpPr>
        <p:spPr>
          <a:xfrm>
            <a:off x="2136518" y="4016402"/>
            <a:ext cx="3087489" cy="646331"/>
          </a:xfrm>
          <a:prstGeom prst="homePlat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Reliable national network backbone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On-demand capacities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Deep Distribution Capillarity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Open Cable Landing Stations for subsea cables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8FDA7-055F-22E0-1277-DFE585D23C74}"/>
              </a:ext>
            </a:extLst>
          </p:cNvPr>
          <p:cNvSpPr txBox="1"/>
          <p:nvPr/>
        </p:nvSpPr>
        <p:spPr>
          <a:xfrm>
            <a:off x="2136518" y="3029301"/>
            <a:ext cx="3087489" cy="646331"/>
          </a:xfrm>
          <a:prstGeom prst="homePlat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AI ready data centers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Core and Edge data centers for edge use cases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Certified and compliant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Focus on sustainability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94784-EE61-6E72-FFFD-FE12BA0DC907}"/>
              </a:ext>
            </a:extLst>
          </p:cNvPr>
          <p:cNvSpPr txBox="1"/>
          <p:nvPr/>
        </p:nvSpPr>
        <p:spPr>
          <a:xfrm>
            <a:off x="2136519" y="2046742"/>
            <a:ext cx="3262188" cy="646331"/>
          </a:xfrm>
          <a:prstGeom prst="homePlat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Modern cloud platform – x86 &amp; GPU support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Ample data stores for data explosion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Cybersecurity Operations Centers 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Cloud Management Platform for efficient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829DB3-7420-26FB-17DB-2A21F7D04CD3}"/>
              </a:ext>
            </a:extLst>
          </p:cNvPr>
          <p:cNvSpPr txBox="1"/>
          <p:nvPr/>
        </p:nvSpPr>
        <p:spPr>
          <a:xfrm>
            <a:off x="2136518" y="1064064"/>
            <a:ext cx="3087489" cy="646331"/>
          </a:xfrm>
          <a:prstGeom prst="homePlate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Skilled workforce to support modern technologies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Services across the digital spectrum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Embedded AI</a:t>
            </a:r>
          </a:p>
          <a:p>
            <a:pPr marL="95250" lvl="1" indent="-95250" fontAlgn="base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>
                    <a:lumMod val="85000"/>
                  </a:schemeClr>
                </a:solidFill>
              </a:rPr>
              <a:t>Secure by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0D3B6-22C7-D9A9-4783-D004B0F520BE}"/>
              </a:ext>
            </a:extLst>
          </p:cNvPr>
          <p:cNvSpPr txBox="1"/>
          <p:nvPr/>
        </p:nvSpPr>
        <p:spPr>
          <a:xfrm>
            <a:off x="5661329" y="1136561"/>
            <a:ext cx="30851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3000+ SMEs across platform automation, modern apps, AI/ML, DC, Cloud, Networks, Security 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Infinit AI/ML, Infinit FSO, SaaS &amp; Industry solutions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3525F0-0261-CC23-1CA6-3EC7C247E710}"/>
              </a:ext>
            </a:extLst>
          </p:cNvPr>
          <p:cNvSpPr txBox="1"/>
          <p:nvPr/>
        </p:nvSpPr>
        <p:spPr>
          <a:xfrm>
            <a:off x="5661330" y="1963377"/>
            <a:ext cx="30851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1"/>
                </a:solidFill>
              </a:rPr>
              <a:t>CloudInfinit</a:t>
            </a:r>
            <a:r>
              <a:rPr lang="en-US" sz="900" dirty="0">
                <a:solidFill>
                  <a:schemeClr val="bg1"/>
                </a:solidFill>
              </a:rPr>
              <a:t> AI Sovereign Cloud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Hybrid Cloud Infrastructure 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Sify Cloud Anywhere Edge Cloud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chemeClr val="bg1"/>
                </a:solidFill>
              </a:rPr>
              <a:t>Infinit</a:t>
            </a:r>
            <a:r>
              <a:rPr lang="en-US" sz="900" dirty="0">
                <a:solidFill>
                  <a:schemeClr val="bg1"/>
                </a:solidFill>
              </a:rPr>
              <a:t> CMP, </a:t>
            </a:r>
            <a:r>
              <a:rPr lang="en-US" sz="900" dirty="0" err="1">
                <a:solidFill>
                  <a:schemeClr val="bg1"/>
                </a:solidFill>
              </a:rPr>
              <a:t>Infinit</a:t>
            </a:r>
            <a:r>
              <a:rPr lang="en-US" sz="900" dirty="0">
                <a:solidFill>
                  <a:schemeClr val="bg1"/>
                </a:solidFill>
              </a:rPr>
              <a:t> MNS platform  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Global </a:t>
            </a:r>
            <a:r>
              <a:rPr lang="en-US" sz="900" b="1" dirty="0">
                <a:solidFill>
                  <a:schemeClr val="bg1"/>
                </a:solidFill>
              </a:rPr>
              <a:t>SOC, MSS, </a:t>
            </a:r>
            <a:r>
              <a:rPr lang="en-US" sz="900" b="1" dirty="0" err="1">
                <a:solidFill>
                  <a:schemeClr val="bg1"/>
                </a:solidFill>
              </a:rPr>
              <a:t>Infinit</a:t>
            </a:r>
            <a:r>
              <a:rPr lang="en-US" sz="900" b="1" dirty="0">
                <a:solidFill>
                  <a:schemeClr val="bg1"/>
                </a:solidFill>
              </a:rPr>
              <a:t> Security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5443CF-0B64-BBCC-2C0D-15DE29D4D520}"/>
              </a:ext>
            </a:extLst>
          </p:cNvPr>
          <p:cNvSpPr txBox="1"/>
          <p:nvPr/>
        </p:nvSpPr>
        <p:spPr>
          <a:xfrm>
            <a:off x="5661330" y="2945707"/>
            <a:ext cx="30851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14 DCs, 227+ MW IT power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407+ MW by 2025 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Scalable to 970+ MW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chemeClr val="bg1"/>
                </a:solidFill>
              </a:rPr>
              <a:t>231+</a:t>
            </a:r>
            <a:r>
              <a:rPr lang="en-US" sz="900" dirty="0">
                <a:solidFill>
                  <a:schemeClr val="bg1"/>
                </a:solidFill>
              </a:rPr>
              <a:t> MW RE Power</a:t>
            </a:r>
          </a:p>
          <a:p>
            <a:pPr marL="95250" indent="-952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AIOps, AI Ready, Liquid cooling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CAFDF6-5B92-8EFF-7109-C46DE307ECAF}"/>
              </a:ext>
            </a:extLst>
          </p:cNvPr>
          <p:cNvSpPr txBox="1"/>
          <p:nvPr/>
        </p:nvSpPr>
        <p:spPr>
          <a:xfrm>
            <a:off x="5661330" y="4016402"/>
            <a:ext cx="308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marR="0" lvl="0" indent="-95250" defTabSz="457200" rtl="0" eaLnBrk="1" fontAlgn="auto" latinLnBrk="0" hangingPunct="1">
              <a:lnSpc>
                <a:spcPct val="100000"/>
              </a:lnSpc>
              <a:buClr>
                <a:prstClr val="white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1700+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Cities,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3700+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PoPs</a:t>
            </a:r>
            <a:endParaRPr lang="en-US" sz="900" dirty="0">
              <a:solidFill>
                <a:schemeClr val="bg1"/>
              </a:solidFill>
            </a:endParaRPr>
          </a:p>
          <a:p>
            <a:pPr marL="95250" marR="0" lvl="0" indent="-95250" defTabSz="457200" rtl="0" eaLnBrk="1" fontAlgn="auto" latinLnBrk="0" hangingPunct="1">
              <a:lnSpc>
                <a:spcPct val="100000"/>
              </a:lnSpc>
              <a:buClr>
                <a:prstClr val="white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Fiber coverage 24+ Metros</a:t>
            </a:r>
          </a:p>
          <a:p>
            <a:pPr marL="95250" marR="0" lvl="0" indent="-95250" defTabSz="457200" rtl="0" eaLnBrk="1" fontAlgn="auto" latinLnBrk="0" hangingPunct="1">
              <a:lnSpc>
                <a:spcPct val="100000"/>
              </a:lnSpc>
              <a:buClr>
                <a:prstClr val="white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chemeClr val="bg1"/>
                </a:solidFill>
              </a:rPr>
              <a:t>3 CLS, 8 International POPs</a:t>
            </a:r>
          </a:p>
          <a:p>
            <a:pPr marL="95250" marR="0" lvl="0" indent="-95250" defTabSz="457200" rtl="0" eaLnBrk="1" fontAlgn="auto" latinLnBrk="0" hangingPunct="1">
              <a:lnSpc>
                <a:spcPct val="100000"/>
              </a:lnSpc>
              <a:buClr>
                <a:prstClr val="white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Sify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OnNet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- automated </a:t>
            </a:r>
            <a:r>
              <a:rPr lang="en-US" sz="900" dirty="0">
                <a:solidFill>
                  <a:schemeClr val="bg1"/>
                </a:solidFill>
              </a:rPr>
              <a:t>E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WAN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A4E2D8-B5AD-09DD-A530-C465E3A97758}"/>
              </a:ext>
            </a:extLst>
          </p:cNvPr>
          <p:cNvSpPr txBox="1"/>
          <p:nvPr/>
        </p:nvSpPr>
        <p:spPr>
          <a:xfrm>
            <a:off x="461176" y="1136561"/>
            <a:ext cx="135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>
                <a:solidFill>
                  <a:srgbClr val="BED730"/>
                </a:solidFill>
              </a:rPr>
              <a:t>Digital </a:t>
            </a:r>
          </a:p>
          <a:p>
            <a:pPr algn="r"/>
            <a:r>
              <a:rPr lang="en-IN" sz="1400" b="1">
                <a:solidFill>
                  <a:srgbClr val="BED730"/>
                </a:solidFill>
              </a:rPr>
              <a:t>Services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61792C-6628-6838-B722-4DBD59B6242B}"/>
              </a:ext>
            </a:extLst>
          </p:cNvPr>
          <p:cNvSpPr txBox="1"/>
          <p:nvPr/>
        </p:nvSpPr>
        <p:spPr>
          <a:xfrm>
            <a:off x="461176" y="2118268"/>
            <a:ext cx="135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>
                <a:solidFill>
                  <a:srgbClr val="BED730"/>
                </a:solidFill>
                <a:latin typeface="Trebuchet MS" panose="020B0703020202090204" pitchFamily="34" charset="0"/>
              </a:rPr>
              <a:t>Cloud,</a:t>
            </a:r>
          </a:p>
          <a:p>
            <a:pPr algn="r"/>
            <a:r>
              <a:rPr lang="en-IN" sz="1400" b="1">
                <a:solidFill>
                  <a:srgbClr val="BED730"/>
                </a:solidFill>
                <a:latin typeface="Trebuchet MS" panose="020B0703020202090204" pitchFamily="34" charset="0"/>
              </a:rPr>
              <a:t>AI &amp; Security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AB83CD-2A20-44F5-F5A2-7F86C6B643B4}"/>
              </a:ext>
            </a:extLst>
          </p:cNvPr>
          <p:cNvSpPr txBox="1"/>
          <p:nvPr/>
        </p:nvSpPr>
        <p:spPr>
          <a:xfrm>
            <a:off x="461176" y="3090858"/>
            <a:ext cx="135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>
                <a:solidFill>
                  <a:srgbClr val="BED730"/>
                </a:solidFill>
              </a:rPr>
              <a:t>Data</a:t>
            </a:r>
          </a:p>
          <a:p>
            <a:pPr algn="r"/>
            <a:r>
              <a:rPr lang="en-IN" sz="1400" b="1">
                <a:solidFill>
                  <a:srgbClr val="BED730"/>
                </a:solidFill>
              </a:rPr>
              <a:t>Centers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FB93A6-3223-B19F-837C-770B51E618CA}"/>
              </a:ext>
            </a:extLst>
          </p:cNvPr>
          <p:cNvSpPr txBox="1"/>
          <p:nvPr/>
        </p:nvSpPr>
        <p:spPr>
          <a:xfrm>
            <a:off x="461176" y="4073416"/>
            <a:ext cx="1351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>
                <a:solidFill>
                  <a:srgbClr val="BED730"/>
                </a:solidFill>
                <a:latin typeface="Trebuchet MS" panose="020B0703020202090204" pitchFamily="34" charset="0"/>
              </a:rPr>
              <a:t>Network</a:t>
            </a:r>
          </a:p>
          <a:p>
            <a:pPr algn="r"/>
            <a:r>
              <a:rPr lang="en-IN" sz="1400" b="1">
                <a:solidFill>
                  <a:srgbClr val="BED730"/>
                </a:solidFill>
                <a:latin typeface="Trebuchet MS" panose="020B0703020202090204" pitchFamily="34" charset="0"/>
              </a:rPr>
              <a:t>Infra</a:t>
            </a:r>
          </a:p>
        </p:txBody>
      </p:sp>
      <p:sp>
        <p:nvSpPr>
          <p:cNvPr id="47" name="Round Same Side Corner Rectangle 8">
            <a:extLst>
              <a:ext uri="{FF2B5EF4-FFF2-40B4-BE49-F238E27FC236}">
                <a16:creationId xmlns:a16="http://schemas.microsoft.com/office/drawing/2014/main" id="{1460B3C9-D635-068F-BD8A-44EC2CF3A8AA}"/>
              </a:ext>
            </a:extLst>
          </p:cNvPr>
          <p:cNvSpPr/>
          <p:nvPr/>
        </p:nvSpPr>
        <p:spPr>
          <a:xfrm rot="16200000" flipV="1">
            <a:off x="5072630" y="1372803"/>
            <a:ext cx="792000" cy="36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 Same Side Corner Rectangle 8">
            <a:extLst>
              <a:ext uri="{FF2B5EF4-FFF2-40B4-BE49-F238E27FC236}">
                <a16:creationId xmlns:a16="http://schemas.microsoft.com/office/drawing/2014/main" id="{B723EA86-2E10-CE3B-5D15-F45E26F84BBA}"/>
              </a:ext>
            </a:extLst>
          </p:cNvPr>
          <p:cNvSpPr/>
          <p:nvPr/>
        </p:nvSpPr>
        <p:spPr>
          <a:xfrm rot="16200000" flipV="1">
            <a:off x="5072630" y="2355361"/>
            <a:ext cx="792000" cy="36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 Same Side Corner Rectangle 8">
            <a:extLst>
              <a:ext uri="{FF2B5EF4-FFF2-40B4-BE49-F238E27FC236}">
                <a16:creationId xmlns:a16="http://schemas.microsoft.com/office/drawing/2014/main" id="{64C3BA36-2D04-0BF9-9675-DFCAC5D5B260}"/>
              </a:ext>
            </a:extLst>
          </p:cNvPr>
          <p:cNvSpPr/>
          <p:nvPr/>
        </p:nvSpPr>
        <p:spPr>
          <a:xfrm rot="16200000" flipV="1">
            <a:off x="5072630" y="3338161"/>
            <a:ext cx="792000" cy="36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 Same Side Corner Rectangle 8">
            <a:extLst>
              <a:ext uri="{FF2B5EF4-FFF2-40B4-BE49-F238E27FC236}">
                <a16:creationId xmlns:a16="http://schemas.microsoft.com/office/drawing/2014/main" id="{4BEEEDD5-30BD-03CA-06E4-1BFAEA728D12}"/>
              </a:ext>
            </a:extLst>
          </p:cNvPr>
          <p:cNvSpPr/>
          <p:nvPr/>
        </p:nvSpPr>
        <p:spPr>
          <a:xfrm rot="16200000" flipV="1">
            <a:off x="5072630" y="4317026"/>
            <a:ext cx="792000" cy="36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5F4E19-3A61-69BA-D60E-23EBB4F11D82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346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54">
            <a:extLst>
              <a:ext uri="{FF2B5EF4-FFF2-40B4-BE49-F238E27FC236}">
                <a16:creationId xmlns:a16="http://schemas.microsoft.com/office/drawing/2014/main" id="{A7C0D4B1-3EDC-6CF0-3319-3C179DBE8B6D}"/>
              </a:ext>
            </a:extLst>
          </p:cNvPr>
          <p:cNvSpPr/>
          <p:nvPr/>
        </p:nvSpPr>
        <p:spPr>
          <a:xfrm flipH="1">
            <a:off x="2762930" y="1962054"/>
            <a:ext cx="2418670" cy="511184"/>
          </a:xfrm>
          <a:custGeom>
            <a:avLst/>
            <a:gdLst>
              <a:gd name="connsiteX0" fmla="*/ 2997427 w 2997427"/>
              <a:gd name="connsiteY0" fmla="*/ 1131724 h 1131724"/>
              <a:gd name="connsiteX1" fmla="*/ 2087128 w 2997427"/>
              <a:gd name="connsiteY1" fmla="*/ 0 h 1131724"/>
              <a:gd name="connsiteX2" fmla="*/ 0 w 2997427"/>
              <a:gd name="connsiteY2" fmla="*/ 0 h 113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427" h="1131724">
                <a:moveTo>
                  <a:pt x="2997427" y="1131724"/>
                </a:moveTo>
                <a:lnTo>
                  <a:pt x="208712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49"/>
            <a:endParaRPr lang="en-IN" sz="1013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14BCD-C861-672F-FEF4-C322E51B382B}"/>
              </a:ext>
            </a:extLst>
          </p:cNvPr>
          <p:cNvSpPr txBox="1"/>
          <p:nvPr/>
        </p:nvSpPr>
        <p:spPr>
          <a:xfrm>
            <a:off x="323849" y="750104"/>
            <a:ext cx="8496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15"/>
            <a:r>
              <a:rPr lang="en-IN" sz="900" b="1" dirty="0">
                <a:solidFill>
                  <a:prstClr val="white"/>
                </a:solidFill>
                <a:latin typeface="Trebuchet MS"/>
              </a:rPr>
              <a:t>India’s Top 10 banks, Top 4 Manufacturing, 3 Major Hyperscalers, Global Social Media, OTT, Security Players, and 10,000+ Enterprises trust Sify.</a:t>
            </a:r>
          </a:p>
        </p:txBody>
      </p:sp>
      <p:sp>
        <p:nvSpPr>
          <p:cNvPr id="112" name="Flowchart: Connector 3">
            <a:extLst>
              <a:ext uri="{FF2B5EF4-FFF2-40B4-BE49-F238E27FC236}">
                <a16:creationId xmlns:a16="http://schemas.microsoft.com/office/drawing/2014/main" id="{B9F32308-B706-201F-36D0-4F4D85B52753}"/>
              </a:ext>
            </a:extLst>
          </p:cNvPr>
          <p:cNvSpPr>
            <a:spLocks noChangeAspect="1"/>
          </p:cNvSpPr>
          <p:nvPr/>
        </p:nvSpPr>
        <p:spPr>
          <a:xfrm rot="2700000">
            <a:off x="6646073" y="1181217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99">
              <a:defRPr/>
            </a:pPr>
            <a:endParaRPr lang="en-IN" sz="135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552D38D-735A-F52F-0582-1D2305E2ED4C}"/>
              </a:ext>
            </a:extLst>
          </p:cNvPr>
          <p:cNvSpPr txBox="1"/>
          <p:nvPr/>
        </p:nvSpPr>
        <p:spPr>
          <a:xfrm>
            <a:off x="6347276" y="1665162"/>
            <a:ext cx="113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Network</a:t>
            </a:r>
          </a:p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Infra Services</a:t>
            </a:r>
            <a:endParaRPr lang="en-US" sz="8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14" name="Flowchart: Connector 7">
            <a:extLst>
              <a:ext uri="{FF2B5EF4-FFF2-40B4-BE49-F238E27FC236}">
                <a16:creationId xmlns:a16="http://schemas.microsoft.com/office/drawing/2014/main" id="{14281CDE-1C4F-F0DF-5CAA-267A721849EC}"/>
              </a:ext>
            </a:extLst>
          </p:cNvPr>
          <p:cNvSpPr>
            <a:spLocks noChangeAspect="1"/>
          </p:cNvSpPr>
          <p:nvPr/>
        </p:nvSpPr>
        <p:spPr>
          <a:xfrm rot="2700000">
            <a:off x="6636055" y="2147670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99">
              <a:defRPr/>
            </a:pPr>
            <a:endParaRPr lang="en-IN" sz="135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630402C-53A6-1938-0480-51094D5C8AE4}"/>
              </a:ext>
            </a:extLst>
          </p:cNvPr>
          <p:cNvSpPr txBox="1"/>
          <p:nvPr/>
        </p:nvSpPr>
        <p:spPr>
          <a:xfrm>
            <a:off x="6247297" y="2631614"/>
            <a:ext cx="13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99">
              <a:defRPr/>
            </a:pPr>
            <a:r>
              <a:rPr lang="pt-BR" sz="800" b="1">
                <a:solidFill>
                  <a:prstClr val="white"/>
                </a:solidFill>
                <a:latin typeface="Trebuchet MS" panose="020B0603020202020204" pitchFamily="34" charset="0"/>
              </a:rPr>
              <a:t>Data Center</a:t>
            </a:r>
          </a:p>
          <a:p>
            <a:pPr algn="ctr" defTabSz="514299">
              <a:defRPr/>
            </a:pPr>
            <a:r>
              <a:rPr lang="pt-BR" sz="800" b="1">
                <a:solidFill>
                  <a:prstClr val="white"/>
                </a:solidFill>
                <a:latin typeface="Trebuchet MS" panose="020B0603020202020204" pitchFamily="34" charset="0"/>
              </a:rPr>
              <a:t>Colo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16" name="Flowchart: Connector 11">
            <a:extLst>
              <a:ext uri="{FF2B5EF4-FFF2-40B4-BE49-F238E27FC236}">
                <a16:creationId xmlns:a16="http://schemas.microsoft.com/office/drawing/2014/main" id="{7CF67572-1E32-B994-AF1F-DF6983802612}"/>
              </a:ext>
            </a:extLst>
          </p:cNvPr>
          <p:cNvSpPr>
            <a:spLocks noChangeAspect="1"/>
          </p:cNvSpPr>
          <p:nvPr/>
        </p:nvSpPr>
        <p:spPr>
          <a:xfrm rot="2700000">
            <a:off x="7923604" y="1187576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99">
              <a:defRPr/>
            </a:pPr>
            <a:endParaRPr lang="en-IN" sz="135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23186AF-913B-B90B-ED37-BE23D8EED65D}"/>
              </a:ext>
            </a:extLst>
          </p:cNvPr>
          <p:cNvSpPr txBox="1"/>
          <p:nvPr/>
        </p:nvSpPr>
        <p:spPr>
          <a:xfrm>
            <a:off x="7570321" y="1686538"/>
            <a:ext cx="124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Network Digital </a:t>
            </a:r>
          </a:p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18" name="Flowchart: Connector 13">
            <a:extLst>
              <a:ext uri="{FF2B5EF4-FFF2-40B4-BE49-F238E27FC236}">
                <a16:creationId xmlns:a16="http://schemas.microsoft.com/office/drawing/2014/main" id="{AF440F4B-1E95-64E3-84FB-E61772AB4584}"/>
              </a:ext>
            </a:extLst>
          </p:cNvPr>
          <p:cNvSpPr>
            <a:spLocks noChangeAspect="1"/>
          </p:cNvSpPr>
          <p:nvPr/>
        </p:nvSpPr>
        <p:spPr>
          <a:xfrm rot="2700000">
            <a:off x="6646072" y="3079834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99">
              <a:defRPr/>
            </a:pPr>
            <a:endParaRPr lang="en-IN" sz="135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536CFF-5CBA-405D-208A-2566569C34A2}"/>
              </a:ext>
            </a:extLst>
          </p:cNvPr>
          <p:cNvSpPr txBox="1"/>
          <p:nvPr/>
        </p:nvSpPr>
        <p:spPr>
          <a:xfrm>
            <a:off x="6257315" y="3566228"/>
            <a:ext cx="13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Cloud &amp; IT</a:t>
            </a:r>
          </a:p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0" name="Flowchart: Connector 15">
            <a:extLst>
              <a:ext uri="{FF2B5EF4-FFF2-40B4-BE49-F238E27FC236}">
                <a16:creationId xmlns:a16="http://schemas.microsoft.com/office/drawing/2014/main" id="{3B96972B-B04E-BD4D-25B1-B3691187C323}"/>
              </a:ext>
            </a:extLst>
          </p:cNvPr>
          <p:cNvSpPr>
            <a:spLocks noChangeAspect="1"/>
          </p:cNvSpPr>
          <p:nvPr/>
        </p:nvSpPr>
        <p:spPr>
          <a:xfrm rot="2700000">
            <a:off x="7992739" y="3079834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99">
              <a:defRPr/>
            </a:pPr>
            <a:endParaRPr lang="en-IN" sz="135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5F8C4D7-264F-06C7-834E-04FD374BC543}"/>
              </a:ext>
            </a:extLst>
          </p:cNvPr>
          <p:cNvSpPr txBox="1"/>
          <p:nvPr/>
        </p:nvSpPr>
        <p:spPr>
          <a:xfrm>
            <a:off x="7601138" y="3566228"/>
            <a:ext cx="1318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Security </a:t>
            </a:r>
          </a:p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2" name="Flowchart: Connector 19">
            <a:extLst>
              <a:ext uri="{FF2B5EF4-FFF2-40B4-BE49-F238E27FC236}">
                <a16:creationId xmlns:a16="http://schemas.microsoft.com/office/drawing/2014/main" id="{1494E248-CCF3-12DB-7FAE-45B57B61C763}"/>
              </a:ext>
            </a:extLst>
          </p:cNvPr>
          <p:cNvSpPr>
            <a:spLocks noChangeAspect="1"/>
          </p:cNvSpPr>
          <p:nvPr/>
        </p:nvSpPr>
        <p:spPr>
          <a:xfrm rot="2700000">
            <a:off x="6646072" y="4027320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99">
              <a:defRPr/>
            </a:pPr>
            <a:endParaRPr lang="en-IN" sz="135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80D42C-2CCF-FF44-A2CF-4B8F2978DB0D}"/>
              </a:ext>
            </a:extLst>
          </p:cNvPr>
          <p:cNvSpPr txBox="1"/>
          <p:nvPr/>
        </p:nvSpPr>
        <p:spPr>
          <a:xfrm>
            <a:off x="6273454" y="4529831"/>
            <a:ext cx="128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Digital Apps</a:t>
            </a:r>
          </a:p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4" name="Flowchart: Connector 21">
            <a:extLst>
              <a:ext uri="{FF2B5EF4-FFF2-40B4-BE49-F238E27FC236}">
                <a16:creationId xmlns:a16="http://schemas.microsoft.com/office/drawing/2014/main" id="{BD4BE10F-BEAB-8D9D-9F19-3AC90FE80B6E}"/>
              </a:ext>
            </a:extLst>
          </p:cNvPr>
          <p:cNvSpPr>
            <a:spLocks noChangeAspect="1"/>
          </p:cNvSpPr>
          <p:nvPr/>
        </p:nvSpPr>
        <p:spPr>
          <a:xfrm rot="2700000">
            <a:off x="7992739" y="4027320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99">
              <a:defRPr/>
            </a:pPr>
            <a:endParaRPr lang="en-IN" sz="135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EEA8162-C24C-418A-F639-F98AF03473B8}"/>
              </a:ext>
            </a:extLst>
          </p:cNvPr>
          <p:cNvSpPr txBox="1"/>
          <p:nvPr/>
        </p:nvSpPr>
        <p:spPr>
          <a:xfrm>
            <a:off x="7596418" y="4529831"/>
            <a:ext cx="1328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Industry Apps</a:t>
            </a:r>
          </a:p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5AFC61D3-554A-0021-914A-E3B71884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6295" y="1268095"/>
            <a:ext cx="410045" cy="374389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D96B2AA2-D296-394B-3EFB-90A8BD31E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4758" y="3180225"/>
            <a:ext cx="251389" cy="334642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ABC04A56-9EB1-0376-0003-5D778CEAD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5652" y="1281609"/>
            <a:ext cx="296267" cy="334642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D1C64A8D-27D9-D0E9-8E33-03908D9BC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7432" y="4127712"/>
            <a:ext cx="332707" cy="334642"/>
          </a:xfrm>
          <a:prstGeom prst="rect">
            <a:avLst/>
          </a:prstGeom>
        </p:spPr>
      </p:pic>
      <p:sp>
        <p:nvSpPr>
          <p:cNvPr id="131" name="Flowchart: Connector 43">
            <a:extLst>
              <a:ext uri="{FF2B5EF4-FFF2-40B4-BE49-F238E27FC236}">
                <a16:creationId xmlns:a16="http://schemas.microsoft.com/office/drawing/2014/main" id="{1DECEFA8-461F-D947-F81F-60CF0966628D}"/>
              </a:ext>
            </a:extLst>
          </p:cNvPr>
          <p:cNvSpPr>
            <a:spLocks noChangeAspect="1"/>
          </p:cNvSpPr>
          <p:nvPr/>
        </p:nvSpPr>
        <p:spPr>
          <a:xfrm rot="2700000">
            <a:off x="7950937" y="2131608"/>
            <a:ext cx="535427" cy="535427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99">
              <a:defRPr/>
            </a:pPr>
            <a:endParaRPr lang="en-IN" sz="135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7AC02FC-6A4A-D221-DC25-9C6EE3508D68}"/>
              </a:ext>
            </a:extLst>
          </p:cNvPr>
          <p:cNvSpPr txBox="1"/>
          <p:nvPr/>
        </p:nvSpPr>
        <p:spPr>
          <a:xfrm>
            <a:off x="7562180" y="2630569"/>
            <a:ext cx="13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CloudInfinit</a:t>
            </a:r>
          </a:p>
          <a:p>
            <a:pPr algn="ctr" defTabSz="514299">
              <a:defRPr/>
            </a:pPr>
            <a:r>
              <a:rPr lang="en-IN" sz="800" b="1">
                <a:solidFill>
                  <a:prstClr val="white"/>
                </a:solidFill>
                <a:latin typeface="Trebuchet MS" panose="020B0603020202020204" pitchFamily="34" charset="0"/>
              </a:rPr>
              <a:t>Ent Cloud Infra</a:t>
            </a:r>
            <a:endParaRPr lang="en-US" sz="800" b="1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133" name="Picture 1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CF8701-C6D9-AAFA-82E2-1CB5E46942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04" y="4121844"/>
            <a:ext cx="404697" cy="346379"/>
          </a:xfrm>
          <a:prstGeom prst="rect">
            <a:avLst/>
          </a:prstGeom>
        </p:spPr>
      </p:pic>
      <p:pic>
        <p:nvPicPr>
          <p:cNvPr id="134" name="Picture 1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625E5D-DFF1-BBE8-8F2F-8A8381689E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02" y="3192589"/>
            <a:ext cx="322567" cy="309917"/>
          </a:xfrm>
          <a:prstGeom prst="rect">
            <a:avLst/>
          </a:prstGeom>
        </p:spPr>
      </p:pic>
      <p:pic>
        <p:nvPicPr>
          <p:cNvPr id="136" name="Picture 13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C7506E-B797-D1DE-E7BD-50575DF8DC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36" y="2237073"/>
            <a:ext cx="342065" cy="3566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21978B-091A-AF4A-EEC4-2F67495B039B}"/>
              </a:ext>
            </a:extLst>
          </p:cNvPr>
          <p:cNvGrpSpPr/>
          <p:nvPr/>
        </p:nvGrpSpPr>
        <p:grpSpPr>
          <a:xfrm>
            <a:off x="349057" y="1318933"/>
            <a:ext cx="4925666" cy="3373520"/>
            <a:chOff x="2676045" y="635378"/>
            <a:chExt cx="6432657" cy="42600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6565C9D-3FC8-8AB7-3C0C-FD4D1062D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81364" y="1126125"/>
              <a:ext cx="2665004" cy="2970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0D06C6-777B-2ED6-25B8-90550CC01EE1}"/>
                </a:ext>
              </a:extLst>
            </p:cNvPr>
            <p:cNvSpPr txBox="1"/>
            <p:nvPr/>
          </p:nvSpPr>
          <p:spPr>
            <a:xfrm>
              <a:off x="2910526" y="635378"/>
              <a:ext cx="1970838" cy="81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15"/>
              <a:r>
                <a:rPr lang="en-US" sz="900">
                  <a:solidFill>
                    <a:srgbClr val="F79646"/>
                  </a:solidFill>
                  <a:latin typeface="Trebuchet MS"/>
                </a:rPr>
                <a:t>Metro Networks </a:t>
              </a:r>
            </a:p>
            <a:p>
              <a:pPr defTabSz="685715"/>
              <a:r>
                <a:rPr lang="en-US" sz="900">
                  <a:solidFill>
                    <a:srgbClr val="F79646"/>
                  </a:solidFill>
                  <a:latin typeface="Trebuchet MS"/>
                </a:rPr>
                <a:t>Fiber access</a:t>
              </a:r>
            </a:p>
            <a:p>
              <a:pPr defTabSz="685715"/>
              <a:r>
                <a:rPr lang="en-US" sz="900">
                  <a:solidFill>
                    <a:srgbClr val="F79646"/>
                  </a:solidFill>
                  <a:latin typeface="Trebuchet MS"/>
                </a:rPr>
                <a:t>Connected Buildings </a:t>
              </a:r>
            </a:p>
            <a:p>
              <a:pPr defTabSz="685715"/>
              <a:r>
                <a:rPr lang="en-US" sz="900">
                  <a:solidFill>
                    <a:srgbClr val="F79646"/>
                  </a:solidFill>
                  <a:latin typeface="Trebuchet MS"/>
                </a:rPr>
                <a:t>Interconnected DCs</a:t>
              </a:r>
              <a:endParaRPr lang="en-IN" sz="900">
                <a:solidFill>
                  <a:srgbClr val="F79646"/>
                </a:solidFill>
                <a:latin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9D9D9-7E29-A3B8-3663-917DC7FDA609}"/>
                </a:ext>
              </a:extLst>
            </p:cNvPr>
            <p:cNvSpPr txBox="1"/>
            <p:nvPr/>
          </p:nvSpPr>
          <p:spPr>
            <a:xfrm>
              <a:off x="6608265" y="810274"/>
              <a:ext cx="2500437" cy="64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685732">
                <a:defRPr sz="700">
                  <a:solidFill>
                    <a:srgbClr val="F79646">
                      <a:lumMod val="50000"/>
                    </a:srgbClr>
                  </a:solidFill>
                  <a:latin typeface="Trebuchet MS"/>
                </a:defRPr>
              </a:lvl1pPr>
            </a:lstStyle>
            <a:p>
              <a:pPr algn="r" defTabSz="685715"/>
              <a:r>
                <a:rPr lang="en-US" sz="900">
                  <a:solidFill>
                    <a:srgbClr val="F79646"/>
                  </a:solidFill>
                </a:rPr>
                <a:t>Express Long-Haul Backbone, High Bandwidth and Low Latency across Key Locations</a:t>
              </a:r>
              <a:endParaRPr lang="en-IN" sz="900">
                <a:solidFill>
                  <a:srgbClr val="F79646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84AF596-75E5-61A8-9401-4C22FA5CC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361849" y="1081714"/>
              <a:ext cx="133988" cy="28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629547-6173-112D-365F-66944DE4E61D}"/>
                </a:ext>
              </a:extLst>
            </p:cNvPr>
            <p:cNvSpPr txBox="1"/>
            <p:nvPr/>
          </p:nvSpPr>
          <p:spPr>
            <a:xfrm>
              <a:off x="6361847" y="1277636"/>
              <a:ext cx="873382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685715"/>
              <a:r>
                <a:rPr lang="en-IN" sz="800" b="1">
                  <a:solidFill>
                    <a:prstClr val="black"/>
                  </a:solidFill>
                  <a:latin typeface="Trebuchet MS"/>
                </a:rPr>
                <a:t>NOIDA 02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337DD5-07B7-F9D3-8525-EF875C3B77B0}"/>
                </a:ext>
              </a:extLst>
            </p:cNvPr>
            <p:cNvSpPr txBox="1"/>
            <p:nvPr/>
          </p:nvSpPr>
          <p:spPr>
            <a:xfrm>
              <a:off x="6354621" y="1518181"/>
              <a:ext cx="837794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685732">
                <a:defRPr sz="600">
                  <a:solidFill>
                    <a:schemeClr val="tx2"/>
                  </a:solidFill>
                  <a:latin typeface="Trebuchet MS"/>
                </a:defRPr>
              </a:lvl1pPr>
            </a:lstStyle>
            <a:p>
              <a:pPr defTabSz="685715"/>
              <a:r>
                <a:rPr lang="en-IN" sz="800">
                  <a:solidFill>
                    <a:prstClr val="white">
                      <a:lumMod val="85000"/>
                    </a:prstClr>
                  </a:solidFill>
                </a:rPr>
                <a:t>NOIDA 01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EB3190-8EA8-17D3-1D57-5ED0389E8B0A}"/>
                </a:ext>
              </a:extLst>
            </p:cNvPr>
            <p:cNvSpPr txBox="1"/>
            <p:nvPr/>
          </p:nvSpPr>
          <p:spPr>
            <a:xfrm>
              <a:off x="7100951" y="2410791"/>
              <a:ext cx="1968250" cy="29149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defTabSz="685715"/>
              <a:r>
                <a:rPr lang="en-IN" sz="900" b="1">
                  <a:solidFill>
                    <a:prstClr val="white"/>
                  </a:solidFill>
                  <a:latin typeface="Trebuchet MS"/>
                </a:rPr>
                <a:t>SAARC Gateway, Kolkata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34EFD-47E8-4FC1-6EA5-05903F314F4D}"/>
                </a:ext>
              </a:extLst>
            </p:cNvPr>
            <p:cNvSpPr txBox="1"/>
            <p:nvPr/>
          </p:nvSpPr>
          <p:spPr>
            <a:xfrm>
              <a:off x="7723288" y="2694488"/>
              <a:ext cx="971773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15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KOLKATA 01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3404A54-97D9-C8AF-B19E-6401C0A0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81339" y="3012648"/>
              <a:ext cx="133987" cy="28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1DFF8-2335-5740-C693-CDCEE4EE6CDA}"/>
                </a:ext>
              </a:extLst>
            </p:cNvPr>
            <p:cNvSpPr txBox="1"/>
            <p:nvPr/>
          </p:nvSpPr>
          <p:spPr>
            <a:xfrm>
              <a:off x="6681342" y="3212788"/>
              <a:ext cx="1233452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685715"/>
              <a:r>
                <a:rPr lang="en-US" sz="800" b="1">
                  <a:solidFill>
                    <a:prstClr val="black"/>
                  </a:solidFill>
                  <a:latin typeface="Trebuchet MS"/>
                </a:rPr>
                <a:t>HYDERABAD 02 </a:t>
              </a:r>
              <a:endParaRPr lang="en-IN" sz="800" b="1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9ACCC7-BA78-29BF-80B5-1CCD805E593E}"/>
                </a:ext>
              </a:extLst>
            </p:cNvPr>
            <p:cNvSpPr txBox="1"/>
            <p:nvPr/>
          </p:nvSpPr>
          <p:spPr>
            <a:xfrm>
              <a:off x="6541190" y="3436059"/>
              <a:ext cx="1135062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15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HYDERABAD 01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D052C33-0A1D-C282-613A-1618F3E9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81339" y="3802977"/>
              <a:ext cx="133987" cy="288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6E7F7C-020D-4476-A98B-A93658C02383}"/>
                </a:ext>
              </a:extLst>
            </p:cNvPr>
            <p:cNvSpPr txBox="1"/>
            <p:nvPr/>
          </p:nvSpPr>
          <p:spPr>
            <a:xfrm>
              <a:off x="6681342" y="3998899"/>
              <a:ext cx="1032483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685715"/>
              <a:r>
                <a:rPr lang="en-IN" sz="800" b="1">
                  <a:solidFill>
                    <a:prstClr val="black"/>
                  </a:solidFill>
                  <a:latin typeface="Trebuchet MS"/>
                </a:rPr>
                <a:t>CHENNAI 02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70FC5F7-A2F8-879B-D3F2-E8F4498BD9CC}"/>
                </a:ext>
              </a:extLst>
            </p:cNvPr>
            <p:cNvSpPr txBox="1"/>
            <p:nvPr/>
          </p:nvSpPr>
          <p:spPr>
            <a:xfrm>
              <a:off x="6541190" y="4242065"/>
              <a:ext cx="950839" cy="272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15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CHENNAI 01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3C7105-2666-63D7-66D3-88107AF19183}"/>
                </a:ext>
              </a:extLst>
            </p:cNvPr>
            <p:cNvSpPr txBox="1"/>
            <p:nvPr/>
          </p:nvSpPr>
          <p:spPr>
            <a:xfrm>
              <a:off x="6661179" y="4509017"/>
              <a:ext cx="1802867" cy="29149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defTabSz="685715"/>
              <a:r>
                <a:rPr lang="en-IN" sz="900" b="1">
                  <a:solidFill>
                    <a:prstClr val="white"/>
                  </a:solidFill>
                  <a:latin typeface="Trebuchet MS"/>
                </a:rPr>
                <a:t>CLS, Siruseri, Chennai</a:t>
              </a: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0BE8353C-BC11-001C-B0CD-BEDF617E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872283" y="4134984"/>
              <a:ext cx="133988" cy="28799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B29D241-3D1D-1B6A-EEFD-B335EF8B03A0}"/>
                </a:ext>
              </a:extLst>
            </p:cNvPr>
            <p:cNvSpPr txBox="1"/>
            <p:nvPr/>
          </p:nvSpPr>
          <p:spPr>
            <a:xfrm>
              <a:off x="3872284" y="4326685"/>
              <a:ext cx="1250200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685715"/>
              <a:r>
                <a:rPr lang="en-IN" sz="800" b="1">
                  <a:solidFill>
                    <a:prstClr val="black"/>
                  </a:solidFill>
                  <a:latin typeface="Trebuchet MS"/>
                </a:rPr>
                <a:t>BENGALURU O2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01206F5-89F1-4D12-5592-C69EA9BBFA3D}"/>
                </a:ext>
              </a:extLst>
            </p:cNvPr>
            <p:cNvSpPr txBox="1"/>
            <p:nvPr/>
          </p:nvSpPr>
          <p:spPr>
            <a:xfrm>
              <a:off x="3820272" y="4623364"/>
              <a:ext cx="1530643" cy="2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BENGALURU 01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32D9DC-B2C8-AC0C-3DDD-EE6D4B4BCEF2}"/>
                </a:ext>
              </a:extLst>
            </p:cNvPr>
            <p:cNvSpPr txBox="1"/>
            <p:nvPr/>
          </p:nvSpPr>
          <p:spPr>
            <a:xfrm>
              <a:off x="2983461" y="3315766"/>
              <a:ext cx="1794493" cy="29149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defTabSz="685715"/>
              <a:r>
                <a:rPr lang="en-IN" sz="900" b="1">
                  <a:solidFill>
                    <a:prstClr val="white"/>
                  </a:solidFill>
                  <a:latin typeface="Trebuchet MS"/>
                </a:rPr>
                <a:t>CLS, Versova, Mumbai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6AFB153-BB19-C0A6-FE47-E1CD064547D8}"/>
                </a:ext>
              </a:extLst>
            </p:cNvPr>
            <p:cNvSpPr txBox="1"/>
            <p:nvPr/>
          </p:nvSpPr>
          <p:spPr>
            <a:xfrm>
              <a:off x="3448270" y="3078333"/>
              <a:ext cx="1303528" cy="2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MUMBAI 01 VASHI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81CC05E-B709-1BD9-372D-2A961F626A6F}"/>
                </a:ext>
              </a:extLst>
            </p:cNvPr>
            <p:cNvSpPr txBox="1"/>
            <p:nvPr/>
          </p:nvSpPr>
          <p:spPr>
            <a:xfrm>
              <a:off x="2994844" y="2863633"/>
              <a:ext cx="1756955" cy="27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15"/>
              <a:r>
                <a:rPr lang="en-IN" sz="8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MUMBAI 02 AIROLI</a:t>
              </a: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03FD792-861D-F3CB-D524-693F46B0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676045" y="2343064"/>
              <a:ext cx="133987" cy="28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9663ED7-4D51-C1E6-D37E-7BE1CBFDB673}"/>
                </a:ext>
              </a:extLst>
            </p:cNvPr>
            <p:cNvSpPr txBox="1"/>
            <p:nvPr/>
          </p:nvSpPr>
          <p:spPr>
            <a:xfrm>
              <a:off x="2676046" y="2518228"/>
              <a:ext cx="1952634" cy="272061"/>
            </a:xfrm>
            <a:prstGeom prst="rect">
              <a:avLst/>
            </a:prstGeom>
            <a:solidFill>
              <a:srgbClr val="BED730"/>
            </a:solidFill>
          </p:spPr>
          <p:txBody>
            <a:bodyPr wrap="square" rtlCol="0" anchor="ctr">
              <a:spAutoFit/>
            </a:bodyPr>
            <a:lstStyle/>
            <a:p>
              <a:pPr defTabSz="685715"/>
              <a:r>
                <a:rPr lang="pt-BR" sz="800" b="1">
                  <a:solidFill>
                    <a:prstClr val="black"/>
                  </a:solidFill>
                  <a:latin typeface="Trebuchet MS"/>
                </a:rPr>
                <a:t>MUMBAI 03 RABALE</a:t>
              </a:r>
              <a:endParaRPr lang="en-IN" sz="800" b="1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8" name="Freeform: Shape 38">
              <a:extLst>
                <a:ext uri="{FF2B5EF4-FFF2-40B4-BE49-F238E27FC236}">
                  <a16:creationId xmlns:a16="http://schemas.microsoft.com/office/drawing/2014/main" id="{7FD37CC1-82B0-FE2C-02A7-13F7AB0C5CB6}"/>
                </a:ext>
              </a:extLst>
            </p:cNvPr>
            <p:cNvSpPr/>
            <p:nvPr/>
          </p:nvSpPr>
          <p:spPr>
            <a:xfrm>
              <a:off x="5283815" y="3577908"/>
              <a:ext cx="462915" cy="1154430"/>
            </a:xfrm>
            <a:custGeom>
              <a:avLst/>
              <a:gdLst>
                <a:gd name="connsiteX0" fmla="*/ 0 w 617220"/>
                <a:gd name="connsiteY0" fmla="*/ 1531620 h 1539240"/>
                <a:gd name="connsiteX1" fmla="*/ 114300 w 617220"/>
                <a:gd name="connsiteY1" fmla="*/ 1539240 h 1539240"/>
                <a:gd name="connsiteX2" fmla="*/ 617220 w 617220"/>
                <a:gd name="connsiteY2" fmla="*/ 0 h 15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7220" h="1539240">
                  <a:moveTo>
                    <a:pt x="0" y="1531620"/>
                  </a:moveTo>
                  <a:lnTo>
                    <a:pt x="114300" y="1539240"/>
                  </a:lnTo>
                  <a:lnTo>
                    <a:pt x="61722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69" name="Freeform: Shape 39">
              <a:extLst>
                <a:ext uri="{FF2B5EF4-FFF2-40B4-BE49-F238E27FC236}">
                  <a16:creationId xmlns:a16="http://schemas.microsoft.com/office/drawing/2014/main" id="{F71BFDC4-2398-F77B-2EFB-9E47C973D1A5}"/>
                </a:ext>
              </a:extLst>
            </p:cNvPr>
            <p:cNvSpPr/>
            <p:nvPr/>
          </p:nvSpPr>
          <p:spPr>
            <a:xfrm>
              <a:off x="5132736" y="3595068"/>
              <a:ext cx="611993" cy="891848"/>
            </a:xfrm>
            <a:custGeom>
              <a:avLst/>
              <a:gdLst>
                <a:gd name="connsiteX0" fmla="*/ 0 w 815990"/>
                <a:gd name="connsiteY0" fmla="*/ 1189130 h 1189130"/>
                <a:gd name="connsiteX1" fmla="*/ 323936 w 815990"/>
                <a:gd name="connsiteY1" fmla="*/ 1189130 h 1189130"/>
                <a:gd name="connsiteX2" fmla="*/ 815990 w 815990"/>
                <a:gd name="connsiteY2" fmla="*/ 0 h 118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990" h="1189130">
                  <a:moveTo>
                    <a:pt x="0" y="1189130"/>
                  </a:moveTo>
                  <a:lnTo>
                    <a:pt x="323936" y="1189130"/>
                  </a:lnTo>
                  <a:lnTo>
                    <a:pt x="81599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0" name="Freeform: Shape 40">
              <a:extLst>
                <a:ext uri="{FF2B5EF4-FFF2-40B4-BE49-F238E27FC236}">
                  <a16:creationId xmlns:a16="http://schemas.microsoft.com/office/drawing/2014/main" id="{416968A1-E9CB-77B8-820F-62FDBC808479}"/>
                </a:ext>
              </a:extLst>
            </p:cNvPr>
            <p:cNvSpPr/>
            <p:nvPr/>
          </p:nvSpPr>
          <p:spPr>
            <a:xfrm>
              <a:off x="4748319" y="3029207"/>
              <a:ext cx="710403" cy="436697"/>
            </a:xfrm>
            <a:custGeom>
              <a:avLst/>
              <a:gdLst>
                <a:gd name="connsiteX0" fmla="*/ 0 w 947204"/>
                <a:gd name="connsiteY0" fmla="*/ 582263 h 582263"/>
                <a:gd name="connsiteX1" fmla="*/ 172219 w 947204"/>
                <a:gd name="connsiteY1" fmla="*/ 582263 h 582263"/>
                <a:gd name="connsiteX2" fmla="*/ 947204 w 947204"/>
                <a:gd name="connsiteY2" fmla="*/ 0 h 58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204" h="582263">
                  <a:moveTo>
                    <a:pt x="0" y="582263"/>
                  </a:moveTo>
                  <a:lnTo>
                    <a:pt x="172219" y="582263"/>
                  </a:lnTo>
                  <a:lnTo>
                    <a:pt x="947204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1" name="Freeform: Shape 41">
              <a:extLst>
                <a:ext uri="{FF2B5EF4-FFF2-40B4-BE49-F238E27FC236}">
                  <a16:creationId xmlns:a16="http://schemas.microsoft.com/office/drawing/2014/main" id="{4EDD6EC1-30CE-4516-8BA2-25907C040CC9}"/>
                </a:ext>
              </a:extLst>
            </p:cNvPr>
            <p:cNvSpPr/>
            <p:nvPr/>
          </p:nvSpPr>
          <p:spPr>
            <a:xfrm>
              <a:off x="4671436" y="3035357"/>
              <a:ext cx="781136" cy="178370"/>
            </a:xfrm>
            <a:custGeom>
              <a:avLst/>
              <a:gdLst>
                <a:gd name="connsiteX0" fmla="*/ 0 w 1041514"/>
                <a:gd name="connsiteY0" fmla="*/ 237826 h 237826"/>
                <a:gd name="connsiteX1" fmla="*/ 254228 w 1041514"/>
                <a:gd name="connsiteY1" fmla="*/ 237826 h 237826"/>
                <a:gd name="connsiteX2" fmla="*/ 1041514 w 1041514"/>
                <a:gd name="connsiteY2" fmla="*/ 0 h 23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1514" h="237826">
                  <a:moveTo>
                    <a:pt x="0" y="237826"/>
                  </a:moveTo>
                  <a:lnTo>
                    <a:pt x="254228" y="237826"/>
                  </a:lnTo>
                  <a:lnTo>
                    <a:pt x="1041514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2" name="Freeform: Shape 42">
              <a:extLst>
                <a:ext uri="{FF2B5EF4-FFF2-40B4-BE49-F238E27FC236}">
                  <a16:creationId xmlns:a16="http://schemas.microsoft.com/office/drawing/2014/main" id="{D21A1DA7-C3CF-5176-B506-3156C99BFBF5}"/>
                </a:ext>
              </a:extLst>
            </p:cNvPr>
            <p:cNvSpPr/>
            <p:nvPr/>
          </p:nvSpPr>
          <p:spPr>
            <a:xfrm>
              <a:off x="4665285" y="3001529"/>
              <a:ext cx="793437" cy="30753"/>
            </a:xfrm>
            <a:custGeom>
              <a:avLst/>
              <a:gdLst>
                <a:gd name="connsiteX0" fmla="*/ 0 w 1057916"/>
                <a:gd name="connsiteY0" fmla="*/ 0 h 41004"/>
                <a:gd name="connsiteX1" fmla="*/ 299333 w 1057916"/>
                <a:gd name="connsiteY1" fmla="*/ 0 h 41004"/>
                <a:gd name="connsiteX2" fmla="*/ 1057916 w 1057916"/>
                <a:gd name="connsiteY2" fmla="*/ 41004 h 4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7916" h="41004">
                  <a:moveTo>
                    <a:pt x="0" y="0"/>
                  </a:moveTo>
                  <a:lnTo>
                    <a:pt x="299333" y="0"/>
                  </a:lnTo>
                  <a:lnTo>
                    <a:pt x="1057916" y="41004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3" name="Freeform: Shape 43">
              <a:extLst>
                <a:ext uri="{FF2B5EF4-FFF2-40B4-BE49-F238E27FC236}">
                  <a16:creationId xmlns:a16="http://schemas.microsoft.com/office/drawing/2014/main" id="{11C96D99-0909-0D91-7CF5-F43F8042C0E2}"/>
                </a:ext>
              </a:extLst>
            </p:cNvPr>
            <p:cNvSpPr/>
            <p:nvPr/>
          </p:nvSpPr>
          <p:spPr>
            <a:xfrm>
              <a:off x="4622231" y="2672468"/>
              <a:ext cx="830341" cy="362890"/>
            </a:xfrm>
            <a:custGeom>
              <a:avLst/>
              <a:gdLst>
                <a:gd name="connsiteX0" fmla="*/ 0 w 1107121"/>
                <a:gd name="connsiteY0" fmla="*/ 0 h 483853"/>
                <a:gd name="connsiteX1" fmla="*/ 336237 w 1107121"/>
                <a:gd name="connsiteY1" fmla="*/ 0 h 483853"/>
                <a:gd name="connsiteX2" fmla="*/ 1107121 w 1107121"/>
                <a:gd name="connsiteY2" fmla="*/ 483853 h 48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7121" h="483853">
                  <a:moveTo>
                    <a:pt x="0" y="0"/>
                  </a:moveTo>
                  <a:lnTo>
                    <a:pt x="336237" y="0"/>
                  </a:lnTo>
                  <a:lnTo>
                    <a:pt x="1107121" y="483853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4" name="Freeform: Shape 44">
              <a:extLst>
                <a:ext uri="{FF2B5EF4-FFF2-40B4-BE49-F238E27FC236}">
                  <a16:creationId xmlns:a16="http://schemas.microsoft.com/office/drawing/2014/main" id="{0F2AE4CB-1752-5A17-E975-4205172A8BDE}"/>
                </a:ext>
              </a:extLst>
            </p:cNvPr>
            <p:cNvSpPr/>
            <p:nvPr/>
          </p:nvSpPr>
          <p:spPr>
            <a:xfrm>
              <a:off x="5993831" y="3647350"/>
              <a:ext cx="667348" cy="1011785"/>
            </a:xfrm>
            <a:custGeom>
              <a:avLst/>
              <a:gdLst>
                <a:gd name="connsiteX0" fmla="*/ 889797 w 889797"/>
                <a:gd name="connsiteY0" fmla="*/ 1349047 h 1349047"/>
                <a:gd name="connsiteX1" fmla="*/ 561761 w 889797"/>
                <a:gd name="connsiteY1" fmla="*/ 1349047 h 1349047"/>
                <a:gd name="connsiteX2" fmla="*/ 0 w 889797"/>
                <a:gd name="connsiteY2" fmla="*/ 0 h 134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797" h="1349047">
                  <a:moveTo>
                    <a:pt x="889797" y="1349047"/>
                  </a:moveTo>
                  <a:lnTo>
                    <a:pt x="561761" y="134904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5" name="Freeform: Shape 45">
              <a:extLst>
                <a:ext uri="{FF2B5EF4-FFF2-40B4-BE49-F238E27FC236}">
                  <a16:creationId xmlns:a16="http://schemas.microsoft.com/office/drawing/2014/main" id="{360F4C38-7082-600D-BFB1-B3C5AB9AB746}"/>
                </a:ext>
              </a:extLst>
            </p:cNvPr>
            <p:cNvSpPr/>
            <p:nvPr/>
          </p:nvSpPr>
          <p:spPr>
            <a:xfrm>
              <a:off x="5996906" y="3647349"/>
              <a:ext cx="627369" cy="747307"/>
            </a:xfrm>
            <a:custGeom>
              <a:avLst/>
              <a:gdLst>
                <a:gd name="connsiteX0" fmla="*/ 836492 w 836492"/>
                <a:gd name="connsiteY0" fmla="*/ 996409 h 996409"/>
                <a:gd name="connsiteX1" fmla="*/ 553561 w 836492"/>
                <a:gd name="connsiteY1" fmla="*/ 996409 h 996409"/>
                <a:gd name="connsiteX2" fmla="*/ 0 w 836492"/>
                <a:gd name="connsiteY2" fmla="*/ 0 h 99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492" h="996409">
                  <a:moveTo>
                    <a:pt x="836492" y="996409"/>
                  </a:moveTo>
                  <a:lnTo>
                    <a:pt x="553561" y="99640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6" name="Freeform: Shape 46">
              <a:extLst>
                <a:ext uri="{FF2B5EF4-FFF2-40B4-BE49-F238E27FC236}">
                  <a16:creationId xmlns:a16="http://schemas.microsoft.com/office/drawing/2014/main" id="{4554DA75-E928-1858-6310-73AB1F4730FB}"/>
                </a:ext>
              </a:extLst>
            </p:cNvPr>
            <p:cNvSpPr/>
            <p:nvPr/>
          </p:nvSpPr>
          <p:spPr>
            <a:xfrm>
              <a:off x="5993831" y="3647349"/>
              <a:ext cx="685800" cy="538184"/>
            </a:xfrm>
            <a:custGeom>
              <a:avLst/>
              <a:gdLst>
                <a:gd name="connsiteX0" fmla="*/ 914400 w 914400"/>
                <a:gd name="connsiteY0" fmla="*/ 717578 h 717578"/>
                <a:gd name="connsiteX1" fmla="*/ 557661 w 914400"/>
                <a:gd name="connsiteY1" fmla="*/ 717578 h 717578"/>
                <a:gd name="connsiteX2" fmla="*/ 0 w 914400"/>
                <a:gd name="connsiteY2" fmla="*/ 0 h 71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17578">
                  <a:moveTo>
                    <a:pt x="914400" y="717578"/>
                  </a:moveTo>
                  <a:lnTo>
                    <a:pt x="557661" y="71757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7" name="Freeform: Shape 47">
              <a:extLst>
                <a:ext uri="{FF2B5EF4-FFF2-40B4-BE49-F238E27FC236}">
                  <a16:creationId xmlns:a16="http://schemas.microsoft.com/office/drawing/2014/main" id="{84CBBC49-5582-7D37-0A15-FC8FABBEB6A3}"/>
                </a:ext>
              </a:extLst>
            </p:cNvPr>
            <p:cNvSpPr/>
            <p:nvPr/>
          </p:nvSpPr>
          <p:spPr>
            <a:xfrm>
              <a:off x="6018434" y="3050734"/>
              <a:ext cx="608916" cy="525883"/>
            </a:xfrm>
            <a:custGeom>
              <a:avLst/>
              <a:gdLst>
                <a:gd name="connsiteX0" fmla="*/ 811888 w 811888"/>
                <a:gd name="connsiteY0" fmla="*/ 701177 h 701177"/>
                <a:gd name="connsiteX1" fmla="*/ 516656 w 811888"/>
                <a:gd name="connsiteY1" fmla="*/ 701177 h 701177"/>
                <a:gd name="connsiteX2" fmla="*/ 0 w 811888"/>
                <a:gd name="connsiteY2" fmla="*/ 0 h 70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888" h="701177">
                  <a:moveTo>
                    <a:pt x="811888" y="701177"/>
                  </a:moveTo>
                  <a:lnTo>
                    <a:pt x="516656" y="70117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8" name="Freeform: Shape 48">
              <a:extLst>
                <a:ext uri="{FF2B5EF4-FFF2-40B4-BE49-F238E27FC236}">
                  <a16:creationId xmlns:a16="http://schemas.microsoft.com/office/drawing/2014/main" id="{18F3FF76-99CC-9454-00FF-3ECDD8E9A70C}"/>
                </a:ext>
              </a:extLst>
            </p:cNvPr>
            <p:cNvSpPr/>
            <p:nvPr/>
          </p:nvSpPr>
          <p:spPr>
            <a:xfrm>
              <a:off x="6015358" y="3053809"/>
              <a:ext cx="661198" cy="304459"/>
            </a:xfrm>
            <a:custGeom>
              <a:avLst/>
              <a:gdLst>
                <a:gd name="connsiteX0" fmla="*/ 881597 w 881597"/>
                <a:gd name="connsiteY0" fmla="*/ 405945 h 405945"/>
                <a:gd name="connsiteX1" fmla="*/ 545360 w 881597"/>
                <a:gd name="connsiteY1" fmla="*/ 405945 h 405945"/>
                <a:gd name="connsiteX2" fmla="*/ 0 w 881597"/>
                <a:gd name="connsiteY2" fmla="*/ 0 h 4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1597" h="405945">
                  <a:moveTo>
                    <a:pt x="881597" y="405945"/>
                  </a:moveTo>
                  <a:lnTo>
                    <a:pt x="545360" y="40594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9" name="Freeform: Shape 49">
              <a:extLst>
                <a:ext uri="{FF2B5EF4-FFF2-40B4-BE49-F238E27FC236}">
                  <a16:creationId xmlns:a16="http://schemas.microsoft.com/office/drawing/2014/main" id="{71383651-A56C-2B66-A943-1DF9CDBF54F5}"/>
                </a:ext>
              </a:extLst>
            </p:cNvPr>
            <p:cNvSpPr/>
            <p:nvPr/>
          </p:nvSpPr>
          <p:spPr>
            <a:xfrm>
              <a:off x="6781117" y="2641714"/>
              <a:ext cx="1017936" cy="215274"/>
            </a:xfrm>
            <a:custGeom>
              <a:avLst/>
              <a:gdLst>
                <a:gd name="connsiteX0" fmla="*/ 1357248 w 1357248"/>
                <a:gd name="connsiteY0" fmla="*/ 287032 h 287032"/>
                <a:gd name="connsiteX1" fmla="*/ 410045 w 1357248"/>
                <a:gd name="connsiteY1" fmla="*/ 287032 h 287032"/>
                <a:gd name="connsiteX2" fmla="*/ 0 w 1357248"/>
                <a:gd name="connsiteY2" fmla="*/ 0 h 28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248" h="287032">
                  <a:moveTo>
                    <a:pt x="1357248" y="287032"/>
                  </a:moveTo>
                  <a:lnTo>
                    <a:pt x="410045" y="28703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0" name="Freeform: Shape 50">
              <a:extLst>
                <a:ext uri="{FF2B5EF4-FFF2-40B4-BE49-F238E27FC236}">
                  <a16:creationId xmlns:a16="http://schemas.microsoft.com/office/drawing/2014/main" id="{FF01318F-F052-B879-99DC-E9133839CF4B}"/>
                </a:ext>
              </a:extLst>
            </p:cNvPr>
            <p:cNvSpPr/>
            <p:nvPr/>
          </p:nvSpPr>
          <p:spPr>
            <a:xfrm>
              <a:off x="6790343" y="2641714"/>
              <a:ext cx="301383" cy="0"/>
            </a:xfrm>
            <a:custGeom>
              <a:avLst/>
              <a:gdLst>
                <a:gd name="connsiteX0" fmla="*/ 401844 w 401844"/>
                <a:gd name="connsiteY0" fmla="*/ 0 h 0"/>
                <a:gd name="connsiteX1" fmla="*/ 0 w 40184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844">
                  <a:moveTo>
                    <a:pt x="401844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1" name="Freeform: Shape 51">
              <a:extLst>
                <a:ext uri="{FF2B5EF4-FFF2-40B4-BE49-F238E27FC236}">
                  <a16:creationId xmlns:a16="http://schemas.microsoft.com/office/drawing/2014/main" id="{884CA506-EDC3-18FD-C3E0-151941046A40}"/>
                </a:ext>
              </a:extLst>
            </p:cNvPr>
            <p:cNvSpPr/>
            <p:nvPr/>
          </p:nvSpPr>
          <p:spPr>
            <a:xfrm>
              <a:off x="5849290" y="1669907"/>
              <a:ext cx="421321" cy="405945"/>
            </a:xfrm>
            <a:custGeom>
              <a:avLst/>
              <a:gdLst>
                <a:gd name="connsiteX0" fmla="*/ 561761 w 561761"/>
                <a:gd name="connsiteY0" fmla="*/ 0 h 541260"/>
                <a:gd name="connsiteX1" fmla="*/ 455150 w 561761"/>
                <a:gd name="connsiteY1" fmla="*/ 0 h 541260"/>
                <a:gd name="connsiteX2" fmla="*/ 0 w 561761"/>
                <a:gd name="connsiteY2" fmla="*/ 541260 h 5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761" h="541260">
                  <a:moveTo>
                    <a:pt x="561761" y="0"/>
                  </a:moveTo>
                  <a:lnTo>
                    <a:pt x="455150" y="0"/>
                  </a:lnTo>
                  <a:lnTo>
                    <a:pt x="0" y="54126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2" name="Freeform: Shape 52">
              <a:extLst>
                <a:ext uri="{FF2B5EF4-FFF2-40B4-BE49-F238E27FC236}">
                  <a16:creationId xmlns:a16="http://schemas.microsoft.com/office/drawing/2014/main" id="{43C3F5F3-E50D-18CA-416F-3D1034140869}"/>
                </a:ext>
              </a:extLst>
            </p:cNvPr>
            <p:cNvSpPr/>
            <p:nvPr/>
          </p:nvSpPr>
          <p:spPr>
            <a:xfrm>
              <a:off x="5846214" y="1451559"/>
              <a:ext cx="516657" cy="611992"/>
            </a:xfrm>
            <a:custGeom>
              <a:avLst/>
              <a:gdLst>
                <a:gd name="connsiteX0" fmla="*/ 688876 w 688876"/>
                <a:gd name="connsiteY0" fmla="*/ 0 h 815989"/>
                <a:gd name="connsiteX1" fmla="*/ 438748 w 688876"/>
                <a:gd name="connsiteY1" fmla="*/ 0 h 815989"/>
                <a:gd name="connsiteX2" fmla="*/ 0 w 688876"/>
                <a:gd name="connsiteY2" fmla="*/ 815989 h 81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8876" h="815989">
                  <a:moveTo>
                    <a:pt x="688876" y="0"/>
                  </a:moveTo>
                  <a:lnTo>
                    <a:pt x="438748" y="0"/>
                  </a:lnTo>
                  <a:lnTo>
                    <a:pt x="0" y="815989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4" name="Freeform: Shape 54">
              <a:extLst>
                <a:ext uri="{FF2B5EF4-FFF2-40B4-BE49-F238E27FC236}">
                  <a16:creationId xmlns:a16="http://schemas.microsoft.com/office/drawing/2014/main" id="{8BEBBA49-916C-91D4-807B-D34468047CCC}"/>
                </a:ext>
              </a:extLst>
            </p:cNvPr>
            <p:cNvSpPr/>
            <p:nvPr/>
          </p:nvSpPr>
          <p:spPr>
            <a:xfrm>
              <a:off x="2910524" y="1467276"/>
              <a:ext cx="2763471" cy="746966"/>
            </a:xfrm>
            <a:custGeom>
              <a:avLst/>
              <a:gdLst>
                <a:gd name="connsiteX0" fmla="*/ 2997427 w 2997427"/>
                <a:gd name="connsiteY0" fmla="*/ 1131724 h 1131724"/>
                <a:gd name="connsiteX1" fmla="*/ 2087128 w 2997427"/>
                <a:gd name="connsiteY1" fmla="*/ 0 h 1131724"/>
                <a:gd name="connsiteX2" fmla="*/ 0 w 2997427"/>
                <a:gd name="connsiteY2" fmla="*/ 0 h 113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7427" h="1131724">
                  <a:moveTo>
                    <a:pt x="2997427" y="1131724"/>
                  </a:moveTo>
                  <a:lnTo>
                    <a:pt x="2087128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IN" sz="1013">
                <a:solidFill>
                  <a:prstClr val="white"/>
                </a:solidFill>
                <a:latin typeface="Trebuchet MS"/>
              </a:endParaRPr>
            </a:p>
          </p:txBody>
        </p:sp>
      </p:grpSp>
      <p:sp>
        <p:nvSpPr>
          <p:cNvPr id="90" name="Title 89">
            <a:extLst>
              <a:ext uri="{FF2B5EF4-FFF2-40B4-BE49-F238E27FC236}">
                <a16:creationId xmlns:a16="http://schemas.microsoft.com/office/drawing/2014/main" id="{4EEAC829-3AF4-1C19-B487-A213E90A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SIFY’S DIGITAL INFRASTRUCTURE &amp; PLATFORMS  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DD84E925-C395-0A08-92AF-1CDBE8892A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6560" y="2271850"/>
            <a:ext cx="404178" cy="2549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0314A0-B27E-37CD-B08A-D70A5B1599F9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061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886D7-E4F4-B563-B700-75F77F917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B82D9F5-E18A-C4B5-45C9-9A98B410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88491"/>
            <a:ext cx="8496150" cy="461655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pPr defTabSz="914219"/>
            <a:r>
              <a:rPr lang="en-US" sz="2000" dirty="0"/>
              <a:t>one-stop engagement for enterprises’ digital pursuits 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52D54790-C5AA-2DBF-5AE0-09CC0797AF75}"/>
              </a:ext>
            </a:extLst>
          </p:cNvPr>
          <p:cNvGrpSpPr/>
          <p:nvPr/>
        </p:nvGrpSpPr>
        <p:grpSpPr>
          <a:xfrm>
            <a:off x="5508152" y="988128"/>
            <a:ext cx="3311999" cy="2160001"/>
            <a:chOff x="2064661" y="988127"/>
            <a:chExt cx="3311999" cy="216000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EC8332F-A03A-2DFD-7489-A099E5307301}"/>
                </a:ext>
              </a:extLst>
            </p:cNvPr>
            <p:cNvSpPr txBox="1"/>
            <p:nvPr/>
          </p:nvSpPr>
          <p:spPr>
            <a:xfrm>
              <a:off x="4257745" y="1030896"/>
              <a:ext cx="10463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Cloud &amp; IT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00CA84E-0DB0-4472-1359-61252144F125}"/>
                </a:ext>
              </a:extLst>
            </p:cNvPr>
            <p:cNvSpPr txBox="1"/>
            <p:nvPr/>
          </p:nvSpPr>
          <p:spPr>
            <a:xfrm>
              <a:off x="3965821" y="1566079"/>
              <a:ext cx="133832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Hybrid Cloud Assessment, Migration and Managed Services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Multi Cloud Platform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Hyperscale Cloud services AWS, Azure, GCP, OCI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End-to-End IT Managed Services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ADDEFD5-CF1E-793B-21C0-DC8D387186BE}"/>
                </a:ext>
              </a:extLst>
            </p:cNvPr>
            <p:cNvSpPr txBox="1"/>
            <p:nvPr/>
          </p:nvSpPr>
          <p:spPr>
            <a:xfrm>
              <a:off x="2719917" y="1054342"/>
              <a:ext cx="1167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 err="1">
                  <a:solidFill>
                    <a:srgbClr val="BED730"/>
                  </a:solidFill>
                  <a:latin typeface="Trebuchet MS" panose="020B0703020202090204" pitchFamily="34" charset="0"/>
                </a:rPr>
                <a:t>CloudInfinit</a:t>
              </a:r>
              <a:endParaRPr lang="en-IN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Ent Cloud Infra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90C60BC-CBDC-49E6-7B77-DABCD4ADFE1E}"/>
                </a:ext>
              </a:extLst>
            </p:cNvPr>
            <p:cNvSpPr/>
            <p:nvPr/>
          </p:nvSpPr>
          <p:spPr>
            <a:xfrm>
              <a:off x="2064661" y="988127"/>
              <a:ext cx="3311999" cy="2160000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7B47DE5-6602-8FAB-0935-A65BA5EE52EA}"/>
                </a:ext>
              </a:extLst>
            </p:cNvPr>
            <p:cNvSpPr txBox="1"/>
            <p:nvPr/>
          </p:nvSpPr>
          <p:spPr>
            <a:xfrm>
              <a:off x="2404701" y="1559080"/>
              <a:ext cx="1402323" cy="115929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Managed Public/Private Cloud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Hosted AI Platform (Multi Instance GPU) as a Service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Cloud Anywhere-Edge Cloud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BCP- </a:t>
              </a:r>
              <a:r>
                <a:rPr lang="en-US" sz="700" dirty="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DRaaS</a:t>
              </a: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Regulatory and compliance ready</a:t>
              </a:r>
              <a:endParaRPr lang="en-IN" sz="70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F8CCBD4-32B8-99A5-2194-FD7494477C39}"/>
                </a:ext>
              </a:extLst>
            </p:cNvPr>
            <p:cNvSpPr/>
            <p:nvPr/>
          </p:nvSpPr>
          <p:spPr>
            <a:xfrm rot="16200000">
              <a:off x="1128662" y="1924128"/>
              <a:ext cx="2160000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Cloud &amp; IT</a:t>
              </a:r>
            </a:p>
          </p:txBody>
        </p:sp>
        <p:pic>
          <p:nvPicPr>
            <p:cNvPr id="117" name="Picture 1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ACB0331-6F79-3EE4-B9BC-2E89C2C4B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144" y="1098827"/>
              <a:ext cx="288000" cy="276706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307D740F-A10F-79E0-F725-FAE924F75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26953" y="1140648"/>
              <a:ext cx="288000" cy="21408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287C8F-2A25-48D1-4EBA-0F7A2204D201}"/>
              </a:ext>
            </a:extLst>
          </p:cNvPr>
          <p:cNvGrpSpPr/>
          <p:nvPr/>
        </p:nvGrpSpPr>
        <p:grpSpPr>
          <a:xfrm>
            <a:off x="323849" y="988127"/>
            <a:ext cx="3125466" cy="2160000"/>
            <a:chOff x="323849" y="988127"/>
            <a:chExt cx="3125466" cy="21600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8A6B8E-BD2C-9B89-3D9F-E0FD8E75F9BC}"/>
                </a:ext>
              </a:extLst>
            </p:cNvPr>
            <p:cNvSpPr txBox="1"/>
            <p:nvPr/>
          </p:nvSpPr>
          <p:spPr>
            <a:xfrm>
              <a:off x="1017805" y="1030896"/>
              <a:ext cx="8694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Network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Infra Services</a:t>
              </a:r>
              <a:endParaRPr lang="en-US" sz="1000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DBF7A09-7CD5-6FE6-9845-5247E038B75C}"/>
                </a:ext>
              </a:extLst>
            </p:cNvPr>
            <p:cNvGrpSpPr/>
            <p:nvPr/>
          </p:nvGrpSpPr>
          <p:grpSpPr>
            <a:xfrm>
              <a:off x="702589" y="1091018"/>
              <a:ext cx="288252" cy="325198"/>
              <a:chOff x="2277724" y="1991783"/>
              <a:chExt cx="288252" cy="325198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14E982AC-3BD2-A113-2570-26EE1CB18DE7}"/>
                  </a:ext>
                </a:extLst>
              </p:cNvPr>
              <p:cNvSpPr/>
              <p:nvPr/>
            </p:nvSpPr>
            <p:spPr>
              <a:xfrm>
                <a:off x="2277724" y="2062857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877CFF5-44F0-63F4-ECFA-EAF84C0823FF}"/>
                  </a:ext>
                </a:extLst>
              </p:cNvPr>
              <p:cNvSpPr/>
              <p:nvPr/>
            </p:nvSpPr>
            <p:spPr>
              <a:xfrm>
                <a:off x="2355633" y="2064066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FEAAA29-96E9-76C2-ACEB-B6FCBBACB9C9}"/>
                  </a:ext>
                </a:extLst>
              </p:cNvPr>
              <p:cNvSpPr/>
              <p:nvPr/>
            </p:nvSpPr>
            <p:spPr>
              <a:xfrm>
                <a:off x="2402205" y="2137945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28318ED-245E-11E2-3EDF-904655EB5D3B}"/>
                  </a:ext>
                </a:extLst>
              </p:cNvPr>
              <p:cNvSpPr/>
              <p:nvPr/>
            </p:nvSpPr>
            <p:spPr>
              <a:xfrm>
                <a:off x="2277724" y="2208229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03C2BDD-529D-233E-00D1-BEF4063ED776}"/>
                  </a:ext>
                </a:extLst>
              </p:cNvPr>
              <p:cNvSpPr/>
              <p:nvPr/>
            </p:nvSpPr>
            <p:spPr>
              <a:xfrm>
                <a:off x="2524284" y="2062857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2259799-5A5E-F9B5-5B36-0FAA7E66EB3D}"/>
                  </a:ext>
                </a:extLst>
              </p:cNvPr>
              <p:cNvSpPr/>
              <p:nvPr/>
            </p:nvSpPr>
            <p:spPr>
              <a:xfrm>
                <a:off x="2524284" y="2207423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6364B0B-C7EE-FD4F-EBEB-88C79497C120}"/>
                  </a:ext>
                </a:extLst>
              </p:cNvPr>
              <p:cNvSpPr/>
              <p:nvPr/>
            </p:nvSpPr>
            <p:spPr>
              <a:xfrm>
                <a:off x="2397788" y="1991783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911C741-ED8E-E1A6-39FF-E3F1EF49FB3A}"/>
                  </a:ext>
                </a:extLst>
              </p:cNvPr>
              <p:cNvSpPr/>
              <p:nvPr/>
            </p:nvSpPr>
            <p:spPr>
              <a:xfrm>
                <a:off x="2397788" y="2275289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5DAEC0D-27C8-87F4-F684-69AEA212E9BF}"/>
                  </a:ext>
                </a:extLst>
              </p:cNvPr>
              <p:cNvSpPr/>
              <p:nvPr/>
            </p:nvSpPr>
            <p:spPr>
              <a:xfrm>
                <a:off x="2524284" y="2208229"/>
                <a:ext cx="41692" cy="41692"/>
              </a:xfrm>
              <a:custGeom>
                <a:avLst/>
                <a:gdLst>
                  <a:gd name="connsiteX0" fmla="*/ 41693 w 41692"/>
                  <a:gd name="connsiteY0" fmla="*/ 20846 h 41692"/>
                  <a:gd name="connsiteX1" fmla="*/ 20846 w 41692"/>
                  <a:gd name="connsiteY1" fmla="*/ 41693 h 41692"/>
                  <a:gd name="connsiteX2" fmla="*/ 0 w 41692"/>
                  <a:gd name="connsiteY2" fmla="*/ 20846 h 41692"/>
                  <a:gd name="connsiteX3" fmla="*/ 20846 w 41692"/>
                  <a:gd name="connsiteY3" fmla="*/ 0 h 41692"/>
                  <a:gd name="connsiteX4" fmla="*/ 41693 w 41692"/>
                  <a:gd name="connsiteY4" fmla="*/ 20846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92" h="41692">
                    <a:moveTo>
                      <a:pt x="41693" y="20846"/>
                    </a:moveTo>
                    <a:cubicBezTo>
                      <a:pt x="41693" y="32359"/>
                      <a:pt x="32360" y="41693"/>
                      <a:pt x="20846" y="41693"/>
                    </a:cubicBezTo>
                    <a:cubicBezTo>
                      <a:pt x="9333" y="41693"/>
                      <a:pt x="0" y="32359"/>
                      <a:pt x="0" y="20846"/>
                    </a:cubicBezTo>
                    <a:cubicBezTo>
                      <a:pt x="0" y="9333"/>
                      <a:pt x="9333" y="0"/>
                      <a:pt x="20846" y="0"/>
                    </a:cubicBezTo>
                    <a:cubicBezTo>
                      <a:pt x="32360" y="0"/>
                      <a:pt x="41693" y="9333"/>
                      <a:pt x="41693" y="20846"/>
                    </a:cubicBezTo>
                    <a:close/>
                  </a:path>
                </a:pathLst>
              </a:custGeom>
              <a:solidFill>
                <a:srgbClr val="BED730"/>
              </a:solidFill>
              <a:ln w="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6590260-5334-521F-AC17-F53CEB89A672}"/>
                  </a:ext>
                </a:extLst>
              </p:cNvPr>
              <p:cNvSpPr/>
              <p:nvPr/>
            </p:nvSpPr>
            <p:spPr>
              <a:xfrm>
                <a:off x="2295690" y="2012629"/>
                <a:ext cx="248978" cy="285431"/>
              </a:xfrm>
              <a:custGeom>
                <a:avLst/>
                <a:gdLst>
                  <a:gd name="connsiteX0" fmla="*/ 806 w 248978"/>
                  <a:gd name="connsiteY0" fmla="*/ 70194 h 285431"/>
                  <a:gd name="connsiteX1" fmla="*/ 122945 w 248978"/>
                  <a:gd name="connsiteY1" fmla="*/ 0 h 285431"/>
                  <a:gd name="connsiteX2" fmla="*/ 248978 w 248978"/>
                  <a:gd name="connsiteY2" fmla="*/ 72611 h 285431"/>
                  <a:gd name="connsiteX3" fmla="*/ 248978 w 248978"/>
                  <a:gd name="connsiteY3" fmla="*/ 217581 h 285431"/>
                  <a:gd name="connsiteX4" fmla="*/ 125287 w 248978"/>
                  <a:gd name="connsiteY4" fmla="*/ 285432 h 285431"/>
                  <a:gd name="connsiteX5" fmla="*/ 0 w 248978"/>
                  <a:gd name="connsiteY5" fmla="*/ 218372 h 285431"/>
                  <a:gd name="connsiteX6" fmla="*/ 806 w 248978"/>
                  <a:gd name="connsiteY6" fmla="*/ 70194 h 28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8978" h="285431">
                    <a:moveTo>
                      <a:pt x="806" y="70194"/>
                    </a:moveTo>
                    <a:lnTo>
                      <a:pt x="122945" y="0"/>
                    </a:lnTo>
                    <a:lnTo>
                      <a:pt x="248978" y="72611"/>
                    </a:lnTo>
                    <a:lnTo>
                      <a:pt x="248978" y="217581"/>
                    </a:lnTo>
                    <a:lnTo>
                      <a:pt x="125287" y="285432"/>
                    </a:lnTo>
                    <a:lnTo>
                      <a:pt x="0" y="218372"/>
                    </a:lnTo>
                    <a:lnTo>
                      <a:pt x="806" y="70194"/>
                    </a:lnTo>
                    <a:close/>
                  </a:path>
                </a:pathLst>
              </a:custGeom>
              <a:noFill/>
              <a:ln w="7122" cap="flat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B981AB9C-FF3B-EB26-97E8-32D5B116EFAF}"/>
                  </a:ext>
                </a:extLst>
              </p:cNvPr>
              <p:cNvSpPr/>
              <p:nvPr/>
            </p:nvSpPr>
            <p:spPr>
              <a:xfrm>
                <a:off x="2418575" y="2158329"/>
                <a:ext cx="121273" cy="137731"/>
              </a:xfrm>
              <a:custGeom>
                <a:avLst/>
                <a:gdLst>
                  <a:gd name="connsiteX0" fmla="*/ 0 w 121273"/>
                  <a:gd name="connsiteY0" fmla="*/ 137732 h 137731"/>
                  <a:gd name="connsiteX1" fmla="*/ 0 w 121273"/>
                  <a:gd name="connsiteY1" fmla="*/ 0 h 137731"/>
                  <a:gd name="connsiteX2" fmla="*/ 121273 w 121273"/>
                  <a:gd name="connsiteY2" fmla="*/ 69866 h 137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273" h="137731">
                    <a:moveTo>
                      <a:pt x="0" y="137732"/>
                    </a:moveTo>
                    <a:lnTo>
                      <a:pt x="0" y="0"/>
                    </a:lnTo>
                    <a:lnTo>
                      <a:pt x="121273" y="69866"/>
                    </a:lnTo>
                  </a:path>
                </a:pathLst>
              </a:custGeom>
              <a:noFill/>
              <a:ln w="712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9353FC6-8855-DD93-1BEA-017933ABF907}"/>
                </a:ext>
              </a:extLst>
            </p:cNvPr>
            <p:cNvSpPr/>
            <p:nvPr/>
          </p:nvSpPr>
          <p:spPr>
            <a:xfrm>
              <a:off x="323849" y="988127"/>
              <a:ext cx="3125466" cy="2160000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54609D5-EB0B-5CA6-496B-BE6B6373DEFD}"/>
                </a:ext>
              </a:extLst>
            </p:cNvPr>
            <p:cNvSpPr txBox="1"/>
            <p:nvPr/>
          </p:nvSpPr>
          <p:spPr>
            <a:xfrm>
              <a:off x="669337" y="1613704"/>
              <a:ext cx="1221867" cy="12157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Enterprise connectivity- WAN, NLD 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Edge Connect- Pvt 5G, Wi-Fi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Global Cloud Connect, DC Interconnect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International POPs, Cable Landing Stations 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A089DD2-7B47-00BD-7CBA-25B4ACCE7678}"/>
                </a:ext>
              </a:extLst>
            </p:cNvPr>
            <p:cNvSpPr/>
            <p:nvPr/>
          </p:nvSpPr>
          <p:spPr>
            <a:xfrm rot="16200000">
              <a:off x="-612150" y="1924127"/>
              <a:ext cx="2160000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Networks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34CBAC9-ADF8-D62D-9AEB-5918FB7D6B68}"/>
                </a:ext>
              </a:extLst>
            </p:cNvPr>
            <p:cNvSpPr txBox="1"/>
            <p:nvPr/>
          </p:nvSpPr>
          <p:spPr>
            <a:xfrm>
              <a:off x="2254472" y="1030896"/>
              <a:ext cx="1105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Network Digital 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2D678A0-B63F-5CDC-72C9-CF9B950433BE}"/>
                </a:ext>
              </a:extLst>
            </p:cNvPr>
            <p:cNvSpPr txBox="1"/>
            <p:nvPr/>
          </p:nvSpPr>
          <p:spPr>
            <a:xfrm>
              <a:off x="1939256" y="1613704"/>
              <a:ext cx="1480681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Network transformation and consolidation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Managed Secure Networks- SDWAN, SASE, DDOS protect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Campus &amp; Branch Networks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Smart Edge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Captive &amp; Hybrid NOC services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Network Observability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CaaS &amp; Collaboration Services</a:t>
              </a:r>
            </a:p>
          </p:txBody>
        </p: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964EEBCA-FBDE-2226-3C07-9A88592C7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57222" y="1096143"/>
              <a:ext cx="288000" cy="26295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5913F4-F3A7-34F2-9CA1-79043CB9422A}"/>
              </a:ext>
            </a:extLst>
          </p:cNvPr>
          <p:cNvGrpSpPr/>
          <p:nvPr/>
        </p:nvGrpSpPr>
        <p:grpSpPr>
          <a:xfrm>
            <a:off x="3578734" y="988128"/>
            <a:ext cx="1793465" cy="2160000"/>
            <a:chOff x="3578733" y="988127"/>
            <a:chExt cx="1793465" cy="21600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0667D2-B433-87A2-2587-22EB5C48E9EF}"/>
                </a:ext>
              </a:extLst>
            </p:cNvPr>
            <p:cNvSpPr txBox="1"/>
            <p:nvPr/>
          </p:nvSpPr>
          <p:spPr>
            <a:xfrm>
              <a:off x="4263740" y="1033451"/>
              <a:ext cx="10255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pt-BR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Data Center</a:t>
              </a:r>
            </a:p>
            <a:p>
              <a:pPr defTabSz="514299">
                <a:defRPr/>
              </a:pPr>
              <a:r>
                <a:rPr lang="pt-BR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Colo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pic>
          <p:nvPicPr>
            <p:cNvPr id="57" name="Picture 5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E0CC5EB-B673-9661-7F53-31C0BDD32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817" y="1101527"/>
              <a:ext cx="288000" cy="26395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A07A0E-FA51-3D68-5742-6B9006BAFE54}"/>
                </a:ext>
              </a:extLst>
            </p:cNvPr>
            <p:cNvSpPr txBox="1"/>
            <p:nvPr/>
          </p:nvSpPr>
          <p:spPr>
            <a:xfrm>
              <a:off x="3971816" y="1549555"/>
              <a:ext cx="131749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Cloud Onramp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RAS Design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AI Ready with Liquid Cooling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Hyperconnected 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Built-to-suit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AIOps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dirty="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Renewable Energy 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AA441A-140E-E124-A4E8-F0F207C81586}"/>
                </a:ext>
              </a:extLst>
            </p:cNvPr>
            <p:cNvSpPr/>
            <p:nvPr/>
          </p:nvSpPr>
          <p:spPr>
            <a:xfrm rot="16200000">
              <a:off x="2642733" y="1924127"/>
              <a:ext cx="2160000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Data Centers 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C0C1DC3-E3E2-2440-D937-A0C12B751BDB}"/>
                </a:ext>
              </a:extLst>
            </p:cNvPr>
            <p:cNvSpPr/>
            <p:nvPr/>
          </p:nvSpPr>
          <p:spPr>
            <a:xfrm>
              <a:off x="3578733" y="988127"/>
              <a:ext cx="1793465" cy="2160000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CA5E2CA-D995-C693-C555-89DA8B53A9A8}"/>
              </a:ext>
            </a:extLst>
          </p:cNvPr>
          <p:cNvGrpSpPr/>
          <p:nvPr/>
        </p:nvGrpSpPr>
        <p:grpSpPr>
          <a:xfrm>
            <a:off x="323851" y="3265814"/>
            <a:ext cx="4113213" cy="1466523"/>
            <a:chOff x="323850" y="3265815"/>
            <a:chExt cx="4113213" cy="1466523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086E076-CBB1-A79F-624F-CF48902F0053}"/>
                </a:ext>
              </a:extLst>
            </p:cNvPr>
            <p:cNvSpPr txBox="1"/>
            <p:nvPr/>
          </p:nvSpPr>
          <p:spPr>
            <a:xfrm>
              <a:off x="2841187" y="3308493"/>
              <a:ext cx="1448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Industry Apps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D3356BF-142C-B435-CED4-4818EB2DEE9D}"/>
                </a:ext>
              </a:extLst>
            </p:cNvPr>
            <p:cNvSpPr txBox="1"/>
            <p:nvPr/>
          </p:nvSpPr>
          <p:spPr>
            <a:xfrm>
              <a:off x="2549263" y="3791636"/>
              <a:ext cx="174000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Consulting, Support, Maintenance, and Upgrades 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Microsoft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Oracle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SAP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84EBB36-D0F1-398A-D840-C717EBBBC5C1}"/>
                </a:ext>
              </a:extLst>
            </p:cNvPr>
            <p:cNvSpPr txBox="1"/>
            <p:nvPr/>
          </p:nvSpPr>
          <p:spPr>
            <a:xfrm>
              <a:off x="1039740" y="3308493"/>
              <a:ext cx="1373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Digital Apps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B370D94-24E1-0E39-F200-AF3EF1186B15}"/>
                </a:ext>
              </a:extLst>
            </p:cNvPr>
            <p:cNvSpPr/>
            <p:nvPr/>
          </p:nvSpPr>
          <p:spPr>
            <a:xfrm>
              <a:off x="323850" y="3265815"/>
              <a:ext cx="4113213" cy="1466523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E0543AD-222F-3907-6127-6DFE60FEBBD6}"/>
                </a:ext>
              </a:extLst>
            </p:cNvPr>
            <p:cNvSpPr txBox="1"/>
            <p:nvPr/>
          </p:nvSpPr>
          <p:spPr>
            <a:xfrm>
              <a:off x="663890" y="3791636"/>
              <a:ext cx="1740811" cy="8361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Infinit</a:t>
              </a: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Full Stack Observability</a:t>
              </a:r>
              <a:endParaRPr lang="en-IN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70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Infinit</a:t>
              </a:r>
              <a:r>
                <a:rPr lang="en-IN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AI/ML Platform  </a:t>
              </a:r>
              <a:endParaRPr lang="en-US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App Modernization &amp; </a:t>
              </a:r>
              <a:r>
                <a:rPr lang="en-US" sz="700" err="1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DevSecOps</a:t>
              </a: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Retail Intelligence- Forum Digital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Digital Assessment and XR 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185F0A1-E172-D3F9-EB33-154A34A35776}"/>
                </a:ext>
              </a:extLst>
            </p:cNvPr>
            <p:cNvSpPr/>
            <p:nvPr/>
          </p:nvSpPr>
          <p:spPr>
            <a:xfrm rot="16200000">
              <a:off x="-265410" y="3855077"/>
              <a:ext cx="1466522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Digital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5E7B8BD-B84F-B7DE-BE93-7BA1293EE73B}"/>
                </a:ext>
              </a:extLst>
            </p:cNvPr>
            <p:cNvGrpSpPr/>
            <p:nvPr/>
          </p:nvGrpSpPr>
          <p:grpSpPr>
            <a:xfrm>
              <a:off x="723949" y="3369605"/>
              <a:ext cx="277434" cy="277887"/>
              <a:chOff x="5644679" y="3375689"/>
              <a:chExt cx="277434" cy="277887"/>
            </a:xfrm>
          </p:grpSpPr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80B8111D-4200-26F0-90BB-7841C09FECA4}"/>
                  </a:ext>
                </a:extLst>
              </p:cNvPr>
              <p:cNvSpPr/>
              <p:nvPr/>
            </p:nvSpPr>
            <p:spPr>
              <a:xfrm>
                <a:off x="5644679" y="3375689"/>
                <a:ext cx="116974" cy="116975"/>
              </a:xfrm>
              <a:custGeom>
                <a:avLst/>
                <a:gdLst>
                  <a:gd name="connsiteX0" fmla="*/ 21684 w 116974"/>
                  <a:gd name="connsiteY0" fmla="*/ 0 h 116975"/>
                  <a:gd name="connsiteX1" fmla="*/ 95291 w 116974"/>
                  <a:gd name="connsiteY1" fmla="*/ 0 h 116975"/>
                  <a:gd name="connsiteX2" fmla="*/ 116975 w 116974"/>
                  <a:gd name="connsiteY2" fmla="*/ 21684 h 116975"/>
                  <a:gd name="connsiteX3" fmla="*/ 116975 w 116974"/>
                  <a:gd name="connsiteY3" fmla="*/ 95291 h 116975"/>
                  <a:gd name="connsiteX4" fmla="*/ 95291 w 116974"/>
                  <a:gd name="connsiteY4" fmla="*/ 116975 h 116975"/>
                  <a:gd name="connsiteX5" fmla="*/ 21684 w 116974"/>
                  <a:gd name="connsiteY5" fmla="*/ 116975 h 116975"/>
                  <a:gd name="connsiteX6" fmla="*/ 0 w 116974"/>
                  <a:gd name="connsiteY6" fmla="*/ 95291 h 116975"/>
                  <a:gd name="connsiteX7" fmla="*/ 0 w 116974"/>
                  <a:gd name="connsiteY7" fmla="*/ 21684 h 116975"/>
                  <a:gd name="connsiteX8" fmla="*/ 21684 w 116974"/>
                  <a:gd name="connsiteY8" fmla="*/ 0 h 11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974" h="116975">
                    <a:moveTo>
                      <a:pt x="21684" y="0"/>
                    </a:moveTo>
                    <a:lnTo>
                      <a:pt x="95291" y="0"/>
                    </a:lnTo>
                    <a:cubicBezTo>
                      <a:pt x="107263" y="0"/>
                      <a:pt x="116975" y="9712"/>
                      <a:pt x="116975" y="21684"/>
                    </a:cubicBezTo>
                    <a:lnTo>
                      <a:pt x="116975" y="95291"/>
                    </a:lnTo>
                    <a:cubicBezTo>
                      <a:pt x="116975" y="107263"/>
                      <a:pt x="107263" y="116975"/>
                      <a:pt x="95291" y="116975"/>
                    </a:cubicBezTo>
                    <a:lnTo>
                      <a:pt x="21684" y="116975"/>
                    </a:lnTo>
                    <a:cubicBezTo>
                      <a:pt x="9712" y="116975"/>
                      <a:pt x="0" y="107263"/>
                      <a:pt x="0" y="95291"/>
                    </a:cubicBezTo>
                    <a:lnTo>
                      <a:pt x="0" y="21684"/>
                    </a:lnTo>
                    <a:cubicBezTo>
                      <a:pt x="0" y="9712"/>
                      <a:pt x="9712" y="0"/>
                      <a:pt x="21684" y="0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9D99EFC5-1B73-4BA7-CB5B-A0114A753CE3}"/>
                  </a:ext>
                </a:extLst>
              </p:cNvPr>
              <p:cNvSpPr/>
              <p:nvPr/>
            </p:nvSpPr>
            <p:spPr>
              <a:xfrm>
                <a:off x="5805139" y="3375689"/>
                <a:ext cx="116974" cy="116975"/>
              </a:xfrm>
              <a:custGeom>
                <a:avLst/>
                <a:gdLst>
                  <a:gd name="connsiteX0" fmla="*/ 21684 w 116974"/>
                  <a:gd name="connsiteY0" fmla="*/ 0 h 116975"/>
                  <a:gd name="connsiteX1" fmla="*/ 95291 w 116974"/>
                  <a:gd name="connsiteY1" fmla="*/ 0 h 116975"/>
                  <a:gd name="connsiteX2" fmla="*/ 116975 w 116974"/>
                  <a:gd name="connsiteY2" fmla="*/ 21684 h 116975"/>
                  <a:gd name="connsiteX3" fmla="*/ 116975 w 116974"/>
                  <a:gd name="connsiteY3" fmla="*/ 95291 h 116975"/>
                  <a:gd name="connsiteX4" fmla="*/ 95291 w 116974"/>
                  <a:gd name="connsiteY4" fmla="*/ 116975 h 116975"/>
                  <a:gd name="connsiteX5" fmla="*/ 21684 w 116974"/>
                  <a:gd name="connsiteY5" fmla="*/ 116975 h 116975"/>
                  <a:gd name="connsiteX6" fmla="*/ 0 w 116974"/>
                  <a:gd name="connsiteY6" fmla="*/ 95291 h 116975"/>
                  <a:gd name="connsiteX7" fmla="*/ 0 w 116974"/>
                  <a:gd name="connsiteY7" fmla="*/ 21684 h 116975"/>
                  <a:gd name="connsiteX8" fmla="*/ 21684 w 116974"/>
                  <a:gd name="connsiteY8" fmla="*/ 0 h 11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974" h="116975">
                    <a:moveTo>
                      <a:pt x="21684" y="0"/>
                    </a:moveTo>
                    <a:lnTo>
                      <a:pt x="95291" y="0"/>
                    </a:lnTo>
                    <a:cubicBezTo>
                      <a:pt x="107263" y="0"/>
                      <a:pt x="116975" y="9712"/>
                      <a:pt x="116975" y="21684"/>
                    </a:cubicBezTo>
                    <a:lnTo>
                      <a:pt x="116975" y="95291"/>
                    </a:lnTo>
                    <a:cubicBezTo>
                      <a:pt x="116975" y="107263"/>
                      <a:pt x="107263" y="116975"/>
                      <a:pt x="95291" y="116975"/>
                    </a:cubicBezTo>
                    <a:lnTo>
                      <a:pt x="21684" y="116975"/>
                    </a:lnTo>
                    <a:cubicBezTo>
                      <a:pt x="9712" y="116975"/>
                      <a:pt x="0" y="107263"/>
                      <a:pt x="0" y="95291"/>
                    </a:cubicBezTo>
                    <a:lnTo>
                      <a:pt x="0" y="21684"/>
                    </a:lnTo>
                    <a:cubicBezTo>
                      <a:pt x="0" y="9712"/>
                      <a:pt x="9712" y="0"/>
                      <a:pt x="21684" y="0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2B3EE04A-D898-F390-34C9-77C27B64C8B3}"/>
                  </a:ext>
                </a:extLst>
              </p:cNvPr>
              <p:cNvSpPr/>
              <p:nvPr/>
            </p:nvSpPr>
            <p:spPr>
              <a:xfrm>
                <a:off x="5644679" y="3536601"/>
                <a:ext cx="116974" cy="116975"/>
              </a:xfrm>
              <a:custGeom>
                <a:avLst/>
                <a:gdLst>
                  <a:gd name="connsiteX0" fmla="*/ 21684 w 116974"/>
                  <a:gd name="connsiteY0" fmla="*/ 0 h 116975"/>
                  <a:gd name="connsiteX1" fmla="*/ 95291 w 116974"/>
                  <a:gd name="connsiteY1" fmla="*/ 0 h 116975"/>
                  <a:gd name="connsiteX2" fmla="*/ 116975 w 116974"/>
                  <a:gd name="connsiteY2" fmla="*/ 21684 h 116975"/>
                  <a:gd name="connsiteX3" fmla="*/ 116975 w 116974"/>
                  <a:gd name="connsiteY3" fmla="*/ 95291 h 116975"/>
                  <a:gd name="connsiteX4" fmla="*/ 95291 w 116974"/>
                  <a:gd name="connsiteY4" fmla="*/ 116975 h 116975"/>
                  <a:gd name="connsiteX5" fmla="*/ 21684 w 116974"/>
                  <a:gd name="connsiteY5" fmla="*/ 116975 h 116975"/>
                  <a:gd name="connsiteX6" fmla="*/ 0 w 116974"/>
                  <a:gd name="connsiteY6" fmla="*/ 95291 h 116975"/>
                  <a:gd name="connsiteX7" fmla="*/ 0 w 116974"/>
                  <a:gd name="connsiteY7" fmla="*/ 21684 h 116975"/>
                  <a:gd name="connsiteX8" fmla="*/ 21684 w 116974"/>
                  <a:gd name="connsiteY8" fmla="*/ 0 h 11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974" h="116975">
                    <a:moveTo>
                      <a:pt x="21684" y="0"/>
                    </a:moveTo>
                    <a:lnTo>
                      <a:pt x="95291" y="0"/>
                    </a:lnTo>
                    <a:cubicBezTo>
                      <a:pt x="107263" y="0"/>
                      <a:pt x="116975" y="9712"/>
                      <a:pt x="116975" y="21684"/>
                    </a:cubicBezTo>
                    <a:lnTo>
                      <a:pt x="116975" y="95291"/>
                    </a:lnTo>
                    <a:cubicBezTo>
                      <a:pt x="116975" y="107263"/>
                      <a:pt x="107263" y="116975"/>
                      <a:pt x="95291" y="116975"/>
                    </a:cubicBezTo>
                    <a:lnTo>
                      <a:pt x="21684" y="116975"/>
                    </a:lnTo>
                    <a:cubicBezTo>
                      <a:pt x="9712" y="116975"/>
                      <a:pt x="0" y="107263"/>
                      <a:pt x="0" y="95291"/>
                    </a:cubicBezTo>
                    <a:lnTo>
                      <a:pt x="0" y="21684"/>
                    </a:lnTo>
                    <a:cubicBezTo>
                      <a:pt x="0" y="9712"/>
                      <a:pt x="9712" y="0"/>
                      <a:pt x="21684" y="0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B4AB380A-F608-2EF8-F308-BB29267307BF}"/>
                  </a:ext>
                </a:extLst>
              </p:cNvPr>
              <p:cNvSpPr/>
              <p:nvPr/>
            </p:nvSpPr>
            <p:spPr>
              <a:xfrm>
                <a:off x="5684765" y="3576134"/>
                <a:ext cx="36803" cy="45041"/>
              </a:xfrm>
              <a:custGeom>
                <a:avLst/>
                <a:gdLst>
                  <a:gd name="connsiteX0" fmla="*/ 0 w 36803"/>
                  <a:gd name="connsiteY0" fmla="*/ 0 h 45041"/>
                  <a:gd name="connsiteX1" fmla="*/ 0 w 36803"/>
                  <a:gd name="connsiteY1" fmla="*/ 45042 h 45041"/>
                  <a:gd name="connsiteX2" fmla="*/ 36804 w 36803"/>
                  <a:gd name="connsiteY2" fmla="*/ 22521 h 45041"/>
                  <a:gd name="connsiteX3" fmla="*/ 0 w 36803"/>
                  <a:gd name="connsiteY3" fmla="*/ 0 h 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03" h="45041">
                    <a:moveTo>
                      <a:pt x="0" y="0"/>
                    </a:moveTo>
                    <a:lnTo>
                      <a:pt x="0" y="45042"/>
                    </a:lnTo>
                    <a:lnTo>
                      <a:pt x="36804" y="2252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D37BD1C2-1C21-86B8-6FAD-DF743C8B51C1}"/>
                  </a:ext>
                </a:extLst>
              </p:cNvPr>
              <p:cNvSpPr/>
              <p:nvPr/>
            </p:nvSpPr>
            <p:spPr>
              <a:xfrm>
                <a:off x="5843684" y="3414234"/>
                <a:ext cx="39884" cy="39884"/>
              </a:xfrm>
              <a:custGeom>
                <a:avLst/>
                <a:gdLst>
                  <a:gd name="connsiteX0" fmla="*/ 39885 w 39884"/>
                  <a:gd name="connsiteY0" fmla="*/ 19942 h 39884"/>
                  <a:gd name="connsiteX1" fmla="*/ 19942 w 39884"/>
                  <a:gd name="connsiteY1" fmla="*/ 39885 h 39884"/>
                  <a:gd name="connsiteX2" fmla="*/ 0 w 39884"/>
                  <a:gd name="connsiteY2" fmla="*/ 19942 h 39884"/>
                  <a:gd name="connsiteX3" fmla="*/ 19942 w 39884"/>
                  <a:gd name="connsiteY3" fmla="*/ 0 h 39884"/>
                  <a:gd name="connsiteX4" fmla="*/ 39885 w 39884"/>
                  <a:gd name="connsiteY4" fmla="*/ 19942 h 3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84" h="39884">
                    <a:moveTo>
                      <a:pt x="39885" y="19942"/>
                    </a:moveTo>
                    <a:cubicBezTo>
                      <a:pt x="39885" y="30956"/>
                      <a:pt x="30956" y="39885"/>
                      <a:pt x="19942" y="39885"/>
                    </a:cubicBezTo>
                    <a:cubicBezTo>
                      <a:pt x="8928" y="39885"/>
                      <a:pt x="0" y="30956"/>
                      <a:pt x="0" y="19942"/>
                    </a:cubicBezTo>
                    <a:cubicBezTo>
                      <a:pt x="0" y="8929"/>
                      <a:pt x="8928" y="0"/>
                      <a:pt x="19942" y="0"/>
                    </a:cubicBezTo>
                    <a:cubicBezTo>
                      <a:pt x="30956" y="0"/>
                      <a:pt x="39885" y="8929"/>
                      <a:pt x="39885" y="19942"/>
                    </a:cubicBezTo>
                    <a:close/>
                  </a:path>
                </a:pathLst>
              </a:custGeom>
              <a:noFill/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1F1C32C0-2A67-77E0-4A1E-E74F57CAD8AA}"/>
                  </a:ext>
                </a:extLst>
              </p:cNvPr>
              <p:cNvSpPr/>
              <p:nvPr/>
            </p:nvSpPr>
            <p:spPr>
              <a:xfrm>
                <a:off x="5814147" y="3558955"/>
                <a:ext cx="98958" cy="1674"/>
              </a:xfrm>
              <a:custGeom>
                <a:avLst/>
                <a:gdLst>
                  <a:gd name="connsiteX0" fmla="*/ 0 w 98958"/>
                  <a:gd name="connsiteY0" fmla="*/ 0 h 1674"/>
                  <a:gd name="connsiteX1" fmla="*/ 98958 w 98958"/>
                  <a:gd name="connsiteY1" fmla="*/ 0 h 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58" h="1674">
                    <a:moveTo>
                      <a:pt x="0" y="0"/>
                    </a:moveTo>
                    <a:lnTo>
                      <a:pt x="98958" y="0"/>
                    </a:lnTo>
                  </a:path>
                </a:pathLst>
              </a:custGeom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7D961854-9F12-A855-0BD4-72D52EAA6906}"/>
                  </a:ext>
                </a:extLst>
              </p:cNvPr>
              <p:cNvSpPr/>
              <p:nvPr/>
            </p:nvSpPr>
            <p:spPr>
              <a:xfrm>
                <a:off x="5814147" y="3595089"/>
                <a:ext cx="98958" cy="1674"/>
              </a:xfrm>
              <a:custGeom>
                <a:avLst/>
                <a:gdLst>
                  <a:gd name="connsiteX0" fmla="*/ 0 w 98958"/>
                  <a:gd name="connsiteY0" fmla="*/ 0 h 1674"/>
                  <a:gd name="connsiteX1" fmla="*/ 98958 w 98958"/>
                  <a:gd name="connsiteY1" fmla="*/ 0 h 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58" h="1674">
                    <a:moveTo>
                      <a:pt x="0" y="0"/>
                    </a:moveTo>
                    <a:lnTo>
                      <a:pt x="98958" y="0"/>
                    </a:lnTo>
                  </a:path>
                </a:pathLst>
              </a:custGeom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B4F3C42B-5B33-73E0-182C-2FAA5442660D}"/>
                  </a:ext>
                </a:extLst>
              </p:cNvPr>
              <p:cNvSpPr/>
              <p:nvPr/>
            </p:nvSpPr>
            <p:spPr>
              <a:xfrm>
                <a:off x="5814147" y="3631223"/>
                <a:ext cx="98958" cy="1674"/>
              </a:xfrm>
              <a:custGeom>
                <a:avLst/>
                <a:gdLst>
                  <a:gd name="connsiteX0" fmla="*/ 0 w 98958"/>
                  <a:gd name="connsiteY0" fmla="*/ 0 h 1674"/>
                  <a:gd name="connsiteX1" fmla="*/ 98958 w 98958"/>
                  <a:gd name="connsiteY1" fmla="*/ 0 h 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958" h="1674">
                    <a:moveTo>
                      <a:pt x="0" y="0"/>
                    </a:moveTo>
                    <a:lnTo>
                      <a:pt x="98958" y="0"/>
                    </a:lnTo>
                  </a:path>
                </a:pathLst>
              </a:custGeom>
              <a:ln w="11231" cap="rnd">
                <a:solidFill>
                  <a:srgbClr val="BED73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Trebuchet MS"/>
                </a:endParaRPr>
              </a:p>
            </p:txBody>
          </p:sp>
        </p:grpSp>
        <p:pic>
          <p:nvPicPr>
            <p:cNvPr id="158" name="Picture 15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EA8B5DA-75AC-4301-5B4E-2BE6986B8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052" y="3385299"/>
              <a:ext cx="288000" cy="246499"/>
            </a:xfrm>
            <a:prstGeom prst="rect">
              <a:avLst/>
            </a:prstGeom>
          </p:spPr>
        </p:pic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D2BA57B-64BA-4B3F-F8F1-4B172F564562}"/>
              </a:ext>
            </a:extLst>
          </p:cNvPr>
          <p:cNvGrpSpPr/>
          <p:nvPr/>
        </p:nvGrpSpPr>
        <p:grpSpPr>
          <a:xfrm>
            <a:off x="4572001" y="3265816"/>
            <a:ext cx="2286000" cy="1466523"/>
            <a:chOff x="4572001" y="3265815"/>
            <a:chExt cx="2286000" cy="1466523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6DA8F4C4-CC1E-B2C7-4AA8-4A2699881AAA}"/>
                </a:ext>
              </a:extLst>
            </p:cNvPr>
            <p:cNvSpPr txBox="1"/>
            <p:nvPr/>
          </p:nvSpPr>
          <p:spPr>
            <a:xfrm>
              <a:off x="5227256" y="3308493"/>
              <a:ext cx="1373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Security </a:t>
              </a:r>
            </a:p>
            <a:p>
              <a:pPr defTabSz="514299">
                <a:defRPr/>
              </a:pPr>
              <a:r>
                <a:rPr lang="en-IN" sz="1000" b="1">
                  <a:solidFill>
                    <a:srgbClr val="BED730"/>
                  </a:solidFill>
                  <a:latin typeface="Trebuchet MS" panose="020B0703020202090204" pitchFamily="34" charset="0"/>
                </a:rPr>
                <a:t>Managed Services</a:t>
              </a:r>
              <a:endParaRPr lang="en-US" sz="1000" b="1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2A299CA-A98C-C4DB-32B5-9064DA72DD9E}"/>
                </a:ext>
              </a:extLst>
            </p:cNvPr>
            <p:cNvSpPr/>
            <p:nvPr/>
          </p:nvSpPr>
          <p:spPr>
            <a:xfrm>
              <a:off x="4572001" y="3265815"/>
              <a:ext cx="2286000" cy="1466523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80DBC2C2-74A0-3F19-BB3A-A02D50B647A5}"/>
                </a:ext>
              </a:extLst>
            </p:cNvPr>
            <p:cNvSpPr txBox="1"/>
            <p:nvPr/>
          </p:nvSpPr>
          <p:spPr>
            <a:xfrm>
              <a:off x="4912040" y="3791636"/>
              <a:ext cx="1740811" cy="7848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Cybersecurity assessment and managed services</a:t>
              </a:r>
              <a:endParaRPr lang="en-US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MSS, MDR &amp; GRC 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Global SOC</a:t>
              </a:r>
            </a:p>
            <a:p>
              <a:pPr marL="90486" indent="-90486" defTabSz="685783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00">
                  <a:solidFill>
                    <a:prstClr val="white">
                      <a:lumMod val="85000"/>
                    </a:prstClr>
                  </a:solidFill>
                  <a:latin typeface="Trebuchet MS" panose="020B0703020202090204" pitchFamily="34" charset="0"/>
                </a:rPr>
                <a:t>AI/ML driven Security Assurance</a:t>
              </a:r>
              <a:endParaRPr lang="en-IN" sz="7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6B94A61-2F69-2933-70EE-79C1B53DAA5F}"/>
                </a:ext>
              </a:extLst>
            </p:cNvPr>
            <p:cNvSpPr/>
            <p:nvPr/>
          </p:nvSpPr>
          <p:spPr>
            <a:xfrm rot="16200000">
              <a:off x="3982740" y="3855077"/>
              <a:ext cx="1466522" cy="288000"/>
            </a:xfrm>
            <a:prstGeom prst="rect">
              <a:avLst/>
            </a:prstGeom>
            <a:solidFill>
              <a:srgbClr val="BED730"/>
            </a:solidFill>
            <a:ln w="635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200" b="1">
                  <a:solidFill>
                    <a:prstClr val="black"/>
                  </a:solidFill>
                  <a:latin typeface="Trebuchet MS" panose="020B0703020202090204" pitchFamily="34" charset="0"/>
                </a:rPr>
                <a:t>Security</a:t>
              </a:r>
            </a:p>
          </p:txBody>
        </p:sp>
        <p:pic>
          <p:nvPicPr>
            <p:cNvPr id="178" name="Graphic 177">
              <a:extLst>
                <a:ext uri="{FF2B5EF4-FFF2-40B4-BE49-F238E27FC236}">
                  <a16:creationId xmlns:a16="http://schemas.microsoft.com/office/drawing/2014/main" id="{EDC676BD-00CE-D42F-4AA2-181E58F0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89032" y="3351108"/>
              <a:ext cx="216350" cy="2880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900E1A-C3CD-1119-DD97-417291335253}"/>
              </a:ext>
            </a:extLst>
          </p:cNvPr>
          <p:cNvGrpSpPr/>
          <p:nvPr/>
        </p:nvGrpSpPr>
        <p:grpSpPr>
          <a:xfrm>
            <a:off x="6987033" y="3265816"/>
            <a:ext cx="1848320" cy="1466523"/>
            <a:chOff x="6987032" y="3265815"/>
            <a:chExt cx="1848320" cy="14665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F2C85D-21D9-7A7C-6348-776C4EE9914C}"/>
                </a:ext>
              </a:extLst>
            </p:cNvPr>
            <p:cNvSpPr/>
            <p:nvPr/>
          </p:nvSpPr>
          <p:spPr>
            <a:xfrm>
              <a:off x="6987032" y="3265815"/>
              <a:ext cx="1848320" cy="1466523"/>
            </a:xfrm>
            <a:prstGeom prst="rect">
              <a:avLst/>
            </a:prstGeom>
            <a:noFill/>
            <a:ln w="3175">
              <a:solidFill>
                <a:srgbClr val="BED73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IN" sz="1013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0EC068-61F3-3BA0-F38A-A55D1ACE3B2C}"/>
                </a:ext>
              </a:extLst>
            </p:cNvPr>
            <p:cNvSpPr txBox="1"/>
            <p:nvPr/>
          </p:nvSpPr>
          <p:spPr>
            <a:xfrm>
              <a:off x="7124007" y="3385299"/>
              <a:ext cx="1711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en-US" sz="2400" dirty="0">
                  <a:solidFill>
                    <a:srgbClr val="BED730"/>
                  </a:solidFill>
                  <a:latin typeface="Trebuchet MS"/>
                </a:rPr>
                <a:t>25 years</a:t>
              </a:r>
            </a:p>
            <a:p>
              <a:pPr defTabSz="457189">
                <a:defRPr/>
              </a:pPr>
              <a:r>
                <a:rPr lang="en-US" sz="2400" dirty="0">
                  <a:solidFill>
                    <a:srgbClr val="BED730"/>
                  </a:solidFill>
                  <a:latin typeface="Trebuchet MS"/>
                </a:rPr>
                <a:t>of digital </a:t>
              </a:r>
            </a:p>
            <a:p>
              <a:pPr defTabSz="457189">
                <a:defRPr/>
              </a:pPr>
              <a:r>
                <a:rPr lang="en-US" sz="2400" dirty="0">
                  <a:solidFill>
                    <a:srgbClr val="BED730"/>
                  </a:solidFill>
                  <a:latin typeface="Trebuchet MS"/>
                </a:rPr>
                <a:t>trust…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3BD8060-CAEF-2B1A-2A7C-1CB8C5954970}"/>
              </a:ext>
            </a:extLst>
          </p:cNvPr>
          <p:cNvSpPr txBox="1"/>
          <p:nvPr/>
        </p:nvSpPr>
        <p:spPr>
          <a:xfrm>
            <a:off x="7909581" y="4876283"/>
            <a:ext cx="1452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Trebuchet MS"/>
              </a:rPr>
              <a:t>Sify Confidential </a:t>
            </a:r>
            <a:endParaRPr lang="en-IN" sz="900" i="1" dirty="0">
              <a:solidFill>
                <a:schemeClr val="bg1">
                  <a:lumMod val="8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63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oh2uWxmHLx1ko5gRSCM6A"/>
</p:tagLst>
</file>

<file path=ppt/theme/theme1.xml><?xml version="1.0" encoding="utf-8"?>
<a:theme xmlns:a="http://schemas.openxmlformats.org/drawingml/2006/main" name="Webinar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2.xml><?xml version="1.0" encoding="utf-8"?>
<a:theme xmlns:a="http://schemas.openxmlformats.org/drawingml/2006/main" name="10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3.xml><?xml version="1.0" encoding="utf-8"?>
<a:theme xmlns:a="http://schemas.openxmlformats.org/drawingml/2006/main" name="1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51910</TotalTime>
  <Words>5523</Words>
  <Application>Microsoft Office PowerPoint</Application>
  <PresentationFormat>On-screen Show (16:9)</PresentationFormat>
  <Paragraphs>1117</Paragraphs>
  <Slides>44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Webinar Theme</vt:lpstr>
      <vt:lpstr>10_Sify Theme Nov20</vt:lpstr>
      <vt:lpstr>11_Sify Theme Nov20</vt:lpstr>
      <vt:lpstr>PowerPoint Presentation</vt:lpstr>
      <vt:lpstr>BUSINESS priorities</vt:lpstr>
      <vt:lpstr>Enabling digital experiences </vt:lpstr>
      <vt:lpstr>Future of  Digital Enterprise  </vt:lpstr>
      <vt:lpstr>SIFY GROUP COMPANIES</vt:lpstr>
      <vt:lpstr>Innovating TO STAY Relevant</vt:lpstr>
      <vt:lpstr>OUR Investment PHILOSOPHY</vt:lpstr>
      <vt:lpstr>SIFY’S DIGITAL INFRASTRUCTURE &amp; PLATFORMS  </vt:lpstr>
      <vt:lpstr>one-stop engagement for enterprises’ digital pursuits </vt:lpstr>
      <vt:lpstr>PowerPoint Presentation</vt:lpstr>
      <vt:lpstr>Building future ready network backbone </vt:lpstr>
      <vt:lpstr>NETWORK DIGITAL MANAGED SERVICES </vt:lpstr>
      <vt:lpstr>Network Digital Services Portfolio</vt:lpstr>
      <vt:lpstr>NETWORK DIGITAL SERVICE DELIVERY PLATFORM </vt:lpstr>
      <vt:lpstr>PowerPoint Presentation</vt:lpstr>
      <vt:lpstr>Our DATA CENTERS: INDIA FOOTPRINT (SIX Markets)</vt:lpstr>
      <vt:lpstr>AI-READY, hyperscale, Hyperconnected, Green, Data Center campuses</vt:lpstr>
      <vt:lpstr>Future ready data center architecture  </vt:lpstr>
      <vt:lpstr>NVIDIA Certified Data Center with liquid cooling </vt:lpstr>
      <vt:lpstr>Data Center Advantage</vt:lpstr>
      <vt:lpstr>PowerPoint Presentation</vt:lpstr>
      <vt:lpstr>Sify CloudInfinit: AI Enterprise Cloud </vt:lpstr>
      <vt:lpstr>Cloud &amp; IT Services portfolio</vt:lpstr>
      <vt:lpstr>Hybrid/multi cloud with cloud adjacency</vt:lpstr>
      <vt:lpstr>SIFY INFINITCMP: Gen V MULTI-Cloud Management</vt:lpstr>
      <vt:lpstr> IT MANAGED SERVICES FRAMEWORK </vt:lpstr>
      <vt:lpstr>end-to-end IT Managed Services</vt:lpstr>
      <vt:lpstr>PowerPoint Presentation</vt:lpstr>
      <vt:lpstr>DIGITAL APPs &amp; Industry Apps MANAGED SERVICES</vt:lpstr>
      <vt:lpstr>AI Powered infinit Full Stack Observability </vt:lpstr>
      <vt:lpstr>InfinitFSO with aiops for real time insights on service performance</vt:lpstr>
      <vt:lpstr>Infinit AI/ML Platform</vt:lpstr>
      <vt:lpstr>Digital augmentation - ar/vr/MR services</vt:lpstr>
      <vt:lpstr>Digital Assessment</vt:lpstr>
      <vt:lpstr>Industry Applications Services: SAP, ORACLE, Microsoft </vt:lpstr>
      <vt:lpstr>PowerPoint Presentation</vt:lpstr>
      <vt:lpstr>Security Managed Services overview</vt:lpstr>
      <vt:lpstr>SECURITY MANAGED SERVICES FRAMEWORK</vt:lpstr>
      <vt:lpstr>SIFY Infinit Security services catalog </vt:lpstr>
      <vt:lpstr>PowerPoint Presentation</vt:lpstr>
      <vt:lpstr>Trusted digital infrastructure &amp; platform partner</vt:lpstr>
      <vt:lpstr>Trusted digital infrastructure &amp; platform partner</vt:lpstr>
      <vt:lpstr>Empowering digital India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Shombit Roy</dc:creator>
  <cp:lastModifiedBy>Shombit Roy</cp:lastModifiedBy>
  <cp:revision>24</cp:revision>
  <dcterms:created xsi:type="dcterms:W3CDTF">2022-08-25T05:56:44Z</dcterms:created>
  <dcterms:modified xsi:type="dcterms:W3CDTF">2024-10-03T08:57:48Z</dcterms:modified>
</cp:coreProperties>
</file>