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34"/>
  </p:notesMasterIdLst>
  <p:sldIdLst>
    <p:sldId id="16773465" r:id="rId3"/>
    <p:sldId id="2147482427" r:id="rId4"/>
    <p:sldId id="2147482382" r:id="rId5"/>
    <p:sldId id="2147482408" r:id="rId6"/>
    <p:sldId id="2147482444" r:id="rId7"/>
    <p:sldId id="16775929" r:id="rId8"/>
    <p:sldId id="2147482447" r:id="rId9"/>
    <p:sldId id="2147482453" r:id="rId10"/>
    <p:sldId id="2147482619" r:id="rId11"/>
    <p:sldId id="2147482317" r:id="rId12"/>
    <p:sldId id="16775902" r:id="rId13"/>
    <p:sldId id="2147480152" r:id="rId14"/>
    <p:sldId id="2147482449" r:id="rId15"/>
    <p:sldId id="2147480180" r:id="rId16"/>
    <p:sldId id="2147479887" r:id="rId17"/>
    <p:sldId id="16604919" r:id="rId18"/>
    <p:sldId id="2147482404" r:id="rId19"/>
    <p:sldId id="2147482405" r:id="rId20"/>
    <p:sldId id="2147482320" r:id="rId21"/>
    <p:sldId id="290" r:id="rId22"/>
    <p:sldId id="2147482403" r:id="rId23"/>
    <p:sldId id="2147482321" r:id="rId24"/>
    <p:sldId id="267" r:id="rId25"/>
    <p:sldId id="2147482418" r:id="rId26"/>
    <p:sldId id="2147482420" r:id="rId27"/>
    <p:sldId id="2147482419" r:id="rId28"/>
    <p:sldId id="2147482454" r:id="rId29"/>
    <p:sldId id="2147311356" r:id="rId30"/>
    <p:sldId id="2147482391" r:id="rId31"/>
    <p:sldId id="2147479880" r:id="rId32"/>
    <p:sldId id="16775970"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11D2BF4-133F-3646-A5BC-E2D6AB993A88}">
          <p14:sldIdLst>
            <p14:sldId id="16773465"/>
            <p14:sldId id="2147482427"/>
            <p14:sldId id="2147482382"/>
            <p14:sldId id="2147482408"/>
            <p14:sldId id="2147482444"/>
            <p14:sldId id="16775929"/>
            <p14:sldId id="2147482447"/>
            <p14:sldId id="2147482453"/>
            <p14:sldId id="2147482619"/>
            <p14:sldId id="2147482317"/>
            <p14:sldId id="16775902"/>
            <p14:sldId id="2147480152"/>
            <p14:sldId id="2147482449"/>
            <p14:sldId id="2147480180"/>
            <p14:sldId id="2147479887"/>
            <p14:sldId id="16604919"/>
            <p14:sldId id="2147482404"/>
            <p14:sldId id="2147482405"/>
            <p14:sldId id="2147482320"/>
            <p14:sldId id="290"/>
            <p14:sldId id="2147482403"/>
            <p14:sldId id="2147482321"/>
            <p14:sldId id="267"/>
            <p14:sldId id="2147482418"/>
            <p14:sldId id="2147482420"/>
            <p14:sldId id="2147482419"/>
            <p14:sldId id="2147482454"/>
            <p14:sldId id="2147311356"/>
            <p14:sldId id="2147482391"/>
            <p14:sldId id="2147479880"/>
            <p14:sldId id="16775970"/>
          </p14:sldIdLst>
        </p14:section>
        <p14:section name="Backup / Context  Slides" id="{C74E3B84-89BE-5347-AAD0-1060C65A07C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hul Tandon" initials="R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730"/>
    <a:srgbClr val="B6CD2E"/>
    <a:srgbClr val="10253F"/>
    <a:srgbClr val="E6B9B8"/>
    <a:srgbClr val="92D050"/>
    <a:srgbClr val="0070C0"/>
    <a:srgbClr val="00B0F0"/>
    <a:srgbClr val="000000"/>
    <a:srgbClr val="4F81BD"/>
    <a:srgbClr val="B9B5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9F0533-18FA-4ABC-B62B-E5CE18402C6C}" v="2" dt="2025-03-26T18:30:41.9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66" autoAdjust="0"/>
    <p:restoredTop sz="87743" autoAdjust="0"/>
  </p:normalViewPr>
  <p:slideViewPr>
    <p:cSldViewPr snapToGrid="0">
      <p:cViewPr varScale="1">
        <p:scale>
          <a:sx n="73" d="100"/>
          <a:sy n="73" d="100"/>
        </p:scale>
        <p:origin x="916" y="5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B30324-5D0B-CA48-A91C-1380231E59F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98B53DB-8DE2-D646-AE68-C8AA14CDB1B3}">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GB" sz="1050"/>
            <a:t>High-capacity bulk fibre from diverse routes between the towers.</a:t>
          </a:r>
          <a:endParaRPr lang="en-IN" sz="1050"/>
        </a:p>
      </dgm:t>
    </dgm:pt>
    <dgm:pt modelId="{BBEEAC7A-5E63-E14D-9257-D0E660B58492}" type="parTrans" cxnId="{523E2FC4-D614-BA4F-9FEA-E7D75DC6012A}">
      <dgm:prSet/>
      <dgm:spPr/>
      <dgm:t>
        <a:bodyPr/>
        <a:lstStyle/>
        <a:p>
          <a:endParaRPr lang="en-US"/>
        </a:p>
      </dgm:t>
    </dgm:pt>
    <dgm:pt modelId="{B2AEF18D-B32C-CA4C-A9DA-D71E5EEA9B91}" type="sibTrans" cxnId="{523E2FC4-D614-BA4F-9FEA-E7D75DC6012A}">
      <dgm:prSet/>
      <dgm:spPr/>
      <dgm:t>
        <a:bodyPr/>
        <a:lstStyle/>
        <a:p>
          <a:endParaRPr lang="en-US"/>
        </a:p>
      </dgm:t>
    </dgm:pt>
    <dgm:pt modelId="{A6320416-24E3-3A4A-8A11-E051DD12FB0E}">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US" sz="1050" dirty="0"/>
            <a:t>All buildings in the campus have strong fiber interconnect with multiple routes. </a:t>
          </a:r>
          <a:endParaRPr lang="en-IN" sz="1050" dirty="0"/>
        </a:p>
      </dgm:t>
    </dgm:pt>
    <dgm:pt modelId="{95CB2D86-7744-AF45-A04F-440D77CDCA37}" type="parTrans" cxnId="{31378049-17D7-E242-97DA-438FFF05B181}">
      <dgm:prSet/>
      <dgm:spPr/>
      <dgm:t>
        <a:bodyPr/>
        <a:lstStyle/>
        <a:p>
          <a:endParaRPr lang="en-US"/>
        </a:p>
      </dgm:t>
    </dgm:pt>
    <dgm:pt modelId="{FC9BEA47-25D1-E344-B0C2-F70C3EE8B212}" type="sibTrans" cxnId="{31378049-17D7-E242-97DA-438FFF05B181}">
      <dgm:prSet/>
      <dgm:spPr/>
      <dgm:t>
        <a:bodyPr/>
        <a:lstStyle/>
        <a:p>
          <a:endParaRPr lang="en-US"/>
        </a:p>
      </dgm:t>
    </dgm:pt>
    <dgm:pt modelId="{FC2D9D7E-31CF-D144-B027-66B8763E4B9B}">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US" sz="1050"/>
            <a:t>Direct Cross connects to other Telcos hosted in the campus for customer to connect to cloud nodes: AWS, Oracle Fast Connect &amp; Google Connect.</a:t>
          </a:r>
          <a:endParaRPr lang="en-IN" sz="1050"/>
        </a:p>
      </dgm:t>
    </dgm:pt>
    <dgm:pt modelId="{A35FD4DC-D17E-8B48-800E-EE96EE85399E}" type="parTrans" cxnId="{0BC15541-C2D4-8247-8FCE-045A11E82F36}">
      <dgm:prSet/>
      <dgm:spPr/>
      <dgm:t>
        <a:bodyPr/>
        <a:lstStyle/>
        <a:p>
          <a:endParaRPr lang="en-US"/>
        </a:p>
      </dgm:t>
    </dgm:pt>
    <dgm:pt modelId="{9B7CCDBF-1860-D846-9D91-D55549C7F174}" type="sibTrans" cxnId="{0BC15541-C2D4-8247-8FCE-045A11E82F36}">
      <dgm:prSet/>
      <dgm:spPr/>
      <dgm:t>
        <a:bodyPr/>
        <a:lstStyle/>
        <a:p>
          <a:endParaRPr lang="en-US"/>
        </a:p>
      </dgm:t>
    </dgm:pt>
    <dgm:pt modelId="{F9270292-B258-AB40-AC43-1F62F69CA2C0}">
      <dgm:prSet custT="1"/>
      <dgm:spPr>
        <a:solidFill>
          <a:srgbClr val="10253F">
            <a:alpha val="50196"/>
          </a:srgbClr>
        </a:solidFill>
        <a:ln w="6350">
          <a:solidFill>
            <a:schemeClr val="accent1">
              <a:lumMod val="75000"/>
            </a:schemeClr>
          </a:solidFill>
        </a:ln>
      </dgm:spPr>
      <dgm:t>
        <a:bodyPr/>
        <a:lstStyle/>
        <a:p>
          <a:pPr>
            <a:lnSpc>
              <a:spcPct val="100000"/>
            </a:lnSpc>
            <a:spcAft>
              <a:spcPts val="0"/>
            </a:spcAft>
          </a:pPr>
          <a:r>
            <a:rPr lang="en-US" sz="1050"/>
            <a:t>Secure high-capacity pre-laid bulk fiber for robust and scalable connectivity, each route has multiple ducts and sub ducts for fiber access from any tower to any tower. </a:t>
          </a:r>
          <a:endParaRPr lang="en-IN" sz="1050"/>
        </a:p>
      </dgm:t>
    </dgm:pt>
    <dgm:pt modelId="{3B9229B5-AB7D-1241-85E4-00CF5170C627}" type="parTrans" cxnId="{D5BBD469-6D2F-AE48-B306-E7198010DF38}">
      <dgm:prSet/>
      <dgm:spPr/>
      <dgm:t>
        <a:bodyPr/>
        <a:lstStyle/>
        <a:p>
          <a:endParaRPr lang="en-US"/>
        </a:p>
      </dgm:t>
    </dgm:pt>
    <dgm:pt modelId="{42769CE9-841A-184D-AF7B-FD59E63D79E5}" type="sibTrans" cxnId="{D5BBD469-6D2F-AE48-B306-E7198010DF38}">
      <dgm:prSet/>
      <dgm:spPr/>
      <dgm:t>
        <a:bodyPr/>
        <a:lstStyle/>
        <a:p>
          <a:endParaRPr lang="en-US"/>
        </a:p>
      </dgm:t>
    </dgm:pt>
    <dgm:pt modelId="{6DECBD99-477F-FC47-AD1B-E5492FAC566A}" type="pres">
      <dgm:prSet presAssocID="{99B30324-5D0B-CA48-A91C-1380231E59F1}" presName="diagram" presStyleCnt="0">
        <dgm:presLayoutVars>
          <dgm:dir/>
          <dgm:resizeHandles val="exact"/>
        </dgm:presLayoutVars>
      </dgm:prSet>
      <dgm:spPr/>
    </dgm:pt>
    <dgm:pt modelId="{7223B883-FAC2-3A44-9105-D40D5B80E18D}" type="pres">
      <dgm:prSet presAssocID="{F98B53DB-8DE2-D646-AE68-C8AA14CDB1B3}" presName="node" presStyleLbl="node1" presStyleIdx="0" presStyleCnt="4" custScaleY="109626">
        <dgm:presLayoutVars>
          <dgm:bulletEnabled val="1"/>
        </dgm:presLayoutVars>
      </dgm:prSet>
      <dgm:spPr>
        <a:prstGeom prst="roundRect">
          <a:avLst/>
        </a:prstGeom>
      </dgm:spPr>
    </dgm:pt>
    <dgm:pt modelId="{A707375D-59EE-A64F-912B-AEA2CF2953FD}" type="pres">
      <dgm:prSet presAssocID="{B2AEF18D-B32C-CA4C-A9DA-D71E5EEA9B91}" presName="sibTrans" presStyleCnt="0"/>
      <dgm:spPr/>
    </dgm:pt>
    <dgm:pt modelId="{39D754CF-902A-2847-85D7-6649E8C36A48}" type="pres">
      <dgm:prSet presAssocID="{A6320416-24E3-3A4A-8A11-E051DD12FB0E}" presName="node" presStyleLbl="node1" presStyleIdx="1" presStyleCnt="4" custScaleY="109626">
        <dgm:presLayoutVars>
          <dgm:bulletEnabled val="1"/>
        </dgm:presLayoutVars>
      </dgm:prSet>
      <dgm:spPr>
        <a:prstGeom prst="roundRect">
          <a:avLst/>
        </a:prstGeom>
      </dgm:spPr>
    </dgm:pt>
    <dgm:pt modelId="{707C1A86-CB95-7A43-8A26-5DD2B57396F0}" type="pres">
      <dgm:prSet presAssocID="{FC9BEA47-25D1-E344-B0C2-F70C3EE8B212}" presName="sibTrans" presStyleCnt="0"/>
      <dgm:spPr/>
    </dgm:pt>
    <dgm:pt modelId="{BAAF072E-0337-6544-982D-50EB32BEB691}" type="pres">
      <dgm:prSet presAssocID="{FC2D9D7E-31CF-D144-B027-66B8763E4B9B}" presName="node" presStyleLbl="node1" presStyleIdx="2" presStyleCnt="4" custScaleY="149822">
        <dgm:presLayoutVars>
          <dgm:bulletEnabled val="1"/>
        </dgm:presLayoutVars>
      </dgm:prSet>
      <dgm:spPr>
        <a:prstGeom prst="roundRect">
          <a:avLst/>
        </a:prstGeom>
      </dgm:spPr>
    </dgm:pt>
    <dgm:pt modelId="{E61EF449-C3EB-4041-9024-6A82BE6DBEF1}" type="pres">
      <dgm:prSet presAssocID="{9B7CCDBF-1860-D846-9D91-D55549C7F174}" presName="sibTrans" presStyleCnt="0"/>
      <dgm:spPr/>
    </dgm:pt>
    <dgm:pt modelId="{7F3677E7-98C6-B84C-9C1C-5C6BDB8892A4}" type="pres">
      <dgm:prSet presAssocID="{F9270292-B258-AB40-AC43-1F62F69CA2C0}" presName="node" presStyleLbl="node1" presStyleIdx="3" presStyleCnt="4" custScaleY="149822">
        <dgm:presLayoutVars>
          <dgm:bulletEnabled val="1"/>
        </dgm:presLayoutVars>
      </dgm:prSet>
      <dgm:spPr>
        <a:prstGeom prst="roundRect">
          <a:avLst/>
        </a:prstGeom>
      </dgm:spPr>
    </dgm:pt>
  </dgm:ptLst>
  <dgm:cxnLst>
    <dgm:cxn modelId="{0BC15541-C2D4-8247-8FCE-045A11E82F36}" srcId="{99B30324-5D0B-CA48-A91C-1380231E59F1}" destId="{FC2D9D7E-31CF-D144-B027-66B8763E4B9B}" srcOrd="2" destOrd="0" parTransId="{A35FD4DC-D17E-8B48-800E-EE96EE85399E}" sibTransId="{9B7CCDBF-1860-D846-9D91-D55549C7F174}"/>
    <dgm:cxn modelId="{1CF75062-6DA2-BD42-971E-F66C2AA7729D}" type="presOf" srcId="{F98B53DB-8DE2-D646-AE68-C8AA14CDB1B3}" destId="{7223B883-FAC2-3A44-9105-D40D5B80E18D}" srcOrd="0" destOrd="0" presId="urn:microsoft.com/office/officeart/2005/8/layout/default"/>
    <dgm:cxn modelId="{31378049-17D7-E242-97DA-438FFF05B181}" srcId="{99B30324-5D0B-CA48-A91C-1380231E59F1}" destId="{A6320416-24E3-3A4A-8A11-E051DD12FB0E}" srcOrd="1" destOrd="0" parTransId="{95CB2D86-7744-AF45-A04F-440D77CDCA37}" sibTransId="{FC9BEA47-25D1-E344-B0C2-F70C3EE8B212}"/>
    <dgm:cxn modelId="{D5BBD469-6D2F-AE48-B306-E7198010DF38}" srcId="{99B30324-5D0B-CA48-A91C-1380231E59F1}" destId="{F9270292-B258-AB40-AC43-1F62F69CA2C0}" srcOrd="3" destOrd="0" parTransId="{3B9229B5-AB7D-1241-85E4-00CF5170C627}" sibTransId="{42769CE9-841A-184D-AF7B-FD59E63D79E5}"/>
    <dgm:cxn modelId="{0731D46C-9142-364D-808C-397A7920F53B}" type="presOf" srcId="{A6320416-24E3-3A4A-8A11-E051DD12FB0E}" destId="{39D754CF-902A-2847-85D7-6649E8C36A48}" srcOrd="0" destOrd="0" presId="urn:microsoft.com/office/officeart/2005/8/layout/default"/>
    <dgm:cxn modelId="{86890C4F-75A9-8C47-8A84-DF27939EB739}" type="presOf" srcId="{FC2D9D7E-31CF-D144-B027-66B8763E4B9B}" destId="{BAAF072E-0337-6544-982D-50EB32BEB691}" srcOrd="0" destOrd="0" presId="urn:microsoft.com/office/officeart/2005/8/layout/default"/>
    <dgm:cxn modelId="{9484B384-EAD0-FF43-BBFE-748E8E412747}" type="presOf" srcId="{99B30324-5D0B-CA48-A91C-1380231E59F1}" destId="{6DECBD99-477F-FC47-AD1B-E5492FAC566A}" srcOrd="0" destOrd="0" presId="urn:microsoft.com/office/officeart/2005/8/layout/default"/>
    <dgm:cxn modelId="{523E2FC4-D614-BA4F-9FEA-E7D75DC6012A}" srcId="{99B30324-5D0B-CA48-A91C-1380231E59F1}" destId="{F98B53DB-8DE2-D646-AE68-C8AA14CDB1B3}" srcOrd="0" destOrd="0" parTransId="{BBEEAC7A-5E63-E14D-9257-D0E660B58492}" sibTransId="{B2AEF18D-B32C-CA4C-A9DA-D71E5EEA9B91}"/>
    <dgm:cxn modelId="{6B3D9EE5-9BB9-484A-8E48-7A42EB49F16B}" type="presOf" srcId="{F9270292-B258-AB40-AC43-1F62F69CA2C0}" destId="{7F3677E7-98C6-B84C-9C1C-5C6BDB8892A4}" srcOrd="0" destOrd="0" presId="urn:microsoft.com/office/officeart/2005/8/layout/default"/>
    <dgm:cxn modelId="{4637D3FD-E993-8647-B5B2-4C3778E58180}" type="presParOf" srcId="{6DECBD99-477F-FC47-AD1B-E5492FAC566A}" destId="{7223B883-FAC2-3A44-9105-D40D5B80E18D}" srcOrd="0" destOrd="0" presId="urn:microsoft.com/office/officeart/2005/8/layout/default"/>
    <dgm:cxn modelId="{BDA0850F-8331-0B48-BBFC-C997653EC959}" type="presParOf" srcId="{6DECBD99-477F-FC47-AD1B-E5492FAC566A}" destId="{A707375D-59EE-A64F-912B-AEA2CF2953FD}" srcOrd="1" destOrd="0" presId="urn:microsoft.com/office/officeart/2005/8/layout/default"/>
    <dgm:cxn modelId="{AC924BD3-F540-604E-B232-386D5A8E7737}" type="presParOf" srcId="{6DECBD99-477F-FC47-AD1B-E5492FAC566A}" destId="{39D754CF-902A-2847-85D7-6649E8C36A48}" srcOrd="2" destOrd="0" presId="urn:microsoft.com/office/officeart/2005/8/layout/default"/>
    <dgm:cxn modelId="{A627072C-4085-1B4A-B062-759368E9AB45}" type="presParOf" srcId="{6DECBD99-477F-FC47-AD1B-E5492FAC566A}" destId="{707C1A86-CB95-7A43-8A26-5DD2B57396F0}" srcOrd="3" destOrd="0" presId="urn:microsoft.com/office/officeart/2005/8/layout/default"/>
    <dgm:cxn modelId="{25BB2CB9-6109-354B-A7CF-98F70969D3AA}" type="presParOf" srcId="{6DECBD99-477F-FC47-AD1B-E5492FAC566A}" destId="{BAAF072E-0337-6544-982D-50EB32BEB691}" srcOrd="4" destOrd="0" presId="urn:microsoft.com/office/officeart/2005/8/layout/default"/>
    <dgm:cxn modelId="{2F5F62A6-002D-864C-8BA2-952841723C5C}" type="presParOf" srcId="{6DECBD99-477F-FC47-AD1B-E5492FAC566A}" destId="{E61EF449-C3EB-4041-9024-6A82BE6DBEF1}" srcOrd="5" destOrd="0" presId="urn:microsoft.com/office/officeart/2005/8/layout/default"/>
    <dgm:cxn modelId="{D0DE9F68-D7BD-E749-AD7D-84794FA36486}" type="presParOf" srcId="{6DECBD99-477F-FC47-AD1B-E5492FAC566A}" destId="{7F3677E7-98C6-B84C-9C1C-5C6BDB8892A4}"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3B883-FAC2-3A44-9105-D40D5B80E18D}">
      <dsp:nvSpPr>
        <dsp:cNvPr id="0" name=""/>
        <dsp:cNvSpPr/>
      </dsp:nvSpPr>
      <dsp:spPr>
        <a:xfrm>
          <a:off x="421" y="194653"/>
          <a:ext cx="1641946" cy="1080000"/>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GB" sz="1050" kern="1200"/>
            <a:t>High-capacity bulk fibre from diverse routes between the towers.</a:t>
          </a:r>
          <a:endParaRPr lang="en-IN" sz="1050" kern="1200"/>
        </a:p>
      </dsp:txBody>
      <dsp:txXfrm>
        <a:off x="53142" y="247374"/>
        <a:ext cx="1536504" cy="974558"/>
      </dsp:txXfrm>
    </dsp:sp>
    <dsp:sp modelId="{39D754CF-902A-2847-85D7-6649E8C36A48}">
      <dsp:nvSpPr>
        <dsp:cNvPr id="0" name=""/>
        <dsp:cNvSpPr/>
      </dsp:nvSpPr>
      <dsp:spPr>
        <a:xfrm>
          <a:off x="1806562" y="194653"/>
          <a:ext cx="1641946" cy="1080000"/>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dirty="0"/>
            <a:t>All buildings in the campus have strong fiber interconnect with multiple routes. </a:t>
          </a:r>
          <a:endParaRPr lang="en-IN" sz="1050" kern="1200" dirty="0"/>
        </a:p>
      </dsp:txBody>
      <dsp:txXfrm>
        <a:off x="1859283" y="247374"/>
        <a:ext cx="1536504" cy="974558"/>
      </dsp:txXfrm>
    </dsp:sp>
    <dsp:sp modelId="{BAAF072E-0337-6544-982D-50EB32BEB691}">
      <dsp:nvSpPr>
        <dsp:cNvPr id="0" name=""/>
        <dsp:cNvSpPr/>
      </dsp:nvSpPr>
      <dsp:spPr>
        <a:xfrm>
          <a:off x="421" y="1438848"/>
          <a:ext cx="1641946" cy="1475998"/>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t>Direct Cross connects to other Telcos hosted in the campus for customer to connect to cloud nodes: AWS, Oracle Fast Connect &amp; Google Connect.</a:t>
          </a:r>
          <a:endParaRPr lang="en-IN" sz="1050" kern="1200"/>
        </a:p>
      </dsp:txBody>
      <dsp:txXfrm>
        <a:off x="72473" y="1510900"/>
        <a:ext cx="1497842" cy="1331894"/>
      </dsp:txXfrm>
    </dsp:sp>
    <dsp:sp modelId="{7F3677E7-98C6-B84C-9C1C-5C6BDB8892A4}">
      <dsp:nvSpPr>
        <dsp:cNvPr id="0" name=""/>
        <dsp:cNvSpPr/>
      </dsp:nvSpPr>
      <dsp:spPr>
        <a:xfrm>
          <a:off x="1806562" y="1438848"/>
          <a:ext cx="1641946" cy="1475998"/>
        </a:xfrm>
        <a:prstGeom prst="roundRect">
          <a:avLst/>
        </a:prstGeom>
        <a:solidFill>
          <a:srgbClr val="10253F">
            <a:alpha val="50196"/>
          </a:srgbClr>
        </a:solidFill>
        <a:ln w="6350" cap="flat" cmpd="sng" algn="ctr">
          <a:solidFill>
            <a:schemeClr val="accent1">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100000"/>
            </a:lnSpc>
            <a:spcBef>
              <a:spcPct val="0"/>
            </a:spcBef>
            <a:spcAft>
              <a:spcPts val="0"/>
            </a:spcAft>
            <a:buNone/>
          </a:pPr>
          <a:r>
            <a:rPr lang="en-US" sz="1050" kern="1200"/>
            <a:t>Secure high-capacity pre-laid bulk fiber for robust and scalable connectivity, each route has multiple ducts and sub ducts for fiber access from any tower to any tower. </a:t>
          </a:r>
          <a:endParaRPr lang="en-IN" sz="1050" kern="1200"/>
        </a:p>
      </dsp:txBody>
      <dsp:txXfrm>
        <a:off x="1878614" y="1510900"/>
        <a:ext cx="1497842" cy="133189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33196-9264-4FEB-B30F-942C09138286}" type="datetimeFigureOut">
              <a:rPr lang="en-IN" smtClean="0"/>
              <a:t>26-03-2025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C02BD9-4983-4322-A08C-345F0664D442}" type="slidenum">
              <a:rPr lang="en-IN" smtClean="0"/>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1" indent="0" defTabSz="685800">
              <a:spcAft>
                <a:spcPts val="600"/>
              </a:spcAft>
              <a:buFont typeface="Arial" panose="020B0604020202020204" pitchFamily="34" charset="0"/>
              <a:buNone/>
              <a:defRPr/>
            </a:pPr>
            <a:endParaRPr lang="en-IN" sz="900">
              <a:solidFill>
                <a:prstClr val="white"/>
              </a:solidFill>
              <a:latin typeface="Trebuchet MS" panose="020B060302020202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223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0E92AA-5162-4F4E-89F8-5248119E59AB}" type="slidenum">
              <a:rPr lang="en-US" smtClean="0"/>
              <a:t>22</a:t>
            </a:fld>
            <a:endParaRPr lang="en-US"/>
          </a:p>
        </p:txBody>
      </p:sp>
    </p:spTree>
    <p:extLst>
      <p:ext uri="{BB962C8B-B14F-4D97-AF65-F5344CB8AC3E}">
        <p14:creationId xmlns:p14="http://schemas.microsoft.com/office/powerpoint/2010/main" val="3512754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Trebuchet MS"/>
              </a:rPr>
              <a:t>Access via high capacity </a:t>
            </a:r>
            <a:r>
              <a:rPr lang="en-US" sz="1200">
                <a:solidFill>
                  <a:srgbClr val="BED730"/>
                </a:solidFill>
                <a:latin typeface="Trebuchet MS"/>
              </a:rPr>
              <a:t>200 </a:t>
            </a:r>
            <a:r>
              <a:rPr lang="en-US" sz="1200" err="1">
                <a:solidFill>
                  <a:srgbClr val="BED730"/>
                </a:solidFill>
                <a:latin typeface="Trebuchet MS"/>
              </a:rPr>
              <a:t>gbps</a:t>
            </a:r>
            <a:r>
              <a:rPr lang="en-US" sz="1200">
                <a:solidFill>
                  <a:srgbClr val="BED730"/>
                </a:solidFill>
                <a:latin typeface="Trebuchet MS"/>
              </a:rPr>
              <a:t> </a:t>
            </a:r>
            <a:r>
              <a:rPr lang="en-US" sz="1200">
                <a:solidFill>
                  <a:srgbClr val="FFFFFF"/>
                </a:solidFill>
                <a:latin typeface="Trebuchet MS"/>
              </a:rPr>
              <a:t>+ networks</a:t>
            </a:r>
          </a:p>
          <a:p>
            <a:pPr marL="92075" indent="-92075" defTabSz="685783">
              <a:buFont typeface="Arial" panose="020B0604020202020204" pitchFamily="34" charset="0"/>
              <a:buChar char="•"/>
            </a:pPr>
            <a:r>
              <a:rPr lang="en-IN" sz="1200">
                <a:solidFill>
                  <a:prstClr val="white"/>
                </a:solidFill>
                <a:latin typeface="Trebuchet MS"/>
              </a:rPr>
              <a:t>Multi-tier Fiber and Copper for low latency deployments with high capacity 200 Gbps+ networks. </a:t>
            </a:r>
          </a:p>
          <a:p>
            <a:pPr marL="92075" indent="-92075" defTabSz="685783">
              <a:buFont typeface="Arial" panose="020B0604020202020204" pitchFamily="34" charset="0"/>
              <a:buChar char="•"/>
            </a:pPr>
            <a:r>
              <a:rPr lang="en-IN" sz="1200">
                <a:solidFill>
                  <a:prstClr val="white"/>
                </a:solidFill>
                <a:latin typeface="Trebuchet MS"/>
              </a:rPr>
              <a:t>Cluster based rack placement</a:t>
            </a:r>
          </a:p>
          <a:p>
            <a:pPr marL="92075" indent="-92075" defTabSz="685783">
              <a:buFont typeface="Arial" panose="020B0604020202020204" pitchFamily="34" charset="0"/>
              <a:buChar char="•"/>
            </a:pPr>
            <a:r>
              <a:rPr lang="en-IN" sz="1200">
                <a:solidFill>
                  <a:prstClr val="white"/>
                </a:solidFill>
                <a:latin typeface="Trebuchet MS"/>
              </a:rPr>
              <a:t>High capacity intra rack and inter rack network</a:t>
            </a:r>
            <a:endParaRPr lang="en-US">
              <a:solidFill>
                <a:prstClr val="white"/>
              </a:solidFill>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FFFFFF"/>
              </a:solidFill>
              <a:latin typeface="Trebuchet MS"/>
            </a:endParaRPr>
          </a:p>
          <a:p>
            <a:endParaRPr lang="en-US"/>
          </a:p>
        </p:txBody>
      </p:sp>
      <p:sp>
        <p:nvSpPr>
          <p:cNvPr id="4" name="Slide Number Placeholder 3"/>
          <p:cNvSpPr>
            <a:spLocks noGrp="1"/>
          </p:cNvSpPr>
          <p:nvPr>
            <p:ph type="sldNum" sz="quarter" idx="5"/>
          </p:nvPr>
        </p:nvSpPr>
        <p:spPr/>
        <p:txBody>
          <a:bodyPr/>
          <a:lstStyle/>
          <a:p>
            <a:fld id="{DDC02BD9-4983-4322-A08C-345F0664D442}" type="slidenum">
              <a:rPr lang="en-IN" smtClean="0"/>
              <a:t>27</a:t>
            </a:fld>
            <a:endParaRPr lang="en-IN"/>
          </a:p>
        </p:txBody>
      </p:sp>
    </p:spTree>
    <p:extLst>
      <p:ext uri="{BB962C8B-B14F-4D97-AF65-F5344CB8AC3E}">
        <p14:creationId xmlns:p14="http://schemas.microsoft.com/office/powerpoint/2010/main" val="2359226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DDC02BD9-4983-4322-A08C-345F0664D442}" type="slidenum">
              <a:rPr lang="en-IN" smtClean="0"/>
              <a:t>28</a:t>
            </a:fld>
            <a:endParaRPr lang="en-IN"/>
          </a:p>
        </p:txBody>
      </p:sp>
    </p:spTree>
    <p:extLst>
      <p:ext uri="{BB962C8B-B14F-4D97-AF65-F5344CB8AC3E}">
        <p14:creationId xmlns:p14="http://schemas.microsoft.com/office/powerpoint/2010/main" val="4186137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9710E2D-F0F3-4A2F-A9EA-2F10C5044E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534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Operational- as is ready: 227.7 rounded to 227 (included tower B Noida, Chen 02) </a:t>
            </a:r>
          </a:p>
          <a:p>
            <a:r>
              <a:rPr lang="en-US"/>
              <a:t>Expanding: operational + development: 407.7 rounded to 407 MW</a:t>
            </a:r>
          </a:p>
          <a:p>
            <a:r>
              <a:rPr lang="en-US"/>
              <a:t>Scalable to: expanding to, operational + development+ planning: 970.5, 970 MW</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127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t>31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679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C02BD9-4983-4322-A08C-345F0664D442}" type="slidenum">
              <a:rPr lang="en-IN" smtClean="0"/>
              <a:t>3</a:t>
            </a:fld>
            <a:endParaRPr lang="en-IN"/>
          </a:p>
        </p:txBody>
      </p:sp>
    </p:spTree>
    <p:extLst>
      <p:ext uri="{BB962C8B-B14F-4D97-AF65-F5344CB8AC3E}">
        <p14:creationId xmlns:p14="http://schemas.microsoft.com/office/powerpoint/2010/main" val="2482547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C02BD9-4983-4322-A08C-345F0664D442}" type="slidenum">
              <a:rPr lang="en-IN" smtClean="0"/>
              <a:t>6</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05E50-3B8F-8F42-8DB7-5A56AA8B0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C383E-A299-89A7-A690-775F7795AC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D26A2-767F-D529-0FFD-B562AC4516A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26EAFFD7-022D-3A90-FF74-5CF615C01127}"/>
              </a:ext>
            </a:extLst>
          </p:cNvPr>
          <p:cNvSpPr>
            <a:spLocks noGrp="1"/>
          </p:cNvSpPr>
          <p:nvPr>
            <p:ph type="sldNum" sz="quarter" idx="5"/>
          </p:nvPr>
        </p:nvSpPr>
        <p:spPr/>
        <p:txBody>
          <a:bodyPr/>
          <a:lstStyle/>
          <a:p>
            <a:pPr marL="0" marR="0" lvl="0" indent="0" algn="r" defTabSz="914286" rtl="0" eaLnBrk="1" fontAlgn="auto" latinLnBrk="0" hangingPunct="1">
              <a:lnSpc>
                <a:spcPct val="100000"/>
              </a:lnSpc>
              <a:spcBef>
                <a:spcPts val="0"/>
              </a:spcBef>
              <a:spcAft>
                <a:spcPts val="0"/>
              </a:spcAft>
              <a:buClrTx/>
              <a:buSzTx/>
              <a:buFontTx/>
              <a:buNone/>
              <a:tabLst/>
              <a:defRPr/>
            </a:pPr>
            <a:fld id="{FCC0C7FB-05A3-4118-86D5-E4ADFF43D7FA}"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Calibri"/>
              </a:rPr>
              <a:pPr marL="0" marR="0" lvl="0" indent="0" algn="r" defTabSz="91428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Calibri"/>
            </a:endParaRPr>
          </a:p>
        </p:txBody>
      </p:sp>
    </p:spTree>
    <p:extLst>
      <p:ext uri="{BB962C8B-B14F-4D97-AF65-F5344CB8AC3E}">
        <p14:creationId xmlns:p14="http://schemas.microsoft.com/office/powerpoint/2010/main" val="1637878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929B-3928-3E1C-059B-22F3450B37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282E9-DD4C-7BFC-6ECE-AC032BC0F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DEE35-8142-17EC-3B4F-E977467EDF4A}"/>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Special Economic Zones, IT resources, IT outsourcing companies are going into tier 2 cities. We need to build digital infrastructure for AI in these locations. AI training needs more investments, that can happen in the large metros, AI inferencing is cost effective which you can build in tier 2 cities. We have a plan to begin with 10-20 locations in Tier 2 and 3 cities leveraging our Pan India Network and DC footprint. </a:t>
            </a:r>
          </a:p>
          <a:p>
            <a:endParaRPr lang="en-US" dirty="0"/>
          </a:p>
          <a:p>
            <a:endParaRPr lang="en-US" dirty="0"/>
          </a:p>
        </p:txBody>
      </p:sp>
      <p:sp>
        <p:nvSpPr>
          <p:cNvPr id="4" name="Slide Number Placeholder 3">
            <a:extLst>
              <a:ext uri="{FF2B5EF4-FFF2-40B4-BE49-F238E27FC236}">
                <a16:creationId xmlns:a16="http://schemas.microsoft.com/office/drawing/2014/main" id="{1B397FD0-5F36-CF76-3394-CA210821A17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983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92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825E597-3BAA-4267-8E5F-96EE1B04E0CF}"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987B8-5859-A6CA-9407-FDBBDAB7F4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22D54-6730-EC16-DF53-A5DC547EF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833B12-6D22-D416-3FBB-46E19F36CA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rebuchet MS" panose="020B0703020202090204" pitchFamily="34" charset="0"/>
              </a:rPr>
              <a:t>99 MW Renewable Energy deployed</a:t>
            </a:r>
            <a:br>
              <a:rPr lang="en-US" sz="1200" dirty="0">
                <a:latin typeface="Trebuchet MS" panose="020B0703020202090204" pitchFamily="34" charset="0"/>
              </a:rPr>
            </a:br>
            <a:r>
              <a:rPr lang="en-US" sz="1200" dirty="0">
                <a:latin typeface="Trebuchet MS" panose="020B0703020202090204" pitchFamily="34" charset="0"/>
              </a:rPr>
              <a:t>42 MW under commissioning  </a:t>
            </a:r>
            <a:endParaRPr lang="en-IN" sz="1200" dirty="0">
              <a:latin typeface="Trebuchet MS" panose="020B0703020202090204" pitchFamily="34" charset="0"/>
            </a:endParaRPr>
          </a:p>
          <a:p>
            <a:endParaRPr lang="en-US" dirty="0"/>
          </a:p>
        </p:txBody>
      </p:sp>
      <p:sp>
        <p:nvSpPr>
          <p:cNvPr id="4" name="Slide Number Placeholder 3">
            <a:extLst>
              <a:ext uri="{FF2B5EF4-FFF2-40B4-BE49-F238E27FC236}">
                <a16:creationId xmlns:a16="http://schemas.microsoft.com/office/drawing/2014/main" id="{7FE954A5-E5BF-64DB-FC7C-F661CFF25D8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168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045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11"/>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p:cNvSpPr>
            <a:spLocks noGrp="1"/>
          </p:cNvSpPr>
          <p:nvPr>
            <p:ph type="body" sz="quarter" idx="13" hasCustomPrompt="1"/>
          </p:nvPr>
        </p:nvSpPr>
        <p:spPr>
          <a:xfrm>
            <a:off x="334102" y="1291640"/>
            <a:ext cx="5729812" cy="1046781"/>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p:cNvSpPr>
            <a:spLocks noGrp="1"/>
          </p:cNvSpPr>
          <p:nvPr>
            <p:ph type="body" sz="quarter" idx="14" hasCustomPrompt="1"/>
          </p:nvPr>
        </p:nvSpPr>
        <p:spPr>
          <a:xfrm>
            <a:off x="334104" y="2339676"/>
            <a:ext cx="5729812" cy="491319"/>
          </a:xfrm>
        </p:spPr>
        <p:txBody>
          <a:bodyPr>
            <a:noAutofit/>
          </a:bodyPr>
          <a:lstStyle>
            <a:lvl1pPr marL="0" indent="0">
              <a:lnSpc>
                <a:spcPts val="2000"/>
              </a:lnSpc>
              <a:spcBef>
                <a:spcPts val="0"/>
              </a:spcBef>
              <a:buNone/>
              <a:defRPr sz="1800" b="1" baseline="0">
                <a:solidFill>
                  <a:srgbClr val="BED730"/>
                </a:solidFill>
              </a:defRPr>
            </a:lvl1pPr>
          </a:lstStyle>
          <a:p>
            <a:pPr lvl="0"/>
            <a:r>
              <a:rPr lang="en-US"/>
              <a:t>Line two</a:t>
            </a:r>
          </a:p>
        </p:txBody>
      </p:sp>
      <p:sp>
        <p:nvSpPr>
          <p:cNvPr id="7" name="Text Placeholder 16"/>
          <p:cNvSpPr>
            <a:spLocks noGrp="1"/>
          </p:cNvSpPr>
          <p:nvPr>
            <p:ph type="body" sz="quarter" idx="15" hasCustomPrompt="1"/>
          </p:nvPr>
        </p:nvSpPr>
        <p:spPr>
          <a:xfrm>
            <a:off x="334104" y="3161521"/>
            <a:ext cx="2517377"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with Title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4" y="0"/>
            <a:ext cx="9143999" cy="5143500"/>
          </a:xfrm>
          <a:prstGeom prst="rect">
            <a:avLst/>
          </a:prstGeom>
        </p:spPr>
      </p:pic>
      <p:sp>
        <p:nvSpPr>
          <p:cNvPr id="3" name="Rectangle 2"/>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p:cNvSpPr>
            <a:spLocks noGrp="1"/>
          </p:cNvSpPr>
          <p:nvPr>
            <p:ph type="title" hasCustomPrompt="1"/>
          </p:nvPr>
        </p:nvSpPr>
        <p:spPr>
          <a:xfrm>
            <a:off x="324000" y="241300"/>
            <a:ext cx="8496150" cy="385764"/>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5" name="TextBox 4"/>
          <p:cNvSpPr txBox="1"/>
          <p:nvPr userDrawn="1"/>
        </p:nvSpPr>
        <p:spPr>
          <a:xfrm>
            <a:off x="87465"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panose="020B060302020202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nn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BA79F-C34F-D564-54A0-3C52CFA5D91B}"/>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3" y="0"/>
            <a:ext cx="9143999" cy="5143500"/>
          </a:xfrm>
          <a:prstGeom prst="rect">
            <a:avLst/>
          </a:prstGeom>
        </p:spPr>
      </p:pic>
      <p:sp>
        <p:nvSpPr>
          <p:cNvPr id="4" name="Rectangle 3">
            <a:extLst>
              <a:ext uri="{FF2B5EF4-FFF2-40B4-BE49-F238E27FC236}">
                <a16:creationId xmlns:a16="http://schemas.microsoft.com/office/drawing/2014/main" id="{3E794680-026D-525E-495F-3EE907F68862}"/>
              </a:ext>
            </a:extLst>
          </p:cNvPr>
          <p:cNvSpPr/>
          <p:nvPr userDrawn="1"/>
        </p:nvSpPr>
        <p:spPr>
          <a:xfrm>
            <a:off x="3"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11" name="Title 4">
            <a:extLst>
              <a:ext uri="{FF2B5EF4-FFF2-40B4-BE49-F238E27FC236}">
                <a16:creationId xmlns:a16="http://schemas.microsoft.com/office/drawing/2014/main" id="{289692E0-75EA-3CC9-02A2-875AE46836F4}"/>
              </a:ext>
            </a:extLst>
          </p:cNvPr>
          <p:cNvSpPr>
            <a:spLocks noGrp="1"/>
          </p:cNvSpPr>
          <p:nvPr>
            <p:ph type="title" hasCustomPrompt="1"/>
          </p:nvPr>
        </p:nvSpPr>
        <p:spPr>
          <a:xfrm>
            <a:off x="324000" y="176952"/>
            <a:ext cx="8496150" cy="461655"/>
          </a:xfrm>
        </p:spPr>
        <p:txBody>
          <a:bodyPr/>
          <a:lstStyle>
            <a:lvl1pPr>
              <a:defRPr sz="2400" baseline="0">
                <a:solidFill>
                  <a:srgbClr val="BED730"/>
                </a:solidFill>
                <a:latin typeface="TheSansOffice" panose="020B0503040302060204" pitchFamily="34" charset="0"/>
              </a:defRPr>
            </a:lvl1pPr>
          </a:lstStyle>
          <a:p>
            <a:r>
              <a:rPr lang="en-US"/>
              <a:t>TITLE OF THE SLIDE GOES HERE</a:t>
            </a:r>
          </a:p>
        </p:txBody>
      </p:sp>
      <p:sp>
        <p:nvSpPr>
          <p:cNvPr id="2" name="TextBox 1">
            <a:extLst>
              <a:ext uri="{FF2B5EF4-FFF2-40B4-BE49-F238E27FC236}">
                <a16:creationId xmlns:a16="http://schemas.microsoft.com/office/drawing/2014/main" id="{DF2E3784-EDA8-E8A9-E9DC-FEB0E94F5DBE}"/>
              </a:ext>
            </a:extLst>
          </p:cNvPr>
          <p:cNvSpPr txBox="1"/>
          <p:nvPr userDrawn="1"/>
        </p:nvSpPr>
        <p:spPr>
          <a:xfrm>
            <a:off x="87466" y="4862677"/>
            <a:ext cx="1337366" cy="200055"/>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359828092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ner Page New">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5" name="TextBox 4">
            <a:extLst>
              <a:ext uri="{FF2B5EF4-FFF2-40B4-BE49-F238E27FC236}">
                <a16:creationId xmlns:a16="http://schemas.microsoft.com/office/drawing/2014/main" id="{9B16DF64-CD2D-E12B-9C4B-CB2430A17BFD}"/>
              </a:ext>
            </a:extLst>
          </p:cNvPr>
          <p:cNvSpPr txBox="1"/>
          <p:nvPr userDrawn="1"/>
        </p:nvSpPr>
        <p:spPr>
          <a:xfrm>
            <a:off x="253003"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275605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ner Page Dar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4168915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srcRect/>
          <a:stretch/>
        </p:blipFill>
        <p:spPr bwMode="auto">
          <a:xfrm>
            <a:off x="2232" y="2511"/>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439187"/>
            <a:ext cx="5809162" cy="1077392"/>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0" y="2619438"/>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0" y="3330886"/>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922822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23850" y="1439187"/>
            <a:ext cx="5809162" cy="1077392"/>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23850" y="2619438"/>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23850" y="3330886"/>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extLst>
      <p:ext uri="{BB962C8B-B14F-4D97-AF65-F5344CB8AC3E}">
        <p14:creationId xmlns:p14="http://schemas.microsoft.com/office/powerpoint/2010/main" val="737941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068CBFA-1B0D-00A5-8E51-3607C77135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2511"/>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2651C49-0D57-9670-9E18-376447B59CAC}"/>
              </a:ext>
            </a:extLst>
          </p:cNvPr>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3" name="Picture 2" descr="Logo&#10;&#10;Description automatically generated">
            <a:extLst>
              <a:ext uri="{FF2B5EF4-FFF2-40B4-BE49-F238E27FC236}">
                <a16:creationId xmlns:a16="http://schemas.microsoft.com/office/drawing/2014/main" id="{6C731AD5-ED36-1751-CC67-94CF34AC2E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a:extLst>
              <a:ext uri="{FF2B5EF4-FFF2-40B4-BE49-F238E27FC236}">
                <a16:creationId xmlns:a16="http://schemas.microsoft.com/office/drawing/2014/main" id="{DC21E752-D648-41B6-DE28-294BE36B943C}"/>
              </a:ext>
            </a:extLst>
          </p:cNvPr>
          <p:cNvSpPr>
            <a:spLocks noGrp="1"/>
          </p:cNvSpPr>
          <p:nvPr>
            <p:ph type="body" sz="quarter" idx="13" hasCustomPrompt="1"/>
          </p:nvPr>
        </p:nvSpPr>
        <p:spPr>
          <a:xfrm>
            <a:off x="334102" y="1943899"/>
            <a:ext cx="6863533" cy="559527"/>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dirty="0"/>
              <a:t>TITLE OF THE SLIDE - LINE ONE</a:t>
            </a:r>
            <a:endParaRPr lang="en-IN" dirty="0"/>
          </a:p>
        </p:txBody>
      </p:sp>
      <p:sp>
        <p:nvSpPr>
          <p:cNvPr id="6" name="Text Placeholder 16">
            <a:extLst>
              <a:ext uri="{FF2B5EF4-FFF2-40B4-BE49-F238E27FC236}">
                <a16:creationId xmlns:a16="http://schemas.microsoft.com/office/drawing/2014/main" id="{E7A12016-9A79-1732-D765-09981F5CAC1E}"/>
              </a:ext>
            </a:extLst>
          </p:cNvPr>
          <p:cNvSpPr>
            <a:spLocks noGrp="1"/>
          </p:cNvSpPr>
          <p:nvPr>
            <p:ph type="body" sz="quarter" idx="14" hasCustomPrompt="1"/>
          </p:nvPr>
        </p:nvSpPr>
        <p:spPr>
          <a:xfrm>
            <a:off x="334103" y="2504681"/>
            <a:ext cx="6863531" cy="491319"/>
          </a:xfrm>
        </p:spPr>
        <p:txBody>
          <a:bodyPr>
            <a:noAutofit/>
          </a:bodyPr>
          <a:lstStyle>
            <a:lvl1pPr marL="0" indent="0">
              <a:lnSpc>
                <a:spcPts val="2000"/>
              </a:lnSpc>
              <a:spcBef>
                <a:spcPts val="0"/>
              </a:spcBef>
              <a:buNone/>
              <a:defRPr sz="1800" b="1" baseline="0">
                <a:solidFill>
                  <a:srgbClr val="BED730"/>
                </a:solidFill>
              </a:defRPr>
            </a:lvl1pPr>
          </a:lstStyle>
          <a:p>
            <a:pPr lvl="0"/>
            <a:r>
              <a:rPr lang="en-US"/>
              <a:t>Line two</a:t>
            </a:r>
          </a:p>
        </p:txBody>
      </p:sp>
      <p:sp>
        <p:nvSpPr>
          <p:cNvPr id="7" name="Text Placeholder 16">
            <a:extLst>
              <a:ext uri="{FF2B5EF4-FFF2-40B4-BE49-F238E27FC236}">
                <a16:creationId xmlns:a16="http://schemas.microsoft.com/office/drawing/2014/main" id="{60542FC3-60D7-B1D5-1FEA-0AFB6860CD69}"/>
              </a:ext>
            </a:extLst>
          </p:cNvPr>
          <p:cNvSpPr>
            <a:spLocks noGrp="1"/>
          </p:cNvSpPr>
          <p:nvPr>
            <p:ph type="body" sz="quarter" idx="15" hasCustomPrompt="1"/>
          </p:nvPr>
        </p:nvSpPr>
        <p:spPr>
          <a:xfrm>
            <a:off x="334104" y="3300072"/>
            <a:ext cx="2517377" cy="277103"/>
          </a:xfrm>
        </p:spPr>
        <p:txBody>
          <a:bodyPr anchor="t">
            <a:noAutofit/>
          </a:bodyPr>
          <a:lstStyle>
            <a:lvl1pPr marL="0" indent="0">
              <a:lnSpc>
                <a:spcPts val="1800"/>
              </a:lnSpc>
              <a:buNone/>
              <a:defRPr sz="1200" b="0">
                <a:solidFill>
                  <a:schemeClr val="bg1">
                    <a:lumMod val="75000"/>
                  </a:schemeClr>
                </a:solidFill>
              </a:defRPr>
            </a:lvl1pPr>
          </a:lstStyle>
          <a:p>
            <a:pPr lvl="0"/>
            <a:r>
              <a:rPr lang="en-US" dirty="0"/>
              <a:t>Month 2025</a:t>
            </a:r>
          </a:p>
        </p:txBody>
      </p:sp>
    </p:spTree>
    <p:extLst>
      <p:ext uri="{BB962C8B-B14F-4D97-AF65-F5344CB8AC3E}">
        <p14:creationId xmlns:p14="http://schemas.microsoft.com/office/powerpoint/2010/main" val="3495364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er Page Dar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dirty="0"/>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2473085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Blank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Tree>
    <p:extLst>
      <p:ext uri="{BB962C8B-B14F-4D97-AF65-F5344CB8AC3E}">
        <p14:creationId xmlns:p14="http://schemas.microsoft.com/office/powerpoint/2010/main" val="822601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er Page White">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chemeClr val="tx2"/>
                </a:solidFill>
                <a:latin typeface="TheSansOffice" panose="020B0503040302060204" pitchFamily="34" charset="0"/>
              </a:defRPr>
            </a:lvl1pPr>
          </a:lstStyle>
          <a:p>
            <a:r>
              <a:rPr lang="en-US" dirty="0"/>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dirty="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700055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userDrawn="1"/>
        </p:nvSpPr>
        <p:spPr>
          <a:xfrm>
            <a:off x="0" y="0"/>
            <a:ext cx="9144000" cy="5143500"/>
          </a:xfrm>
          <a:prstGeom prst="rect">
            <a:avLst/>
          </a:prstGeom>
          <a:solidFill>
            <a:schemeClr val="tx2">
              <a:lumMod val="5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3" name="Picture 2"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5" name="Text Placeholder 16"/>
          <p:cNvSpPr>
            <a:spLocks noGrp="1"/>
          </p:cNvSpPr>
          <p:nvPr>
            <p:ph type="body" sz="quarter" idx="13" hasCustomPrompt="1"/>
          </p:nvPr>
        </p:nvSpPr>
        <p:spPr>
          <a:xfrm>
            <a:off x="323850" y="1268071"/>
            <a:ext cx="5809162" cy="1248508"/>
          </a:xfrm>
        </p:spPr>
        <p:txBody>
          <a:bodyPr>
            <a:noAutofit/>
          </a:bodyPr>
          <a:lstStyle>
            <a:lvl1pPr marL="0" indent="0">
              <a:lnSpc>
                <a:spcPct val="100000"/>
              </a:lnSpc>
              <a:spcBef>
                <a:spcPts val="0"/>
              </a:spcBef>
              <a:buNone/>
              <a:defRPr sz="3200" b="1" cap="none" baseline="0">
                <a:solidFill>
                  <a:schemeClr val="bg1"/>
                </a:solidFill>
              </a:defRPr>
            </a:lvl1pPr>
          </a:lstStyle>
          <a:p>
            <a:pPr lvl="0"/>
            <a:r>
              <a:rPr lang="en-US"/>
              <a:t>TITLE OF THE SLIDE - LINE ONE</a:t>
            </a:r>
            <a:endParaRPr lang="en-IN"/>
          </a:p>
        </p:txBody>
      </p:sp>
      <p:sp>
        <p:nvSpPr>
          <p:cNvPr id="6" name="Text Placeholder 16"/>
          <p:cNvSpPr>
            <a:spLocks noGrp="1"/>
          </p:cNvSpPr>
          <p:nvPr>
            <p:ph type="body" sz="quarter" idx="14" hasCustomPrompt="1"/>
          </p:nvPr>
        </p:nvSpPr>
        <p:spPr>
          <a:xfrm>
            <a:off x="323850" y="2793682"/>
            <a:ext cx="5435173" cy="442845"/>
          </a:xfrm>
        </p:spPr>
        <p:txBody>
          <a:bodyPr>
            <a:noAutofit/>
          </a:bodyPr>
          <a:lstStyle>
            <a:lvl1pPr marL="0" indent="0">
              <a:lnSpc>
                <a:spcPct val="100000"/>
              </a:lnSpc>
              <a:spcBef>
                <a:spcPts val="0"/>
              </a:spcBef>
              <a:buNone/>
              <a:defRPr sz="2000" b="1" baseline="0">
                <a:solidFill>
                  <a:srgbClr val="BED730"/>
                </a:solidFill>
              </a:defRPr>
            </a:lvl1pPr>
          </a:lstStyle>
          <a:p>
            <a:pPr lvl="0"/>
            <a:r>
              <a:rPr lang="en-US"/>
              <a:t>Line two</a:t>
            </a:r>
          </a:p>
        </p:txBody>
      </p:sp>
      <p:sp>
        <p:nvSpPr>
          <p:cNvPr id="7" name="Text Placeholder 16"/>
          <p:cNvSpPr>
            <a:spLocks noGrp="1"/>
          </p:cNvSpPr>
          <p:nvPr>
            <p:ph type="body" sz="quarter" idx="15" hasCustomPrompt="1"/>
          </p:nvPr>
        </p:nvSpPr>
        <p:spPr>
          <a:xfrm>
            <a:off x="323850" y="3330886"/>
            <a:ext cx="2527631" cy="277103"/>
          </a:xfrm>
        </p:spPr>
        <p:txBody>
          <a:bodyPr anchor="t">
            <a:noAutofit/>
          </a:bodyPr>
          <a:lstStyle>
            <a:lvl1pPr marL="0" indent="0">
              <a:lnSpc>
                <a:spcPts val="1800"/>
              </a:lnSpc>
              <a:buNone/>
              <a:defRPr sz="1200" b="0">
                <a:solidFill>
                  <a:schemeClr val="bg1">
                    <a:lumMod val="75000"/>
                  </a:schemeClr>
                </a:solidFill>
              </a:defRPr>
            </a:lvl1pPr>
          </a:lstStyle>
          <a:p>
            <a:pPr lvl="0"/>
            <a:r>
              <a:rPr lang="en-US"/>
              <a:t>Month 2024</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Full 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312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parator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E8F71F-4755-EF6B-7086-DC614D25ED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2"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pic>
        <p:nvPicPr>
          <p:cNvPr id="2" name="Picture 1" descr="Logo&#10;&#10;Description automatically generated">
            <a:extLst>
              <a:ext uri="{FF2B5EF4-FFF2-40B4-BE49-F238E27FC236}">
                <a16:creationId xmlns:a16="http://schemas.microsoft.com/office/drawing/2014/main" id="{ECACB53A-C956-607C-EAC5-052ED3AFDB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a:extLst>
              <a:ext uri="{FF2B5EF4-FFF2-40B4-BE49-F238E27FC236}">
                <a16:creationId xmlns:a16="http://schemas.microsoft.com/office/drawing/2014/main" id="{7DB50C02-C64F-F570-5037-D890349727E4}"/>
              </a:ext>
            </a:extLst>
          </p:cNvPr>
          <p:cNvSpPr/>
          <p:nvPr userDrawn="1"/>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5" name="Text Placeholder 3">
            <a:extLst>
              <a:ext uri="{FF2B5EF4-FFF2-40B4-BE49-F238E27FC236}">
                <a16:creationId xmlns:a16="http://schemas.microsoft.com/office/drawing/2014/main" id="{6BF72D8F-8E8B-A7FF-4F87-7F0905E03837}"/>
              </a:ext>
            </a:extLst>
          </p:cNvPr>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extLst>
      <p:ext uri="{BB962C8B-B14F-4D97-AF65-F5344CB8AC3E}">
        <p14:creationId xmlns:p14="http://schemas.microsoft.com/office/powerpoint/2010/main" val="9334159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parator Slide 2">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5"/>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0"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a:p>
        </p:txBody>
      </p:sp>
      <p:sp>
        <p:nvSpPr>
          <p:cNvPr id="26" name="Rectangle 25">
            <a:extLst>
              <a:ext uri="{FF2B5EF4-FFF2-40B4-BE49-F238E27FC236}">
                <a16:creationId xmlns:a16="http://schemas.microsoft.com/office/drawing/2014/main" id="{8AD19607-E94E-48EE-A274-950F2411742E}"/>
              </a:ext>
            </a:extLst>
          </p:cNvPr>
          <p:cNvSpPr/>
          <p:nvPr/>
        </p:nvSpPr>
        <p:spPr>
          <a:xfrm>
            <a:off x="-36285" y="3859830"/>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929321"/>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pic>
        <p:nvPicPr>
          <p:cNvPr id="3" name="Picture 2" descr="Image result for sify logo">
            <a:extLst>
              <a:ext uri="{FF2B5EF4-FFF2-40B4-BE49-F238E27FC236}">
                <a16:creationId xmlns:a16="http://schemas.microsoft.com/office/drawing/2014/main" id="{2CC4C690-9221-A66D-9637-BB32643B273E}"/>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6814"/>
          <a:stretch/>
        </p:blipFill>
        <p:spPr bwMode="auto">
          <a:xfrm>
            <a:off x="8001000" y="309613"/>
            <a:ext cx="877648" cy="497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466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parator Slide 3">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01A299A-BF04-2CCA-5422-9B7E992F7DE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dirty="0"/>
          </a:p>
        </p:txBody>
      </p:sp>
      <p:sp>
        <p:nvSpPr>
          <p:cNvPr id="26" name="Rectangle 25">
            <a:extLst>
              <a:ext uri="{FF2B5EF4-FFF2-40B4-BE49-F238E27FC236}">
                <a16:creationId xmlns:a16="http://schemas.microsoft.com/office/drawing/2014/main" id="{8AD19607-E94E-48EE-A274-950F2411742E}"/>
              </a:ext>
            </a:extLst>
          </p:cNvPr>
          <p:cNvSpPr/>
          <p:nvPr/>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dirty="0"/>
              <a:t>SECTION DIVIDER</a:t>
            </a:r>
          </a:p>
        </p:txBody>
      </p:sp>
      <p:pic>
        <p:nvPicPr>
          <p:cNvPr id="4" name="Picture 3" descr="Logo&#10;&#10;Description automatically generated">
            <a:extLst>
              <a:ext uri="{FF2B5EF4-FFF2-40B4-BE49-F238E27FC236}">
                <a16:creationId xmlns:a16="http://schemas.microsoft.com/office/drawing/2014/main" id="{65AA10AE-5B92-B943-6B31-8EE580D7D0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extLst>
      <p:ext uri="{BB962C8B-B14F-4D97-AF65-F5344CB8AC3E}">
        <p14:creationId xmlns:p14="http://schemas.microsoft.com/office/powerpoint/2010/main" val="2681153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DD6C9F0A-EE65-56E2-5D6B-516FA757FB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1256"/>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D5BB7FC-46A2-DF93-1B83-435422E047DF}"/>
              </a:ext>
            </a:extLst>
          </p:cNvPr>
          <p:cNvSpPr/>
          <p:nvPr userDrawn="1"/>
        </p:nvSpPr>
        <p:spPr>
          <a:xfrm>
            <a:off x="0" y="-5171"/>
            <a:ext cx="9144000"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457142">
              <a:defRPr/>
            </a:pPr>
            <a:endParaRPr lang="en-IN" sz="1800">
              <a:solidFill>
                <a:prstClr val="white"/>
              </a:solidFill>
              <a:latin typeface="Trebuchet MS"/>
            </a:endParaRPr>
          </a:p>
        </p:txBody>
      </p:sp>
    </p:spTree>
    <p:extLst>
      <p:ext uri="{BB962C8B-B14F-4D97-AF65-F5344CB8AC3E}">
        <p14:creationId xmlns:p14="http://schemas.microsoft.com/office/powerpoint/2010/main" val="297970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ull 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54D60-252F-F612-EF8F-A74CAFA7E47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 name="Rectangle 4">
            <a:extLst>
              <a:ext uri="{FF2B5EF4-FFF2-40B4-BE49-F238E27FC236}">
                <a16:creationId xmlns:a16="http://schemas.microsoft.com/office/drawing/2014/main" id="{C56680C3-01B3-5FA0-8C80-ECC82269C489}"/>
              </a:ext>
            </a:extLst>
          </p:cNvPr>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latin typeface="TheSansOffice" panose="020B0503040302060204" pitchFamily="34" charset="0"/>
            </a:endParaRPr>
          </a:p>
        </p:txBody>
      </p:sp>
    </p:spTree>
    <p:extLst>
      <p:ext uri="{BB962C8B-B14F-4D97-AF65-F5344CB8AC3E}">
        <p14:creationId xmlns:p14="http://schemas.microsoft.com/office/powerpoint/2010/main" val="2193173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F7CF-481F-CD39-0C15-A1D021C8A5D3}"/>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4" y="0"/>
            <a:ext cx="9143999" cy="5143500"/>
          </a:xfrm>
          <a:prstGeom prst="rect">
            <a:avLst/>
          </a:prstGeom>
        </p:spPr>
      </p:pic>
      <p:sp>
        <p:nvSpPr>
          <p:cNvPr id="3" name="Rectangle 2">
            <a:extLst>
              <a:ext uri="{FF2B5EF4-FFF2-40B4-BE49-F238E27FC236}">
                <a16:creationId xmlns:a16="http://schemas.microsoft.com/office/drawing/2014/main" id="{D257DB89-CFDA-370A-F43F-545BC20B5C25}"/>
              </a:ext>
            </a:extLst>
          </p:cNvPr>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a:extLst>
              <a:ext uri="{FF2B5EF4-FFF2-40B4-BE49-F238E27FC236}">
                <a16:creationId xmlns:a16="http://schemas.microsoft.com/office/drawing/2014/main" id="{6A28207F-CAC6-072C-CFAB-75B3AEA15768}"/>
              </a:ext>
            </a:extLst>
          </p:cNvPr>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a:ea typeface="+mn-ea"/>
              <a:cs typeface="+mn-cs"/>
            </a:endParaRPr>
          </a:p>
        </p:txBody>
      </p:sp>
    </p:spTree>
    <p:extLst>
      <p:ext uri="{BB962C8B-B14F-4D97-AF65-F5344CB8AC3E}">
        <p14:creationId xmlns:p14="http://schemas.microsoft.com/office/powerpoint/2010/main" val="1730290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Inner pag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4" y="0"/>
            <a:ext cx="9143999" cy="5143500"/>
          </a:xfrm>
          <a:prstGeom prst="rect">
            <a:avLst/>
          </a:prstGeom>
        </p:spPr>
      </p:pic>
      <p:sp>
        <p:nvSpPr>
          <p:cNvPr id="3" name="Rectangle 2"/>
          <p:cNvSpPr/>
          <p:nvPr userDrawn="1"/>
        </p:nvSpPr>
        <p:spPr>
          <a:xfrm>
            <a:off x="4" y="0"/>
            <a:ext cx="9143999"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
        <p:nvSpPr>
          <p:cNvPr id="7" name="Title 4"/>
          <p:cNvSpPr>
            <a:spLocks noGrp="1"/>
          </p:cNvSpPr>
          <p:nvPr>
            <p:ph type="title" hasCustomPrompt="1"/>
          </p:nvPr>
        </p:nvSpPr>
        <p:spPr>
          <a:xfrm>
            <a:off x="324000" y="211574"/>
            <a:ext cx="8496150" cy="415490"/>
          </a:xfrm>
        </p:spPr>
        <p:txBody>
          <a:bodyPr/>
          <a:lstStyle>
            <a:lvl1pPr>
              <a:defRPr sz="2000" baseline="0">
                <a:solidFill>
                  <a:srgbClr val="BED730"/>
                </a:solidFill>
                <a:latin typeface="TheSansOffice" panose="020B0503040302060204" pitchFamily="34" charset="0"/>
              </a:defRPr>
            </a:lvl1pPr>
          </a:lstStyle>
          <a:p>
            <a:r>
              <a:rPr lang="en-US"/>
              <a:t>TITLE OF THE SLIDE GOES HERE</a:t>
            </a:r>
          </a:p>
        </p:txBody>
      </p:sp>
      <p:sp>
        <p:nvSpPr>
          <p:cNvPr id="4" name="TextBox 3"/>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panose="020B060302020202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a:xfrm>
            <a:off x="0" y="0"/>
            <a:ext cx="9144000" cy="5143500"/>
          </a:xfrm>
          <a:prstGeom prst="rect">
            <a:avLst/>
          </a:prstGeom>
        </p:spPr>
      </p:pic>
      <p:sp>
        <p:nvSpPr>
          <p:cNvPr id="5" name="Rectangle 4"/>
          <p:cNvSpPr/>
          <p:nvPr userDrawn="1"/>
        </p:nvSpPr>
        <p:spPr>
          <a:xfrm>
            <a:off x="-10258" y="0"/>
            <a:ext cx="9164516" cy="51435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latin typeface="TheSansOffice" panose="020B050304030206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9144000" cy="5143500"/>
          </a:xfrm>
          <a:prstGeom prst="rect">
            <a:avLst/>
          </a:prstGeom>
        </p:spPr>
      </p:pic>
      <p:sp>
        <p:nvSpPr>
          <p:cNvPr id="15" name="Rectangle 14"/>
          <p:cNvSpPr/>
          <p:nvPr userDrawn="1"/>
        </p:nvSpPr>
        <p:spPr>
          <a:xfrm>
            <a:off x="2"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
        <p:nvSpPr>
          <p:cNvPr id="4" name="Rectangle 3"/>
          <p:cNvSpPr/>
          <p:nvPr userDrawn="1"/>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5" name="Text Placeholder 3"/>
          <p:cNvSpPr>
            <a:spLocks noGrp="1"/>
          </p:cNvSpPr>
          <p:nvPr>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servic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9144000" cy="5143500"/>
          </a:xfrm>
          <a:prstGeom prst="rect">
            <a:avLst/>
          </a:prstGeom>
        </p:spPr>
      </p:pic>
      <p:sp>
        <p:nvSpPr>
          <p:cNvPr id="15" name="Rectangle 14"/>
          <p:cNvSpPr/>
          <p:nvPr userDrawn="1"/>
        </p:nvSpPr>
        <p:spPr>
          <a:xfrm>
            <a:off x="2" y="0"/>
            <a:ext cx="9144001" cy="51435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9" name="Flowchart: Connector 8"/>
          <p:cNvSpPr/>
          <p:nvPr userDrawn="1"/>
        </p:nvSpPr>
        <p:spPr>
          <a:xfrm>
            <a:off x="6195274" y="2015776"/>
            <a:ext cx="394916" cy="39491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10" name="Flowchart: Connector 9"/>
          <p:cNvSpPr/>
          <p:nvPr userDrawn="1"/>
        </p:nvSpPr>
        <p:spPr>
          <a:xfrm>
            <a:off x="6240114" y="2444897"/>
            <a:ext cx="305232" cy="305232"/>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pic>
        <p:nvPicPr>
          <p:cNvPr id="2" name="Picture 1"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Section Divider">
    <p:spTree>
      <p:nvGrpSpPr>
        <p:cNvPr id="1" name=""/>
        <p:cNvGrpSpPr/>
        <p:nvPr/>
      </p:nvGrpSpPr>
      <p:grpSpPr>
        <a:xfrm>
          <a:off x="0" y="0"/>
          <a:ext cx="0" cy="0"/>
          <a:chOff x="0" y="0"/>
          <a:chExt cx="0" cy="0"/>
        </a:xfrm>
      </p:grpSpPr>
      <p:pic>
        <p:nvPicPr>
          <p:cNvPr id="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32" y="1256"/>
            <a:ext cx="9139536" cy="5140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userDrawn="1"/>
        </p:nvSpPr>
        <p:spPr>
          <a:xfrm>
            <a:off x="3" y="0"/>
            <a:ext cx="9144001" cy="51435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1800"/>
          </a:p>
        </p:txBody>
      </p:sp>
      <p:sp>
        <p:nvSpPr>
          <p:cNvPr id="26" name="Rectangle 25"/>
          <p:cNvSpPr/>
          <p:nvPr/>
        </p:nvSpPr>
        <p:spPr>
          <a:xfrm>
            <a:off x="-36282" y="3859833"/>
            <a:ext cx="9216571" cy="1283669"/>
          </a:xfrm>
          <a:prstGeom prst="rect">
            <a:avLst/>
          </a:prstGeom>
          <a:solidFill>
            <a:srgbClr val="000000">
              <a:alpha val="69804"/>
            </a:srgbClr>
          </a:solidFill>
          <a:ln w="3175">
            <a:solidFill>
              <a:srgbClr val="BED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46" name="Text Placeholder 3"/>
          <p:cNvSpPr>
            <a:spLocks noGrp="1"/>
          </p:cNvSpPr>
          <p:nvPr userDrawn="1">
            <p:ph type="body" sz="quarter" idx="11" hasCustomPrompt="1"/>
          </p:nvPr>
        </p:nvSpPr>
        <p:spPr>
          <a:xfrm>
            <a:off x="323850" y="3929322"/>
            <a:ext cx="8496300" cy="1106806"/>
          </a:xfrm>
        </p:spPr>
        <p:txBody>
          <a:bodyPr anchor="ctr">
            <a:normAutofit/>
          </a:bodyPr>
          <a:lstStyle>
            <a:lvl1pPr marL="0" indent="0" algn="ctr">
              <a:lnSpc>
                <a:spcPts val="3000"/>
              </a:lnSpc>
              <a:spcBef>
                <a:spcPts val="0"/>
              </a:spcBef>
              <a:buNone/>
              <a:defRPr sz="2400" b="1" cap="all" baseline="0">
                <a:solidFill>
                  <a:srgbClr val="BED730"/>
                </a:solidFill>
              </a:defRPr>
            </a:lvl1pPr>
          </a:lstStyle>
          <a:p>
            <a:pPr lvl="0"/>
            <a:r>
              <a:rPr lang="en-US"/>
              <a:t>SECTION DIVIDER</a:t>
            </a:r>
          </a:p>
        </p:txBody>
      </p:sp>
      <p:pic>
        <p:nvPicPr>
          <p:cNvPr id="4" name="Picture 3" descr="Logo&#10;&#10;Description automatically generate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66796" y="162404"/>
            <a:ext cx="864000" cy="576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55155"/>
            <a:ext cx="6858000" cy="1477317"/>
          </a:xfrm>
        </p:spPr>
        <p:txBody>
          <a:bodyPr anchor="b"/>
          <a:lstStyle>
            <a:lvl1pPr algn="ctr">
              <a:defRPr sz="4500"/>
            </a:lvl1pPr>
          </a:lstStyle>
          <a:p>
            <a:r>
              <a:rPr lang="en-US"/>
              <a:t>Click to edit Master title style</a:t>
            </a:r>
            <a:endParaRPr lang="en-I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7895335C-34CB-4AEE-B415-7886E05DF06B}" type="datetimeFigureOut">
              <a:rPr lang="en-IN" smtClean="0"/>
              <a:t>26-03-2025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4B65C12-609B-41F2-8E37-D7E8DB090894}" type="slidenum">
              <a:rPr lang="en-IN" smtClean="0"/>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95335C-34CB-4AEE-B415-7886E05DF06B}" type="datetimeFigureOut">
              <a:rPr lang="en-IN" smtClean="0"/>
              <a:t>26-03-2025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4B65C12-609B-41F2-8E37-D7E8DB090894}" type="slidenum">
              <a:rPr lang="en-IN" smtClean="0"/>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5"/>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7"/>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t>‹#›</a:t>
            </a:fld>
            <a:endParaRPr lang="en-US"/>
          </a:p>
        </p:txBody>
      </p:sp>
      <p:sp>
        <p:nvSpPr>
          <p:cNvPr id="13" name="Title Placeholder 11"/>
          <p:cNvSpPr>
            <a:spLocks noGrp="1"/>
          </p:cNvSpPr>
          <p:nvPr>
            <p:ph type="title"/>
          </p:nvPr>
        </p:nvSpPr>
        <p:spPr>
          <a:xfrm>
            <a:off x="323850" y="234659"/>
            <a:ext cx="8496300" cy="400099"/>
          </a:xfrm>
          <a:prstGeom prst="rect">
            <a:avLst/>
          </a:prstGeom>
        </p:spPr>
        <p:txBody>
          <a:bodyPr vert="horz" wrap="square" lIns="0" tIns="45715" rIns="91428" bIns="45715" rtlCol="0" anchor="ctr">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lang="en-US"/>
              <a:t>TITLE OF THE SLIDE GOES HERE</a:t>
            </a:r>
          </a:p>
        </p:txBody>
      </p:sp>
      <p:sp>
        <p:nvSpPr>
          <p:cNvPr id="2" name="TextBox 1"/>
          <p:cNvSpPr txBox="1"/>
          <p:nvPr userDrawn="1"/>
        </p:nvSpPr>
        <p:spPr>
          <a:xfrm>
            <a:off x="244220" y="4862677"/>
            <a:ext cx="133736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00" b="0" i="1" u="none" strike="noStrike" kern="1200" cap="none" spc="0" normalizeH="0" baseline="0" noProof="0">
                <a:ln>
                  <a:noFill/>
                </a:ln>
                <a:solidFill>
                  <a:schemeClr val="tx1">
                    <a:lumMod val="50000"/>
                    <a:lumOff val="50000"/>
                  </a:schemeClr>
                </a:solidFill>
                <a:effectLst/>
                <a:uLnTx/>
                <a:uFillTx/>
                <a:latin typeface="Trebuchet MS" panose="020B0603020202020204"/>
                <a:ea typeface="+mn-ea"/>
                <a:cs typeface="+mn-cs"/>
              </a:rPr>
              <a:t>Sify Confidential </a:t>
            </a:r>
            <a:endParaRPr kumimoji="0" lang="en-IN" sz="700" b="0" i="1" u="none" strike="noStrike" kern="1200" cap="none" spc="0" normalizeH="0" baseline="0" noProof="0">
              <a:ln>
                <a:noFill/>
              </a:ln>
              <a:solidFill>
                <a:schemeClr val="tx1">
                  <a:lumMod val="50000"/>
                  <a:lumOff val="50000"/>
                </a:schemeClr>
              </a:solidFill>
              <a:effectLst/>
              <a:uLnTx/>
              <a:uFillTx/>
              <a:latin typeface="Trebuchet MS" panose="020B0603020202020204"/>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6" r:id="rId13"/>
  </p:sldLayoutIdLst>
  <p:txStyles>
    <p:titleStyle>
      <a:lvl1pPr algn="l" defTabSz="914400"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695" indent="-226695" algn="l" defTabSz="914400" rtl="0" eaLnBrk="1" latinLnBrk="0" hangingPunct="1">
        <a:lnSpc>
          <a:spcPct val="90000"/>
        </a:lnSpc>
        <a:spcBef>
          <a:spcPts val="600"/>
        </a:spcBef>
        <a:buFont typeface="Arial" panose="020B0604020202020204" pitchFamily="34" charset="0"/>
        <a:buChar char="•"/>
        <a:defRPr sz="1600" kern="1200">
          <a:solidFill>
            <a:srgbClr val="595959"/>
          </a:solidFill>
          <a:latin typeface="TheSansOffice" panose="020B0503040302060204" pitchFamily="34" charset="0"/>
          <a:ea typeface="+mn-ea"/>
          <a:cs typeface="+mn-cs"/>
        </a:defRPr>
      </a:lvl1pPr>
      <a:lvl2pPr marL="568960" indent="-285750" algn="l" defTabSz="914400" rtl="0" eaLnBrk="1" latinLnBrk="0" hangingPunct="1">
        <a:lnSpc>
          <a:spcPct val="90000"/>
        </a:lnSpc>
        <a:spcBef>
          <a:spcPts val="600"/>
        </a:spcBef>
        <a:buFont typeface="Arial" panose="020B0604020202020204" pitchFamily="34" charset="0"/>
        <a:buChar char="–"/>
        <a:defRPr sz="1400" kern="1200">
          <a:solidFill>
            <a:srgbClr val="595959"/>
          </a:solidFill>
          <a:latin typeface="TheSansOffice" panose="020B0503040302060204" pitchFamily="34" charset="0"/>
          <a:ea typeface="+mn-ea"/>
          <a:cs typeface="+mn-cs"/>
        </a:defRPr>
      </a:lvl2pPr>
      <a:lvl3pPr marL="1143000" indent="-228600" algn="l" defTabSz="914400" rtl="0" eaLnBrk="1" latinLnBrk="0" hangingPunct="1">
        <a:lnSpc>
          <a:spcPct val="90000"/>
        </a:lnSpc>
        <a:spcBef>
          <a:spcPts val="600"/>
        </a:spcBef>
        <a:buFont typeface="Arial" panose="020B0604020202020204" pitchFamily="34" charset="0"/>
        <a:buChar char="•"/>
        <a:defRPr sz="1200" kern="1200">
          <a:solidFill>
            <a:srgbClr val="595959"/>
          </a:solidFill>
          <a:latin typeface="Trebuchet MS" panose="020B0603020202020204" pitchFamily="34" charset="0"/>
          <a:ea typeface="+mn-ea"/>
          <a:cs typeface="+mn-cs"/>
        </a:defRPr>
      </a:lvl3pPr>
      <a:lvl4pPr marL="1599565" indent="-228600" algn="l" defTabSz="914400" rtl="0" eaLnBrk="1" latinLnBrk="0" hangingPunct="1">
        <a:lnSpc>
          <a:spcPct val="90000"/>
        </a:lnSpc>
        <a:spcBef>
          <a:spcPts val="600"/>
        </a:spcBef>
        <a:buFont typeface="Arial" panose="020B0604020202020204" pitchFamily="34" charset="0"/>
        <a:buChar char="–"/>
        <a:defRPr sz="1100" kern="1200">
          <a:solidFill>
            <a:srgbClr val="595959"/>
          </a:solidFill>
          <a:latin typeface="Trebuchet MS" panose="020B0603020202020204" pitchFamily="34" charset="0"/>
          <a:ea typeface="+mn-ea"/>
          <a:cs typeface="+mn-cs"/>
        </a:defRPr>
      </a:lvl4pPr>
      <a:lvl5pPr marL="2056765" indent="-228600" algn="l" defTabSz="914400" rtl="0" eaLnBrk="1" latinLnBrk="0" hangingPunct="1">
        <a:lnSpc>
          <a:spcPct val="90000"/>
        </a:lnSpc>
        <a:spcBef>
          <a:spcPts val="600"/>
        </a:spcBef>
        <a:buFont typeface="Arial" panose="020B0604020202020204" pitchFamily="34" charset="0"/>
        <a:buChar char="»"/>
        <a:defRPr sz="1100" kern="1200">
          <a:solidFill>
            <a:srgbClr val="595959"/>
          </a:solidFill>
          <a:latin typeface="Trebuchet MS" panose="020B0603020202020204" pitchFamily="34" charset="0"/>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22" userDrawn="1">
          <p15:clr>
            <a:srgbClr val="F26B43"/>
          </p15:clr>
        </p15:guide>
        <p15:guide id="2" pos="2880" userDrawn="1">
          <p15:clr>
            <a:srgbClr val="F26B43"/>
          </p15:clr>
        </p15:guide>
        <p15:guide id="3" pos="2980" userDrawn="1">
          <p15:clr>
            <a:srgbClr val="F26B43"/>
          </p15:clr>
        </p15:guide>
        <p15:guide id="4" pos="2767" userDrawn="1">
          <p15:clr>
            <a:srgbClr val="F26B43"/>
          </p15:clr>
        </p15:guide>
        <p15:guide id="5" pos="204" userDrawn="1">
          <p15:clr>
            <a:srgbClr val="F26B43"/>
          </p15:clr>
        </p15:guide>
        <p15:guide id="6" pos="5556" userDrawn="1">
          <p15:clr>
            <a:srgbClr val="F26B43"/>
          </p15:clr>
        </p15:guide>
        <p15:guide id="7" orient="horz" pos="1620" userDrawn="1">
          <p15:clr>
            <a:srgbClr val="F26B43"/>
          </p15:clr>
        </p15:guide>
        <p15:guide id="8" orient="horz" pos="395" userDrawn="1">
          <p15:clr>
            <a:srgbClr val="F26B43"/>
          </p15:clr>
        </p15:guide>
        <p15:guide id="9" orient="horz" pos="298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4000" y="987425"/>
            <a:ext cx="8496150" cy="3744913"/>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8286433" y="4767267"/>
            <a:ext cx="487680" cy="274637"/>
          </a:xfrm>
          <a:prstGeom prst="rect">
            <a:avLst/>
          </a:prstGeom>
        </p:spPr>
        <p:txBody>
          <a:bodyPr vert="horz" lIns="91428" tIns="45715" rIns="0" bIns="45715" rtlCol="0" anchor="ctr"/>
          <a:lstStyle>
            <a:lvl1pPr algn="r">
              <a:defRPr sz="1000">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dirty="0"/>
          </a:p>
        </p:txBody>
      </p:sp>
      <p:sp>
        <p:nvSpPr>
          <p:cNvPr id="13" name="Title Placeholder 11"/>
          <p:cNvSpPr>
            <a:spLocks noGrp="1"/>
          </p:cNvSpPr>
          <p:nvPr>
            <p:ph type="title"/>
          </p:nvPr>
        </p:nvSpPr>
        <p:spPr>
          <a:xfrm>
            <a:off x="323850" y="234659"/>
            <a:ext cx="8496300" cy="400099"/>
          </a:xfrm>
          <a:prstGeom prst="rect">
            <a:avLst/>
          </a:prstGeom>
        </p:spPr>
        <p:txBody>
          <a:bodyPr vert="horz" wrap="square" lIns="0" tIns="45715" rIns="91428" bIns="45715" rtlCol="0" anchor="ctr">
            <a:spAutoFit/>
          </a:bodyPr>
          <a:lstStyle/>
          <a:p>
            <a:pPr marL="0" marR="0" lvl="0" indent="0" algn="l" defTabSz="914219"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34908519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219" rtl="0" eaLnBrk="1" latinLnBrk="0" hangingPunct="1">
        <a:spcBef>
          <a:spcPct val="0"/>
        </a:spcBef>
        <a:buNone/>
        <a:defRPr kumimoji="0" lang="en-US" sz="20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226754" indent="-226754" algn="l" defTabSz="914219" rtl="0" eaLnBrk="1" latinLnBrk="0" hangingPunct="1">
        <a:lnSpc>
          <a:spcPct val="90000"/>
        </a:lnSpc>
        <a:spcBef>
          <a:spcPts val="600"/>
        </a:spcBef>
        <a:buFont typeface="Arial" pitchFamily="34" charset="0"/>
        <a:buChar char="•"/>
        <a:defRPr sz="1600" kern="1200">
          <a:solidFill>
            <a:srgbClr val="595959"/>
          </a:solidFill>
          <a:latin typeface="TheSansOffice" panose="020B0503040302060204" pitchFamily="34" charset="0"/>
          <a:ea typeface="+mn-ea"/>
          <a:cs typeface="+mn-cs"/>
        </a:defRPr>
      </a:lvl1pPr>
      <a:lvl2pPr marL="568687" indent="-285693" algn="l" defTabSz="914219" rtl="0" eaLnBrk="1" latinLnBrk="0" hangingPunct="1">
        <a:lnSpc>
          <a:spcPct val="90000"/>
        </a:lnSpc>
        <a:spcBef>
          <a:spcPts val="600"/>
        </a:spcBef>
        <a:buFont typeface="Arial" pitchFamily="34" charset="0"/>
        <a:buChar char="–"/>
        <a:defRPr sz="1400" kern="1200">
          <a:solidFill>
            <a:srgbClr val="595959"/>
          </a:solidFill>
          <a:latin typeface="TheSansOffice" panose="020B0503040302060204" pitchFamily="34" charset="0"/>
          <a:ea typeface="+mn-ea"/>
          <a:cs typeface="+mn-cs"/>
        </a:defRPr>
      </a:lvl2pPr>
      <a:lvl3pPr marL="1142771" indent="-228554" algn="l" defTabSz="914219"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59988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6990" indent="-228554" algn="l" defTabSz="914219"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098"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07"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15"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424" indent="-228554" algn="l" defTabSz="91421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9" rtl="0" eaLnBrk="1" latinLnBrk="0" hangingPunct="1">
        <a:defRPr sz="1800" kern="1200">
          <a:solidFill>
            <a:schemeClr val="tx1"/>
          </a:solidFill>
          <a:latin typeface="+mn-lt"/>
          <a:ea typeface="+mn-ea"/>
          <a:cs typeface="+mn-cs"/>
        </a:defRPr>
      </a:lvl1pPr>
      <a:lvl2pPr marL="457109" algn="l" defTabSz="914219" rtl="0" eaLnBrk="1" latinLnBrk="0" hangingPunct="1">
        <a:defRPr sz="1800" kern="1200">
          <a:solidFill>
            <a:schemeClr val="tx1"/>
          </a:solidFill>
          <a:latin typeface="+mn-lt"/>
          <a:ea typeface="+mn-ea"/>
          <a:cs typeface="+mn-cs"/>
        </a:defRPr>
      </a:lvl2pPr>
      <a:lvl3pPr marL="914219" algn="l" defTabSz="914219" rtl="0" eaLnBrk="1" latinLnBrk="0" hangingPunct="1">
        <a:defRPr sz="1800" kern="1200">
          <a:solidFill>
            <a:schemeClr val="tx1"/>
          </a:solidFill>
          <a:latin typeface="+mn-lt"/>
          <a:ea typeface="+mn-ea"/>
          <a:cs typeface="+mn-cs"/>
        </a:defRPr>
      </a:lvl3pPr>
      <a:lvl4pPr marL="1371327" algn="l" defTabSz="914219" rtl="0" eaLnBrk="1" latinLnBrk="0" hangingPunct="1">
        <a:defRPr sz="1800" kern="1200">
          <a:solidFill>
            <a:schemeClr val="tx1"/>
          </a:solidFill>
          <a:latin typeface="+mn-lt"/>
          <a:ea typeface="+mn-ea"/>
          <a:cs typeface="+mn-cs"/>
        </a:defRPr>
      </a:lvl4pPr>
      <a:lvl5pPr marL="1828436" algn="l" defTabSz="914219" rtl="0" eaLnBrk="1" latinLnBrk="0" hangingPunct="1">
        <a:defRPr sz="1800" kern="1200">
          <a:solidFill>
            <a:schemeClr val="tx1"/>
          </a:solidFill>
          <a:latin typeface="+mn-lt"/>
          <a:ea typeface="+mn-ea"/>
          <a:cs typeface="+mn-cs"/>
        </a:defRPr>
      </a:lvl5pPr>
      <a:lvl6pPr marL="2285544" algn="l" defTabSz="914219" rtl="0" eaLnBrk="1" latinLnBrk="0" hangingPunct="1">
        <a:defRPr sz="1800" kern="1200">
          <a:solidFill>
            <a:schemeClr val="tx1"/>
          </a:solidFill>
          <a:latin typeface="+mn-lt"/>
          <a:ea typeface="+mn-ea"/>
          <a:cs typeface="+mn-cs"/>
        </a:defRPr>
      </a:lvl6pPr>
      <a:lvl7pPr marL="2742650" algn="l" defTabSz="914219" rtl="0" eaLnBrk="1" latinLnBrk="0" hangingPunct="1">
        <a:defRPr sz="1800" kern="1200">
          <a:solidFill>
            <a:schemeClr val="tx1"/>
          </a:solidFill>
          <a:latin typeface="+mn-lt"/>
          <a:ea typeface="+mn-ea"/>
          <a:cs typeface="+mn-cs"/>
        </a:defRPr>
      </a:lvl7pPr>
      <a:lvl8pPr marL="3199761" algn="l" defTabSz="914219" rtl="0" eaLnBrk="1" latinLnBrk="0" hangingPunct="1">
        <a:defRPr sz="1800" kern="1200">
          <a:solidFill>
            <a:schemeClr val="tx1"/>
          </a:solidFill>
          <a:latin typeface="+mn-lt"/>
          <a:ea typeface="+mn-ea"/>
          <a:cs typeface="+mn-cs"/>
        </a:defRPr>
      </a:lvl8pPr>
      <a:lvl9pPr marL="3656869" algn="l" defTabSz="91421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93">
          <p15:clr>
            <a:srgbClr val="F26B43"/>
          </p15:clr>
        </p15:guide>
        <p15:guide id="2" orient="horz" pos="1620">
          <p15:clr>
            <a:srgbClr val="F26B43"/>
          </p15:clr>
        </p15:guide>
        <p15:guide id="3" pos="2767">
          <p15:clr>
            <a:srgbClr val="F26B43"/>
          </p15:clr>
        </p15:guide>
        <p15:guide id="5" pos="204">
          <p15:clr>
            <a:srgbClr val="F26B43"/>
          </p15:clr>
        </p15:guide>
        <p15:guide id="6" pos="2880">
          <p15:clr>
            <a:srgbClr val="F26B43"/>
          </p15:clr>
        </p15:guide>
        <p15:guide id="8" orient="horz" pos="622">
          <p15:clr>
            <a:srgbClr val="F26B43"/>
          </p15:clr>
        </p15:guide>
        <p15:guide id="9" orient="horz" pos="395">
          <p15:clr>
            <a:srgbClr val="F26B43"/>
          </p15:clr>
        </p15:guide>
        <p15:guide id="11" pos="5556">
          <p15:clr>
            <a:srgbClr val="F26B43"/>
          </p15:clr>
        </p15:guide>
        <p15:guide id="12" orient="horz" pos="29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1.png"/><Relationship Id="rId7" Type="http://schemas.openxmlformats.org/officeDocument/2006/relationships/diagramColors" Target="../diagrams/colors1.xml"/><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emf"/><Relationship Id="rId7" Type="http://schemas.openxmlformats.org/officeDocument/2006/relationships/image" Target="../media/image74.emf"/><Relationship Id="rId2" Type="http://schemas.openxmlformats.org/officeDocument/2006/relationships/image" Target="../media/image69.emf"/><Relationship Id="rId1" Type="http://schemas.openxmlformats.org/officeDocument/2006/relationships/slideLayout" Target="../slideLayouts/slideLayout3.xml"/><Relationship Id="rId6" Type="http://schemas.openxmlformats.org/officeDocument/2006/relationships/image" Target="../media/image73.emf"/><Relationship Id="rId5" Type="http://schemas.openxmlformats.org/officeDocument/2006/relationships/image" Target="../media/image72.jpeg"/><Relationship Id="rId4" Type="http://schemas.openxmlformats.org/officeDocument/2006/relationships/image" Target="../media/image71.emf"/><Relationship Id="rId9" Type="http://schemas.openxmlformats.org/officeDocument/2006/relationships/image" Target="../media/image76.jpeg"/></Relationships>
</file>

<file path=ppt/slides/_rels/slide2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6.png"/><Relationship Id="rId18" Type="http://schemas.openxmlformats.org/officeDocument/2006/relationships/image" Target="../media/image101.png"/><Relationship Id="rId26" Type="http://schemas.openxmlformats.org/officeDocument/2006/relationships/image" Target="../media/image106.png"/><Relationship Id="rId3" Type="http://schemas.openxmlformats.org/officeDocument/2006/relationships/image" Target="../media/image87.png"/><Relationship Id="rId21" Type="http://schemas.openxmlformats.org/officeDocument/2006/relationships/image" Target="../media/image103.png"/><Relationship Id="rId7" Type="http://schemas.openxmlformats.org/officeDocument/2006/relationships/image" Target="../media/image91.svg"/><Relationship Id="rId12" Type="http://schemas.microsoft.com/office/2007/relationships/hdphoto" Target="../media/hdphoto5.wdp"/><Relationship Id="rId17" Type="http://schemas.openxmlformats.org/officeDocument/2006/relationships/image" Target="../media/image100.jpeg"/><Relationship Id="rId25" Type="http://schemas.openxmlformats.org/officeDocument/2006/relationships/image" Target="../media/image105.jpeg"/><Relationship Id="rId2" Type="http://schemas.openxmlformats.org/officeDocument/2006/relationships/notesSlide" Target="../notesSlides/notesSlide15.xml"/><Relationship Id="rId16" Type="http://schemas.openxmlformats.org/officeDocument/2006/relationships/image" Target="../media/image99.svg"/><Relationship Id="rId20" Type="http://schemas.openxmlformats.org/officeDocument/2006/relationships/image" Target="../media/image102.png"/><Relationship Id="rId1" Type="http://schemas.openxmlformats.org/officeDocument/2006/relationships/slideLayout" Target="../slideLayouts/slideLayout24.xml"/><Relationship Id="rId6" Type="http://schemas.openxmlformats.org/officeDocument/2006/relationships/image" Target="../media/image90.png"/><Relationship Id="rId11" Type="http://schemas.openxmlformats.org/officeDocument/2006/relationships/image" Target="../media/image95.png"/><Relationship Id="rId24" Type="http://schemas.openxmlformats.org/officeDocument/2006/relationships/image" Target="../media/image104.jpeg"/><Relationship Id="rId5" Type="http://schemas.openxmlformats.org/officeDocument/2006/relationships/image" Target="../media/image89.svg"/><Relationship Id="rId15" Type="http://schemas.openxmlformats.org/officeDocument/2006/relationships/image" Target="../media/image98.png"/><Relationship Id="rId23" Type="http://schemas.openxmlformats.org/officeDocument/2006/relationships/image" Target="../media/image36.png"/><Relationship Id="rId10" Type="http://schemas.openxmlformats.org/officeDocument/2006/relationships/image" Target="../media/image94.png"/><Relationship Id="rId19" Type="http://schemas.microsoft.com/office/2007/relationships/hdphoto" Target="../media/hdphoto6.wdp"/><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7.svg"/><Relationship Id="rId22" Type="http://schemas.microsoft.com/office/2007/relationships/hdphoto" Target="../media/hdphoto7.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3" Type="http://schemas.openxmlformats.org/officeDocument/2006/relationships/image" Target="../media/image107.png"/><Relationship Id="rId7" Type="http://schemas.openxmlformats.org/officeDocument/2006/relationships/image" Target="../media/image111.jpeg"/><Relationship Id="rId12" Type="http://schemas.openxmlformats.org/officeDocument/2006/relationships/image" Target="../media/image116.png"/><Relationship Id="rId17" Type="http://schemas.openxmlformats.org/officeDocument/2006/relationships/image" Target="../media/image121.png"/><Relationship Id="rId2" Type="http://schemas.openxmlformats.org/officeDocument/2006/relationships/notesSlide" Target="../notesSlides/notesSlide17.xml"/><Relationship Id="rId16" Type="http://schemas.openxmlformats.org/officeDocument/2006/relationships/image" Target="../media/image120.png"/><Relationship Id="rId1" Type="http://schemas.openxmlformats.org/officeDocument/2006/relationships/slideLayout" Target="../slideLayouts/slideLayout26.xml"/><Relationship Id="rId6" Type="http://schemas.openxmlformats.org/officeDocument/2006/relationships/image" Target="../media/image110.png"/><Relationship Id="rId11" Type="http://schemas.openxmlformats.org/officeDocument/2006/relationships/image" Target="../media/image115.jpeg"/><Relationship Id="rId5" Type="http://schemas.openxmlformats.org/officeDocument/2006/relationships/image" Target="../media/image109.png"/><Relationship Id="rId15" Type="http://schemas.openxmlformats.org/officeDocument/2006/relationships/image" Target="../media/image11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323850" y="1268071"/>
            <a:ext cx="5809162" cy="1248508"/>
          </a:xfrm>
        </p:spPr>
        <p:txBody>
          <a:bodyPr/>
          <a:lstStyle/>
          <a:p>
            <a:r>
              <a:rPr lang="en-US" dirty="0"/>
              <a:t>AI-READY, HYPERSCALE, HYPERCONNECTED, GREEN, </a:t>
            </a:r>
          </a:p>
          <a:p>
            <a:r>
              <a:rPr lang="en-US" dirty="0"/>
              <a:t>EDGE, DATA CENTER CAMPUSES</a:t>
            </a:r>
          </a:p>
        </p:txBody>
      </p:sp>
      <p:sp>
        <p:nvSpPr>
          <p:cNvPr id="3" name="Text Placeholder 2"/>
          <p:cNvSpPr>
            <a:spLocks noGrp="1"/>
          </p:cNvSpPr>
          <p:nvPr>
            <p:ph type="body" sz="quarter" idx="14"/>
          </p:nvPr>
        </p:nvSpPr>
        <p:spPr>
          <a:xfrm>
            <a:off x="323850" y="2793682"/>
            <a:ext cx="5435173" cy="442845"/>
          </a:xfrm>
        </p:spPr>
        <p:txBody>
          <a:bodyPr/>
          <a:lstStyle/>
          <a:p>
            <a:r>
              <a:rPr lang="en-US"/>
              <a:t>India’s Data Center Pioneer </a:t>
            </a:r>
          </a:p>
        </p:txBody>
      </p:sp>
      <p:sp>
        <p:nvSpPr>
          <p:cNvPr id="7" name="Text Placeholder 6"/>
          <p:cNvSpPr>
            <a:spLocks noGrp="1"/>
          </p:cNvSpPr>
          <p:nvPr>
            <p:ph type="body" sz="quarter" idx="15"/>
          </p:nvPr>
        </p:nvSpPr>
        <p:spPr>
          <a:xfrm>
            <a:off x="323850" y="3330886"/>
            <a:ext cx="2527631" cy="277103"/>
          </a:xfrm>
        </p:spPr>
        <p:txBody>
          <a:bodyPr/>
          <a:lstStyle/>
          <a:p>
            <a:r>
              <a:rPr lang="en-US" dirty="0"/>
              <a:t>February 2025 </a:t>
            </a:r>
          </a:p>
        </p:txBody>
      </p:sp>
      <p:sp>
        <p:nvSpPr>
          <p:cNvPr id="2" name="Rectangle 1"/>
          <p:cNvSpPr/>
          <p:nvPr/>
        </p:nvSpPr>
        <p:spPr>
          <a:xfrm>
            <a:off x="0" y="4207615"/>
            <a:ext cx="9144000" cy="524723"/>
          </a:xfrm>
          <a:prstGeom prst="rect">
            <a:avLst/>
          </a:prstGeom>
          <a:solidFill>
            <a:schemeClr val="tx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3850" y="4300699"/>
            <a:ext cx="8496300" cy="338554"/>
          </a:xfrm>
          <a:prstGeom prst="rect">
            <a:avLst/>
          </a:prstGeom>
          <a:noFill/>
        </p:spPr>
        <p:txBody>
          <a:bodyPr wrap="square" rtlCol="0">
            <a:spAutoFit/>
          </a:bodyPr>
          <a:lstStyle/>
          <a:p>
            <a:r>
              <a:rPr lang="en-US" sz="1400" b="1" dirty="0" err="1">
                <a:solidFill>
                  <a:srgbClr val="BED730"/>
                </a:solidFill>
              </a:rPr>
              <a:t>Gitesh</a:t>
            </a:r>
            <a:r>
              <a:rPr lang="en-US" sz="1400" b="1" dirty="0">
                <a:solidFill>
                  <a:srgbClr val="BED730"/>
                </a:solidFill>
              </a:rPr>
              <a:t> Mahajan </a:t>
            </a:r>
            <a:r>
              <a:rPr lang="en-US" sz="1600" dirty="0">
                <a:solidFill>
                  <a:schemeClr val="bg1"/>
                </a:solidFill>
              </a:rPr>
              <a:t>| </a:t>
            </a:r>
            <a:r>
              <a:rPr lang="en-US" sz="1100" dirty="0">
                <a:solidFill>
                  <a:schemeClr val="bg1"/>
                </a:solidFill>
              </a:rPr>
              <a:t>Business Head, Data Center Services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black background with a black square&#10;&#10;Description automatically generated with medium confidence">
            <a:extLst>
              <a:ext uri="{FF2B5EF4-FFF2-40B4-BE49-F238E27FC236}">
                <a16:creationId xmlns:a16="http://schemas.microsoft.com/office/drawing/2014/main" id="{ED6D585F-B9A7-A5EA-C55A-2B81BAC198F5}"/>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740052" y="1"/>
            <a:ext cx="1403948" cy="1928244"/>
          </a:xfrm>
          <a:prstGeom prst="rect">
            <a:avLst/>
          </a:prstGeom>
        </p:spPr>
      </p:pic>
      <p:sp>
        <p:nvSpPr>
          <p:cNvPr id="13" name="Title 12">
            <a:extLst>
              <a:ext uri="{FF2B5EF4-FFF2-40B4-BE49-F238E27FC236}">
                <a16:creationId xmlns:a16="http://schemas.microsoft.com/office/drawing/2014/main" id="{63B23685-D9CE-0896-454A-653B2AFEB94B}"/>
              </a:ext>
            </a:extLst>
          </p:cNvPr>
          <p:cNvSpPr>
            <a:spLocks noGrp="1"/>
          </p:cNvSpPr>
          <p:nvPr>
            <p:ph type="title"/>
          </p:nvPr>
        </p:nvSpPr>
        <p:spPr>
          <a:xfrm>
            <a:off x="324000" y="211574"/>
            <a:ext cx="8496150" cy="415490"/>
          </a:xfrm>
        </p:spPr>
        <p:txBody>
          <a:bodyPr/>
          <a:lstStyle/>
          <a:p>
            <a:r>
              <a:rPr lang="en-IN" dirty="0"/>
              <a:t>AI-READY, hyperscale, Hyperconnected, Green, </a:t>
            </a:r>
            <a:br>
              <a:rPr lang="en-IN" dirty="0"/>
            </a:br>
            <a:r>
              <a:rPr lang="en-IN" dirty="0"/>
              <a:t>Data Center campuses</a:t>
            </a:r>
          </a:p>
        </p:txBody>
      </p:sp>
      <p:grpSp>
        <p:nvGrpSpPr>
          <p:cNvPr id="62" name="Group 61">
            <a:extLst>
              <a:ext uri="{FF2B5EF4-FFF2-40B4-BE49-F238E27FC236}">
                <a16:creationId xmlns:a16="http://schemas.microsoft.com/office/drawing/2014/main" id="{1A81BC97-882D-BFC6-C91B-6924D171C3E3}"/>
              </a:ext>
            </a:extLst>
          </p:cNvPr>
          <p:cNvGrpSpPr/>
          <p:nvPr/>
        </p:nvGrpSpPr>
        <p:grpSpPr>
          <a:xfrm>
            <a:off x="308588" y="1011095"/>
            <a:ext cx="3533984" cy="1408743"/>
            <a:chOff x="330790" y="1011783"/>
            <a:chExt cx="3533984" cy="1408743"/>
          </a:xfrm>
        </p:grpSpPr>
        <p:pic>
          <p:nvPicPr>
            <p:cNvPr id="4" name="Picture 3" descr="A group of buildings with trees and roads&#10;&#10;Description automatically generated">
              <a:extLst>
                <a:ext uri="{FF2B5EF4-FFF2-40B4-BE49-F238E27FC236}">
                  <a16:creationId xmlns:a16="http://schemas.microsoft.com/office/drawing/2014/main" id="{298E2DD3-3DBA-1640-2F99-2BA866D28E1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0315" y="1011783"/>
              <a:ext cx="3524459" cy="1206497"/>
            </a:xfrm>
            <a:prstGeom prst="rect">
              <a:avLst/>
            </a:prstGeom>
            <a:ln>
              <a:solidFill>
                <a:schemeClr val="bg1"/>
              </a:solidFill>
            </a:ln>
          </p:spPr>
        </p:pic>
        <p:sp>
          <p:nvSpPr>
            <p:cNvPr id="2" name="Rectangle: Rounded Corners 1">
              <a:extLst>
                <a:ext uri="{FF2B5EF4-FFF2-40B4-BE49-F238E27FC236}">
                  <a16:creationId xmlns:a16="http://schemas.microsoft.com/office/drawing/2014/main" id="{B0909979-7DB9-204B-CEAA-A5681FFE73D1}"/>
                </a:ext>
              </a:extLst>
            </p:cNvPr>
            <p:cNvSpPr/>
            <p:nvPr/>
          </p:nvSpPr>
          <p:spPr>
            <a:xfrm>
              <a:off x="341880" y="1930280"/>
              <a:ext cx="3521328" cy="288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600">
                <a:solidFill>
                  <a:prstClr val="white"/>
                </a:solidFill>
                <a:latin typeface="Trebuchet MS"/>
              </a:endParaRPr>
            </a:p>
          </p:txBody>
        </p:sp>
        <p:sp>
          <p:nvSpPr>
            <p:cNvPr id="24" name="TextBox 23">
              <a:extLst>
                <a:ext uri="{FF2B5EF4-FFF2-40B4-BE49-F238E27FC236}">
                  <a16:creationId xmlns:a16="http://schemas.microsoft.com/office/drawing/2014/main" id="{E7505EC2-A9D6-D50E-12B1-8FB29795953F}"/>
                </a:ext>
              </a:extLst>
            </p:cNvPr>
            <p:cNvSpPr txBox="1"/>
            <p:nvPr/>
          </p:nvSpPr>
          <p:spPr>
            <a:xfrm>
              <a:off x="413849" y="1925892"/>
              <a:ext cx="3377390" cy="292388"/>
            </a:xfrm>
            <a:prstGeom prst="rect">
              <a:avLst/>
            </a:prstGeom>
            <a:noFill/>
          </p:spPr>
          <p:txBody>
            <a:bodyPr wrap="square" rtlCol="0">
              <a:spAutoFit/>
            </a:bodyPr>
            <a:lstStyle/>
            <a:p>
              <a:pPr algn="ctr" defTabSz="914241">
                <a:defRPr/>
              </a:pPr>
              <a:r>
                <a:rPr lang="en-IN" sz="700" b="1" dirty="0">
                  <a:solidFill>
                    <a:srgbClr val="BED730"/>
                  </a:solidFill>
                  <a:latin typeface="Trebuchet MS"/>
                </a:rPr>
                <a:t>Mumbai 03, Rabale</a:t>
              </a:r>
            </a:p>
            <a:p>
              <a:pPr algn="ctr" defTabSz="914241">
                <a:defRPr/>
              </a:pPr>
              <a:r>
                <a:rPr lang="en-IN" sz="600" b="1" dirty="0">
                  <a:solidFill>
                    <a:prstClr val="white"/>
                  </a:solidFill>
                  <a:latin typeface="Trebuchet MS"/>
                </a:rPr>
                <a:t>IT Power: 377+ MW </a:t>
              </a:r>
            </a:p>
          </p:txBody>
        </p:sp>
        <p:sp>
          <p:nvSpPr>
            <p:cNvPr id="3" name="TextBox 2">
              <a:extLst>
                <a:ext uri="{FF2B5EF4-FFF2-40B4-BE49-F238E27FC236}">
                  <a16:creationId xmlns:a16="http://schemas.microsoft.com/office/drawing/2014/main" id="{74033CD1-779E-D9C2-C811-7BE5BDBCB950}"/>
                </a:ext>
              </a:extLst>
            </p:cNvPr>
            <p:cNvSpPr txBox="1">
              <a:spLocks noChangeAspect="1"/>
            </p:cNvSpPr>
            <p:nvPr/>
          </p:nvSpPr>
          <p:spPr>
            <a:xfrm>
              <a:off x="330790" y="2292193"/>
              <a:ext cx="72000" cy="7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8" name="TextBox 7">
              <a:extLst>
                <a:ext uri="{FF2B5EF4-FFF2-40B4-BE49-F238E27FC236}">
                  <a16:creationId xmlns:a16="http://schemas.microsoft.com/office/drawing/2014/main" id="{CE7BEAFF-88B6-F7EF-8D6A-87EFF27ACDC9}"/>
                </a:ext>
              </a:extLst>
            </p:cNvPr>
            <p:cNvSpPr txBox="1"/>
            <p:nvPr/>
          </p:nvSpPr>
          <p:spPr>
            <a:xfrm>
              <a:off x="367346" y="2235860"/>
              <a:ext cx="963811" cy="184666"/>
            </a:xfrm>
            <a:prstGeom prst="rect">
              <a:avLst/>
            </a:prstGeom>
            <a:noFill/>
          </p:spPr>
          <p:txBody>
            <a:bodyPr wrap="square" rtlCol="0">
              <a:spAutoFit/>
            </a:bodyPr>
            <a:lstStyle/>
            <a:p>
              <a:pPr defTabSz="914241">
                <a:defRPr/>
              </a:pPr>
              <a:r>
                <a:rPr lang="en-US" sz="600">
                  <a:solidFill>
                    <a:prstClr val="white">
                      <a:lumMod val="85000"/>
                    </a:prstClr>
                  </a:solidFill>
                  <a:latin typeface="Trebuchet MS"/>
                </a:rPr>
                <a:t> 5 Towers Operational</a:t>
              </a:r>
              <a:endParaRPr lang="en-IN" sz="600">
                <a:solidFill>
                  <a:prstClr val="white">
                    <a:lumMod val="85000"/>
                  </a:prstClr>
                </a:solidFill>
                <a:latin typeface="Trebuchet MS"/>
              </a:endParaRPr>
            </a:p>
          </p:txBody>
        </p:sp>
        <p:sp>
          <p:nvSpPr>
            <p:cNvPr id="49" name="TextBox 48">
              <a:extLst>
                <a:ext uri="{FF2B5EF4-FFF2-40B4-BE49-F238E27FC236}">
                  <a16:creationId xmlns:a16="http://schemas.microsoft.com/office/drawing/2014/main" id="{01E0E1C8-1BDC-13C4-2EA7-DCC3B406C430}"/>
                </a:ext>
              </a:extLst>
            </p:cNvPr>
            <p:cNvSpPr txBox="1">
              <a:spLocks/>
            </p:cNvSpPr>
            <p:nvPr/>
          </p:nvSpPr>
          <p:spPr>
            <a:xfrm>
              <a:off x="1344867" y="2292193"/>
              <a:ext cx="72000" cy="72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50" name="TextBox 49">
              <a:extLst>
                <a:ext uri="{FF2B5EF4-FFF2-40B4-BE49-F238E27FC236}">
                  <a16:creationId xmlns:a16="http://schemas.microsoft.com/office/drawing/2014/main" id="{E5621D6C-2934-382E-0555-0896089FB12E}"/>
                </a:ext>
              </a:extLst>
            </p:cNvPr>
            <p:cNvSpPr txBox="1"/>
            <p:nvPr/>
          </p:nvSpPr>
          <p:spPr>
            <a:xfrm>
              <a:off x="1380312" y="2235860"/>
              <a:ext cx="1053474" cy="184666"/>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4 Towers In Development</a:t>
              </a:r>
            </a:p>
          </p:txBody>
        </p:sp>
        <p:sp>
          <p:nvSpPr>
            <p:cNvPr id="52" name="TextBox 51">
              <a:extLst>
                <a:ext uri="{FF2B5EF4-FFF2-40B4-BE49-F238E27FC236}">
                  <a16:creationId xmlns:a16="http://schemas.microsoft.com/office/drawing/2014/main" id="{E355C2BC-56AE-0593-F19F-C510512A429F}"/>
                </a:ext>
              </a:extLst>
            </p:cNvPr>
            <p:cNvSpPr txBox="1">
              <a:spLocks noChangeAspect="1"/>
            </p:cNvSpPr>
            <p:nvPr/>
          </p:nvSpPr>
          <p:spPr>
            <a:xfrm>
              <a:off x="2463033" y="2292193"/>
              <a:ext cx="71999" cy="7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53" name="TextBox 52">
              <a:extLst>
                <a:ext uri="{FF2B5EF4-FFF2-40B4-BE49-F238E27FC236}">
                  <a16:creationId xmlns:a16="http://schemas.microsoft.com/office/drawing/2014/main" id="{F2357FBD-123B-F299-5B1F-15F8FC847205}"/>
                </a:ext>
              </a:extLst>
            </p:cNvPr>
            <p:cNvSpPr txBox="1"/>
            <p:nvPr/>
          </p:nvSpPr>
          <p:spPr>
            <a:xfrm>
              <a:off x="2499696" y="2235860"/>
              <a:ext cx="899641" cy="184666"/>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3 Towers in Planning</a:t>
              </a:r>
            </a:p>
          </p:txBody>
        </p:sp>
      </p:grpSp>
      <p:grpSp>
        <p:nvGrpSpPr>
          <p:cNvPr id="3075" name="Group 3074">
            <a:extLst>
              <a:ext uri="{FF2B5EF4-FFF2-40B4-BE49-F238E27FC236}">
                <a16:creationId xmlns:a16="http://schemas.microsoft.com/office/drawing/2014/main" id="{433922FB-151D-4AD4-8793-C5E78ED1BD07}"/>
              </a:ext>
            </a:extLst>
          </p:cNvPr>
          <p:cNvGrpSpPr/>
          <p:nvPr/>
        </p:nvGrpSpPr>
        <p:grpSpPr>
          <a:xfrm>
            <a:off x="328489" y="2746372"/>
            <a:ext cx="2012689" cy="1335637"/>
            <a:chOff x="2524366" y="2584045"/>
            <a:chExt cx="2175479" cy="1443665"/>
          </a:xfrm>
        </p:grpSpPr>
        <p:pic>
          <p:nvPicPr>
            <p:cNvPr id="10" name="Picture 9">
              <a:extLst>
                <a:ext uri="{FF2B5EF4-FFF2-40B4-BE49-F238E27FC236}">
                  <a16:creationId xmlns:a16="http://schemas.microsoft.com/office/drawing/2014/main" id="{67FA23A9-DB14-B38A-AE6A-FF8897A1D1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24367" y="2584045"/>
              <a:ext cx="2175478" cy="1224000"/>
            </a:xfrm>
            <a:prstGeom prst="rect">
              <a:avLst/>
            </a:prstGeom>
            <a:ln w="9525">
              <a:solidFill>
                <a:schemeClr val="bg1"/>
              </a:solidFill>
            </a:ln>
          </p:spPr>
        </p:pic>
        <p:sp>
          <p:nvSpPr>
            <p:cNvPr id="23" name="Rectangle: Rounded Corners 22">
              <a:extLst>
                <a:ext uri="{FF2B5EF4-FFF2-40B4-BE49-F238E27FC236}">
                  <a16:creationId xmlns:a16="http://schemas.microsoft.com/office/drawing/2014/main" id="{C772BB5D-2C90-B631-B327-BE26EE5BB551}"/>
                </a:ext>
              </a:extLst>
            </p:cNvPr>
            <p:cNvSpPr/>
            <p:nvPr/>
          </p:nvSpPr>
          <p:spPr>
            <a:xfrm>
              <a:off x="2524366" y="3490782"/>
              <a:ext cx="2175479" cy="317263"/>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16" name="TextBox 15">
              <a:extLst>
                <a:ext uri="{FF2B5EF4-FFF2-40B4-BE49-F238E27FC236}">
                  <a16:creationId xmlns:a16="http://schemas.microsoft.com/office/drawing/2014/main" id="{3252A9EA-9B23-4789-663F-A12D96B5F4BB}"/>
                </a:ext>
              </a:extLst>
            </p:cNvPr>
            <p:cNvSpPr txBox="1"/>
            <p:nvPr/>
          </p:nvSpPr>
          <p:spPr>
            <a:xfrm>
              <a:off x="2583057" y="3515657"/>
              <a:ext cx="2075742" cy="316037"/>
            </a:xfrm>
            <a:prstGeom prst="rect">
              <a:avLst/>
            </a:prstGeom>
            <a:noFill/>
          </p:spPr>
          <p:txBody>
            <a:bodyPr wrap="square" rtlCol="0">
              <a:spAutoFit/>
            </a:bodyPr>
            <a:lstStyle/>
            <a:p>
              <a:pPr algn="ctr" defTabSz="914241">
                <a:defRPr/>
              </a:pPr>
              <a:r>
                <a:rPr lang="en-US" sz="700" b="1" dirty="0">
                  <a:solidFill>
                    <a:srgbClr val="BED730"/>
                  </a:solidFill>
                  <a:latin typeface="Trebuchet MS"/>
                </a:rPr>
                <a:t>Bengaluru 02 </a:t>
              </a:r>
            </a:p>
            <a:p>
              <a:pPr algn="ctr" defTabSz="914241">
                <a:defRPr/>
              </a:pPr>
              <a:r>
                <a:rPr lang="en-US" sz="600" dirty="0">
                  <a:solidFill>
                    <a:prstClr val="white"/>
                  </a:solidFill>
                  <a:latin typeface="Trebuchet MS"/>
                </a:rPr>
                <a:t>IT Power: 40+ MW  </a:t>
              </a:r>
              <a:endParaRPr lang="en-IN" sz="600" dirty="0">
                <a:solidFill>
                  <a:prstClr val="black"/>
                </a:solidFill>
                <a:latin typeface="Trebuchet MS"/>
              </a:endParaRPr>
            </a:p>
          </p:txBody>
        </p:sp>
        <p:sp>
          <p:nvSpPr>
            <p:cNvPr id="41" name="TextBox 40">
              <a:extLst>
                <a:ext uri="{FF2B5EF4-FFF2-40B4-BE49-F238E27FC236}">
                  <a16:creationId xmlns:a16="http://schemas.microsoft.com/office/drawing/2014/main" id="{7C6F0C3A-E24C-7F18-C589-EFDA5A9B9D9A}"/>
                </a:ext>
              </a:extLst>
            </p:cNvPr>
            <p:cNvSpPr txBox="1"/>
            <p:nvPr/>
          </p:nvSpPr>
          <p:spPr>
            <a:xfrm>
              <a:off x="2553647" y="3884441"/>
              <a:ext cx="72000" cy="72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42" name="TextBox 41">
              <a:extLst>
                <a:ext uri="{FF2B5EF4-FFF2-40B4-BE49-F238E27FC236}">
                  <a16:creationId xmlns:a16="http://schemas.microsoft.com/office/drawing/2014/main" id="{96B604DF-6963-D02C-0729-1420094D9D5D}"/>
                </a:ext>
              </a:extLst>
            </p:cNvPr>
            <p:cNvSpPr txBox="1"/>
            <p:nvPr/>
          </p:nvSpPr>
          <p:spPr>
            <a:xfrm>
              <a:off x="2583056" y="3828108"/>
              <a:ext cx="835241" cy="199602"/>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In Development</a:t>
              </a:r>
            </a:p>
          </p:txBody>
        </p:sp>
      </p:grpSp>
      <p:grpSp>
        <p:nvGrpSpPr>
          <p:cNvPr id="3072" name="Group 3071">
            <a:extLst>
              <a:ext uri="{FF2B5EF4-FFF2-40B4-BE49-F238E27FC236}">
                <a16:creationId xmlns:a16="http://schemas.microsoft.com/office/drawing/2014/main" id="{F692994E-FC32-60EB-83BC-56D76BDDD1BC}"/>
              </a:ext>
            </a:extLst>
          </p:cNvPr>
          <p:cNvGrpSpPr/>
          <p:nvPr/>
        </p:nvGrpSpPr>
        <p:grpSpPr>
          <a:xfrm>
            <a:off x="4000702" y="1011786"/>
            <a:ext cx="2341568" cy="1403513"/>
            <a:chOff x="6565171" y="946277"/>
            <a:chExt cx="2530956" cy="1517031"/>
          </a:xfrm>
        </p:grpSpPr>
        <p:pic>
          <p:nvPicPr>
            <p:cNvPr id="7" name="Picture 6" descr="A picture containing sky, building, outdoor, property&#10;&#10;Description automatically generated">
              <a:extLst>
                <a:ext uri="{FF2B5EF4-FFF2-40B4-BE49-F238E27FC236}">
                  <a16:creationId xmlns:a16="http://schemas.microsoft.com/office/drawing/2014/main" id="{E4ED5795-FCFC-F50B-5FF9-136EF542A49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95169" y="946277"/>
              <a:ext cx="2500958" cy="1312491"/>
            </a:xfrm>
            <a:prstGeom prst="rect">
              <a:avLst/>
            </a:prstGeom>
            <a:ln>
              <a:solidFill>
                <a:schemeClr val="bg1"/>
              </a:solidFill>
            </a:ln>
          </p:spPr>
        </p:pic>
        <p:sp>
          <p:nvSpPr>
            <p:cNvPr id="20" name="Rectangle: Rounded Corners 19">
              <a:extLst>
                <a:ext uri="{FF2B5EF4-FFF2-40B4-BE49-F238E27FC236}">
                  <a16:creationId xmlns:a16="http://schemas.microsoft.com/office/drawing/2014/main" id="{04A3ACDC-CC6C-5285-CB30-6F48D9B4954F}"/>
                </a:ext>
              </a:extLst>
            </p:cNvPr>
            <p:cNvSpPr/>
            <p:nvPr/>
          </p:nvSpPr>
          <p:spPr>
            <a:xfrm>
              <a:off x="6615408" y="1930280"/>
              <a:ext cx="2462502" cy="288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9" name="TextBox 8">
              <a:extLst>
                <a:ext uri="{FF2B5EF4-FFF2-40B4-BE49-F238E27FC236}">
                  <a16:creationId xmlns:a16="http://schemas.microsoft.com/office/drawing/2014/main" id="{543018C1-4635-5FA4-B5B8-8D6C57704287}"/>
                </a:ext>
              </a:extLst>
            </p:cNvPr>
            <p:cNvSpPr txBox="1"/>
            <p:nvPr/>
          </p:nvSpPr>
          <p:spPr>
            <a:xfrm>
              <a:off x="6627638" y="1932198"/>
              <a:ext cx="2462502" cy="316037"/>
            </a:xfrm>
            <a:prstGeom prst="rect">
              <a:avLst/>
            </a:prstGeom>
            <a:noFill/>
          </p:spPr>
          <p:txBody>
            <a:bodyPr wrap="square" rtlCol="0">
              <a:spAutoFit/>
            </a:bodyPr>
            <a:lstStyle/>
            <a:p>
              <a:pPr algn="ctr" defTabSz="914241">
                <a:defRPr/>
              </a:pPr>
              <a:r>
                <a:rPr lang="en-US" sz="700" b="1" dirty="0">
                  <a:solidFill>
                    <a:srgbClr val="BED730"/>
                  </a:solidFill>
                  <a:latin typeface="Trebuchet MS"/>
                </a:rPr>
                <a:t>Noida 02 </a:t>
              </a:r>
            </a:p>
            <a:p>
              <a:pPr algn="ctr" defTabSz="914241">
                <a:defRPr/>
              </a:pPr>
              <a:r>
                <a:rPr lang="en-US" sz="600" dirty="0">
                  <a:solidFill>
                    <a:prstClr val="white"/>
                  </a:solidFill>
                  <a:latin typeface="Trebuchet MS"/>
                </a:rPr>
                <a:t>IT Power: 130+ MW</a:t>
              </a:r>
              <a:endParaRPr lang="en-IN" sz="600" dirty="0">
                <a:solidFill>
                  <a:prstClr val="white"/>
                </a:solidFill>
                <a:latin typeface="Trebuchet MS"/>
              </a:endParaRPr>
            </a:p>
          </p:txBody>
        </p:sp>
        <p:sp>
          <p:nvSpPr>
            <p:cNvPr id="15" name="TextBox 14">
              <a:extLst>
                <a:ext uri="{FF2B5EF4-FFF2-40B4-BE49-F238E27FC236}">
                  <a16:creationId xmlns:a16="http://schemas.microsoft.com/office/drawing/2014/main" id="{A6496E72-F8E9-D31B-B66A-DB91A080F4B6}"/>
                </a:ext>
              </a:extLst>
            </p:cNvPr>
            <p:cNvSpPr txBox="1"/>
            <p:nvPr/>
          </p:nvSpPr>
          <p:spPr>
            <a:xfrm>
              <a:off x="6565171" y="2326992"/>
              <a:ext cx="72000" cy="7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27" name="TextBox 26">
              <a:extLst>
                <a:ext uri="{FF2B5EF4-FFF2-40B4-BE49-F238E27FC236}">
                  <a16:creationId xmlns:a16="http://schemas.microsoft.com/office/drawing/2014/main" id="{5C067B86-80C3-ACC5-653B-E3CDCCBBFCAE}"/>
                </a:ext>
              </a:extLst>
            </p:cNvPr>
            <p:cNvSpPr txBox="1"/>
            <p:nvPr/>
          </p:nvSpPr>
          <p:spPr>
            <a:xfrm>
              <a:off x="6600262" y="2263706"/>
              <a:ext cx="1023662" cy="199602"/>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 1 Tower Operational</a:t>
              </a:r>
              <a:endParaRPr lang="en-IN" sz="600" dirty="0">
                <a:solidFill>
                  <a:prstClr val="white">
                    <a:lumMod val="85000"/>
                  </a:prstClr>
                </a:solidFill>
                <a:latin typeface="Trebuchet MS"/>
              </a:endParaRPr>
            </a:p>
          </p:txBody>
        </p:sp>
        <p:sp>
          <p:nvSpPr>
            <p:cNvPr id="32" name="TextBox 31">
              <a:extLst>
                <a:ext uri="{FF2B5EF4-FFF2-40B4-BE49-F238E27FC236}">
                  <a16:creationId xmlns:a16="http://schemas.microsoft.com/office/drawing/2014/main" id="{D8F43257-FAFB-474C-04F0-9647810AA09E}"/>
                </a:ext>
              </a:extLst>
            </p:cNvPr>
            <p:cNvSpPr txBox="1"/>
            <p:nvPr/>
          </p:nvSpPr>
          <p:spPr>
            <a:xfrm>
              <a:off x="7555243" y="2292193"/>
              <a:ext cx="72000" cy="7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33" name="TextBox 32">
              <a:extLst>
                <a:ext uri="{FF2B5EF4-FFF2-40B4-BE49-F238E27FC236}">
                  <a16:creationId xmlns:a16="http://schemas.microsoft.com/office/drawing/2014/main" id="{A6231769-286C-7AF4-C92D-51BE586E95A3}"/>
                </a:ext>
              </a:extLst>
            </p:cNvPr>
            <p:cNvSpPr txBox="1"/>
            <p:nvPr/>
          </p:nvSpPr>
          <p:spPr>
            <a:xfrm>
              <a:off x="7584019" y="2263706"/>
              <a:ext cx="1084330" cy="199602"/>
            </a:xfrm>
            <a:prstGeom prst="rect">
              <a:avLst/>
            </a:prstGeom>
            <a:noFill/>
          </p:spPr>
          <p:txBody>
            <a:bodyPr wrap="square" rtlCol="0">
              <a:spAutoFit/>
            </a:bodyPr>
            <a:lstStyle/>
            <a:p>
              <a:pPr defTabSz="914153">
                <a:defRPr/>
              </a:pPr>
              <a:r>
                <a:rPr lang="en-US" sz="600" dirty="0">
                  <a:solidFill>
                    <a:prstClr val="white">
                      <a:lumMod val="85000"/>
                    </a:prstClr>
                  </a:solidFill>
                  <a:latin typeface="Trebuchet MS"/>
                </a:rPr>
                <a:t>2 Towers in Planning</a:t>
              </a:r>
            </a:p>
          </p:txBody>
        </p:sp>
      </p:grpSp>
      <p:grpSp>
        <p:nvGrpSpPr>
          <p:cNvPr id="38" name="Group 37">
            <a:extLst>
              <a:ext uri="{FF2B5EF4-FFF2-40B4-BE49-F238E27FC236}">
                <a16:creationId xmlns:a16="http://schemas.microsoft.com/office/drawing/2014/main" id="{287C92C2-1738-5540-FAA5-8DC87E7815A9}"/>
              </a:ext>
            </a:extLst>
          </p:cNvPr>
          <p:cNvGrpSpPr/>
          <p:nvPr/>
        </p:nvGrpSpPr>
        <p:grpSpPr>
          <a:xfrm>
            <a:off x="6500400" y="996391"/>
            <a:ext cx="2319750" cy="1413419"/>
            <a:chOff x="6589114" y="996391"/>
            <a:chExt cx="2319750" cy="1413419"/>
          </a:xfrm>
        </p:grpSpPr>
        <p:pic>
          <p:nvPicPr>
            <p:cNvPr id="19" name="Picture 18" descr="A picture containing tower, building, sky, cloud&#10;&#10;Description automatically generated">
              <a:extLst>
                <a:ext uri="{FF2B5EF4-FFF2-40B4-BE49-F238E27FC236}">
                  <a16:creationId xmlns:a16="http://schemas.microsoft.com/office/drawing/2014/main" id="{7F6C634C-BF59-D091-AD99-DC332AA0265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91079" y="996391"/>
              <a:ext cx="2317785" cy="1222493"/>
            </a:xfrm>
            <a:prstGeom prst="rect">
              <a:avLst/>
            </a:prstGeom>
            <a:ln>
              <a:solidFill>
                <a:schemeClr val="bg1"/>
              </a:solidFill>
            </a:ln>
          </p:spPr>
        </p:pic>
        <p:sp>
          <p:nvSpPr>
            <p:cNvPr id="22" name="Rectangle: Rounded Corners 21">
              <a:extLst>
                <a:ext uri="{FF2B5EF4-FFF2-40B4-BE49-F238E27FC236}">
                  <a16:creationId xmlns:a16="http://schemas.microsoft.com/office/drawing/2014/main" id="{94E16A44-958B-E138-950D-47161E9831AB}"/>
                </a:ext>
              </a:extLst>
            </p:cNvPr>
            <p:cNvSpPr/>
            <p:nvPr/>
          </p:nvSpPr>
          <p:spPr>
            <a:xfrm>
              <a:off x="6628148" y="1899400"/>
              <a:ext cx="2276745" cy="293541"/>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17" name="TextBox 16">
              <a:extLst>
                <a:ext uri="{FF2B5EF4-FFF2-40B4-BE49-F238E27FC236}">
                  <a16:creationId xmlns:a16="http://schemas.microsoft.com/office/drawing/2014/main" id="{BF6ACD27-133D-4625-209E-A56F48A6B4A9}"/>
                </a:ext>
              </a:extLst>
            </p:cNvPr>
            <p:cNvSpPr txBox="1"/>
            <p:nvPr/>
          </p:nvSpPr>
          <p:spPr>
            <a:xfrm>
              <a:off x="6589114" y="1909369"/>
              <a:ext cx="2311383" cy="292388"/>
            </a:xfrm>
            <a:prstGeom prst="rect">
              <a:avLst/>
            </a:prstGeom>
            <a:noFill/>
          </p:spPr>
          <p:txBody>
            <a:bodyPr wrap="square" rtlCol="0">
              <a:spAutoFit/>
            </a:bodyPr>
            <a:lstStyle/>
            <a:p>
              <a:pPr algn="ctr" defTabSz="914241">
                <a:defRPr/>
              </a:pPr>
              <a:r>
                <a:rPr lang="en-IN" sz="700" b="1" dirty="0">
                  <a:solidFill>
                    <a:srgbClr val="BED730"/>
                  </a:solidFill>
                  <a:latin typeface="Trebuchet MS"/>
                </a:rPr>
                <a:t>Chennai 02, Siruseri </a:t>
              </a:r>
            </a:p>
            <a:p>
              <a:pPr algn="ctr" defTabSz="914241">
                <a:defRPr/>
              </a:pPr>
              <a:r>
                <a:rPr lang="en-US" sz="600" dirty="0">
                  <a:solidFill>
                    <a:prstClr val="white"/>
                  </a:solidFill>
                  <a:latin typeface="Trebuchet MS"/>
                </a:rPr>
                <a:t>IT Power: 130+ MW</a:t>
              </a:r>
              <a:endParaRPr lang="en-IN" sz="600" dirty="0">
                <a:solidFill>
                  <a:prstClr val="black"/>
                </a:solidFill>
                <a:latin typeface="Trebuchet MS"/>
              </a:endParaRPr>
            </a:p>
          </p:txBody>
        </p:sp>
        <p:sp>
          <p:nvSpPr>
            <p:cNvPr id="44" name="TextBox 43">
              <a:extLst>
                <a:ext uri="{FF2B5EF4-FFF2-40B4-BE49-F238E27FC236}">
                  <a16:creationId xmlns:a16="http://schemas.microsoft.com/office/drawing/2014/main" id="{1A4E8645-8AD8-2DEA-FBC0-E985A73A6723}"/>
                </a:ext>
              </a:extLst>
            </p:cNvPr>
            <p:cNvSpPr txBox="1"/>
            <p:nvPr/>
          </p:nvSpPr>
          <p:spPr>
            <a:xfrm>
              <a:off x="6628148" y="2277262"/>
              <a:ext cx="66612" cy="66612"/>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54" name="TextBox 53">
              <a:extLst>
                <a:ext uri="{FF2B5EF4-FFF2-40B4-BE49-F238E27FC236}">
                  <a16:creationId xmlns:a16="http://schemas.microsoft.com/office/drawing/2014/main" id="{57B8D12E-E42A-38BF-7D38-9E491732C164}"/>
                </a:ext>
              </a:extLst>
            </p:cNvPr>
            <p:cNvSpPr txBox="1"/>
            <p:nvPr/>
          </p:nvSpPr>
          <p:spPr>
            <a:xfrm>
              <a:off x="6658571" y="2225144"/>
              <a:ext cx="929894" cy="184666"/>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1 Tower Operational</a:t>
              </a:r>
              <a:endParaRPr lang="en-IN" sz="600" dirty="0">
                <a:solidFill>
                  <a:prstClr val="white">
                    <a:lumMod val="85000"/>
                  </a:prstClr>
                </a:solidFill>
                <a:latin typeface="Trebuchet MS"/>
              </a:endParaRPr>
            </a:p>
          </p:txBody>
        </p:sp>
        <p:sp>
          <p:nvSpPr>
            <p:cNvPr id="56" name="TextBox 55">
              <a:extLst>
                <a:ext uri="{FF2B5EF4-FFF2-40B4-BE49-F238E27FC236}">
                  <a16:creationId xmlns:a16="http://schemas.microsoft.com/office/drawing/2014/main" id="{BB1DB610-3F64-F6BA-8F7E-EF9E9499D0D1}"/>
                </a:ext>
              </a:extLst>
            </p:cNvPr>
            <p:cNvSpPr txBox="1">
              <a:spLocks noChangeAspect="1"/>
            </p:cNvSpPr>
            <p:nvPr/>
          </p:nvSpPr>
          <p:spPr>
            <a:xfrm>
              <a:off x="7563085" y="2277262"/>
              <a:ext cx="66611" cy="66612"/>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57" name="TextBox 56">
              <a:extLst>
                <a:ext uri="{FF2B5EF4-FFF2-40B4-BE49-F238E27FC236}">
                  <a16:creationId xmlns:a16="http://schemas.microsoft.com/office/drawing/2014/main" id="{77D37CCD-C1EC-EC99-E702-AC23D9C119F8}"/>
                </a:ext>
              </a:extLst>
            </p:cNvPr>
            <p:cNvSpPr txBox="1"/>
            <p:nvPr/>
          </p:nvSpPr>
          <p:spPr>
            <a:xfrm>
              <a:off x="7588468" y="2225142"/>
              <a:ext cx="979965" cy="184666"/>
            </a:xfrm>
            <a:prstGeom prst="rect">
              <a:avLst/>
            </a:prstGeom>
            <a:noFill/>
          </p:spPr>
          <p:txBody>
            <a:bodyPr wrap="square" rtlCol="0">
              <a:spAutoFit/>
            </a:bodyPr>
            <a:lstStyle/>
            <a:p>
              <a:pPr defTabSz="914153">
                <a:defRPr/>
              </a:pPr>
              <a:r>
                <a:rPr lang="en-US" sz="600" dirty="0">
                  <a:solidFill>
                    <a:prstClr val="white">
                      <a:lumMod val="85000"/>
                    </a:prstClr>
                  </a:solidFill>
                  <a:latin typeface="Trebuchet MS"/>
                </a:rPr>
                <a:t>2 Towers in Planning</a:t>
              </a:r>
            </a:p>
          </p:txBody>
        </p:sp>
      </p:grpSp>
      <p:grpSp>
        <p:nvGrpSpPr>
          <p:cNvPr id="3076" name="Group 3075">
            <a:extLst>
              <a:ext uri="{FF2B5EF4-FFF2-40B4-BE49-F238E27FC236}">
                <a16:creationId xmlns:a16="http://schemas.microsoft.com/office/drawing/2014/main" id="{73782332-696E-52AB-7E8E-A6AE24073DAF}"/>
              </a:ext>
            </a:extLst>
          </p:cNvPr>
          <p:cNvGrpSpPr/>
          <p:nvPr/>
        </p:nvGrpSpPr>
        <p:grpSpPr>
          <a:xfrm>
            <a:off x="4692909" y="2751510"/>
            <a:ext cx="1958624" cy="1335637"/>
            <a:chOff x="4794740" y="2584045"/>
            <a:chExt cx="2117040" cy="1443665"/>
          </a:xfrm>
        </p:grpSpPr>
        <p:pic>
          <p:nvPicPr>
            <p:cNvPr id="11" name="Picture 10" descr="A picture containing scale model, urban design, tree, building&#10;&#10;Description automatically generated">
              <a:extLst>
                <a:ext uri="{FF2B5EF4-FFF2-40B4-BE49-F238E27FC236}">
                  <a16:creationId xmlns:a16="http://schemas.microsoft.com/office/drawing/2014/main" id="{494FBA20-B844-F2A0-5A33-B0EFEB965BF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99061" y="2584045"/>
              <a:ext cx="2112719" cy="1224000"/>
            </a:xfrm>
            <a:prstGeom prst="rect">
              <a:avLst/>
            </a:prstGeom>
            <a:ln>
              <a:solidFill>
                <a:schemeClr val="bg1"/>
              </a:solidFill>
            </a:ln>
          </p:spPr>
        </p:pic>
        <p:sp>
          <p:nvSpPr>
            <p:cNvPr id="25" name="Rectangle: Rounded Corners 24">
              <a:extLst>
                <a:ext uri="{FF2B5EF4-FFF2-40B4-BE49-F238E27FC236}">
                  <a16:creationId xmlns:a16="http://schemas.microsoft.com/office/drawing/2014/main" id="{98A59D3F-3FFE-6E60-4685-E0EBB37F0D8C}"/>
                </a:ext>
              </a:extLst>
            </p:cNvPr>
            <p:cNvSpPr/>
            <p:nvPr/>
          </p:nvSpPr>
          <p:spPr>
            <a:xfrm>
              <a:off x="4794740" y="3514151"/>
              <a:ext cx="2112719" cy="293894"/>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35" name="TextBox 34">
              <a:extLst>
                <a:ext uri="{FF2B5EF4-FFF2-40B4-BE49-F238E27FC236}">
                  <a16:creationId xmlns:a16="http://schemas.microsoft.com/office/drawing/2014/main" id="{83C8B99D-1ECC-9A14-65F0-6E45AF41E4D5}"/>
                </a:ext>
              </a:extLst>
            </p:cNvPr>
            <p:cNvSpPr txBox="1">
              <a:spLocks noChangeAspect="1"/>
            </p:cNvSpPr>
            <p:nvPr/>
          </p:nvSpPr>
          <p:spPr>
            <a:xfrm>
              <a:off x="4817434" y="3884441"/>
              <a:ext cx="72000" cy="7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a:latin typeface="Trebuchet MS"/>
              </a:endParaRPr>
            </a:p>
          </p:txBody>
        </p:sp>
        <p:sp>
          <p:nvSpPr>
            <p:cNvPr id="36" name="TextBox 35">
              <a:extLst>
                <a:ext uri="{FF2B5EF4-FFF2-40B4-BE49-F238E27FC236}">
                  <a16:creationId xmlns:a16="http://schemas.microsoft.com/office/drawing/2014/main" id="{2BDF38D3-ECF2-F91D-C154-EE64CAFD4ABE}"/>
                </a:ext>
              </a:extLst>
            </p:cNvPr>
            <p:cNvSpPr txBox="1"/>
            <p:nvPr/>
          </p:nvSpPr>
          <p:spPr>
            <a:xfrm>
              <a:off x="4850296" y="3828108"/>
              <a:ext cx="666891" cy="199602"/>
            </a:xfrm>
            <a:prstGeom prst="rect">
              <a:avLst/>
            </a:prstGeom>
            <a:noFill/>
          </p:spPr>
          <p:txBody>
            <a:bodyPr wrap="square" rtlCol="0">
              <a:spAutoFit/>
            </a:bodyPr>
            <a:lstStyle/>
            <a:p>
              <a:pPr defTabSz="914153">
                <a:defRPr/>
              </a:pPr>
              <a:r>
                <a:rPr lang="en-US" sz="600">
                  <a:solidFill>
                    <a:prstClr val="white">
                      <a:lumMod val="85000"/>
                    </a:prstClr>
                  </a:solidFill>
                  <a:latin typeface="Trebuchet MS"/>
                </a:rPr>
                <a:t>Planning</a:t>
              </a:r>
            </a:p>
          </p:txBody>
        </p:sp>
        <p:sp>
          <p:nvSpPr>
            <p:cNvPr id="12" name="TextBox 11">
              <a:extLst>
                <a:ext uri="{FF2B5EF4-FFF2-40B4-BE49-F238E27FC236}">
                  <a16:creationId xmlns:a16="http://schemas.microsoft.com/office/drawing/2014/main" id="{5071319E-44BC-5DBF-092E-B6270771C92D}"/>
                </a:ext>
              </a:extLst>
            </p:cNvPr>
            <p:cNvSpPr txBox="1"/>
            <p:nvPr/>
          </p:nvSpPr>
          <p:spPr>
            <a:xfrm>
              <a:off x="4859583" y="3514161"/>
              <a:ext cx="2047875" cy="316037"/>
            </a:xfrm>
            <a:prstGeom prst="rect">
              <a:avLst/>
            </a:prstGeom>
            <a:noFill/>
          </p:spPr>
          <p:txBody>
            <a:bodyPr wrap="square" rtlCol="0">
              <a:spAutoFit/>
            </a:bodyPr>
            <a:lstStyle/>
            <a:p>
              <a:pPr algn="ctr" defTabSz="914241">
                <a:defRPr/>
              </a:pPr>
              <a:r>
                <a:rPr lang="en-US" sz="700" b="1" dirty="0">
                  <a:solidFill>
                    <a:srgbClr val="BED730"/>
                  </a:solidFill>
                  <a:latin typeface="Trebuchet MS"/>
                </a:rPr>
                <a:t>Hyderabad 02, Fab City </a:t>
              </a:r>
            </a:p>
            <a:p>
              <a:pPr algn="ctr" defTabSz="914241">
                <a:defRPr/>
              </a:pPr>
              <a:r>
                <a:rPr lang="en-US" sz="600" dirty="0">
                  <a:solidFill>
                    <a:prstClr val="white"/>
                  </a:solidFill>
                  <a:latin typeface="Trebuchet MS"/>
                </a:rPr>
                <a:t>IT Power: 250+ MW </a:t>
              </a:r>
              <a:endParaRPr lang="en-IN" sz="600" dirty="0">
                <a:solidFill>
                  <a:prstClr val="black"/>
                </a:solidFill>
                <a:latin typeface="Trebuchet MS"/>
              </a:endParaRPr>
            </a:p>
          </p:txBody>
        </p:sp>
      </p:grpSp>
      <p:grpSp>
        <p:nvGrpSpPr>
          <p:cNvPr id="63" name="Group 62">
            <a:extLst>
              <a:ext uri="{FF2B5EF4-FFF2-40B4-BE49-F238E27FC236}">
                <a16:creationId xmlns:a16="http://schemas.microsoft.com/office/drawing/2014/main" id="{788DF4CE-A217-B70D-794F-FBDD536A6CEC}"/>
              </a:ext>
            </a:extLst>
          </p:cNvPr>
          <p:cNvGrpSpPr/>
          <p:nvPr/>
        </p:nvGrpSpPr>
        <p:grpSpPr>
          <a:xfrm>
            <a:off x="6740055" y="2750322"/>
            <a:ext cx="2082495" cy="1331577"/>
            <a:chOff x="4061438" y="995789"/>
            <a:chExt cx="2277750" cy="1437399"/>
          </a:xfrm>
        </p:grpSpPr>
        <p:sp>
          <p:nvSpPr>
            <p:cNvPr id="46" name="TextBox 45">
              <a:extLst>
                <a:ext uri="{FF2B5EF4-FFF2-40B4-BE49-F238E27FC236}">
                  <a16:creationId xmlns:a16="http://schemas.microsoft.com/office/drawing/2014/main" id="{DEB1E490-A3C9-EE48-696D-0CFC601535C8}"/>
                </a:ext>
              </a:extLst>
            </p:cNvPr>
            <p:cNvSpPr txBox="1"/>
            <p:nvPr/>
          </p:nvSpPr>
          <p:spPr>
            <a:xfrm>
              <a:off x="4094992" y="2304855"/>
              <a:ext cx="72000" cy="7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47" name="TextBox 46">
              <a:extLst>
                <a:ext uri="{FF2B5EF4-FFF2-40B4-BE49-F238E27FC236}">
                  <a16:creationId xmlns:a16="http://schemas.microsoft.com/office/drawing/2014/main" id="{602C9FBB-35F2-0445-7F78-CF7ABCE038A7}"/>
                </a:ext>
              </a:extLst>
            </p:cNvPr>
            <p:cNvSpPr txBox="1"/>
            <p:nvPr/>
          </p:nvSpPr>
          <p:spPr>
            <a:xfrm>
              <a:off x="4129345" y="2248522"/>
              <a:ext cx="790575" cy="184666"/>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 Operational</a:t>
              </a:r>
              <a:endParaRPr lang="en-IN" sz="600" dirty="0">
                <a:solidFill>
                  <a:prstClr val="white">
                    <a:lumMod val="85000"/>
                  </a:prstClr>
                </a:solidFill>
                <a:latin typeface="Trebuchet MS"/>
              </a:endParaRPr>
            </a:p>
          </p:txBody>
        </p:sp>
        <p:pic>
          <p:nvPicPr>
            <p:cNvPr id="3074" name="Picture 2">
              <a:extLst>
                <a:ext uri="{FF2B5EF4-FFF2-40B4-BE49-F238E27FC236}">
                  <a16:creationId xmlns:a16="http://schemas.microsoft.com/office/drawing/2014/main" id="{23EEB5BE-A520-73C7-010B-28E1C266F732}"/>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061438" y="995789"/>
              <a:ext cx="2277750" cy="1222491"/>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C05ED05-EB3B-2067-07EE-101F15E61EF2}"/>
                </a:ext>
              </a:extLst>
            </p:cNvPr>
            <p:cNvSpPr/>
            <p:nvPr/>
          </p:nvSpPr>
          <p:spPr>
            <a:xfrm>
              <a:off x="4061438" y="1930280"/>
              <a:ext cx="2277750" cy="288000"/>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sz="1600">
                <a:solidFill>
                  <a:prstClr val="white"/>
                </a:solidFill>
                <a:latin typeface="Trebuchet MS"/>
              </a:endParaRPr>
            </a:p>
          </p:txBody>
        </p:sp>
        <p:sp>
          <p:nvSpPr>
            <p:cNvPr id="26" name="TextBox 25">
              <a:extLst>
                <a:ext uri="{FF2B5EF4-FFF2-40B4-BE49-F238E27FC236}">
                  <a16:creationId xmlns:a16="http://schemas.microsoft.com/office/drawing/2014/main" id="{3020B474-07D8-F137-5600-D87800176B80}"/>
                </a:ext>
              </a:extLst>
            </p:cNvPr>
            <p:cNvSpPr txBox="1"/>
            <p:nvPr/>
          </p:nvSpPr>
          <p:spPr>
            <a:xfrm>
              <a:off x="4120342" y="1925892"/>
              <a:ext cx="2159942" cy="292388"/>
            </a:xfrm>
            <a:prstGeom prst="rect">
              <a:avLst/>
            </a:prstGeom>
            <a:noFill/>
          </p:spPr>
          <p:txBody>
            <a:bodyPr wrap="square" rtlCol="0">
              <a:spAutoFit/>
            </a:bodyPr>
            <a:lstStyle/>
            <a:p>
              <a:pPr algn="ctr" defTabSz="914241">
                <a:defRPr/>
              </a:pPr>
              <a:r>
                <a:rPr lang="en-US" sz="700" b="1" dirty="0">
                  <a:solidFill>
                    <a:srgbClr val="BED730"/>
                  </a:solidFill>
                  <a:latin typeface="Trebuchet MS"/>
                </a:rPr>
                <a:t>Kolkata 01, DLF IT Park New Town  </a:t>
              </a:r>
            </a:p>
            <a:p>
              <a:pPr algn="ctr" defTabSz="914241">
                <a:defRPr/>
              </a:pPr>
              <a:r>
                <a:rPr lang="en-US" sz="600" dirty="0">
                  <a:solidFill>
                    <a:prstClr val="white"/>
                  </a:solidFill>
                  <a:latin typeface="Trebuchet MS"/>
                </a:rPr>
                <a:t>IT Power: 2.2+  MW </a:t>
              </a:r>
              <a:endParaRPr lang="en-IN" sz="600" dirty="0">
                <a:solidFill>
                  <a:prstClr val="black"/>
                </a:solidFill>
                <a:latin typeface="Trebuchet MS"/>
              </a:endParaRPr>
            </a:p>
          </p:txBody>
        </p:sp>
      </p:grpSp>
      <p:sp>
        <p:nvSpPr>
          <p:cNvPr id="60" name="Rectangle: Rounded Corners 55">
            <a:extLst>
              <a:ext uri="{FF2B5EF4-FFF2-40B4-BE49-F238E27FC236}">
                <a16:creationId xmlns:a16="http://schemas.microsoft.com/office/drawing/2014/main" id="{242DF75B-F7CE-5CB0-790B-14A1546D97EF}"/>
              </a:ext>
            </a:extLst>
          </p:cNvPr>
          <p:cNvSpPr/>
          <p:nvPr/>
        </p:nvSpPr>
        <p:spPr>
          <a:xfrm>
            <a:off x="0" y="4372338"/>
            <a:ext cx="9144000" cy="360000"/>
          </a:xfrm>
          <a:prstGeom prst="roundRect">
            <a:avLst>
              <a:gd name="adj" fmla="val 0"/>
            </a:avLst>
          </a:prstGeom>
          <a:solidFill>
            <a:srgbClr val="BED730"/>
          </a:solidFill>
          <a:ln w="12700" cap="flat" cmpd="sng" algn="ctr">
            <a:noFill/>
            <a:prstDash val="solid"/>
            <a:miter lim="800000"/>
          </a:ln>
          <a:effectLst/>
        </p:spPr>
        <p:txBody>
          <a:bodyPr rtlCol="0" anchor="ctr"/>
          <a:lstStyle/>
          <a:p>
            <a:pPr algn="ctr" defTabSz="457178">
              <a:defRPr/>
            </a:pPr>
            <a:r>
              <a:rPr lang="en-US" sz="1200" b="1" i="1" dirty="0">
                <a:solidFill>
                  <a:prstClr val="black"/>
                </a:solidFill>
                <a:latin typeface="Trebuchet MS"/>
              </a:rPr>
              <a:t>14 DCs - 227+ MW IT power | 407+ MW by 2025 | Campuses scalable to 970+ MW with BTS | 231 MW Green Power</a:t>
            </a:r>
          </a:p>
        </p:txBody>
      </p:sp>
      <p:grpSp>
        <p:nvGrpSpPr>
          <p:cNvPr id="29" name="Group 28">
            <a:extLst>
              <a:ext uri="{FF2B5EF4-FFF2-40B4-BE49-F238E27FC236}">
                <a16:creationId xmlns:a16="http://schemas.microsoft.com/office/drawing/2014/main" id="{43CC87B4-2E0C-07D1-E2A4-BA165942C00E}"/>
              </a:ext>
            </a:extLst>
          </p:cNvPr>
          <p:cNvGrpSpPr/>
          <p:nvPr/>
        </p:nvGrpSpPr>
        <p:grpSpPr>
          <a:xfrm>
            <a:off x="2429699" y="2743080"/>
            <a:ext cx="2174689" cy="1338929"/>
            <a:chOff x="7636590" y="-143695"/>
            <a:chExt cx="2213481" cy="1447169"/>
          </a:xfrm>
        </p:grpSpPr>
        <p:pic>
          <p:nvPicPr>
            <p:cNvPr id="5" name="Picture 4">
              <a:extLst>
                <a:ext uri="{FF2B5EF4-FFF2-40B4-BE49-F238E27FC236}">
                  <a16:creationId xmlns:a16="http://schemas.microsoft.com/office/drawing/2014/main" id="{F4E6B03B-6008-D9C7-1A37-88BA18F4BC3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p:blipFill>
          <p:spPr bwMode="auto">
            <a:xfrm>
              <a:off x="7636590" y="-143695"/>
              <a:ext cx="2213481" cy="1233816"/>
            </a:xfrm>
            <a:prstGeom prst="rect">
              <a:avLst/>
            </a:prstGeom>
            <a:ln>
              <a:solidFill>
                <a:schemeClr val="bg1"/>
              </a:solidFill>
            </a:ln>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9BBA384-3FF2-515A-E5F5-C465BFCC82C8}"/>
                </a:ext>
              </a:extLst>
            </p:cNvPr>
            <p:cNvGrpSpPr/>
            <p:nvPr/>
          </p:nvGrpSpPr>
          <p:grpSpPr>
            <a:xfrm>
              <a:off x="7692107" y="1118808"/>
              <a:ext cx="1159105" cy="184666"/>
              <a:chOff x="56667" y="4417574"/>
              <a:chExt cx="628018" cy="203646"/>
            </a:xfrm>
          </p:grpSpPr>
          <p:sp>
            <p:nvSpPr>
              <p:cNvPr id="21" name="TextBox 20">
                <a:extLst>
                  <a:ext uri="{FF2B5EF4-FFF2-40B4-BE49-F238E27FC236}">
                    <a16:creationId xmlns:a16="http://schemas.microsoft.com/office/drawing/2014/main" id="{4C46F18B-6DF3-4522-F8D2-9B8D6D079EF1}"/>
                  </a:ext>
                </a:extLst>
              </p:cNvPr>
              <p:cNvSpPr txBox="1"/>
              <p:nvPr/>
            </p:nvSpPr>
            <p:spPr>
              <a:xfrm>
                <a:off x="56667" y="4479866"/>
                <a:ext cx="39011" cy="79399"/>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129">
                  <a:defRPr/>
                </a:pPr>
                <a:endParaRPr lang="en-US" sz="600">
                  <a:latin typeface="Trebuchet MS"/>
                </a:endParaRPr>
              </a:p>
            </p:txBody>
          </p:sp>
          <p:sp>
            <p:nvSpPr>
              <p:cNvPr id="28" name="TextBox 27">
                <a:extLst>
                  <a:ext uri="{FF2B5EF4-FFF2-40B4-BE49-F238E27FC236}">
                    <a16:creationId xmlns:a16="http://schemas.microsoft.com/office/drawing/2014/main" id="{12417323-EA35-9B76-6D10-83A06CF80376}"/>
                  </a:ext>
                </a:extLst>
              </p:cNvPr>
              <p:cNvSpPr txBox="1"/>
              <p:nvPr/>
            </p:nvSpPr>
            <p:spPr>
              <a:xfrm>
                <a:off x="62620" y="4417574"/>
                <a:ext cx="622065" cy="203646"/>
              </a:xfrm>
              <a:prstGeom prst="rect">
                <a:avLst/>
              </a:prstGeom>
              <a:noFill/>
            </p:spPr>
            <p:txBody>
              <a:bodyPr wrap="square" rtlCol="0">
                <a:spAutoFit/>
              </a:bodyPr>
              <a:lstStyle/>
              <a:p>
                <a:pPr defTabSz="914241">
                  <a:defRPr/>
                </a:pPr>
                <a:r>
                  <a:rPr lang="en-US" sz="600" dirty="0">
                    <a:solidFill>
                      <a:prstClr val="white">
                        <a:lumMod val="85000"/>
                      </a:prstClr>
                    </a:solidFill>
                    <a:latin typeface="Trebuchet MS"/>
                  </a:rPr>
                  <a:t> Operational</a:t>
                </a:r>
                <a:endParaRPr lang="en-IN" sz="600" dirty="0">
                  <a:solidFill>
                    <a:prstClr val="white">
                      <a:lumMod val="85000"/>
                    </a:prstClr>
                  </a:solidFill>
                  <a:latin typeface="Trebuchet MS"/>
                </a:endParaRPr>
              </a:p>
            </p:txBody>
          </p:sp>
        </p:grpSp>
      </p:grpSp>
      <p:grpSp>
        <p:nvGrpSpPr>
          <p:cNvPr id="45" name="Group 44">
            <a:extLst>
              <a:ext uri="{FF2B5EF4-FFF2-40B4-BE49-F238E27FC236}">
                <a16:creationId xmlns:a16="http://schemas.microsoft.com/office/drawing/2014/main" id="{10C77812-0CC3-CA6D-B8D3-9D0C7FDC9D26}"/>
              </a:ext>
            </a:extLst>
          </p:cNvPr>
          <p:cNvGrpSpPr/>
          <p:nvPr/>
        </p:nvGrpSpPr>
        <p:grpSpPr>
          <a:xfrm>
            <a:off x="2352710" y="3588776"/>
            <a:ext cx="2242559" cy="312273"/>
            <a:chOff x="4125978" y="1954442"/>
            <a:chExt cx="2258554" cy="300900"/>
          </a:xfrm>
        </p:grpSpPr>
        <p:sp>
          <p:nvSpPr>
            <p:cNvPr id="34" name="Rectangle: Rounded Corners 33">
              <a:extLst>
                <a:ext uri="{FF2B5EF4-FFF2-40B4-BE49-F238E27FC236}">
                  <a16:creationId xmlns:a16="http://schemas.microsoft.com/office/drawing/2014/main" id="{4E7FDBED-FA7E-2F54-7994-7EC43E571329}"/>
                </a:ext>
              </a:extLst>
            </p:cNvPr>
            <p:cNvSpPr/>
            <p:nvPr/>
          </p:nvSpPr>
          <p:spPr>
            <a:xfrm>
              <a:off x="4141309" y="1954442"/>
              <a:ext cx="2196000" cy="293894"/>
            </a:xfrm>
            <a:prstGeom prst="roundRect">
              <a:avLst>
                <a:gd name="adj" fmla="val 0"/>
              </a:avLst>
            </a:prstGeom>
            <a:solidFill>
              <a:srgbClr val="10253F">
                <a:alpha val="69804"/>
              </a:srgb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241">
                <a:defRPr/>
              </a:pPr>
              <a:endParaRPr lang="en-IN">
                <a:solidFill>
                  <a:prstClr val="white"/>
                </a:solidFill>
                <a:latin typeface="Trebuchet MS"/>
              </a:endParaRPr>
            </a:p>
          </p:txBody>
        </p:sp>
        <p:sp>
          <p:nvSpPr>
            <p:cNvPr id="37" name="TextBox 36">
              <a:extLst>
                <a:ext uri="{FF2B5EF4-FFF2-40B4-BE49-F238E27FC236}">
                  <a16:creationId xmlns:a16="http://schemas.microsoft.com/office/drawing/2014/main" id="{52CC92C2-B8AA-CE00-3848-3BA564257F94}"/>
                </a:ext>
              </a:extLst>
            </p:cNvPr>
            <p:cNvSpPr txBox="1"/>
            <p:nvPr/>
          </p:nvSpPr>
          <p:spPr>
            <a:xfrm>
              <a:off x="4125978" y="1962954"/>
              <a:ext cx="2258554" cy="292388"/>
            </a:xfrm>
            <a:prstGeom prst="rect">
              <a:avLst/>
            </a:prstGeom>
            <a:noFill/>
          </p:spPr>
          <p:txBody>
            <a:bodyPr wrap="square" rtlCol="0">
              <a:spAutoFit/>
            </a:bodyPr>
            <a:lstStyle/>
            <a:p>
              <a:pPr algn="ctr" defTabSz="914241">
                <a:defRPr/>
              </a:pPr>
              <a:r>
                <a:rPr lang="en-US" sz="700" b="1" dirty="0">
                  <a:solidFill>
                    <a:srgbClr val="BED730"/>
                  </a:solidFill>
                  <a:latin typeface="Trebuchet MS"/>
                </a:rPr>
                <a:t>Hyderabad 01, Financial Dist.</a:t>
              </a:r>
              <a:r>
                <a:rPr lang="en-US" sz="600" b="1" dirty="0">
                  <a:solidFill>
                    <a:srgbClr val="BED730"/>
                  </a:solidFill>
                  <a:latin typeface="Trebuchet MS"/>
                </a:rPr>
                <a:t> </a:t>
              </a:r>
            </a:p>
            <a:p>
              <a:pPr algn="ctr" defTabSz="914241">
                <a:defRPr/>
              </a:pPr>
              <a:r>
                <a:rPr lang="en-US" sz="600" dirty="0">
                  <a:solidFill>
                    <a:prstClr val="white"/>
                  </a:solidFill>
                  <a:latin typeface="Trebuchet MS"/>
                </a:rPr>
                <a:t>IT Power: 14.4+ MW</a:t>
              </a:r>
              <a:endParaRPr lang="en-IN" sz="600" dirty="0">
                <a:solidFill>
                  <a:prstClr val="black"/>
                </a:solidFill>
                <a:latin typeface="Trebuchet MS"/>
              </a:endParaRPr>
            </a:p>
          </p:txBody>
        </p:sp>
      </p:grpSp>
      <p:pic>
        <p:nvPicPr>
          <p:cNvPr id="39" name="Picture 38" descr="Logos &amp; Brand Guidelines | NVIDIA">
            <a:extLst>
              <a:ext uri="{FF2B5EF4-FFF2-40B4-BE49-F238E27FC236}">
                <a16:creationId xmlns:a16="http://schemas.microsoft.com/office/drawing/2014/main" id="{611B87B7-3D39-560F-ACEF-1C2D26210D06}"/>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55208" y="233137"/>
            <a:ext cx="697220" cy="390443"/>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EF52A1F7-E41F-3D24-79F7-8547D057F899}"/>
              </a:ext>
            </a:extLst>
          </p:cNvPr>
          <p:cNvSpPr txBox="1"/>
          <p:nvPr/>
        </p:nvSpPr>
        <p:spPr>
          <a:xfrm>
            <a:off x="8052428" y="243692"/>
            <a:ext cx="1076816" cy="369332"/>
          </a:xfrm>
          <a:prstGeom prst="rect">
            <a:avLst/>
          </a:prstGeom>
          <a:noFill/>
        </p:spPr>
        <p:txBody>
          <a:bodyPr wrap="square" rtlCol="0">
            <a:spAutoFit/>
          </a:bodyPr>
          <a:lstStyle/>
          <a:p>
            <a:pPr marL="0" marR="0" lvl="0" indent="0" algn="l"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India’s 1</a:t>
            </a:r>
            <a:r>
              <a:rPr kumimoji="0" lang="en-US" sz="600" b="0" i="0" u="none" strike="noStrike" kern="1200" cap="none" spc="0" normalizeH="0" baseline="30000" noProof="0">
                <a:ln>
                  <a:noFill/>
                </a:ln>
                <a:solidFill>
                  <a:prstClr val="white"/>
                </a:solidFill>
                <a:effectLst/>
                <a:uLnTx/>
                <a:uFillTx/>
                <a:latin typeface="Trebuchet MS"/>
                <a:ea typeface="+mn-ea"/>
                <a:cs typeface="+mn-cs"/>
              </a:rPr>
              <a:t>st</a:t>
            </a:r>
            <a:r>
              <a:rPr kumimoji="0" lang="en-US" sz="600" b="0" i="0" u="none" strike="noStrike" kern="1200" cap="none" spc="0" normalizeH="0" baseline="0" noProof="0">
                <a:ln>
                  <a:noFill/>
                </a:ln>
                <a:solidFill>
                  <a:prstClr val="white"/>
                </a:solidFill>
                <a:effectLst/>
                <a:uLnTx/>
                <a:uFillTx/>
                <a:latin typeface="Trebuchet MS"/>
                <a:ea typeface="+mn-ea"/>
                <a:cs typeface="+mn-cs"/>
              </a:rPr>
              <a:t> Nvidia DGX Ready Liquid Cooled DCs</a:t>
            </a:r>
          </a:p>
          <a:p>
            <a:pPr marL="0" marR="0" lvl="0" indent="0" algn="l"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August 2024</a:t>
            </a:r>
            <a:endParaRPr kumimoji="0" lang="en-IN" sz="600" b="0" i="0" u="none" strike="noStrike" kern="1200" cap="none" spc="0" normalizeH="0" baseline="0" noProof="0">
              <a:ln>
                <a:noFill/>
              </a:ln>
              <a:solidFill>
                <a:prstClr val="white"/>
              </a:solidFill>
              <a:effectLst/>
              <a:uLnTx/>
              <a:uFillTx/>
              <a:latin typeface="Trebuchet MS"/>
              <a:ea typeface="+mn-ea"/>
              <a:cs typeface="+mn-cs"/>
            </a:endParaRPr>
          </a:p>
        </p:txBody>
      </p:sp>
      <p:sp>
        <p:nvSpPr>
          <p:cNvPr id="43" name="TextBox 42">
            <a:extLst>
              <a:ext uri="{FF2B5EF4-FFF2-40B4-BE49-F238E27FC236}">
                <a16:creationId xmlns:a16="http://schemas.microsoft.com/office/drawing/2014/main" id="{7B8FFFCC-E0F2-B9E8-BF69-D3000C58130C}"/>
              </a:ext>
            </a:extLst>
          </p:cNvPr>
          <p:cNvSpPr txBox="1"/>
          <p:nvPr/>
        </p:nvSpPr>
        <p:spPr>
          <a:xfrm>
            <a:off x="6319737" y="243692"/>
            <a:ext cx="1035471" cy="369332"/>
          </a:xfrm>
          <a:prstGeom prst="rect">
            <a:avLst/>
          </a:prstGeom>
          <a:noFill/>
        </p:spPr>
        <p:txBody>
          <a:bodyPr wrap="square" rtlCol="0">
            <a:spAutoFit/>
          </a:bodyPr>
          <a:lstStyle/>
          <a:p>
            <a:pPr marL="0" marR="0" lvl="0" indent="0" algn="r"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India’s 1</a:t>
            </a:r>
            <a:r>
              <a:rPr kumimoji="0" lang="en-US" sz="600" b="0" i="0" u="none" strike="noStrike" kern="1200" cap="none" spc="0" normalizeH="0" baseline="30000" noProof="0" dirty="0">
                <a:ln>
                  <a:noFill/>
                </a:ln>
                <a:solidFill>
                  <a:prstClr val="white"/>
                </a:solidFill>
                <a:effectLst/>
                <a:uLnTx/>
                <a:uFillTx/>
                <a:latin typeface="Trebuchet MS"/>
                <a:ea typeface="+mn-ea"/>
                <a:cs typeface="+mn-cs"/>
              </a:rPr>
              <a:t>st</a:t>
            </a:r>
            <a:r>
              <a:rPr kumimoji="0" lang="en-US" sz="600" b="0" i="0" u="none" strike="noStrike" kern="1200" cap="none" spc="0" normalizeH="0" baseline="0" noProof="0" dirty="0">
                <a:ln>
                  <a:noFill/>
                </a:ln>
                <a:solidFill>
                  <a:prstClr val="white"/>
                </a:solidFill>
                <a:effectLst/>
                <a:uLnTx/>
                <a:uFillTx/>
                <a:latin typeface="Trebuchet MS"/>
                <a:ea typeface="+mn-ea"/>
                <a:cs typeface="+mn-cs"/>
              </a:rPr>
              <a:t> Nvidia DGX Ready Air-Cooled DCs</a:t>
            </a:r>
          </a:p>
          <a:p>
            <a:pPr marL="0" marR="0" lvl="0" indent="0" algn="r" defTabSz="685681"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March 2022</a:t>
            </a:r>
            <a:endParaRPr kumimoji="0" lang="en-IN" sz="600" b="0" i="0" u="none" strike="noStrike" kern="1200" cap="none" spc="0" normalizeH="0" baseline="0" noProof="0" dirty="0">
              <a:ln>
                <a:noFill/>
              </a:ln>
              <a:solidFill>
                <a:srgbClr val="C00000"/>
              </a:solidFill>
              <a:effectLst/>
              <a:uLnTx/>
              <a:uFillTx/>
              <a:latin typeface="Trebuchet MS"/>
              <a:ea typeface="+mn-ea"/>
              <a:cs typeface="+mn-cs"/>
            </a:endParaRPr>
          </a:p>
        </p:txBody>
      </p:sp>
    </p:spTree>
    <p:extLst>
      <p:ext uri="{BB962C8B-B14F-4D97-AF65-F5344CB8AC3E}">
        <p14:creationId xmlns:p14="http://schemas.microsoft.com/office/powerpoint/2010/main" val="282528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323850" y="1910133"/>
            <a:ext cx="4068763" cy="1449017"/>
          </a:xfrm>
          <a:prstGeom prst="homePlate">
            <a:avLst/>
          </a:prstGeom>
        </p:spPr>
        <p:txBody>
          <a:bodyPr anchor="ctr">
            <a:noAutofit/>
          </a:bodyPr>
          <a:lstStyle/>
          <a:p>
            <a:pPr marL="0" indent="0">
              <a:buNone/>
            </a:pPr>
            <a:r>
              <a:rPr kumimoji="0" lang="en-IN" sz="2400" b="1" i="0" u="none" strike="noStrike" kern="1200" cap="none" spc="0" normalizeH="0" baseline="0" noProof="0" dirty="0">
                <a:ln>
                  <a:noFill/>
                </a:ln>
                <a:solidFill>
                  <a:prstClr val="white"/>
                </a:solidFill>
                <a:effectLst/>
                <a:uLnTx/>
                <a:uFillTx/>
                <a:latin typeface="Trebuchet MS" panose="020B0603020202020204"/>
                <a:ea typeface="+mn-ea"/>
                <a:cs typeface="+mn-cs"/>
              </a:rPr>
              <a:t>OUR LARGEST AI-READY </a:t>
            </a:r>
            <a:br>
              <a:rPr kumimoji="0" lang="en-IN" sz="2400" b="1" i="0" u="none" strike="noStrike" kern="1200" cap="none" spc="0" normalizeH="0" baseline="0" noProof="0" dirty="0">
                <a:ln>
                  <a:noFill/>
                </a:ln>
                <a:solidFill>
                  <a:prstClr val="white"/>
                </a:solidFill>
                <a:effectLst/>
                <a:uLnTx/>
                <a:uFillTx/>
                <a:latin typeface="Trebuchet MS" panose="020B0603020202020204"/>
                <a:ea typeface="+mn-ea"/>
                <a:cs typeface="+mn-cs"/>
              </a:rPr>
            </a:br>
            <a:r>
              <a:rPr kumimoji="0" lang="en-IN" sz="2400" b="1" i="0" u="none" strike="noStrike" kern="1200" cap="none" spc="0" normalizeH="0" baseline="0" noProof="0" dirty="0">
                <a:ln>
                  <a:noFill/>
                </a:ln>
                <a:solidFill>
                  <a:prstClr val="white"/>
                </a:solidFill>
                <a:effectLst/>
                <a:uLnTx/>
                <a:uFillTx/>
                <a:latin typeface="Trebuchet MS" panose="020B0603020202020204"/>
                <a:ea typeface="+mn-ea"/>
                <a:cs typeface="+mn-cs"/>
              </a:rPr>
              <a:t>HYPERSCALE DATA CENTER CAMPUS </a:t>
            </a:r>
            <a:r>
              <a:rPr lang="en-IN" sz="2800" b="1" dirty="0">
                <a:solidFill>
                  <a:srgbClr val="BED730"/>
                </a:solidFill>
              </a:rPr>
              <a:t>MUMBAI 03</a:t>
            </a:r>
            <a:endParaRPr lang="en-IN" sz="3600" b="1" cap="none" dirty="0">
              <a:solidFill>
                <a:srgbClr val="BED730"/>
              </a:solidFill>
            </a:endParaRPr>
          </a:p>
        </p:txBody>
      </p:sp>
      <p:pic>
        <p:nvPicPr>
          <p:cNvPr id="4" name="Picture 3" descr="A group of buildings with trees and roads&#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l="5154" t="8479" r="3545" b="17637"/>
          <a:stretch>
            <a:fillRect/>
          </a:stretch>
        </p:blipFill>
        <p:spPr>
          <a:xfrm>
            <a:off x="4572000" y="1928813"/>
            <a:ext cx="4248150" cy="1454231"/>
          </a:xfrm>
          <a:prstGeom prst="rect">
            <a:avLst/>
          </a:prstGeom>
          <a:ln>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01D38-735C-DC6F-D5FF-0DC78FBF8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29F9D6-5397-0A2C-8760-FCA6C0A6F4F7}"/>
              </a:ext>
            </a:extLst>
          </p:cNvPr>
          <p:cNvSpPr>
            <a:spLocks noGrp="1"/>
          </p:cNvSpPr>
          <p:nvPr>
            <p:ph type="title"/>
          </p:nvPr>
        </p:nvSpPr>
        <p:spPr>
          <a:xfrm>
            <a:off x="324000" y="241300"/>
            <a:ext cx="8496150" cy="385764"/>
          </a:xfrm>
        </p:spPr>
        <p:txBody>
          <a:bodyPr/>
          <a:lstStyle/>
          <a:p>
            <a:r>
              <a:rPr lang="en-US" dirty="0"/>
              <a:t>Overview: MUMBAI 03 MEGA CAMPUS, RABALE</a:t>
            </a:r>
          </a:p>
        </p:txBody>
      </p:sp>
      <p:grpSp>
        <p:nvGrpSpPr>
          <p:cNvPr id="23" name="Group 22">
            <a:extLst>
              <a:ext uri="{FF2B5EF4-FFF2-40B4-BE49-F238E27FC236}">
                <a16:creationId xmlns:a16="http://schemas.microsoft.com/office/drawing/2014/main" id="{4F87D723-B0B1-DE2B-7D25-FCB23B095251}"/>
              </a:ext>
            </a:extLst>
          </p:cNvPr>
          <p:cNvGrpSpPr/>
          <p:nvPr/>
        </p:nvGrpSpPr>
        <p:grpSpPr>
          <a:xfrm>
            <a:off x="2686923" y="3286389"/>
            <a:ext cx="1295058" cy="184666"/>
            <a:chOff x="327268" y="4683390"/>
            <a:chExt cx="848389" cy="246220"/>
          </a:xfrm>
        </p:grpSpPr>
        <p:sp>
          <p:nvSpPr>
            <p:cNvPr id="24" name="TextBox 23">
              <a:extLst>
                <a:ext uri="{FF2B5EF4-FFF2-40B4-BE49-F238E27FC236}">
                  <a16:creationId xmlns:a16="http://schemas.microsoft.com/office/drawing/2014/main" id="{6DCFF0F9-873E-35E3-FE95-844A11AA95FD}"/>
                </a:ext>
              </a:extLst>
            </p:cNvPr>
            <p:cNvSpPr txBox="1"/>
            <p:nvPr/>
          </p:nvSpPr>
          <p:spPr>
            <a:xfrm>
              <a:off x="327268" y="4737112"/>
              <a:ext cx="108000" cy="108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51" rtl="0" eaLnBrk="1" fontAlgn="auto" latinLnBrk="0" hangingPunct="1">
                <a:lnSpc>
                  <a:spcPct val="100000"/>
                </a:lnSpc>
                <a:spcBef>
                  <a:spcPts val="0"/>
                </a:spcBef>
                <a:spcAft>
                  <a:spcPts val="0"/>
                </a:spcAft>
                <a:buClrTx/>
                <a:buSzTx/>
                <a:buFontTx/>
                <a:buNone/>
                <a:tabLst/>
                <a:defRPr/>
              </a:pPr>
              <a:endParaRPr kumimoji="0" lang="en-US" sz="525" b="1" i="0" u="none" strike="noStrike" kern="1200" cap="none" spc="0" normalizeH="0" baseline="0" noProof="0">
                <a:ln>
                  <a:noFill/>
                </a:ln>
                <a:solidFill>
                  <a:prstClr val="white"/>
                </a:solidFill>
                <a:effectLst/>
                <a:uLnTx/>
                <a:uFillTx/>
                <a:latin typeface="Trebuchet MS"/>
                <a:ea typeface="+mn-ea"/>
                <a:cs typeface="+mn-cs"/>
              </a:endParaRPr>
            </a:p>
          </p:txBody>
        </p:sp>
        <p:sp>
          <p:nvSpPr>
            <p:cNvPr id="25" name="TextBox 24">
              <a:extLst>
                <a:ext uri="{FF2B5EF4-FFF2-40B4-BE49-F238E27FC236}">
                  <a16:creationId xmlns:a16="http://schemas.microsoft.com/office/drawing/2014/main" id="{CF8FB78A-B694-048E-DB85-F4D1789F97C0}"/>
                </a:ext>
              </a:extLst>
            </p:cNvPr>
            <p:cNvSpPr txBox="1"/>
            <p:nvPr/>
          </p:nvSpPr>
          <p:spPr>
            <a:xfrm>
              <a:off x="435268" y="4683390"/>
              <a:ext cx="740389" cy="246220"/>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 5 Towers Operational</a:t>
              </a:r>
              <a:endParaRPr kumimoji="0" lang="en-IN" sz="6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26" name="Group 25">
            <a:extLst>
              <a:ext uri="{FF2B5EF4-FFF2-40B4-BE49-F238E27FC236}">
                <a16:creationId xmlns:a16="http://schemas.microsoft.com/office/drawing/2014/main" id="{C74C0246-919B-B62D-A01E-728115426E57}"/>
              </a:ext>
            </a:extLst>
          </p:cNvPr>
          <p:cNvGrpSpPr/>
          <p:nvPr/>
        </p:nvGrpSpPr>
        <p:grpSpPr>
          <a:xfrm>
            <a:off x="3876526" y="3295365"/>
            <a:ext cx="1384728" cy="184666"/>
            <a:chOff x="1209224" y="4683390"/>
            <a:chExt cx="1073941" cy="246220"/>
          </a:xfrm>
        </p:grpSpPr>
        <p:sp>
          <p:nvSpPr>
            <p:cNvPr id="27" name="TextBox 26">
              <a:extLst>
                <a:ext uri="{FF2B5EF4-FFF2-40B4-BE49-F238E27FC236}">
                  <a16:creationId xmlns:a16="http://schemas.microsoft.com/office/drawing/2014/main" id="{32CA4183-DC1D-1478-6789-2584D8B7AFBF}"/>
                </a:ext>
              </a:extLst>
            </p:cNvPr>
            <p:cNvSpPr txBox="1"/>
            <p:nvPr/>
          </p:nvSpPr>
          <p:spPr>
            <a:xfrm>
              <a:off x="1209224" y="4737112"/>
              <a:ext cx="108000" cy="108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51" rtl="0" eaLnBrk="1" fontAlgn="auto" latinLnBrk="0" hangingPunct="1">
                <a:lnSpc>
                  <a:spcPct val="100000"/>
                </a:lnSpc>
                <a:spcBef>
                  <a:spcPts val="0"/>
                </a:spcBef>
                <a:spcAft>
                  <a:spcPts val="0"/>
                </a:spcAft>
                <a:buClrTx/>
                <a:buSzTx/>
                <a:buFontTx/>
                <a:buNone/>
                <a:tabLst/>
                <a:defRPr/>
              </a:pPr>
              <a:endParaRPr kumimoji="0" lang="en-US" sz="525" b="1" i="0" u="none" strike="noStrike" kern="1200" cap="none" spc="0" normalizeH="0" baseline="0" noProof="0">
                <a:ln>
                  <a:noFill/>
                </a:ln>
                <a:solidFill>
                  <a:prstClr val="white"/>
                </a:solidFill>
                <a:effectLst/>
                <a:uLnTx/>
                <a:uFillTx/>
                <a:latin typeface="Trebuchet MS"/>
                <a:ea typeface="+mn-ea"/>
                <a:cs typeface="+mn-cs"/>
              </a:endParaRPr>
            </a:p>
          </p:txBody>
        </p:sp>
        <p:sp>
          <p:nvSpPr>
            <p:cNvPr id="28" name="TextBox 27">
              <a:extLst>
                <a:ext uri="{FF2B5EF4-FFF2-40B4-BE49-F238E27FC236}">
                  <a16:creationId xmlns:a16="http://schemas.microsoft.com/office/drawing/2014/main" id="{3991B2FD-5687-C12E-6391-785EFF550983}"/>
                </a:ext>
              </a:extLst>
            </p:cNvPr>
            <p:cNvSpPr txBox="1"/>
            <p:nvPr/>
          </p:nvSpPr>
          <p:spPr>
            <a:xfrm>
              <a:off x="1317224" y="4683390"/>
              <a:ext cx="965941" cy="246220"/>
            </a:xfrm>
            <a:prstGeom prst="rect">
              <a:avLst/>
            </a:prstGeom>
            <a:noFill/>
          </p:spPr>
          <p:txBody>
            <a:bodyPr wrap="square" rtlCol="0">
              <a:spAutoFit/>
            </a:bodyPr>
            <a:lstStyle/>
            <a:p>
              <a:pPr marL="0" marR="0" lvl="0" indent="0" algn="l" defTabSz="685632"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prstClr val="white"/>
                  </a:solidFill>
                  <a:effectLst/>
                  <a:uLnTx/>
                  <a:uFillTx/>
                  <a:latin typeface="Trebuchet MS"/>
                  <a:ea typeface="+mn-ea"/>
                  <a:cs typeface="+mn-cs"/>
                </a:rPr>
                <a:t>4 Towers In Development</a:t>
              </a:r>
            </a:p>
          </p:txBody>
        </p:sp>
      </p:grpSp>
      <p:grpSp>
        <p:nvGrpSpPr>
          <p:cNvPr id="29" name="Group 28">
            <a:extLst>
              <a:ext uri="{FF2B5EF4-FFF2-40B4-BE49-F238E27FC236}">
                <a16:creationId xmlns:a16="http://schemas.microsoft.com/office/drawing/2014/main" id="{E9843302-28BC-10C6-7C4B-C3BE498E86D7}"/>
              </a:ext>
            </a:extLst>
          </p:cNvPr>
          <p:cNvGrpSpPr/>
          <p:nvPr/>
        </p:nvGrpSpPr>
        <p:grpSpPr>
          <a:xfrm>
            <a:off x="5138928" y="3309153"/>
            <a:ext cx="1037683" cy="184666"/>
            <a:chOff x="2316732" y="4683390"/>
            <a:chExt cx="877822" cy="246222"/>
          </a:xfrm>
        </p:grpSpPr>
        <p:sp>
          <p:nvSpPr>
            <p:cNvPr id="30" name="TextBox 29">
              <a:extLst>
                <a:ext uri="{FF2B5EF4-FFF2-40B4-BE49-F238E27FC236}">
                  <a16:creationId xmlns:a16="http://schemas.microsoft.com/office/drawing/2014/main" id="{733801EB-891E-6DD3-037D-00F79269D728}"/>
                </a:ext>
              </a:extLst>
            </p:cNvPr>
            <p:cNvSpPr txBox="1"/>
            <p:nvPr/>
          </p:nvSpPr>
          <p:spPr>
            <a:xfrm>
              <a:off x="2316732" y="4737112"/>
              <a:ext cx="108000" cy="108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51" rtl="0" eaLnBrk="1" fontAlgn="auto" latinLnBrk="0" hangingPunct="1">
                <a:lnSpc>
                  <a:spcPct val="100000"/>
                </a:lnSpc>
                <a:spcBef>
                  <a:spcPts val="0"/>
                </a:spcBef>
                <a:spcAft>
                  <a:spcPts val="0"/>
                </a:spcAft>
                <a:buClrTx/>
                <a:buSzTx/>
                <a:buFontTx/>
                <a:buNone/>
                <a:tabLst/>
                <a:defRPr/>
              </a:pPr>
              <a:endParaRPr kumimoji="0" lang="en-US" sz="525" b="1" i="0" u="none" strike="noStrike" kern="1200" cap="none" spc="0" normalizeH="0" baseline="0" noProof="0">
                <a:ln>
                  <a:noFill/>
                </a:ln>
                <a:solidFill>
                  <a:prstClr val="white"/>
                </a:solidFill>
                <a:effectLst/>
                <a:uLnTx/>
                <a:uFillTx/>
                <a:latin typeface="Trebuchet MS"/>
                <a:ea typeface="+mn-ea"/>
                <a:cs typeface="+mn-cs"/>
              </a:endParaRPr>
            </a:p>
          </p:txBody>
        </p:sp>
        <p:sp>
          <p:nvSpPr>
            <p:cNvPr id="31" name="TextBox 30">
              <a:extLst>
                <a:ext uri="{FF2B5EF4-FFF2-40B4-BE49-F238E27FC236}">
                  <a16:creationId xmlns:a16="http://schemas.microsoft.com/office/drawing/2014/main" id="{50D4F2AA-8A4D-2B8E-1D18-0B87A186BE35}"/>
                </a:ext>
              </a:extLst>
            </p:cNvPr>
            <p:cNvSpPr txBox="1"/>
            <p:nvPr/>
          </p:nvSpPr>
          <p:spPr>
            <a:xfrm>
              <a:off x="2424732" y="4683390"/>
              <a:ext cx="769822" cy="246222"/>
            </a:xfrm>
            <a:prstGeom prst="rect">
              <a:avLst/>
            </a:prstGeom>
            <a:noFill/>
          </p:spPr>
          <p:txBody>
            <a:bodyPr wrap="square" rtlCol="0">
              <a:spAutoFit/>
            </a:bodyPr>
            <a:lstStyle/>
            <a:p>
              <a:pPr marL="0" marR="0" lvl="0" indent="0" algn="l" defTabSz="685632"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3 Towers in Planning</a:t>
              </a:r>
            </a:p>
          </p:txBody>
        </p:sp>
      </p:grpSp>
      <p:grpSp>
        <p:nvGrpSpPr>
          <p:cNvPr id="9" name="Group 8">
            <a:extLst>
              <a:ext uri="{FF2B5EF4-FFF2-40B4-BE49-F238E27FC236}">
                <a16:creationId xmlns:a16="http://schemas.microsoft.com/office/drawing/2014/main" id="{0744B705-03AF-3620-BCE5-515A68D936E6}"/>
              </a:ext>
            </a:extLst>
          </p:cNvPr>
          <p:cNvGrpSpPr/>
          <p:nvPr/>
        </p:nvGrpSpPr>
        <p:grpSpPr>
          <a:xfrm>
            <a:off x="2143310" y="986637"/>
            <a:ext cx="4856846" cy="2140766"/>
            <a:chOff x="323851" y="1011830"/>
            <a:chExt cx="5216157" cy="2299141"/>
          </a:xfrm>
        </p:grpSpPr>
        <p:pic>
          <p:nvPicPr>
            <p:cNvPr id="42" name="Picture 41" descr="A group of buildings with blue labels&#10;&#10;Description automatically generated">
              <a:extLst>
                <a:ext uri="{FF2B5EF4-FFF2-40B4-BE49-F238E27FC236}">
                  <a16:creationId xmlns:a16="http://schemas.microsoft.com/office/drawing/2014/main" id="{768CFF54-2FC0-DF87-FBD0-53BFB9BCE52B}"/>
                </a:ext>
              </a:extLst>
            </p:cNvPr>
            <p:cNvPicPr>
              <a:picLocks noChangeAspect="1"/>
            </p:cNvPicPr>
            <p:nvPr/>
          </p:nvPicPr>
          <p:blipFill rotWithShape="1">
            <a:blip r:embed="rId3"/>
            <a:srcRect t="9787" b="9615"/>
            <a:stretch/>
          </p:blipFill>
          <p:spPr>
            <a:xfrm>
              <a:off x="323851" y="1011830"/>
              <a:ext cx="5216157" cy="2299141"/>
            </a:xfrm>
            <a:prstGeom prst="rect">
              <a:avLst/>
            </a:prstGeom>
          </p:spPr>
        </p:pic>
        <p:sp>
          <p:nvSpPr>
            <p:cNvPr id="3" name="TextBox 2">
              <a:extLst>
                <a:ext uri="{FF2B5EF4-FFF2-40B4-BE49-F238E27FC236}">
                  <a16:creationId xmlns:a16="http://schemas.microsoft.com/office/drawing/2014/main" id="{EB9B0246-0110-09B1-6AED-BDA43BEB026C}"/>
                </a:ext>
              </a:extLst>
            </p:cNvPr>
            <p:cNvSpPr txBox="1"/>
            <p:nvPr/>
          </p:nvSpPr>
          <p:spPr>
            <a:xfrm>
              <a:off x="673291" y="2389189"/>
              <a:ext cx="1512000" cy="892475"/>
            </a:xfrm>
            <a:prstGeom prst="rect">
              <a:avLst/>
            </a:prstGeom>
            <a:solidFill>
              <a:srgbClr val="BED73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a:ea typeface="+mn-ea"/>
                  <a:cs typeface="+mn-cs"/>
                </a:rPr>
                <a:t>Designed for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12 towers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ebuchet MS"/>
                  <a:ea typeface="+mn-ea"/>
                  <a:cs typeface="+mn-cs"/>
                </a:rPr>
                <a:t>377+ MW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Trebuchet MS"/>
                </a:rPr>
                <a:t>IT Power</a:t>
              </a:r>
              <a:endParaRPr kumimoji="0" lang="en-US" sz="1200" b="1" i="0" u="none" strike="noStrike" kern="1200" cap="none" spc="0" normalizeH="0" baseline="0" noProof="0" dirty="0">
                <a:ln>
                  <a:noFill/>
                </a:ln>
                <a:solidFill>
                  <a:prstClr val="black"/>
                </a:solidFill>
                <a:effectLst/>
                <a:uLnTx/>
                <a:uFillTx/>
                <a:latin typeface="Trebuchet MS"/>
                <a:ea typeface="+mn-ea"/>
                <a:cs typeface="+mn-cs"/>
              </a:endParaRPr>
            </a:p>
          </p:txBody>
        </p:sp>
      </p:grpSp>
      <p:sp>
        <p:nvSpPr>
          <p:cNvPr id="13" name="TextBox 12">
            <a:extLst>
              <a:ext uri="{FF2B5EF4-FFF2-40B4-BE49-F238E27FC236}">
                <a16:creationId xmlns:a16="http://schemas.microsoft.com/office/drawing/2014/main" id="{88BC830F-00AB-1D00-DBBB-7BDDD52E95F1}"/>
              </a:ext>
            </a:extLst>
          </p:cNvPr>
          <p:cNvSpPr txBox="1"/>
          <p:nvPr/>
        </p:nvSpPr>
        <p:spPr>
          <a:xfrm>
            <a:off x="257976" y="556106"/>
            <a:ext cx="5022753"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prstClr val="white"/>
                </a:solidFill>
                <a:effectLst/>
                <a:uLnTx/>
                <a:uFillTx/>
                <a:latin typeface="Trebuchet MS"/>
                <a:ea typeface="+mn-ea"/>
                <a:cs typeface="+mn-cs"/>
              </a:rPr>
              <a:t>OUR LARGEST AI-READY DATA CENTER CAMPUS </a:t>
            </a:r>
            <a:endParaRPr kumimoji="0" lang="en-US" sz="1200" b="0" i="0" u="none" strike="noStrike" kern="1200" cap="none" spc="0" normalizeH="0" baseline="0" noProof="0" dirty="0">
              <a:ln>
                <a:noFill/>
              </a:ln>
              <a:solidFill>
                <a:prstClr val="black"/>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86028F6A-5CF0-2082-4A6F-35CE5C4B4839}"/>
              </a:ext>
            </a:extLst>
          </p:cNvPr>
          <p:cNvSpPr txBox="1"/>
          <p:nvPr/>
        </p:nvSpPr>
        <p:spPr>
          <a:xfrm>
            <a:off x="329173" y="2648967"/>
            <a:ext cx="1692000" cy="756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srgbClr val="BED730"/>
                </a:solidFill>
                <a:effectLst/>
                <a:uLnTx/>
                <a:uFillTx/>
                <a:latin typeface="Trebuchet MS"/>
                <a:ea typeface="+mn-ea"/>
                <a:cs typeface="+mn-cs"/>
              </a:rPr>
              <a:t>Option of 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srgbClr val="BED730"/>
                </a:solidFill>
                <a:effectLst/>
                <a:uLnTx/>
                <a:uFillTx/>
                <a:latin typeface="Trebuchet MS"/>
                <a:ea typeface="+mn-ea"/>
                <a:cs typeface="+mn-cs"/>
              </a:rPr>
              <a:t>Built To Suit Towers for 280+ MW</a:t>
            </a:r>
          </a:p>
        </p:txBody>
      </p:sp>
      <p:sp>
        <p:nvSpPr>
          <p:cNvPr id="12" name="TextBox 11">
            <a:extLst>
              <a:ext uri="{FF2B5EF4-FFF2-40B4-BE49-F238E27FC236}">
                <a16:creationId xmlns:a16="http://schemas.microsoft.com/office/drawing/2014/main" id="{80140655-B632-FA0E-1D0B-3691B60D2338}"/>
              </a:ext>
            </a:extLst>
          </p:cNvPr>
          <p:cNvSpPr txBox="1"/>
          <p:nvPr/>
        </p:nvSpPr>
        <p:spPr>
          <a:xfrm>
            <a:off x="329173" y="987425"/>
            <a:ext cx="1692000" cy="684000"/>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srgbClr val="BED730"/>
                </a:solidFill>
                <a:effectLst/>
                <a:uLnTx/>
                <a:uFillTx/>
                <a:latin typeface="Trebuchet MS"/>
                <a:ea typeface="+mn-ea"/>
                <a:cs typeface="+mn-cs"/>
              </a:rPr>
              <a:t>Hyperscale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srgbClr val="BED730"/>
                </a:solidFill>
                <a:effectLst/>
                <a:uLnTx/>
                <a:uFillTx/>
                <a:latin typeface="Trebuchet MS"/>
                <a:ea typeface="+mn-ea"/>
                <a:cs typeface="+mn-cs"/>
              </a:rPr>
              <a:t>AI-Ready Infrastructure</a:t>
            </a:r>
            <a:endParaRPr kumimoji="0" lang="en-SG" sz="11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endParaRPr>
          </a:p>
        </p:txBody>
      </p:sp>
      <p:sp>
        <p:nvSpPr>
          <p:cNvPr id="14" name="TextBox 13">
            <a:extLst>
              <a:ext uri="{FF2B5EF4-FFF2-40B4-BE49-F238E27FC236}">
                <a16:creationId xmlns:a16="http://schemas.microsoft.com/office/drawing/2014/main" id="{96C97B34-4D96-3565-73F0-5CE89029D161}"/>
              </a:ext>
            </a:extLst>
          </p:cNvPr>
          <p:cNvSpPr txBox="1"/>
          <p:nvPr/>
        </p:nvSpPr>
        <p:spPr>
          <a:xfrm>
            <a:off x="329173" y="3605737"/>
            <a:ext cx="1692000" cy="756000"/>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Cloud onramp to 3 Hyperscale cloud providers</a:t>
            </a:r>
          </a:p>
        </p:txBody>
      </p:sp>
      <p:sp>
        <p:nvSpPr>
          <p:cNvPr id="15" name="TextBox 14">
            <a:extLst>
              <a:ext uri="{FF2B5EF4-FFF2-40B4-BE49-F238E27FC236}">
                <a16:creationId xmlns:a16="http://schemas.microsoft.com/office/drawing/2014/main" id="{1B23149F-32E8-2393-D3DE-0D158A278DAB}"/>
              </a:ext>
            </a:extLst>
          </p:cNvPr>
          <p:cNvSpPr txBox="1"/>
          <p:nvPr/>
        </p:nvSpPr>
        <p:spPr>
          <a:xfrm>
            <a:off x="317134" y="1921833"/>
            <a:ext cx="1692000" cy="476726"/>
          </a:xfrm>
          <a:prstGeom prst="roundRect">
            <a:avLst/>
          </a:prstGeom>
          <a:solidFill>
            <a:srgbClr val="10253F">
              <a:alpha val="50196"/>
            </a:srgbClr>
          </a:solidFill>
          <a:ln w="6350">
            <a:solidFill>
              <a:schemeClr val="accent1">
                <a:lumMod val="75000"/>
              </a:schemeClr>
            </a:solid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srgbClr val="BED730"/>
                </a:solidFill>
                <a:effectLst/>
                <a:uLnTx/>
                <a:uFillTx/>
                <a:latin typeface="Trebuchet MS"/>
                <a:ea typeface="+mn-ea"/>
                <a:cs typeface="+mn-cs"/>
              </a:rPr>
              <a:t>Tower 5 Live with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dirty="0">
                <a:ln>
                  <a:noFill/>
                </a:ln>
                <a:solidFill>
                  <a:srgbClr val="BED730"/>
                </a:solidFill>
                <a:effectLst/>
                <a:uLnTx/>
                <a:uFillTx/>
                <a:latin typeface="Trebuchet MS"/>
                <a:ea typeface="+mn-ea"/>
                <a:cs typeface="+mn-cs"/>
              </a:rPr>
              <a:t>43+ MW IT capacity</a:t>
            </a:r>
            <a:endParaRPr kumimoji="0" lang="en-SG" sz="11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endParaRPr>
          </a:p>
        </p:txBody>
      </p:sp>
      <p:sp>
        <p:nvSpPr>
          <p:cNvPr id="17" name="TextBox 16">
            <a:extLst>
              <a:ext uri="{FF2B5EF4-FFF2-40B4-BE49-F238E27FC236}">
                <a16:creationId xmlns:a16="http://schemas.microsoft.com/office/drawing/2014/main" id="{2CA9AE26-B8BD-1D1A-0797-05F39FBA8D5A}"/>
              </a:ext>
            </a:extLst>
          </p:cNvPr>
          <p:cNvSpPr txBox="1"/>
          <p:nvPr/>
        </p:nvSpPr>
        <p:spPr>
          <a:xfrm>
            <a:off x="2367112" y="3850959"/>
            <a:ext cx="4409775" cy="510778"/>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Mega campus supports a robust ecosystem of multiple </a:t>
            </a:r>
            <a:r>
              <a:rPr kumimoji="0" lang="en-US" sz="1200" b="0" i="0" u="none" strike="noStrike" kern="1200" cap="none" spc="0" normalizeH="0" baseline="0" noProof="0" dirty="0" err="1">
                <a:ln>
                  <a:noFill/>
                </a:ln>
                <a:solidFill>
                  <a:srgbClr val="BED730"/>
                </a:solidFill>
                <a:effectLst/>
                <a:uLnTx/>
                <a:uFillTx/>
                <a:latin typeface="Trebuchet MS" panose="020B0703020202090204" pitchFamily="34" charset="0"/>
                <a:ea typeface="+mn-ea"/>
                <a:cs typeface="+mn-cs"/>
              </a:rPr>
              <a:t>Hyperscalers</a:t>
            </a:r>
            <a:r>
              <a:rPr kumimoji="0" lang="en-US"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 Network Nodes, IP Exchanges, and ISPs</a:t>
            </a:r>
            <a:endParaRPr kumimoji="0" lang="en-SG" sz="12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endParaRPr>
          </a:p>
        </p:txBody>
      </p:sp>
      <p:sp>
        <p:nvSpPr>
          <p:cNvPr id="18" name="TextBox 17">
            <a:extLst>
              <a:ext uri="{FF2B5EF4-FFF2-40B4-BE49-F238E27FC236}">
                <a16:creationId xmlns:a16="http://schemas.microsoft.com/office/drawing/2014/main" id="{6CB985EB-ED5F-5EC3-00E9-126FF083ACC5}"/>
              </a:ext>
            </a:extLst>
          </p:cNvPr>
          <p:cNvSpPr txBox="1"/>
          <p:nvPr/>
        </p:nvSpPr>
        <p:spPr>
          <a:xfrm>
            <a:off x="7152977" y="3697725"/>
            <a:ext cx="1656000" cy="664012"/>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4 dedicated fiber entry paths with multiple telcos</a:t>
            </a:r>
          </a:p>
        </p:txBody>
      </p:sp>
      <p:sp>
        <p:nvSpPr>
          <p:cNvPr id="19" name="TextBox 18">
            <a:extLst>
              <a:ext uri="{FF2B5EF4-FFF2-40B4-BE49-F238E27FC236}">
                <a16:creationId xmlns:a16="http://schemas.microsoft.com/office/drawing/2014/main" id="{55A103DD-EC72-9681-D17B-3EB2CCBFB9BD}"/>
              </a:ext>
            </a:extLst>
          </p:cNvPr>
          <p:cNvSpPr txBox="1"/>
          <p:nvPr/>
        </p:nvSpPr>
        <p:spPr>
          <a:xfrm>
            <a:off x="7182860" y="2668479"/>
            <a:ext cx="1656000" cy="851297"/>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K8-rated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1100" b="0"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perimeter wall with 10 level secure access control</a:t>
            </a:r>
          </a:p>
        </p:txBody>
      </p:sp>
      <p:sp>
        <p:nvSpPr>
          <p:cNvPr id="20" name="TextBox 19">
            <a:extLst>
              <a:ext uri="{FF2B5EF4-FFF2-40B4-BE49-F238E27FC236}">
                <a16:creationId xmlns:a16="http://schemas.microsoft.com/office/drawing/2014/main" id="{D27FE025-E8FC-14CC-B429-B55886CDDCF5}"/>
              </a:ext>
            </a:extLst>
          </p:cNvPr>
          <p:cNvSpPr txBox="1"/>
          <p:nvPr/>
        </p:nvSpPr>
        <p:spPr>
          <a:xfrm>
            <a:off x="7165017" y="1827833"/>
            <a:ext cx="1656000" cy="664012"/>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Dedicated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on-site 110, 220 kV </a:t>
            </a:r>
            <a:br>
              <a:rPr kumimoji="0" lang="en-US" sz="11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br>
            <a:r>
              <a:rPr kumimoji="0" lang="en-US" sz="11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GIS substation (N+1)</a:t>
            </a:r>
            <a:endParaRPr kumimoji="0" lang="en-IN" sz="11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endParaRPr>
          </a:p>
        </p:txBody>
      </p:sp>
      <p:sp>
        <p:nvSpPr>
          <p:cNvPr id="21" name="TextBox 20">
            <a:extLst>
              <a:ext uri="{FF2B5EF4-FFF2-40B4-BE49-F238E27FC236}">
                <a16:creationId xmlns:a16="http://schemas.microsoft.com/office/drawing/2014/main" id="{229D6F50-3D10-4B2E-91F9-FF2461AE86E8}"/>
              </a:ext>
            </a:extLst>
          </p:cNvPr>
          <p:cNvSpPr txBox="1"/>
          <p:nvPr/>
        </p:nvSpPr>
        <p:spPr>
          <a:xfrm>
            <a:off x="7165017" y="1010588"/>
            <a:ext cx="1656000" cy="664012"/>
          </a:xfrm>
          <a:prstGeom prst="roundRect">
            <a:avLst/>
          </a:prstGeom>
          <a:solidFill>
            <a:srgbClr val="10253F">
              <a:alpha val="50196"/>
            </a:srgbClr>
          </a:solidFill>
          <a:ln w="6350">
            <a:solidFill>
              <a:schemeClr val="accent1">
                <a:lumMod val="75000"/>
              </a:schemeClr>
            </a:solid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99 MW RE </a:t>
            </a:r>
            <a:br>
              <a:rPr kumimoji="0" lang="en-US" sz="11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br>
            <a:r>
              <a:rPr kumimoji="0" lang="en-US" sz="11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rPr>
              <a:t>ESG best practices, Up to 70% RE power</a:t>
            </a:r>
            <a:endParaRPr kumimoji="0" lang="en-IN" sz="1100" b="0" i="0" u="none" strike="noStrike" kern="1200" cap="none" spc="0" normalizeH="0" baseline="0" noProof="0" dirty="0">
              <a:ln>
                <a:noFill/>
              </a:ln>
              <a:solidFill>
                <a:srgbClr val="BED730"/>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143590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C3531F1-B10F-F7EE-93C4-6C1F0ECDCAB0}"/>
              </a:ext>
            </a:extLst>
          </p:cNvPr>
          <p:cNvSpPr>
            <a:spLocks noGrp="1"/>
          </p:cNvSpPr>
          <p:nvPr>
            <p:ph type="title"/>
          </p:nvPr>
        </p:nvSpPr>
        <p:spPr>
          <a:xfrm>
            <a:off x="324000" y="211574"/>
            <a:ext cx="8496150" cy="415490"/>
          </a:xfrm>
        </p:spPr>
        <p:txBody>
          <a:bodyPr/>
          <a:lstStyle/>
          <a:p>
            <a:pPr algn="ctr"/>
            <a:r>
              <a:rPr lang="en-US" dirty="0"/>
              <a:t>tower 11 &amp; 12 pre bookings open: Buil to suit 80+ MW IT Capacity </a:t>
            </a:r>
          </a:p>
        </p:txBody>
      </p:sp>
      <p:pic>
        <p:nvPicPr>
          <p:cNvPr id="1026" name="Picture 2">
            <a:extLst>
              <a:ext uri="{FF2B5EF4-FFF2-40B4-BE49-F238E27FC236}">
                <a16:creationId xmlns:a16="http://schemas.microsoft.com/office/drawing/2014/main" id="{8798E2C8-58B1-E30E-7B2F-E3E65D38A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25878" y="602350"/>
            <a:ext cx="7002312" cy="393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1064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2C8E4B-247B-6BB3-42C5-9204DEDEC2B0}"/>
              </a:ext>
            </a:extLst>
          </p:cNvPr>
          <p:cNvPicPr>
            <a:picLocks noChangeAspect="1"/>
          </p:cNvPicPr>
          <p:nvPr/>
        </p:nvPicPr>
        <p:blipFill rotWithShape="1">
          <a:blip r:embed="rId2"/>
          <a:srcRect b="5760"/>
          <a:stretch/>
        </p:blipFill>
        <p:spPr>
          <a:xfrm>
            <a:off x="4572000" y="2982756"/>
            <a:ext cx="4248149" cy="1749582"/>
          </a:xfrm>
          <a:prstGeom prst="rect">
            <a:avLst/>
          </a:prstGeom>
        </p:spPr>
      </p:pic>
      <p:pic>
        <p:nvPicPr>
          <p:cNvPr id="55" name="Picture 46" descr="Diagram, schematic&#10;&#10;Description automatically generated">
            <a:extLst>
              <a:ext uri="{FF2B5EF4-FFF2-40B4-BE49-F238E27FC236}">
                <a16:creationId xmlns:a16="http://schemas.microsoft.com/office/drawing/2014/main" id="{773DA7E8-5050-C488-4623-8914DE31C91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4585450" y="1001249"/>
            <a:ext cx="4234549" cy="1861592"/>
          </a:xfrm>
          <a:prstGeom prst="rect">
            <a:avLst/>
          </a:prstGeom>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525F2AB3-F2A4-0DCF-0B8B-38245623A4A3}"/>
              </a:ext>
            </a:extLst>
          </p:cNvPr>
          <p:cNvSpPr txBox="1"/>
          <p:nvPr/>
        </p:nvSpPr>
        <p:spPr>
          <a:xfrm>
            <a:off x="324000" y="987425"/>
            <a:ext cx="3737012" cy="830997"/>
          </a:xfrm>
          <a:prstGeom prst="rect">
            <a:avLst/>
          </a:prstGeom>
          <a:noFill/>
        </p:spPr>
        <p:txBody>
          <a:bodyPr wrap="square" rtlCol="0">
            <a:spAutoFit/>
          </a:bodyPr>
          <a:lstStyle/>
          <a:p>
            <a:pPr marL="0" marR="0" lvl="0" indent="0" algn="l" defTabSz="914378"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prstClr val="white"/>
                </a:solidFill>
                <a:effectLst/>
                <a:uLnTx/>
                <a:uFillTx/>
                <a:latin typeface="Trebuchet MS"/>
                <a:ea typeface="Times New Roman" panose="02020603050405020304" pitchFamily="18" charset="0"/>
                <a:cs typeface="Arial" panose="020B0604020202020204" pitchFamily="34" charset="0"/>
              </a:rPr>
              <a:t>Interconnected DC towers in the campus via fibre Cross Connect offering uniform network access for application hosted in any of the towers. And four POE for each towers for external telecom fibres</a:t>
            </a:r>
            <a:endParaRPr kumimoji="0" lang="en-GB" altLang="en-US" sz="1200" b="0" i="0" u="none" strike="noStrike" kern="1200" cap="none" spc="0" normalizeH="0" baseline="0" noProof="0">
              <a:ln>
                <a:noFill/>
              </a:ln>
              <a:solidFill>
                <a:prstClr val="white"/>
              </a:solidFill>
              <a:effectLst/>
              <a:uLnTx/>
              <a:uFillTx/>
              <a:latin typeface="Trebuchet MS"/>
              <a:ea typeface="+mn-ea"/>
              <a:cs typeface="+mn-cs"/>
            </a:endParaRPr>
          </a:p>
        </p:txBody>
      </p:sp>
      <p:graphicFrame>
        <p:nvGraphicFramePr>
          <p:cNvPr id="4" name="Diagram 3">
            <a:extLst>
              <a:ext uri="{FF2B5EF4-FFF2-40B4-BE49-F238E27FC236}">
                <a16:creationId xmlns:a16="http://schemas.microsoft.com/office/drawing/2014/main" id="{BB82F6F2-6A79-D17D-44DD-F0CCDCBB07F9}"/>
              </a:ext>
            </a:extLst>
          </p:cNvPr>
          <p:cNvGraphicFramePr/>
          <p:nvPr/>
        </p:nvGraphicFramePr>
        <p:xfrm>
          <a:off x="476400" y="1822426"/>
          <a:ext cx="3448930" cy="3109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4">
            <a:extLst>
              <a:ext uri="{FF2B5EF4-FFF2-40B4-BE49-F238E27FC236}">
                <a16:creationId xmlns:a16="http://schemas.microsoft.com/office/drawing/2014/main" id="{0B123512-2BD7-1157-6F8D-8EAEED4971E0}"/>
              </a:ext>
            </a:extLst>
          </p:cNvPr>
          <p:cNvSpPr>
            <a:spLocks noGrp="1"/>
          </p:cNvSpPr>
          <p:nvPr>
            <p:ph type="title"/>
          </p:nvPr>
        </p:nvSpPr>
        <p:spPr>
          <a:xfrm>
            <a:off x="324000" y="211574"/>
            <a:ext cx="8496150" cy="415490"/>
          </a:xfrm>
        </p:spPr>
        <p:txBody>
          <a:bodyPr/>
          <a:lstStyle/>
          <a:p>
            <a:r>
              <a:rPr lang="en-GB" dirty="0"/>
              <a:t>IN CAMPUS</a:t>
            </a:r>
            <a:r>
              <a:rPr lang="en-US" dirty="0"/>
              <a:t> Connectivity</a:t>
            </a:r>
          </a:p>
        </p:txBody>
      </p:sp>
    </p:spTree>
    <p:extLst>
      <p:ext uri="{BB962C8B-B14F-4D97-AF65-F5344CB8AC3E}">
        <p14:creationId xmlns:p14="http://schemas.microsoft.com/office/powerpoint/2010/main" val="404412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74F4E50-F308-6674-FFAA-AB89DE6DB75E}"/>
              </a:ext>
            </a:extLst>
          </p:cNvPr>
          <p:cNvSpPr/>
          <p:nvPr/>
        </p:nvSpPr>
        <p:spPr>
          <a:xfrm>
            <a:off x="4571012" y="983474"/>
            <a:ext cx="1414953" cy="2596438"/>
          </a:xfrm>
          <a:prstGeom prst="rect">
            <a:avLst/>
          </a:prstGeom>
          <a:solidFill>
            <a:srgbClr val="0070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24" name="Rectangle 23">
            <a:extLst>
              <a:ext uri="{FF2B5EF4-FFF2-40B4-BE49-F238E27FC236}">
                <a16:creationId xmlns:a16="http://schemas.microsoft.com/office/drawing/2014/main" id="{04F749AF-B4A2-7BF3-83F8-782F12BA8ADB}"/>
              </a:ext>
            </a:extLst>
          </p:cNvPr>
          <p:cNvSpPr/>
          <p:nvPr/>
        </p:nvSpPr>
        <p:spPr>
          <a:xfrm>
            <a:off x="7406987" y="983474"/>
            <a:ext cx="1414953" cy="2596438"/>
          </a:xfrm>
          <a:prstGeom prst="rect">
            <a:avLst/>
          </a:prstGeom>
          <a:solidFill>
            <a:srgbClr val="0070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12" name="Title 11">
            <a:extLst>
              <a:ext uri="{FF2B5EF4-FFF2-40B4-BE49-F238E27FC236}">
                <a16:creationId xmlns:a16="http://schemas.microsoft.com/office/drawing/2014/main" id="{B0709015-5860-233B-A5D2-B2213CF0461B}"/>
              </a:ext>
            </a:extLst>
          </p:cNvPr>
          <p:cNvSpPr>
            <a:spLocks noGrp="1"/>
          </p:cNvSpPr>
          <p:nvPr>
            <p:ph type="title"/>
          </p:nvPr>
        </p:nvSpPr>
        <p:spPr>
          <a:xfrm>
            <a:off x="324000" y="211574"/>
            <a:ext cx="8496150" cy="415490"/>
          </a:xfrm>
        </p:spPr>
        <p:txBody>
          <a:bodyPr vert="horz" wrap="square" lIns="0" tIns="45715" rIns="91428" bIns="45715" rtlCol="0" anchor="ctr">
            <a:spAutoFit/>
          </a:bodyPr>
          <a:lstStyle/>
          <a:p>
            <a:r>
              <a:rPr lang="en-IN" dirty="0"/>
              <a:t>ENHANCED SECURITY</a:t>
            </a:r>
          </a:p>
        </p:txBody>
      </p:sp>
      <p:sp>
        <p:nvSpPr>
          <p:cNvPr id="2" name="Rounded Rectangle 1">
            <a:extLst>
              <a:ext uri="{FF2B5EF4-FFF2-40B4-BE49-F238E27FC236}">
                <a16:creationId xmlns:a16="http://schemas.microsoft.com/office/drawing/2014/main" id="{443FF952-8EDD-B85B-F259-B3DB999C4CC2}"/>
              </a:ext>
            </a:extLst>
          </p:cNvPr>
          <p:cNvSpPr/>
          <p:nvPr/>
        </p:nvSpPr>
        <p:spPr>
          <a:xfrm>
            <a:off x="0" y="3595288"/>
            <a:ext cx="9144000" cy="1560242"/>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pic>
        <p:nvPicPr>
          <p:cNvPr id="9" name="Picture 2" descr="TC Technotronic Ltd | Perimeter security systems">
            <a:extLst>
              <a:ext uri="{FF2B5EF4-FFF2-40B4-BE49-F238E27FC236}">
                <a16:creationId xmlns:a16="http://schemas.microsoft.com/office/drawing/2014/main" id="{BA1BAA26-7941-0E7A-4BAA-5F37D6942E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974" y="3795821"/>
            <a:ext cx="148780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UVSS &amp; LPRS | Under Vehicle Surveillance System | Under Vehicle Inspection  System">
            <a:extLst>
              <a:ext uri="{FF2B5EF4-FFF2-40B4-BE49-F238E27FC236}">
                <a16:creationId xmlns:a16="http://schemas.microsoft.com/office/drawing/2014/main" id="{E2D1E7FB-D949-D2DB-2CD5-351807F4E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4411" y="3795821"/>
            <a:ext cx="159704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utomatic Road Blockers - Auto Mate Systems Ltd.">
            <a:extLst>
              <a:ext uri="{FF2B5EF4-FFF2-40B4-BE49-F238E27FC236}">
                <a16:creationId xmlns:a16="http://schemas.microsoft.com/office/drawing/2014/main" id="{1D973A49-355F-22B4-548B-6B5E4EA684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7894" y="3795821"/>
            <a:ext cx="144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2459A63-5277-42E3-0D4A-337010B5DD75}"/>
              </a:ext>
            </a:extLst>
          </p:cNvPr>
          <p:cNvSpPr txBox="1"/>
          <p:nvPr/>
        </p:nvSpPr>
        <p:spPr>
          <a:xfrm>
            <a:off x="323851" y="992222"/>
            <a:ext cx="1329738" cy="472407"/>
          </a:xfrm>
          <a:prstGeom prst="rect">
            <a:avLst/>
          </a:prstGeom>
          <a:noFill/>
        </p:spPr>
        <p:txBody>
          <a:bodyPr wrap="square" rtlCol="0">
            <a:spAutoFit/>
          </a:bodyPr>
          <a:lstStyle>
            <a:defPPr>
              <a:defRPr lang="en-US"/>
            </a:defPPr>
            <a:lvl1pPr>
              <a:defRPr sz="1200" b="1">
                <a:solidFill>
                  <a:srgbClr val="BED730"/>
                </a:solidFill>
              </a:defRPr>
            </a:lvl1pPr>
          </a:lstStyle>
          <a:p>
            <a:r>
              <a:rPr lang="en-US" dirty="0">
                <a:latin typeface="Trebuchet MS" panose="020B0703020202090204" pitchFamily="34" charset="0"/>
              </a:rPr>
              <a:t>K8 Rated </a:t>
            </a:r>
          </a:p>
          <a:p>
            <a:r>
              <a:rPr lang="en-US" dirty="0">
                <a:latin typeface="Trebuchet MS" panose="020B0703020202090204" pitchFamily="34" charset="0"/>
              </a:rPr>
              <a:t>Boundary Wall</a:t>
            </a:r>
          </a:p>
        </p:txBody>
      </p:sp>
      <p:sp>
        <p:nvSpPr>
          <p:cNvPr id="21" name="TextBox 20">
            <a:extLst>
              <a:ext uri="{FF2B5EF4-FFF2-40B4-BE49-F238E27FC236}">
                <a16:creationId xmlns:a16="http://schemas.microsoft.com/office/drawing/2014/main" id="{6E7EF161-0923-95A9-110B-DD25F97B3303}"/>
              </a:ext>
            </a:extLst>
          </p:cNvPr>
          <p:cNvSpPr txBox="1"/>
          <p:nvPr/>
        </p:nvSpPr>
        <p:spPr>
          <a:xfrm>
            <a:off x="323850" y="1464629"/>
            <a:ext cx="1337052" cy="923330"/>
          </a:xfrm>
          <a:prstGeom prst="rect">
            <a:avLst/>
          </a:prstGeom>
          <a:noFill/>
        </p:spPr>
        <p:txBody>
          <a:bodyPr wrap="square" rtlCol="0">
            <a:spAutoFit/>
          </a:bodyPr>
          <a:lstStyle/>
          <a:p>
            <a:pPr lvl="0"/>
            <a:r>
              <a:rPr lang="en-US" sz="900">
                <a:solidFill>
                  <a:schemeClr val="bg1"/>
                </a:solidFill>
                <a:latin typeface="Trebuchet MS" panose="020B0703020202090204" pitchFamily="34" charset="0"/>
                <a:cs typeface="Calibri" panose="020F0502020204030204" pitchFamily="34" charset="0"/>
              </a:rPr>
              <a:t>Anti-Terrorism/Force Protection (ATFP) US DOS standard; </a:t>
            </a:r>
            <a:r>
              <a:rPr lang="en-IN" sz="900" u="none" strike="noStrike">
                <a:solidFill>
                  <a:schemeClr val="bg1"/>
                </a:solidFill>
                <a:effectLst/>
                <a:latin typeface="Trebuchet MS" panose="020B0703020202090204" pitchFamily="34" charset="0"/>
                <a:cs typeface="Calibri" panose="020F0502020204030204" pitchFamily="34" charset="0"/>
              </a:rPr>
              <a:t>designed to stop a 15000-pound vehicle at 40MPH</a:t>
            </a:r>
            <a:endParaRPr lang="en-IN" sz="900">
              <a:solidFill>
                <a:schemeClr val="bg1">
                  <a:lumMod val="95000"/>
                </a:schemeClr>
              </a:solidFill>
              <a:latin typeface="Trebuchet MS" panose="020B0703020202090204" pitchFamily="34" charset="0"/>
            </a:endParaRPr>
          </a:p>
        </p:txBody>
      </p:sp>
      <p:sp>
        <p:nvSpPr>
          <p:cNvPr id="62" name="Rectangle 61">
            <a:extLst>
              <a:ext uri="{FF2B5EF4-FFF2-40B4-BE49-F238E27FC236}">
                <a16:creationId xmlns:a16="http://schemas.microsoft.com/office/drawing/2014/main" id="{70FDF157-AF94-5701-6112-D91BA4131276}"/>
              </a:ext>
            </a:extLst>
          </p:cNvPr>
          <p:cNvSpPr/>
          <p:nvPr/>
        </p:nvSpPr>
        <p:spPr>
          <a:xfrm>
            <a:off x="1738008" y="983474"/>
            <a:ext cx="1414953" cy="2596438"/>
          </a:xfrm>
          <a:prstGeom prst="rect">
            <a:avLst/>
          </a:prstGeom>
          <a:solidFill>
            <a:srgbClr val="0070C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44" name="TextBox 43">
            <a:extLst>
              <a:ext uri="{FF2B5EF4-FFF2-40B4-BE49-F238E27FC236}">
                <a16:creationId xmlns:a16="http://schemas.microsoft.com/office/drawing/2014/main" id="{35A90D81-5C47-8498-1066-51F8D4BE63C7}"/>
              </a:ext>
            </a:extLst>
          </p:cNvPr>
          <p:cNvSpPr txBox="1"/>
          <p:nvPr/>
        </p:nvSpPr>
        <p:spPr>
          <a:xfrm>
            <a:off x="1733988" y="992222"/>
            <a:ext cx="1341257" cy="472407"/>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Truck </a:t>
            </a:r>
          </a:p>
          <a:p>
            <a:r>
              <a:rPr lang="en-IN">
                <a:latin typeface="Trebuchet MS" panose="020B0703020202090204" pitchFamily="34" charset="0"/>
              </a:rPr>
              <a:t>Rejection</a:t>
            </a:r>
          </a:p>
        </p:txBody>
      </p:sp>
      <p:sp>
        <p:nvSpPr>
          <p:cNvPr id="45" name="TextBox 44">
            <a:extLst>
              <a:ext uri="{FF2B5EF4-FFF2-40B4-BE49-F238E27FC236}">
                <a16:creationId xmlns:a16="http://schemas.microsoft.com/office/drawing/2014/main" id="{03CD0103-B816-6D6F-0C46-48A0A5EB6B8D}"/>
              </a:ext>
            </a:extLst>
          </p:cNvPr>
          <p:cNvSpPr txBox="1"/>
          <p:nvPr/>
        </p:nvSpPr>
        <p:spPr>
          <a:xfrm>
            <a:off x="1741301" y="1464629"/>
            <a:ext cx="1327390" cy="1061829"/>
          </a:xfrm>
          <a:prstGeom prst="rect">
            <a:avLst/>
          </a:prstGeom>
          <a:noFill/>
        </p:spPr>
        <p:txBody>
          <a:bodyPr wrap="square" rtlCol="0">
            <a:spAutoFit/>
          </a:bodyPr>
          <a:lstStyle>
            <a:defPPr>
              <a:defRPr lang="en-US"/>
            </a:defPPr>
            <a:lvl1pPr marL="171450" lvl="0" indent="-171450">
              <a:buFont typeface="Arial" panose="020B0604020202020204" pitchFamily="34" charset="0"/>
              <a:buChar char="•"/>
              <a:defRPr sz="900">
                <a:solidFill>
                  <a:schemeClr val="bg1"/>
                </a:solidFill>
                <a:latin typeface="Calibri" panose="020F0502020204030204" pitchFamily="34" charset="0"/>
                <a:cs typeface="Calibri" panose="020F0502020204030204" pitchFamily="34" charset="0"/>
              </a:defRPr>
            </a:lvl1pPr>
          </a:lstStyle>
          <a:p>
            <a:pPr marL="0" indent="0">
              <a:buNone/>
            </a:pPr>
            <a:r>
              <a:rPr lang="en-IN">
                <a:latin typeface="Trebuchet MS" panose="020B0703020202090204" pitchFamily="34" charset="0"/>
              </a:rPr>
              <a:t>The truck entry path is designed in a way unauthorised trucks are rejected and exited without entering the compound</a:t>
            </a:r>
          </a:p>
        </p:txBody>
      </p:sp>
      <p:sp>
        <p:nvSpPr>
          <p:cNvPr id="46" name="TextBox 45">
            <a:extLst>
              <a:ext uri="{FF2B5EF4-FFF2-40B4-BE49-F238E27FC236}">
                <a16:creationId xmlns:a16="http://schemas.microsoft.com/office/drawing/2014/main" id="{82C78154-42D0-0342-2080-1D01489F2C38}"/>
              </a:ext>
            </a:extLst>
          </p:cNvPr>
          <p:cNvSpPr txBox="1"/>
          <p:nvPr/>
        </p:nvSpPr>
        <p:spPr>
          <a:xfrm>
            <a:off x="5994336" y="992222"/>
            <a:ext cx="1350032" cy="830997"/>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Perimeter intrusion detection system (PIDS) </a:t>
            </a:r>
          </a:p>
        </p:txBody>
      </p:sp>
      <p:sp>
        <p:nvSpPr>
          <p:cNvPr id="47" name="TextBox 46">
            <a:extLst>
              <a:ext uri="{FF2B5EF4-FFF2-40B4-BE49-F238E27FC236}">
                <a16:creationId xmlns:a16="http://schemas.microsoft.com/office/drawing/2014/main" id="{789C0226-9411-562C-9E54-0C7EEE7DB97D}"/>
              </a:ext>
            </a:extLst>
          </p:cNvPr>
          <p:cNvSpPr txBox="1"/>
          <p:nvPr/>
        </p:nvSpPr>
        <p:spPr>
          <a:xfrm>
            <a:off x="5994336" y="1823803"/>
            <a:ext cx="1331775" cy="1759456"/>
          </a:xfrm>
          <a:prstGeom prst="rect">
            <a:avLst/>
          </a:prstGeom>
          <a:noFill/>
        </p:spPr>
        <p:txBody>
          <a:bodyPr wrap="square" rtlCol="0">
            <a:spAutoFit/>
          </a:bodyPr>
          <a:lstStyle>
            <a:defPPr>
              <a:defRPr lang="en-US"/>
            </a:defPPr>
            <a:lvl1pPr lvl="0" algn="ctr">
              <a:defRPr sz="900">
                <a:solidFill>
                  <a:schemeClr val="bg1">
                    <a:lumMod val="95000"/>
                  </a:schemeClr>
                </a:solidFill>
              </a:defRPr>
            </a:lvl1pPr>
          </a:lstStyle>
          <a:p>
            <a:pPr marL="90488" lvl="1" indent="-90488">
              <a:spcAft>
                <a:spcPts val="400"/>
              </a:spcAft>
              <a:buFont typeface="Arial" panose="020B0604020202020204" pitchFamily="34" charset="0"/>
              <a:buChar char="•"/>
            </a:pPr>
            <a:r>
              <a:rPr lang="en-IN" sz="700">
                <a:solidFill>
                  <a:schemeClr val="bg1"/>
                </a:solidFill>
                <a:latin typeface="Trebuchet MS" panose="020B0703020202090204" pitchFamily="34" charset="0"/>
                <a:cs typeface="Calibri" panose="020F0502020204030204" pitchFamily="34" charset="0"/>
              </a:rPr>
              <a:t>Electric pulse, gives a non-hazardous shock to people trying to climb to disable them and give alarm with the incident location.   </a:t>
            </a:r>
          </a:p>
          <a:p>
            <a:pPr marL="90488" lvl="1" indent="-90488">
              <a:spcAft>
                <a:spcPts val="400"/>
              </a:spcAft>
              <a:buFont typeface="Arial" panose="020B0604020202020204" pitchFamily="34" charset="0"/>
              <a:buChar char="•"/>
            </a:pPr>
            <a:r>
              <a:rPr lang="en-IN" sz="700">
                <a:solidFill>
                  <a:schemeClr val="bg1"/>
                </a:solidFill>
                <a:latin typeface="Trebuchet MS" panose="020B0703020202090204" pitchFamily="34" charset="0"/>
                <a:cs typeface="Calibri" panose="020F0502020204030204" pitchFamily="34" charset="0"/>
              </a:rPr>
              <a:t>Integrated with CCTV system – fixed zoom camera immediately takes images, PTZ will turn towards the incident area, with popup alert, audible alarm, email alert, and SMS to security officers</a:t>
            </a:r>
          </a:p>
        </p:txBody>
      </p:sp>
      <p:sp>
        <p:nvSpPr>
          <p:cNvPr id="48" name="TextBox 47">
            <a:extLst>
              <a:ext uri="{FF2B5EF4-FFF2-40B4-BE49-F238E27FC236}">
                <a16:creationId xmlns:a16="http://schemas.microsoft.com/office/drawing/2014/main" id="{2B13C80F-A8DC-E4AB-FC40-F7B330BE2341}"/>
              </a:ext>
            </a:extLst>
          </p:cNvPr>
          <p:cNvSpPr txBox="1"/>
          <p:nvPr/>
        </p:nvSpPr>
        <p:spPr>
          <a:xfrm>
            <a:off x="4572000" y="992222"/>
            <a:ext cx="1342900" cy="661370"/>
          </a:xfrm>
          <a:prstGeom prst="rect">
            <a:avLst/>
          </a:prstGeom>
          <a:noFill/>
        </p:spPr>
        <p:txBody>
          <a:bodyPr wrap="square" rtlCol="0">
            <a:spAutoFit/>
          </a:bodyPr>
          <a:lstStyle>
            <a:defPPr>
              <a:defRPr lang="en-US"/>
            </a:defPPr>
            <a:lvl1pPr>
              <a:defRPr sz="1200" b="1">
                <a:solidFill>
                  <a:srgbClr val="BED730"/>
                </a:solidFill>
              </a:defRPr>
            </a:lvl1pPr>
          </a:lstStyle>
          <a:p>
            <a:r>
              <a:rPr lang="en-US">
                <a:latin typeface="Trebuchet MS" panose="020B0703020202090204" pitchFamily="34" charset="0"/>
              </a:rPr>
              <a:t>Under Vehicle Surveillance System (UVSS)</a:t>
            </a:r>
          </a:p>
        </p:txBody>
      </p:sp>
      <p:sp>
        <p:nvSpPr>
          <p:cNvPr id="49" name="TextBox 48">
            <a:extLst>
              <a:ext uri="{FF2B5EF4-FFF2-40B4-BE49-F238E27FC236}">
                <a16:creationId xmlns:a16="http://schemas.microsoft.com/office/drawing/2014/main" id="{3B7BAA5F-2D04-4DCC-2E40-536AAA4BEEF2}"/>
              </a:ext>
            </a:extLst>
          </p:cNvPr>
          <p:cNvSpPr txBox="1"/>
          <p:nvPr/>
        </p:nvSpPr>
        <p:spPr>
          <a:xfrm>
            <a:off x="4572000" y="1659203"/>
            <a:ext cx="1344138" cy="1754326"/>
          </a:xfrm>
          <a:prstGeom prst="rect">
            <a:avLst/>
          </a:prstGeom>
          <a:noFill/>
        </p:spPr>
        <p:txBody>
          <a:bodyPr wrap="square" lIns="91440" tIns="45720" rIns="91440" bIns="45720" rtlCol="0" anchor="t">
            <a:spAutoFit/>
          </a:bodyPr>
          <a:lstStyle>
            <a:defPPr>
              <a:defRPr lang="en-US"/>
            </a:defPPr>
            <a:lvl1pPr lvl="0" algn="ctr">
              <a:defRPr sz="900">
                <a:solidFill>
                  <a:schemeClr val="bg1">
                    <a:lumMod val="95000"/>
                  </a:schemeClr>
                </a:solidFill>
              </a:defRPr>
            </a:lvl1pPr>
          </a:lstStyle>
          <a:p>
            <a:pPr marL="0" lvl="1"/>
            <a:r>
              <a:rPr lang="en-US" sz="900">
                <a:solidFill>
                  <a:schemeClr val="bg1"/>
                </a:solidFill>
                <a:latin typeface="Trebuchet MS" panose="020B0703020202090204" pitchFamily="34" charset="0"/>
                <a:cs typeface="Calibri" panose="020F0502020204030204" pitchFamily="34" charset="0"/>
              </a:rPr>
              <a:t>Provides automatic vehicle inspection, real-time monitoring, threat detection, image archiving, and integration with other security systems to enhance security protocols by thoroughly inspecting and capturing high-resolution images</a:t>
            </a:r>
            <a:endParaRPr lang="en-IN" sz="900">
              <a:solidFill>
                <a:schemeClr val="bg1"/>
              </a:solidFill>
              <a:latin typeface="Trebuchet MS" panose="020B070302020209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86A15095-9C61-890C-51EE-4BD940AAE73C}"/>
              </a:ext>
            </a:extLst>
          </p:cNvPr>
          <p:cNvSpPr txBox="1"/>
          <p:nvPr/>
        </p:nvSpPr>
        <p:spPr>
          <a:xfrm>
            <a:off x="3132674" y="992222"/>
            <a:ext cx="1356234" cy="472407"/>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Automatic </a:t>
            </a:r>
          </a:p>
          <a:p>
            <a:r>
              <a:rPr lang="en-IN">
                <a:latin typeface="Trebuchet MS" panose="020B0703020202090204" pitchFamily="34" charset="0"/>
              </a:rPr>
              <a:t>Road Blocker</a:t>
            </a:r>
          </a:p>
        </p:txBody>
      </p:sp>
      <p:sp>
        <p:nvSpPr>
          <p:cNvPr id="51" name="TextBox 50">
            <a:extLst>
              <a:ext uri="{FF2B5EF4-FFF2-40B4-BE49-F238E27FC236}">
                <a16:creationId xmlns:a16="http://schemas.microsoft.com/office/drawing/2014/main" id="{4026AEE0-BDBC-3F6F-C9A6-802623E193CF}"/>
              </a:ext>
            </a:extLst>
          </p:cNvPr>
          <p:cNvSpPr txBox="1"/>
          <p:nvPr/>
        </p:nvSpPr>
        <p:spPr>
          <a:xfrm>
            <a:off x="3154345" y="1464629"/>
            <a:ext cx="1319850" cy="1338828"/>
          </a:xfrm>
          <a:prstGeom prst="rect">
            <a:avLst/>
          </a:prstGeom>
          <a:noFill/>
        </p:spPr>
        <p:txBody>
          <a:bodyPr wrap="square" rtlCol="0">
            <a:spAutoFit/>
          </a:bodyPr>
          <a:lstStyle>
            <a:defPPr>
              <a:defRPr lang="en-US"/>
            </a:defPPr>
            <a:lvl1pPr lvl="0" algn="ctr">
              <a:defRPr sz="900">
                <a:solidFill>
                  <a:schemeClr val="bg1">
                    <a:lumMod val="95000"/>
                  </a:schemeClr>
                </a:solidFill>
              </a:defRPr>
            </a:lvl1pPr>
          </a:lstStyle>
          <a:p>
            <a:pPr marL="0" lvl="1"/>
            <a:r>
              <a:rPr lang="en-IN" sz="900">
                <a:solidFill>
                  <a:schemeClr val="bg1"/>
                </a:solidFill>
                <a:latin typeface="Trebuchet MS" panose="020B0703020202090204" pitchFamily="34" charset="0"/>
                <a:cs typeface="Calibri" panose="020F0502020204030204" pitchFamily="34" charset="0"/>
              </a:rPr>
              <a:t>K8 rated road blocker - manually operated once the UVSS clears the vehicle.  Can also be automated once the UVSS system completes the vehicle scan and found normal</a:t>
            </a:r>
          </a:p>
        </p:txBody>
      </p:sp>
      <p:sp>
        <p:nvSpPr>
          <p:cNvPr id="23" name="TextBox 22">
            <a:extLst>
              <a:ext uri="{FF2B5EF4-FFF2-40B4-BE49-F238E27FC236}">
                <a16:creationId xmlns:a16="http://schemas.microsoft.com/office/drawing/2014/main" id="{38BD6630-0AED-B7BD-69C6-7AE2BABF4C46}"/>
              </a:ext>
            </a:extLst>
          </p:cNvPr>
          <p:cNvSpPr txBox="1"/>
          <p:nvPr/>
        </p:nvSpPr>
        <p:spPr>
          <a:xfrm>
            <a:off x="7405992" y="992222"/>
            <a:ext cx="1325636" cy="646331"/>
          </a:xfrm>
          <a:prstGeom prst="rect">
            <a:avLst/>
          </a:prstGeom>
          <a:noFill/>
        </p:spPr>
        <p:txBody>
          <a:bodyPr wrap="square" rtlCol="0">
            <a:spAutoFit/>
          </a:bodyPr>
          <a:lstStyle>
            <a:defPPr>
              <a:defRPr lang="en-US"/>
            </a:defPPr>
            <a:lvl1pPr>
              <a:defRPr sz="1200" b="1">
                <a:solidFill>
                  <a:srgbClr val="BED730"/>
                </a:solidFill>
              </a:defRPr>
            </a:lvl1pPr>
          </a:lstStyle>
          <a:p>
            <a:r>
              <a:rPr lang="en-IN">
                <a:latin typeface="Trebuchet MS" panose="020B0703020202090204" pitchFamily="34" charset="0"/>
              </a:rPr>
              <a:t>Advanced Security Software</a:t>
            </a:r>
          </a:p>
        </p:txBody>
      </p:sp>
      <p:sp>
        <p:nvSpPr>
          <p:cNvPr id="27" name="TextBox 26">
            <a:extLst>
              <a:ext uri="{FF2B5EF4-FFF2-40B4-BE49-F238E27FC236}">
                <a16:creationId xmlns:a16="http://schemas.microsoft.com/office/drawing/2014/main" id="{A5F3C779-F821-AFE9-90AD-D70C0E653AA7}"/>
              </a:ext>
            </a:extLst>
          </p:cNvPr>
          <p:cNvSpPr txBox="1"/>
          <p:nvPr/>
        </p:nvSpPr>
        <p:spPr>
          <a:xfrm>
            <a:off x="7415358" y="1639934"/>
            <a:ext cx="1404348" cy="1661993"/>
          </a:xfrm>
          <a:prstGeom prst="rect">
            <a:avLst/>
          </a:prstGeom>
          <a:noFill/>
        </p:spPr>
        <p:txBody>
          <a:bodyPr wrap="square" rtlCol="0">
            <a:spAutoFit/>
          </a:bodyPr>
          <a:lstStyle>
            <a:defPPr>
              <a:defRPr lang="en-US"/>
            </a:defPPr>
            <a:lvl1pPr lvl="0" algn="ctr">
              <a:defRPr sz="900">
                <a:solidFill>
                  <a:schemeClr val="bg1">
                    <a:lumMod val="95000"/>
                  </a:schemeClr>
                </a:solidFill>
              </a:defRPr>
            </a:lvl1pPr>
          </a:lstStyle>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Video Analytics</a:t>
            </a:r>
          </a:p>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Facial Recognition</a:t>
            </a:r>
          </a:p>
          <a:p>
            <a:pPr marL="85725" lvl="1" indent="-85725">
              <a:buFont typeface="Arial" panose="020B0604020202020204" pitchFamily="34" charset="0"/>
              <a:buChar char="•"/>
            </a:pPr>
            <a:r>
              <a:rPr lang="en-US" sz="900">
                <a:solidFill>
                  <a:schemeClr val="bg1"/>
                </a:solidFill>
                <a:latin typeface="Trebuchet MS" panose="020B0703020202090204" pitchFamily="34" charset="0"/>
                <a:cs typeface="Calibri" panose="020F0502020204030204" pitchFamily="34" charset="0"/>
              </a:rPr>
              <a:t>Integrated access and visitor management</a:t>
            </a:r>
          </a:p>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Realtime access control dashboard</a:t>
            </a:r>
          </a:p>
          <a:p>
            <a:pPr marL="85725" lvl="1" indent="-85725">
              <a:buFont typeface="Arial" panose="020B0604020202020204" pitchFamily="34" charset="0"/>
              <a:buChar char="•"/>
            </a:pPr>
            <a:r>
              <a:rPr lang="en-IN" sz="900">
                <a:solidFill>
                  <a:schemeClr val="bg1"/>
                </a:solidFill>
                <a:latin typeface="Trebuchet MS" panose="020B0703020202090204" pitchFamily="34" charset="0"/>
                <a:cs typeface="Calibri" panose="020F0502020204030204" pitchFamily="34" charset="0"/>
              </a:rPr>
              <a:t>Contactless Palm Reader</a:t>
            </a:r>
          </a:p>
          <a:p>
            <a:pPr marL="0" lvl="1"/>
            <a:endParaRPr lang="en-IN" sz="1000">
              <a:solidFill>
                <a:schemeClr val="bg1"/>
              </a:solidFill>
              <a:latin typeface="Trebuchet MS" panose="020B0703020202090204" pitchFamily="34" charset="0"/>
              <a:cs typeface="Calibri" panose="020F0502020204030204" pitchFamily="34" charset="0"/>
            </a:endParaRPr>
          </a:p>
          <a:p>
            <a:pPr marL="0" lvl="1"/>
            <a:endParaRPr lang="en-IN" sz="1000">
              <a:solidFill>
                <a:schemeClr val="bg1"/>
              </a:solidFill>
              <a:latin typeface="Trebuchet MS" panose="020B0703020202090204" pitchFamily="34" charset="0"/>
              <a:cs typeface="Calibri" panose="020F0502020204030204" pitchFamily="34" charset="0"/>
            </a:endParaRPr>
          </a:p>
          <a:p>
            <a:pPr marL="0" lvl="1"/>
            <a:endParaRPr lang="en-IN" sz="1000">
              <a:solidFill>
                <a:schemeClr val="bg1"/>
              </a:solidFill>
              <a:latin typeface="Trebuchet MS" panose="020B070302020209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31EE5CB2-C322-D563-DEC4-67DDE25DCFAD}"/>
              </a:ext>
            </a:extLst>
          </p:cNvPr>
          <p:cNvPicPr>
            <a:picLocks noChangeAspect="1"/>
          </p:cNvPicPr>
          <p:nvPr/>
        </p:nvPicPr>
        <p:blipFill>
          <a:blip r:embed="rId6"/>
          <a:stretch>
            <a:fillRect/>
          </a:stretch>
        </p:blipFill>
        <p:spPr>
          <a:xfrm>
            <a:off x="335070" y="3717023"/>
            <a:ext cx="1206307" cy="1158798"/>
          </a:xfrm>
          <a:prstGeom prst="rect">
            <a:avLst/>
          </a:prstGeom>
        </p:spPr>
      </p:pic>
      <p:pic>
        <p:nvPicPr>
          <p:cNvPr id="32" name="Picture 2" descr="How Facial Recognition Systems Work? | by Shiv Vignesh | Analytics Vidhya |  Medium">
            <a:extLst>
              <a:ext uri="{FF2B5EF4-FFF2-40B4-BE49-F238E27FC236}">
                <a16:creationId xmlns:a16="http://schemas.microsoft.com/office/drawing/2014/main" id="{66ABEEC1-5F16-75BC-4867-906B6AB4A3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8810" y="3795821"/>
            <a:ext cx="120666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IDEMIA MorphoWave - Arana Security">
            <a:extLst>
              <a:ext uri="{FF2B5EF4-FFF2-40B4-BE49-F238E27FC236}">
                <a16:creationId xmlns:a16="http://schemas.microsoft.com/office/drawing/2014/main" id="{6DAAE243-2F06-5663-18BD-105ABDE29D10}"/>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2294" y="3795821"/>
            <a:ext cx="1080000" cy="1080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3A7CEC32-80FE-4A91-9825-3CAAA472D561}"/>
              </a:ext>
            </a:extLst>
          </p:cNvPr>
          <p:cNvGrpSpPr/>
          <p:nvPr/>
        </p:nvGrpSpPr>
        <p:grpSpPr>
          <a:xfrm>
            <a:off x="1738952" y="983472"/>
            <a:ext cx="5666595" cy="2596437"/>
            <a:chOff x="1738952" y="983473"/>
            <a:chExt cx="5666595" cy="2880000"/>
          </a:xfrm>
        </p:grpSpPr>
        <p:cxnSp>
          <p:nvCxnSpPr>
            <p:cNvPr id="13" name="Straight Connector 12">
              <a:extLst>
                <a:ext uri="{FF2B5EF4-FFF2-40B4-BE49-F238E27FC236}">
                  <a16:creationId xmlns:a16="http://schemas.microsoft.com/office/drawing/2014/main" id="{77715354-C8FD-2DE2-C8FB-E5BE6ED74E40}"/>
                </a:ext>
              </a:extLst>
            </p:cNvPr>
            <p:cNvCxnSpPr>
              <a:cxnSpLocks/>
            </p:cNvCxnSpPr>
            <p:nvPr/>
          </p:nvCxnSpPr>
          <p:spPr>
            <a:xfrm flipH="1">
              <a:off x="1738952" y="983473"/>
              <a:ext cx="148"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9A3DBC-8D42-DC18-B034-79CFFB8E7D6E}"/>
                </a:ext>
              </a:extLst>
            </p:cNvPr>
            <p:cNvCxnSpPr>
              <a:cxnSpLocks/>
            </p:cNvCxnSpPr>
            <p:nvPr/>
          </p:nvCxnSpPr>
          <p:spPr>
            <a:xfrm>
              <a:off x="4569304" y="983473"/>
              <a:ext cx="6039"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376722-A871-7F28-1C75-AD175D163FDE}"/>
                </a:ext>
              </a:extLst>
            </p:cNvPr>
            <p:cNvCxnSpPr>
              <a:cxnSpLocks/>
            </p:cNvCxnSpPr>
            <p:nvPr/>
          </p:nvCxnSpPr>
          <p:spPr>
            <a:xfrm>
              <a:off x="3154202" y="983473"/>
              <a:ext cx="0"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2E5F9F-525D-B613-ABE3-86EC54A8457A}"/>
                </a:ext>
              </a:extLst>
            </p:cNvPr>
            <p:cNvCxnSpPr>
              <a:cxnSpLocks/>
            </p:cNvCxnSpPr>
            <p:nvPr/>
          </p:nvCxnSpPr>
          <p:spPr>
            <a:xfrm>
              <a:off x="5990445" y="983473"/>
              <a:ext cx="0"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3E4A0CE-EE29-5287-94B7-E9E1AACA2FC2}"/>
                </a:ext>
              </a:extLst>
            </p:cNvPr>
            <p:cNvCxnSpPr>
              <a:cxnSpLocks/>
            </p:cNvCxnSpPr>
            <p:nvPr/>
          </p:nvCxnSpPr>
          <p:spPr>
            <a:xfrm>
              <a:off x="7405547" y="983473"/>
              <a:ext cx="0" cy="288000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3" name="Rectangle 2">
            <a:extLst>
              <a:ext uri="{FF2B5EF4-FFF2-40B4-BE49-F238E27FC236}">
                <a16:creationId xmlns:a16="http://schemas.microsoft.com/office/drawing/2014/main" id="{A2311F72-1F87-0FCA-B363-178A5363E6AC}"/>
              </a:ext>
            </a:extLst>
          </p:cNvPr>
          <p:cNvSpPr/>
          <p:nvPr/>
        </p:nvSpPr>
        <p:spPr>
          <a:xfrm>
            <a:off x="0" y="643123"/>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7A965A0-5BDE-792D-7560-2D8C30FAD869}"/>
              </a:ext>
            </a:extLst>
          </p:cNvPr>
          <p:cNvSpPr txBox="1"/>
          <p:nvPr/>
        </p:nvSpPr>
        <p:spPr>
          <a:xfrm>
            <a:off x="324000" y="671949"/>
            <a:ext cx="8496300" cy="276999"/>
          </a:xfrm>
          <a:prstGeom prst="rect">
            <a:avLst/>
          </a:prstGeom>
          <a:noFill/>
        </p:spPr>
        <p:txBody>
          <a:bodyPr wrap="square">
            <a:spAutoFit/>
          </a:bodyPr>
          <a:lstStyle/>
          <a:p>
            <a:pPr algn="ctr"/>
            <a:r>
              <a:rPr lang="en-US" sz="1200" i="1" dirty="0"/>
              <a:t>10-tiered physical and electronic security powered by automation and 24x7 surveillance </a:t>
            </a:r>
          </a:p>
        </p:txBody>
      </p:sp>
    </p:spTree>
    <p:extLst>
      <p:ext uri="{BB962C8B-B14F-4D97-AF65-F5344CB8AC3E}">
        <p14:creationId xmlns:p14="http://schemas.microsoft.com/office/powerpoint/2010/main" val="125740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4766126" y="1264492"/>
            <a:ext cx="4054024" cy="2614516"/>
          </a:xfrm>
          <a:prstGeom prst="rect">
            <a:avLst/>
          </a:prstGeom>
        </p:spPr>
      </p:pic>
      <p:sp>
        <p:nvSpPr>
          <p:cNvPr id="2" name="Title 1"/>
          <p:cNvSpPr>
            <a:spLocks noGrp="1"/>
          </p:cNvSpPr>
          <p:nvPr>
            <p:ph type="title"/>
          </p:nvPr>
        </p:nvSpPr>
        <p:spPr>
          <a:xfrm>
            <a:off x="324000" y="211574"/>
            <a:ext cx="8496150" cy="415490"/>
          </a:xfrm>
        </p:spPr>
        <p:txBody>
          <a:bodyPr/>
          <a:lstStyle/>
          <a:p>
            <a:r>
              <a:rPr lang="en-US" dirty="0"/>
              <a:t>ESG </a:t>
            </a:r>
            <a:r>
              <a:rPr lang="en-US" dirty="0" err="1"/>
              <a:t>FOcus</a:t>
            </a:r>
            <a:endParaRPr lang="en-US" dirty="0"/>
          </a:p>
        </p:txBody>
      </p:sp>
      <p:sp>
        <p:nvSpPr>
          <p:cNvPr id="34" name="TextBox 33"/>
          <p:cNvSpPr txBox="1"/>
          <p:nvPr/>
        </p:nvSpPr>
        <p:spPr>
          <a:xfrm>
            <a:off x="379012" y="1174902"/>
            <a:ext cx="1785767" cy="271103"/>
          </a:xfrm>
          <a:prstGeom prst="roundRect">
            <a:avLst>
              <a:gd name="adj" fmla="val 50000"/>
            </a:avLst>
          </a:prstGeom>
          <a:solidFill>
            <a:srgbClr val="BED730"/>
          </a:solidFill>
          <a:ln w="95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defTabSz="914400">
              <a:defRPr sz="1200" b="1">
                <a:solidFill>
                  <a:schemeClr val="tx1"/>
                </a:solidFill>
                <a:latin typeface="Trebuchet MS" panose="020B0603020202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100"/>
              <a:t>Data Center MEP</a:t>
            </a:r>
            <a:endParaRPr lang="en-IN" sz="1100"/>
          </a:p>
        </p:txBody>
      </p:sp>
      <p:pic>
        <p:nvPicPr>
          <p:cNvPr id="13" name="Picture 12"/>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055013" y="752184"/>
            <a:ext cx="360000" cy="360000"/>
          </a:xfrm>
          <a:prstGeom prst="rect">
            <a:avLst/>
          </a:prstGeom>
        </p:spPr>
      </p:pic>
      <p:sp>
        <p:nvSpPr>
          <p:cNvPr id="6" name="TextBox 5"/>
          <p:cNvSpPr txBox="1"/>
          <p:nvPr/>
        </p:nvSpPr>
        <p:spPr>
          <a:xfrm>
            <a:off x="343776" y="1511775"/>
            <a:ext cx="1821004" cy="810478"/>
          </a:xfrm>
          <a:prstGeom prst="rect">
            <a:avLst/>
          </a:prstGeom>
          <a:noFill/>
        </p:spPr>
        <p:txBody>
          <a:bodyPr wrap="square" rtlCol="0">
            <a:spAutoFit/>
          </a:bodyPr>
          <a:lstStyle/>
          <a:p>
            <a:pPr marL="95250" indent="-95250" defTabSz="914400">
              <a:spcAft>
                <a:spcPts val="400"/>
              </a:spcAft>
              <a:buFont typeface="Arial" panose="020B0604020202020204" pitchFamily="34" charset="0"/>
              <a:buChar char="•"/>
              <a:defRPr/>
            </a:pPr>
            <a:r>
              <a:rPr lang="en-US" sz="800" dirty="0">
                <a:solidFill>
                  <a:prstClr val="white">
                    <a:lumMod val="85000"/>
                  </a:prstClr>
                </a:solidFill>
                <a:latin typeface="Trebuchet MS" panose="020B0603020202020204"/>
              </a:rPr>
              <a:t>High efficiency for Equipment even at low utilization levels</a:t>
            </a:r>
          </a:p>
          <a:p>
            <a:pPr marL="95250" indent="-95250" defTabSz="914400">
              <a:spcAft>
                <a:spcPts val="400"/>
              </a:spcAft>
              <a:buFont typeface="Arial" panose="020B0604020202020204" pitchFamily="34" charset="0"/>
              <a:buChar char="•"/>
              <a:defRPr/>
            </a:pPr>
            <a:r>
              <a:rPr lang="en-US" sz="800" dirty="0">
                <a:solidFill>
                  <a:prstClr val="white">
                    <a:lumMod val="85000"/>
                  </a:prstClr>
                </a:solidFill>
                <a:latin typeface="Trebuchet MS" panose="020B0603020202020204"/>
              </a:rPr>
              <a:t>Selection of equipment with high energy saving parameters</a:t>
            </a:r>
          </a:p>
          <a:p>
            <a:pPr marL="95250" indent="-95250" defTabSz="914400">
              <a:spcAft>
                <a:spcPts val="400"/>
              </a:spcAft>
              <a:buFont typeface="Arial" panose="020B0604020202020204" pitchFamily="34" charset="0"/>
              <a:buChar char="•"/>
              <a:defRPr/>
            </a:pPr>
            <a:r>
              <a:rPr lang="en-US" sz="800" dirty="0">
                <a:solidFill>
                  <a:prstClr val="white">
                    <a:lumMod val="85000"/>
                  </a:prstClr>
                </a:solidFill>
                <a:latin typeface="Trebuchet MS" panose="020B0603020202020204"/>
              </a:rPr>
              <a:t>Right redundancy levels</a:t>
            </a:r>
            <a:endParaRPr lang="en-IN" sz="800" dirty="0">
              <a:solidFill>
                <a:prstClr val="white">
                  <a:lumMod val="85000"/>
                </a:prstClr>
              </a:solidFill>
              <a:latin typeface="Trebuchet MS" panose="020B0603020202020204"/>
            </a:endParaRPr>
          </a:p>
        </p:txBody>
      </p:sp>
      <p:sp>
        <p:nvSpPr>
          <p:cNvPr id="43" name="TextBox 42"/>
          <p:cNvSpPr txBox="1"/>
          <p:nvPr/>
        </p:nvSpPr>
        <p:spPr>
          <a:xfrm>
            <a:off x="2738004" y="1511775"/>
            <a:ext cx="1788049" cy="861774"/>
          </a:xfrm>
          <a:prstGeom prst="rect">
            <a:avLst/>
          </a:prstGeom>
          <a:noFill/>
        </p:spPr>
        <p:txBody>
          <a:bodyPr wrap="square" rtlCol="0">
            <a:spAutoFit/>
          </a:bodyPr>
          <a:lstStyle/>
          <a:p>
            <a:pPr marL="95250" indent="-95250" defTabSz="914400">
              <a:spcAft>
                <a:spcPts val="400"/>
              </a:spcAft>
              <a:buFont typeface="Arial" panose="020B0604020202020204" pitchFamily="34" charset="0"/>
              <a:buChar char="•"/>
              <a:defRPr/>
            </a:pPr>
            <a:r>
              <a:rPr lang="en-US" sz="800" dirty="0">
                <a:solidFill>
                  <a:prstClr val="white">
                    <a:lumMod val="85000"/>
                  </a:prstClr>
                </a:solidFill>
                <a:latin typeface="Trebuchet MS" panose="020B0603020202020204"/>
              </a:rPr>
              <a:t>ASHRAE Guidelines, IGBC </a:t>
            </a:r>
          </a:p>
          <a:p>
            <a:pPr marL="95250" indent="-95250" defTabSz="914400">
              <a:spcAft>
                <a:spcPts val="400"/>
              </a:spcAft>
              <a:buFont typeface="Arial" panose="020B0604020202020204" pitchFamily="34" charset="0"/>
              <a:buChar char="•"/>
              <a:defRPr/>
            </a:pPr>
            <a:r>
              <a:rPr lang="en-US" sz="800" dirty="0">
                <a:solidFill>
                  <a:prstClr val="white">
                    <a:lumMod val="85000"/>
                  </a:prstClr>
                </a:solidFill>
                <a:latin typeface="Trebuchet MS" panose="020B0603020202020204"/>
              </a:rPr>
              <a:t>ISO 14001 Environmental Certification</a:t>
            </a:r>
          </a:p>
          <a:p>
            <a:pPr marL="95250" indent="-95250" defTabSz="914400">
              <a:spcAft>
                <a:spcPts val="400"/>
              </a:spcAft>
              <a:buFont typeface="Arial" panose="020B0604020202020204" pitchFamily="34" charset="0"/>
              <a:buChar char="•"/>
              <a:defRPr/>
            </a:pPr>
            <a:r>
              <a:rPr lang="en-US" sz="800" dirty="0">
                <a:solidFill>
                  <a:prstClr val="white">
                    <a:lumMod val="85000"/>
                  </a:prstClr>
                </a:solidFill>
                <a:latin typeface="Trebuchet MS" panose="020B0603020202020204"/>
              </a:rPr>
              <a:t>Carbon abetment policy</a:t>
            </a:r>
          </a:p>
          <a:p>
            <a:pPr marL="95250" indent="-95250" defTabSz="914400">
              <a:spcAft>
                <a:spcPts val="400"/>
              </a:spcAft>
              <a:buFont typeface="Arial" panose="020B0604020202020204" pitchFamily="34" charset="0"/>
              <a:buChar char="•"/>
              <a:defRPr/>
            </a:pPr>
            <a:r>
              <a:rPr lang="en-US" sz="800" dirty="0">
                <a:solidFill>
                  <a:prstClr val="white">
                    <a:lumMod val="85000"/>
                  </a:prstClr>
                </a:solidFill>
                <a:latin typeface="Trebuchet MS" panose="020B0603020202020204"/>
              </a:rPr>
              <a:t>Low PUE, WUE</a:t>
            </a:r>
          </a:p>
        </p:txBody>
      </p:sp>
      <p:sp>
        <p:nvSpPr>
          <p:cNvPr id="44" name="TextBox 43"/>
          <p:cNvSpPr txBox="1"/>
          <p:nvPr/>
        </p:nvSpPr>
        <p:spPr>
          <a:xfrm>
            <a:off x="2739187" y="1185547"/>
            <a:ext cx="1787965" cy="271103"/>
          </a:xfrm>
          <a:prstGeom prst="roundRect">
            <a:avLst>
              <a:gd name="adj" fmla="val 50000"/>
            </a:avLst>
          </a:prstGeom>
          <a:solidFill>
            <a:srgbClr val="BED730"/>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defRPr/>
            </a:pPr>
            <a:r>
              <a:rPr lang="en-US" sz="1100" b="1">
                <a:solidFill>
                  <a:schemeClr val="tx1"/>
                </a:solidFill>
                <a:latin typeface="Trebuchet MS" panose="020B0603020202020204"/>
              </a:rPr>
              <a:t>Sustainable Processes</a:t>
            </a:r>
            <a:endParaRPr lang="en-IN" sz="1100" b="1">
              <a:solidFill>
                <a:schemeClr val="tx1"/>
              </a:solidFill>
              <a:latin typeface="Trebuchet MS" panose="020B0603020202020204"/>
            </a:endParaRPr>
          </a:p>
        </p:txBody>
      </p:sp>
      <p:pic>
        <p:nvPicPr>
          <p:cNvPr id="18" name="Picture 17"/>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a:xfrm>
            <a:off x="3362066" y="752184"/>
            <a:ext cx="360000" cy="360000"/>
          </a:xfrm>
          <a:prstGeom prst="rect">
            <a:avLst/>
          </a:prstGeom>
        </p:spPr>
      </p:pic>
      <p:sp>
        <p:nvSpPr>
          <p:cNvPr id="42" name="TextBox 41"/>
          <p:cNvSpPr txBox="1"/>
          <p:nvPr/>
        </p:nvSpPr>
        <p:spPr>
          <a:xfrm>
            <a:off x="378779" y="2826280"/>
            <a:ext cx="1786232" cy="271103"/>
          </a:xfrm>
          <a:prstGeom prst="roundRect">
            <a:avLst>
              <a:gd name="adj" fmla="val 50000"/>
            </a:avLst>
          </a:prstGeom>
          <a:solidFill>
            <a:srgbClr val="BED730"/>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defRPr/>
            </a:pPr>
            <a:r>
              <a:rPr lang="en-US" sz="1100" b="1">
                <a:solidFill>
                  <a:schemeClr val="tx1"/>
                </a:solidFill>
                <a:latin typeface="Trebuchet MS" panose="020B0603020202020204"/>
              </a:rPr>
              <a:t>Green Power Contracts</a:t>
            </a:r>
            <a:endParaRPr lang="en-IN" sz="1100" b="1">
              <a:solidFill>
                <a:schemeClr val="tx1"/>
              </a:solidFill>
              <a:latin typeface="Trebuchet MS" panose="020B0603020202020204"/>
            </a:endParaRPr>
          </a:p>
        </p:txBody>
      </p:sp>
      <p:sp>
        <p:nvSpPr>
          <p:cNvPr id="7" name="TextBox 6"/>
          <p:cNvSpPr txBox="1"/>
          <p:nvPr/>
        </p:nvSpPr>
        <p:spPr>
          <a:xfrm>
            <a:off x="343776" y="3154475"/>
            <a:ext cx="1821004" cy="1179810"/>
          </a:xfrm>
          <a:prstGeom prst="rect">
            <a:avLst/>
          </a:prstGeom>
          <a:noFill/>
        </p:spPr>
        <p:txBody>
          <a:bodyPr wrap="square" rtlCol="0">
            <a:spAutoFit/>
          </a:bodyPr>
          <a:lstStyle/>
          <a:p>
            <a:pPr marL="95250" indent="-95250" defTabSz="914400">
              <a:spcAft>
                <a:spcPts val="400"/>
              </a:spcAft>
              <a:buFont typeface="Arial" panose="020B0604020202020204" pitchFamily="34" charset="0"/>
              <a:buChar char="•"/>
              <a:defRPr/>
            </a:pPr>
            <a:r>
              <a:rPr lang="en-US" sz="800" dirty="0">
                <a:solidFill>
                  <a:prstClr val="white">
                    <a:lumMod val="85000"/>
                  </a:prstClr>
                </a:solidFill>
                <a:latin typeface="Trebuchet MS" panose="020B0603020202020204"/>
              </a:rPr>
              <a:t>Contracted </a:t>
            </a:r>
            <a:r>
              <a:rPr lang="en-US" sz="800" dirty="0">
                <a:solidFill>
                  <a:srgbClr val="B6CD2E"/>
                </a:solidFill>
                <a:latin typeface="Trebuchet MS" panose="020B0603020202020204"/>
              </a:rPr>
              <a:t>231 MW </a:t>
            </a:r>
            <a:r>
              <a:rPr lang="en-US" sz="800" dirty="0">
                <a:solidFill>
                  <a:schemeClr val="bg1"/>
                </a:solidFill>
                <a:latin typeface="Trebuchet MS" panose="020B0603020202020204"/>
              </a:rPr>
              <a:t>Green power </a:t>
            </a:r>
            <a:r>
              <a:rPr lang="en-US" sz="800" dirty="0">
                <a:solidFill>
                  <a:prstClr val="white">
                    <a:lumMod val="85000"/>
                  </a:prstClr>
                </a:solidFill>
                <a:latin typeface="Trebuchet MS" panose="020B0603020202020204"/>
              </a:rPr>
              <a:t>via Power Purchase Agreements</a:t>
            </a:r>
          </a:p>
          <a:p>
            <a:pPr marL="95250" indent="-95250" defTabSz="914400">
              <a:spcAft>
                <a:spcPts val="400"/>
              </a:spcAft>
              <a:buFont typeface="Arial" panose="020B0604020202020204" pitchFamily="34" charset="0"/>
              <a:buChar char="•"/>
              <a:defRPr/>
            </a:pPr>
            <a:r>
              <a:rPr lang="en-US" sz="800" dirty="0">
                <a:solidFill>
                  <a:prstClr val="white">
                    <a:lumMod val="85000"/>
                  </a:prstClr>
                </a:solidFill>
                <a:latin typeface="Trebuchet MS" panose="020B0603020202020204"/>
              </a:rPr>
              <a:t>Additional nation-wide Green power for future projects</a:t>
            </a:r>
            <a:r>
              <a:rPr lang="en-US" sz="800" dirty="0">
                <a:solidFill>
                  <a:prstClr val="white"/>
                </a:solidFill>
                <a:latin typeface="Trebuchet MS" panose="020B0603020202020204"/>
              </a:rPr>
              <a:t> ~500MW planned to meet long-term sustainability goals</a:t>
            </a:r>
          </a:p>
          <a:p>
            <a:pPr marL="95250" indent="-95250" defTabSz="914400">
              <a:spcAft>
                <a:spcPts val="400"/>
              </a:spcAft>
              <a:buFont typeface="Arial" panose="020B0604020202020204" pitchFamily="34" charset="0"/>
              <a:buChar char="•"/>
              <a:defRPr/>
            </a:pPr>
            <a:r>
              <a:rPr lang="en-GB" sz="800" dirty="0">
                <a:solidFill>
                  <a:prstClr val="white"/>
                </a:solidFill>
                <a:latin typeface="Trebuchet MS" panose="020B0603020202020204"/>
              </a:rPr>
              <a:t>Up to </a:t>
            </a:r>
            <a:r>
              <a:rPr lang="en-GB" sz="800" dirty="0">
                <a:solidFill>
                  <a:srgbClr val="B6CD2E"/>
                </a:solidFill>
                <a:latin typeface="Trebuchet MS" panose="020B0603020202020204"/>
              </a:rPr>
              <a:t>70%</a:t>
            </a:r>
            <a:r>
              <a:rPr lang="en-GB" sz="800" dirty="0">
                <a:solidFill>
                  <a:prstClr val="white"/>
                </a:solidFill>
                <a:latin typeface="Trebuchet MS" panose="020B0603020202020204"/>
              </a:rPr>
              <a:t> Green Power in Mumbai </a:t>
            </a:r>
            <a:endParaRPr lang="en-US" sz="800" dirty="0">
              <a:solidFill>
                <a:prstClr val="white">
                  <a:lumMod val="85000"/>
                </a:prstClr>
              </a:solidFill>
              <a:latin typeface="Trebuchet MS" panose="020B0603020202020204"/>
            </a:endParaRPr>
          </a:p>
        </p:txBody>
      </p:sp>
      <p:pic>
        <p:nvPicPr>
          <p:cNvPr id="19" name="Picture 18"/>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000792" y="2373549"/>
            <a:ext cx="360000" cy="360000"/>
          </a:xfrm>
          <a:prstGeom prst="rect">
            <a:avLst/>
          </a:prstGeom>
        </p:spPr>
      </p:pic>
      <p:sp>
        <p:nvSpPr>
          <p:cNvPr id="3" name="TextBox 2"/>
          <p:cNvSpPr txBox="1"/>
          <p:nvPr/>
        </p:nvSpPr>
        <p:spPr>
          <a:xfrm>
            <a:off x="2740369" y="2826280"/>
            <a:ext cx="1785600" cy="270000"/>
          </a:xfrm>
          <a:prstGeom prst="roundRect">
            <a:avLst>
              <a:gd name="adj" fmla="val 50000"/>
            </a:avLst>
          </a:prstGeom>
          <a:solidFill>
            <a:srgbClr val="BED730"/>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rgbClr val="BED73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a:defRPr/>
            </a:pPr>
            <a:r>
              <a:rPr lang="en-US" sz="1100" b="1">
                <a:solidFill>
                  <a:schemeClr val="tx1"/>
                </a:solidFill>
                <a:latin typeface="Trebuchet MS" panose="020B0603020202020204"/>
              </a:rPr>
              <a:t>Future Roadmap</a:t>
            </a:r>
            <a:endParaRPr lang="en-IN" sz="1100" b="1">
              <a:solidFill>
                <a:schemeClr val="tx1"/>
              </a:solidFill>
              <a:latin typeface="Trebuchet MS" panose="020B0603020202020204"/>
            </a:endParaRPr>
          </a:p>
        </p:txBody>
      </p:sp>
      <p:sp>
        <p:nvSpPr>
          <p:cNvPr id="4" name="TextBox 3"/>
          <p:cNvSpPr txBox="1"/>
          <p:nvPr/>
        </p:nvSpPr>
        <p:spPr>
          <a:xfrm>
            <a:off x="2738004" y="3154475"/>
            <a:ext cx="1892779" cy="1179810"/>
          </a:xfrm>
          <a:prstGeom prst="rect">
            <a:avLst/>
          </a:prstGeom>
          <a:noFill/>
        </p:spPr>
        <p:txBody>
          <a:bodyPr wrap="square" rtlCol="0">
            <a:spAutoFit/>
          </a:bodyPr>
          <a:lstStyle/>
          <a:p>
            <a:pPr marL="95250" indent="-95250" defTabSz="914400">
              <a:spcAft>
                <a:spcPts val="400"/>
              </a:spcAft>
              <a:buFont typeface="Arial" panose="020B0604020202020204" pitchFamily="34" charset="0"/>
              <a:buChar char="•"/>
              <a:defRPr/>
            </a:pPr>
            <a:r>
              <a:rPr lang="en-US" sz="800" dirty="0">
                <a:solidFill>
                  <a:prstClr val="white">
                    <a:lumMod val="85000"/>
                  </a:prstClr>
                </a:solidFill>
                <a:latin typeface="Trebuchet MS" panose="020B0603020202020204"/>
              </a:rPr>
              <a:t>To become RE100 (Carbon Neutral) by 2030. 29% GHG emission reduction by FY2025</a:t>
            </a:r>
          </a:p>
          <a:p>
            <a:pPr marL="95250" indent="-95250" defTabSz="914400">
              <a:spcAft>
                <a:spcPts val="400"/>
              </a:spcAft>
              <a:buFont typeface="Arial" panose="020B0604020202020204" pitchFamily="34" charset="0"/>
              <a:buChar char="•"/>
              <a:defRPr/>
            </a:pPr>
            <a:r>
              <a:rPr lang="en-US" sz="800" dirty="0">
                <a:solidFill>
                  <a:prstClr val="white">
                    <a:lumMod val="85000"/>
                  </a:prstClr>
                </a:solidFill>
                <a:latin typeface="Trebuchet MS" panose="020B0603020202020204"/>
              </a:rPr>
              <a:t>Secure up to highest RE penetration for Sify DCs, as permitted by regulation</a:t>
            </a:r>
          </a:p>
          <a:p>
            <a:pPr marL="95250" lvl="1" indent="-95250" defTabSz="685800">
              <a:spcAft>
                <a:spcPts val="400"/>
              </a:spcAft>
              <a:buFont typeface="Arial" panose="020B0604020202020204" pitchFamily="34" charset="0"/>
              <a:buChar char="•"/>
              <a:defRPr/>
            </a:pPr>
            <a:r>
              <a:rPr lang="en-US" sz="800" dirty="0">
                <a:solidFill>
                  <a:prstClr val="white">
                    <a:lumMod val="85000"/>
                  </a:prstClr>
                </a:solidFill>
                <a:latin typeface="Trebuchet MS" panose="020B0603020202020204"/>
              </a:rPr>
              <a:t>Targeting high level of Renewable Energy penetration by year 2025</a:t>
            </a:r>
          </a:p>
        </p:txBody>
      </p:sp>
      <p:pic>
        <p:nvPicPr>
          <p:cNvPr id="16" name="Graphic 15" descr="Road with solid fill"/>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18317" y="2373549"/>
            <a:ext cx="360000" cy="360000"/>
          </a:xfrm>
          <a:prstGeom prst="rect">
            <a:avLst/>
          </a:prstGeom>
        </p:spPr>
      </p:pic>
      <p:sp>
        <p:nvSpPr>
          <p:cNvPr id="12" name="TextBox 11"/>
          <p:cNvSpPr txBox="1"/>
          <p:nvPr/>
        </p:nvSpPr>
        <p:spPr>
          <a:xfrm>
            <a:off x="324000" y="4395733"/>
            <a:ext cx="8496300" cy="276999"/>
          </a:xfrm>
          <a:prstGeom prst="rect">
            <a:avLst/>
          </a:prstGeom>
          <a:noFill/>
        </p:spPr>
        <p:txBody>
          <a:bodyPr wrap="square">
            <a:spAutoFit/>
          </a:bodyPr>
          <a:lstStyle/>
          <a:p>
            <a:pPr algn="ctr"/>
            <a:r>
              <a:rPr lang="en-US" sz="1200" b="1" i="1"/>
              <a:t>Driving sustainability from BASE BUILD - POD - PROCESS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Top Corners Rounded 20">
            <a:extLst>
              <a:ext uri="{FF2B5EF4-FFF2-40B4-BE49-F238E27FC236}">
                <a16:creationId xmlns:a16="http://schemas.microsoft.com/office/drawing/2014/main" id="{9DE4270F-7871-46EA-A909-629E3FA98DC6}"/>
              </a:ext>
            </a:extLst>
          </p:cNvPr>
          <p:cNvSpPr/>
          <p:nvPr/>
        </p:nvSpPr>
        <p:spPr>
          <a:xfrm flipV="1">
            <a:off x="4751388" y="1376578"/>
            <a:ext cx="4068762" cy="3355760"/>
          </a:xfrm>
          <a:prstGeom prst="round2SameRect">
            <a:avLst>
              <a:gd name="adj1" fmla="val 6137"/>
              <a:gd name="adj2" fmla="val 0"/>
            </a:avLst>
          </a:prstGeom>
          <a:no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tangle: Top Corners Rounded 21">
            <a:extLst>
              <a:ext uri="{FF2B5EF4-FFF2-40B4-BE49-F238E27FC236}">
                <a16:creationId xmlns:a16="http://schemas.microsoft.com/office/drawing/2014/main" id="{466B545A-EA7E-4C36-833B-2D00F9900DCA}"/>
              </a:ext>
            </a:extLst>
          </p:cNvPr>
          <p:cNvSpPr/>
          <p:nvPr/>
        </p:nvSpPr>
        <p:spPr>
          <a:xfrm>
            <a:off x="4751388" y="1002157"/>
            <a:ext cx="4068762" cy="369332"/>
          </a:xfrm>
          <a:prstGeom prst="round2SameRect">
            <a:avLst/>
          </a:prstGeom>
          <a:solidFill>
            <a:srgbClr val="10253F">
              <a:alpha val="69804"/>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Rectangle: Top Corners Rounded 13">
            <a:extLst>
              <a:ext uri="{FF2B5EF4-FFF2-40B4-BE49-F238E27FC236}">
                <a16:creationId xmlns:a16="http://schemas.microsoft.com/office/drawing/2014/main" id="{4BCBC2D6-1576-49E6-9065-4DB47FA0F2A6}"/>
              </a:ext>
            </a:extLst>
          </p:cNvPr>
          <p:cNvSpPr/>
          <p:nvPr/>
        </p:nvSpPr>
        <p:spPr>
          <a:xfrm flipV="1">
            <a:off x="316688" y="1376578"/>
            <a:ext cx="4075925" cy="3355760"/>
          </a:xfrm>
          <a:prstGeom prst="round2SameRect">
            <a:avLst>
              <a:gd name="adj1" fmla="val 6137"/>
              <a:gd name="adj2" fmla="val 0"/>
            </a:avLst>
          </a:prstGeom>
          <a:no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ectangle: Top Corners Rounded 14">
            <a:extLst>
              <a:ext uri="{FF2B5EF4-FFF2-40B4-BE49-F238E27FC236}">
                <a16:creationId xmlns:a16="http://schemas.microsoft.com/office/drawing/2014/main" id="{5D6CE7F8-1319-435B-A85A-7E19AEABECC4}"/>
              </a:ext>
            </a:extLst>
          </p:cNvPr>
          <p:cNvSpPr/>
          <p:nvPr/>
        </p:nvSpPr>
        <p:spPr>
          <a:xfrm>
            <a:off x="316688" y="1002157"/>
            <a:ext cx="4075925" cy="369332"/>
          </a:xfrm>
          <a:prstGeom prst="round2SameRect">
            <a:avLst/>
          </a:prstGeom>
          <a:solidFill>
            <a:srgbClr val="10253F">
              <a:alpha val="69804"/>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TextBox 15">
            <a:extLst>
              <a:ext uri="{FF2B5EF4-FFF2-40B4-BE49-F238E27FC236}">
                <a16:creationId xmlns:a16="http://schemas.microsoft.com/office/drawing/2014/main" id="{E871932C-C806-4DA7-99A2-F76B49775CFF}"/>
              </a:ext>
            </a:extLst>
          </p:cNvPr>
          <p:cNvSpPr txBox="1"/>
          <p:nvPr/>
        </p:nvSpPr>
        <p:spPr>
          <a:xfrm>
            <a:off x="398713" y="1048324"/>
            <a:ext cx="3420284" cy="276999"/>
          </a:xfrm>
          <a:prstGeom prst="rect">
            <a:avLst/>
          </a:prstGeom>
          <a:noFill/>
        </p:spPr>
        <p:txBody>
          <a:bodyPr wrap="square" rtlCol="0">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DATA CENTER SHELL</a:t>
            </a:r>
            <a:endParaRPr kumimoji="0" lang="en-IN" sz="1200" b="0" i="0" u="none" strike="noStrike" kern="1200" cap="none" spc="0" normalizeH="0" baseline="0" noProof="0">
              <a:ln>
                <a:noFill/>
              </a:ln>
              <a:solidFill>
                <a:srgbClr val="BED730"/>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89AFAE7D-34E1-441F-BD7A-640E3394AD7C}"/>
              </a:ext>
            </a:extLst>
          </p:cNvPr>
          <p:cNvSpPr txBox="1"/>
          <p:nvPr/>
        </p:nvSpPr>
        <p:spPr>
          <a:xfrm>
            <a:off x="398904" y="1442078"/>
            <a:ext cx="3852819" cy="2608406"/>
          </a:xfrm>
          <a:prstGeom prst="rect">
            <a:avLst/>
          </a:prstGeom>
          <a:noFill/>
        </p:spPr>
        <p:txBody>
          <a:bodyPr wrap="square" lIns="68580" tIns="34290" rIns="68580" bIns="34290" rtlCol="0" anchor="t">
            <a:spAutoFit/>
          </a:bodyPr>
          <a:lstStyle/>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Building: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RCC shell and core for Ground floor, Service floor and seven server hall floors</a:t>
            </a: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Room Height: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rPr>
              <a:t>6300 mm slab to slab. 5100mm</a:t>
            </a: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 clearance from floor to 1st obstruction, 900 mm raised floor</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Structural Design: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IS 456:2000, Importance Factor 1.5</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Structural Floor Loading: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2100 Kg/sqm</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Freight Elevators: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 Minimum </a:t>
            </a:r>
            <a:r>
              <a:rPr lang="en-US" sz="1000" dirty="0">
                <a:solidFill>
                  <a:prstClr val="white">
                    <a:lumMod val="85000"/>
                  </a:prstClr>
                </a:solidFill>
                <a:latin typeface="Trebuchet MS"/>
              </a:rPr>
              <a:t>2 elevators </a:t>
            </a: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with 4-ton capacity</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Fire Rating of Walls &amp; Doors: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2 hours</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p:txBody>
      </p:sp>
      <p:pic>
        <p:nvPicPr>
          <p:cNvPr id="20" name="Picture 19">
            <a:extLst>
              <a:ext uri="{FF2B5EF4-FFF2-40B4-BE49-F238E27FC236}">
                <a16:creationId xmlns:a16="http://schemas.microsoft.com/office/drawing/2014/main" id="{423A24A9-4F67-4FEA-B654-3DA5B2FEEC63}"/>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3818996" y="1034221"/>
            <a:ext cx="432048" cy="305205"/>
          </a:xfrm>
          <a:prstGeom prst="rect">
            <a:avLst/>
          </a:prstGeom>
        </p:spPr>
      </p:pic>
      <p:sp>
        <p:nvSpPr>
          <p:cNvPr id="25" name="TextBox 24">
            <a:extLst>
              <a:ext uri="{FF2B5EF4-FFF2-40B4-BE49-F238E27FC236}">
                <a16:creationId xmlns:a16="http://schemas.microsoft.com/office/drawing/2014/main" id="{6C68AD53-9F47-43C4-9349-1B1084C4345D}"/>
              </a:ext>
            </a:extLst>
          </p:cNvPr>
          <p:cNvSpPr txBox="1"/>
          <p:nvPr/>
        </p:nvSpPr>
        <p:spPr>
          <a:xfrm>
            <a:off x="4838006" y="1442077"/>
            <a:ext cx="3907090" cy="2454518"/>
          </a:xfrm>
          <a:prstGeom prst="rect">
            <a:avLst/>
          </a:prstGeom>
          <a:noFill/>
        </p:spPr>
        <p:txBody>
          <a:bodyPr wrap="square" lIns="68580" tIns="34290" rIns="68580" bIns="34290" rtlCol="0" anchor="t">
            <a:spAutoFit/>
          </a:bodyPr>
          <a:lstStyle/>
          <a:p>
            <a:pPr marL="170970" indent="-170970" defTabSz="1218958">
              <a:spcAft>
                <a:spcPts val="600"/>
              </a:spcAft>
              <a:buFont typeface="Arial" panose="020B0604020202020204" pitchFamily="34" charset="0"/>
              <a:buChar char="•"/>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Power Feeder: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lang="en-US" sz="1000" dirty="0">
                <a:solidFill>
                  <a:prstClr val="white">
                    <a:lumMod val="85000"/>
                  </a:prstClr>
                </a:solidFill>
                <a:latin typeface="Trebuchet MS"/>
              </a:rPr>
              <a:t>Onsite 110, 220 KV GIS substation</a:t>
            </a:r>
            <a:endParaRPr lang="en-IN" sz="1000" dirty="0">
              <a:solidFill>
                <a:prstClr val="white">
                  <a:lumMod val="85000"/>
                </a:prstClr>
              </a:solidFill>
              <a:latin typeface="Trebuchet M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Power Capacity: </a:t>
            </a:r>
            <a:br>
              <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Designed for 377+ MW IT capacity</a:t>
            </a:r>
            <a:endPar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Power Density: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Power density of 8 -25 KW for air cooled racks and up to 150 KW for Liquid cooled workloads</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indent="-170970" defTabSz="1218958">
              <a:spcAft>
                <a:spcPts val="600"/>
              </a:spcAft>
              <a:buFont typeface="Arial" panose="020B0604020202020204" pitchFamily="34" charset="0"/>
              <a:buChar char="•"/>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Transformer/Generator Configuration:</a:t>
            </a:r>
            <a:r>
              <a:rPr kumimoji="0" lang="en-US" sz="1000" b="0" i="0" u="none" strike="noStrike" kern="1200" cap="none" spc="0" normalizeH="0" baseline="0" noProof="0" dirty="0">
                <a:ln>
                  <a:noFill/>
                </a:ln>
                <a:solidFill>
                  <a:srgbClr val="FF0000"/>
                </a:solidFill>
                <a:effectLst/>
                <a:uLnTx/>
                <a:uFillTx/>
                <a:latin typeface="Trebuchet MS"/>
                <a:ea typeface="+mn-ea"/>
                <a:cs typeface="+mn-cs"/>
              </a:rPr>
              <a:t> </a:t>
            </a:r>
            <a:r>
              <a:rPr lang="en-US" sz="1000" dirty="0">
                <a:solidFill>
                  <a:prstClr val="white">
                    <a:lumMod val="85000"/>
                  </a:prstClr>
                </a:solidFill>
                <a:latin typeface="Trebuchet MS"/>
              </a:rPr>
              <a:t>N+2C</a:t>
            </a: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Downstream Power Configuration: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N+N  power distribution with overhead bus bars</a:t>
            </a:r>
            <a:endPar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Onsite Fuel Storage: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48 hours, agreement with 2 fuel supply companies and another fuel supply agency for supply of fuel within 4 hours</a:t>
            </a:r>
          </a:p>
        </p:txBody>
      </p:sp>
      <p:sp>
        <p:nvSpPr>
          <p:cNvPr id="26" name="TextBox 25">
            <a:extLst>
              <a:ext uri="{FF2B5EF4-FFF2-40B4-BE49-F238E27FC236}">
                <a16:creationId xmlns:a16="http://schemas.microsoft.com/office/drawing/2014/main" id="{55413E6B-A71A-4A28-9C90-AF3AC6C09C71}"/>
              </a:ext>
            </a:extLst>
          </p:cNvPr>
          <p:cNvSpPr txBox="1"/>
          <p:nvPr/>
        </p:nvSpPr>
        <p:spPr>
          <a:xfrm>
            <a:off x="4837976" y="1048324"/>
            <a:ext cx="3372021" cy="276999"/>
          </a:xfrm>
          <a:prstGeom prst="rect">
            <a:avLst/>
          </a:prstGeom>
          <a:noFill/>
        </p:spPr>
        <p:txBody>
          <a:bodyPr wrap="square" rtlCol="0">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ELECTRICAL</a:t>
            </a:r>
            <a:endParaRPr kumimoji="0" lang="en-IN" sz="1200" b="0" i="0" u="none" strike="noStrike" kern="1200" cap="none" spc="0" normalizeH="0" baseline="0" noProof="0">
              <a:ln>
                <a:noFill/>
              </a:ln>
              <a:solidFill>
                <a:srgbClr val="BED730"/>
              </a:solidFill>
              <a:effectLst/>
              <a:uLnTx/>
              <a:uFillTx/>
              <a:latin typeface="Trebuchet MS"/>
              <a:ea typeface="+mn-ea"/>
              <a:cs typeface="+mn-cs"/>
            </a:endParaRPr>
          </a:p>
        </p:txBody>
      </p:sp>
      <p:pic>
        <p:nvPicPr>
          <p:cNvPr id="28" name="Picture 27" descr="A close up of a logo&#10;&#10;Description automatically generated">
            <a:extLst>
              <a:ext uri="{FF2B5EF4-FFF2-40B4-BE49-F238E27FC236}">
                <a16:creationId xmlns:a16="http://schemas.microsoft.com/office/drawing/2014/main" id="{6F648E7F-CB26-4397-B97A-2FD13A624BCA}"/>
              </a:ext>
            </a:extLst>
          </p:cNvPr>
          <p:cNvPicPr>
            <a:picLocks noChangeAspect="1"/>
          </p:cNvPicPr>
          <p:nvPr/>
        </p:nvPicPr>
        <p:blipFill>
          <a:blip r:embed="rId3" cstate="screen">
            <a:alphaModFix/>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8209997" y="970799"/>
            <a:ext cx="432048" cy="432048"/>
          </a:xfrm>
          <a:prstGeom prst="rect">
            <a:avLst/>
          </a:prstGeom>
        </p:spPr>
      </p:pic>
      <p:sp>
        <p:nvSpPr>
          <p:cNvPr id="6" name="Title 1">
            <a:extLst>
              <a:ext uri="{FF2B5EF4-FFF2-40B4-BE49-F238E27FC236}">
                <a16:creationId xmlns:a16="http://schemas.microsoft.com/office/drawing/2014/main" id="{224BE715-A0E5-315E-AF67-0431ED0E7DCE}"/>
              </a:ext>
            </a:extLst>
          </p:cNvPr>
          <p:cNvSpPr>
            <a:spLocks noGrp="1"/>
          </p:cNvSpPr>
          <p:nvPr>
            <p:ph type="title"/>
          </p:nvPr>
        </p:nvSpPr>
        <p:spPr>
          <a:xfrm>
            <a:off x="324000" y="234133"/>
            <a:ext cx="8496150" cy="400099"/>
          </a:xfrm>
        </p:spPr>
        <p:txBody>
          <a:bodyPr/>
          <a:lstStyle/>
          <a:p>
            <a:r>
              <a:rPr lang="en-IN" dirty="0"/>
              <a:t>Mumbai 03: Technical specifications</a:t>
            </a:r>
            <a:endParaRPr lang="en-US" dirty="0"/>
          </a:p>
        </p:txBody>
      </p:sp>
      <p:sp>
        <p:nvSpPr>
          <p:cNvPr id="3" name="TextBox 2">
            <a:extLst>
              <a:ext uri="{FF2B5EF4-FFF2-40B4-BE49-F238E27FC236}">
                <a16:creationId xmlns:a16="http://schemas.microsoft.com/office/drawing/2014/main" id="{9C6EBA3E-9602-92ED-C4BB-5CEEEF85F0A1}"/>
              </a:ext>
            </a:extLst>
          </p:cNvPr>
          <p:cNvSpPr txBox="1"/>
          <p:nvPr/>
        </p:nvSpPr>
        <p:spPr>
          <a:xfrm>
            <a:off x="5883443" y="4837660"/>
            <a:ext cx="3152273"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Specifications will vary as per customer demands </a:t>
            </a:r>
            <a:endParaRPr kumimoji="0" lang="en-US" sz="800" b="0" i="0" u="none" strike="noStrike" kern="1200" cap="none" spc="0" normalizeH="0" baseline="0" noProof="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161819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21">
            <a:extLst>
              <a:ext uri="{FF2B5EF4-FFF2-40B4-BE49-F238E27FC236}">
                <a16:creationId xmlns:a16="http://schemas.microsoft.com/office/drawing/2014/main" id="{B270B104-BD94-C8C9-5693-773419C3BC1C}"/>
              </a:ext>
            </a:extLst>
          </p:cNvPr>
          <p:cNvSpPr/>
          <p:nvPr/>
        </p:nvSpPr>
        <p:spPr>
          <a:xfrm>
            <a:off x="4751388" y="2860530"/>
            <a:ext cx="4068762" cy="369332"/>
          </a:xfrm>
          <a:prstGeom prst="round2SameRect">
            <a:avLst/>
          </a:prstGeom>
          <a:solidFill>
            <a:srgbClr val="10253F">
              <a:alpha val="69804"/>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Rectangle: Top Corners Rounded 20">
            <a:extLst>
              <a:ext uri="{FF2B5EF4-FFF2-40B4-BE49-F238E27FC236}">
                <a16:creationId xmlns:a16="http://schemas.microsoft.com/office/drawing/2014/main" id="{D105B269-E753-D758-5B34-DC38DE5346D5}"/>
              </a:ext>
            </a:extLst>
          </p:cNvPr>
          <p:cNvSpPr/>
          <p:nvPr/>
        </p:nvSpPr>
        <p:spPr>
          <a:xfrm flipV="1">
            <a:off x="4751388" y="1376578"/>
            <a:ext cx="4068762" cy="3355760"/>
          </a:xfrm>
          <a:prstGeom prst="round2SameRect">
            <a:avLst>
              <a:gd name="adj1" fmla="val 6137"/>
              <a:gd name="adj2" fmla="val 0"/>
            </a:avLst>
          </a:prstGeom>
          <a:no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Rectangle: Top Corners Rounded 21">
            <a:extLst>
              <a:ext uri="{FF2B5EF4-FFF2-40B4-BE49-F238E27FC236}">
                <a16:creationId xmlns:a16="http://schemas.microsoft.com/office/drawing/2014/main" id="{C104B274-3F86-3D33-1B4C-1818FEE1DECB}"/>
              </a:ext>
            </a:extLst>
          </p:cNvPr>
          <p:cNvSpPr/>
          <p:nvPr/>
        </p:nvSpPr>
        <p:spPr>
          <a:xfrm>
            <a:off x="4751388" y="1002157"/>
            <a:ext cx="4068762" cy="369332"/>
          </a:xfrm>
          <a:prstGeom prst="round2SameRect">
            <a:avLst/>
          </a:prstGeom>
          <a:solidFill>
            <a:srgbClr val="10253F">
              <a:alpha val="69804"/>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 name="Rectangle: Top Corners Rounded 13">
            <a:extLst>
              <a:ext uri="{FF2B5EF4-FFF2-40B4-BE49-F238E27FC236}">
                <a16:creationId xmlns:a16="http://schemas.microsoft.com/office/drawing/2014/main" id="{6D42E81C-AA32-7BDD-FF83-B05CB63E427E}"/>
              </a:ext>
            </a:extLst>
          </p:cNvPr>
          <p:cNvSpPr/>
          <p:nvPr/>
        </p:nvSpPr>
        <p:spPr>
          <a:xfrm flipV="1">
            <a:off x="316688" y="1376578"/>
            <a:ext cx="4075925" cy="3355760"/>
          </a:xfrm>
          <a:prstGeom prst="round2SameRect">
            <a:avLst>
              <a:gd name="adj1" fmla="val 6137"/>
              <a:gd name="adj2" fmla="val 0"/>
            </a:avLst>
          </a:prstGeom>
          <a:no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ectangle: Top Corners Rounded 14">
            <a:extLst>
              <a:ext uri="{FF2B5EF4-FFF2-40B4-BE49-F238E27FC236}">
                <a16:creationId xmlns:a16="http://schemas.microsoft.com/office/drawing/2014/main" id="{DC78019F-E7AF-57E4-7725-1EBF74FB4F61}"/>
              </a:ext>
            </a:extLst>
          </p:cNvPr>
          <p:cNvSpPr/>
          <p:nvPr/>
        </p:nvSpPr>
        <p:spPr>
          <a:xfrm>
            <a:off x="316688" y="1002157"/>
            <a:ext cx="4075925" cy="369332"/>
          </a:xfrm>
          <a:prstGeom prst="round2SameRect">
            <a:avLst/>
          </a:prstGeom>
          <a:solidFill>
            <a:srgbClr val="10253F">
              <a:alpha val="69804"/>
            </a:srgbClr>
          </a:solidFill>
          <a:ln w="635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9"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30302FFE-109E-447F-AB62-83031CF37B41}"/>
              </a:ext>
            </a:extLst>
          </p:cNvPr>
          <p:cNvSpPr txBox="1"/>
          <p:nvPr/>
        </p:nvSpPr>
        <p:spPr>
          <a:xfrm>
            <a:off x="395668" y="1048324"/>
            <a:ext cx="3320121" cy="276999"/>
          </a:xfrm>
          <a:prstGeom prst="rect">
            <a:avLst/>
          </a:prstGeom>
          <a:noFill/>
        </p:spPr>
        <p:txBody>
          <a:bodyPr wrap="square" rtlCol="0">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BUILDING MANAGEMENT</a:t>
            </a:r>
            <a:endParaRPr kumimoji="0" lang="en-IN" sz="1200" b="0" i="0" u="none" strike="noStrike" kern="1200" cap="none" spc="0" normalizeH="0" baseline="0" noProof="0">
              <a:ln>
                <a:noFill/>
              </a:ln>
              <a:solidFill>
                <a:srgbClr val="BED730"/>
              </a:solidFill>
              <a:effectLst/>
              <a:uLnTx/>
              <a:uFillTx/>
              <a:latin typeface="Trebuchet MS"/>
              <a:ea typeface="+mn-ea"/>
              <a:cs typeface="+mn-cs"/>
            </a:endParaRPr>
          </a:p>
        </p:txBody>
      </p:sp>
      <p:sp>
        <p:nvSpPr>
          <p:cNvPr id="3" name="TextBox 2">
            <a:extLst>
              <a:ext uri="{FF2B5EF4-FFF2-40B4-BE49-F238E27FC236}">
                <a16:creationId xmlns:a16="http://schemas.microsoft.com/office/drawing/2014/main" id="{EA8911F6-98B2-4633-9915-C359DA0472BD}"/>
              </a:ext>
            </a:extLst>
          </p:cNvPr>
          <p:cNvSpPr txBox="1"/>
          <p:nvPr/>
        </p:nvSpPr>
        <p:spPr>
          <a:xfrm>
            <a:off x="395532" y="1460420"/>
            <a:ext cx="3881598" cy="3247043"/>
          </a:xfrm>
          <a:prstGeom prst="rect">
            <a:avLst/>
          </a:prstGeom>
          <a:noFill/>
        </p:spPr>
        <p:txBody>
          <a:bodyPr wrap="square" rtlCol="0">
            <a:spAutoFit/>
          </a:bodyPr>
          <a:lstStyle/>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Building Management: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Integrated building automation system with PLC SCADA</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Physical Security: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10 Level access control. Perimeter protection with licensed Electric fence and Intrusion detection, K8 rated wall. Access controlled Gates and hydraulic crash guards, Security control room, X-ray Baggage scanner, 24x7 security guard service</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Access Control: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Smart card and biometric</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Video Surveillance: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24x7 for all critical areas, retention for 90 days</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Fire Detection: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Addressable smoke detectors and aspirating smoke detectors for early warning</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Fire Suppression: </a:t>
            </a:r>
            <a:b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err="1">
                <a:ln>
                  <a:noFill/>
                </a:ln>
                <a:solidFill>
                  <a:prstClr val="white">
                    <a:lumMod val="85000"/>
                  </a:prstClr>
                </a:solidFill>
                <a:effectLst/>
                <a:uLnTx/>
                <a:uFillTx/>
                <a:latin typeface="Trebuchet MS"/>
                <a:ea typeface="+mn-ea"/>
                <a:cs typeface="+mn-cs"/>
              </a:rPr>
              <a:t>Novec</a:t>
            </a:r>
            <a:r>
              <a:rPr kumimoji="0" lang="en-US" sz="1000" b="0" i="0" u="none" strike="noStrike" kern="1200" cap="none" spc="0" normalizeH="0" baseline="30000" noProof="0" dirty="0">
                <a:ln>
                  <a:noFill/>
                </a:ln>
                <a:solidFill>
                  <a:prstClr val="white">
                    <a:lumMod val="85000"/>
                  </a:prstClr>
                </a:solidFill>
                <a:effectLst/>
                <a:uLnTx/>
                <a:uFillTx/>
                <a:latin typeface="Trebuchet MS"/>
                <a:ea typeface="+mn-ea"/>
                <a:cs typeface="+mn-cs"/>
              </a:rPr>
              <a:t>©</a:t>
            </a: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 1230 fire suppression system for Data Centre and electrical rooms. Option for pre-action water sprinklers available.</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p:txBody>
      </p:sp>
      <p:pic>
        <p:nvPicPr>
          <p:cNvPr id="18" name="Picture 17">
            <a:extLst>
              <a:ext uri="{FF2B5EF4-FFF2-40B4-BE49-F238E27FC236}">
                <a16:creationId xmlns:a16="http://schemas.microsoft.com/office/drawing/2014/main" id="{5A97D1E8-A035-4BD8-8A6A-AFBB486D8FEF}"/>
              </a:ext>
            </a:extLst>
          </p:cNvPr>
          <p:cNvPicPr>
            <a:picLocks noChangeAspect="1"/>
          </p:cNvPicPr>
          <p:nvPr/>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3779668" y="1034221"/>
            <a:ext cx="432048" cy="305205"/>
          </a:xfrm>
          <a:prstGeom prst="rect">
            <a:avLst/>
          </a:prstGeom>
        </p:spPr>
      </p:pic>
      <p:sp>
        <p:nvSpPr>
          <p:cNvPr id="24" name="TextBox 23">
            <a:extLst>
              <a:ext uri="{FF2B5EF4-FFF2-40B4-BE49-F238E27FC236}">
                <a16:creationId xmlns:a16="http://schemas.microsoft.com/office/drawing/2014/main" id="{6C2A52F2-8A70-4569-8107-A4DAE35A44C6}"/>
              </a:ext>
            </a:extLst>
          </p:cNvPr>
          <p:cNvSpPr txBox="1"/>
          <p:nvPr/>
        </p:nvSpPr>
        <p:spPr>
          <a:xfrm>
            <a:off x="4845497" y="1460419"/>
            <a:ext cx="3882810" cy="1323439"/>
          </a:xfrm>
          <a:prstGeom prst="rect">
            <a:avLst/>
          </a:prstGeom>
          <a:noFill/>
        </p:spPr>
        <p:txBody>
          <a:bodyPr wrap="square" rtlCol="0">
            <a:spAutoFit/>
          </a:bodyPr>
          <a:lstStyle/>
          <a:p>
            <a:pPr marL="171442" indent="-171442" defTabSz="1218958">
              <a:spcAft>
                <a:spcPts val="600"/>
              </a:spcAft>
              <a:buFont typeface="Arial" panose="020B0604020202020204" pitchFamily="34" charset="0"/>
              <a:buChar char="•"/>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Chiller: </a:t>
            </a:r>
            <a:br>
              <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rPr>
              <a:t>Air cooled chillers with N+2 redundancy</a:t>
            </a:r>
            <a:r>
              <a:rPr lang="en-IN" sz="1000" dirty="0">
                <a:solidFill>
                  <a:prstClr val="white">
                    <a:lumMod val="85000"/>
                  </a:prstClr>
                </a:solidFill>
                <a:latin typeface="Trebuchet MS"/>
              </a:rPr>
              <a:t>. Optional d</a:t>
            </a:r>
            <a:r>
              <a:rPr kumimoji="0" lang="en-US" sz="1000" b="1" i="0" u="none" strike="noStrike" kern="1200" cap="none" spc="0" normalizeH="0" baseline="0" noProof="0" dirty="0" err="1">
                <a:ln>
                  <a:noFill/>
                </a:ln>
                <a:solidFill>
                  <a:prstClr val="white">
                    <a:lumMod val="85000"/>
                  </a:prstClr>
                </a:solidFill>
                <a:effectLst/>
                <a:uLnTx/>
                <a:uFillTx/>
                <a:latin typeface="Trebuchet MS"/>
                <a:ea typeface="+mn-ea"/>
                <a:cs typeface="+mn-cs"/>
              </a:rPr>
              <a:t>ry</a:t>
            </a:r>
            <a:r>
              <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rPr>
              <a:t> coolers for high temperature </a:t>
            </a:r>
            <a:r>
              <a:rPr lang="en-US" sz="1000" b="1" dirty="0">
                <a:solidFill>
                  <a:prstClr val="white">
                    <a:lumMod val="85000"/>
                  </a:prstClr>
                </a:solidFill>
                <a:latin typeface="Trebuchet MS"/>
              </a:rPr>
              <a:t>l</a:t>
            </a:r>
            <a:r>
              <a:rPr kumimoji="0" lang="en-US" sz="1000" b="1" i="0" u="none" strike="noStrike" kern="1200" cap="none" spc="0" normalizeH="0" baseline="0" noProof="0" dirty="0" err="1">
                <a:ln>
                  <a:noFill/>
                </a:ln>
                <a:solidFill>
                  <a:prstClr val="white">
                    <a:lumMod val="85000"/>
                  </a:prstClr>
                </a:solidFill>
                <a:effectLst/>
                <a:uLnTx/>
                <a:uFillTx/>
                <a:latin typeface="Trebuchet MS"/>
                <a:ea typeface="+mn-ea"/>
                <a:cs typeface="+mn-cs"/>
              </a:rPr>
              <a:t>iquid</a:t>
            </a:r>
            <a:r>
              <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rPr>
              <a:t> cooling</a:t>
            </a:r>
          </a:p>
          <a:p>
            <a:pPr marL="171442" indent="-171442" defTabSz="1218958">
              <a:spcAft>
                <a:spcPts val="600"/>
              </a:spcAft>
              <a:buFont typeface="Arial" panose="020B0604020202020204" pitchFamily="34" charset="0"/>
              <a:buChar char="•"/>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Environment: </a:t>
            </a:r>
            <a:br>
              <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Temperature and Humidity as per ASHRAE standards</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a:p>
            <a:pPr marL="171442" marR="0" lvl="0" indent="-171442" algn="l" defTabSz="1218958"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1" i="0" u="none" strike="noStrike" kern="1200" cap="none" spc="0" normalizeH="0" baseline="0" noProof="0" dirty="0">
                <a:ln>
                  <a:noFill/>
                </a:ln>
                <a:solidFill>
                  <a:prstClr val="white"/>
                </a:solidFill>
                <a:effectLst/>
                <a:uLnTx/>
                <a:uFillTx/>
                <a:latin typeface="Trebuchet MS"/>
                <a:ea typeface="+mn-ea"/>
                <a:cs typeface="+mn-cs"/>
              </a:rPr>
              <a:t>Containment: </a:t>
            </a:r>
            <a:br>
              <a:rPr kumimoji="0" lang="en-US" sz="1000" b="1" i="0" u="none" strike="noStrike" kern="1200" cap="none" spc="0" normalizeH="0" baseline="0" noProof="0" dirty="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dirty="0">
                <a:ln>
                  <a:noFill/>
                </a:ln>
                <a:solidFill>
                  <a:prstClr val="white">
                    <a:lumMod val="85000"/>
                  </a:prstClr>
                </a:solidFill>
                <a:effectLst/>
                <a:uLnTx/>
                <a:uFillTx/>
                <a:latin typeface="Trebuchet MS"/>
                <a:ea typeface="+mn-ea"/>
                <a:cs typeface="+mn-cs"/>
              </a:rPr>
              <a:t>Cold Aisle/ Hot isle Containment</a:t>
            </a:r>
            <a:endParaRPr kumimoji="0" lang="en-IN" sz="1000" b="0" i="0" u="none" strike="noStrike" kern="1200" cap="none" spc="0" normalizeH="0" baseline="0" noProof="0" dirty="0">
              <a:ln>
                <a:noFill/>
              </a:ln>
              <a:solidFill>
                <a:prstClr val="white">
                  <a:lumMod val="85000"/>
                </a:prstClr>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3F81F6FA-D10F-482B-AAC0-F0E50C4C4801}"/>
              </a:ext>
            </a:extLst>
          </p:cNvPr>
          <p:cNvSpPr txBox="1"/>
          <p:nvPr/>
        </p:nvSpPr>
        <p:spPr>
          <a:xfrm>
            <a:off x="4848362" y="1048324"/>
            <a:ext cx="3412293" cy="276999"/>
          </a:xfrm>
          <a:prstGeom prst="rect">
            <a:avLst/>
          </a:prstGeom>
          <a:noFill/>
        </p:spPr>
        <p:txBody>
          <a:bodyPr wrap="square" rtlCol="0">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COOLING</a:t>
            </a:r>
            <a:endParaRPr kumimoji="0" lang="en-IN" sz="1200" b="0" i="0" u="none" strike="noStrike" kern="1200" cap="none" spc="0" normalizeH="0" baseline="0" noProof="0">
              <a:ln>
                <a:noFill/>
              </a:ln>
              <a:solidFill>
                <a:srgbClr val="BED730"/>
              </a:solidFill>
              <a:effectLst/>
              <a:uLnTx/>
              <a:uFillTx/>
              <a:latin typeface="Trebuchet MS"/>
              <a:ea typeface="+mn-ea"/>
              <a:cs typeface="+mn-cs"/>
            </a:endParaRPr>
          </a:p>
        </p:txBody>
      </p:sp>
      <p:pic>
        <p:nvPicPr>
          <p:cNvPr id="28" name="Picture 27">
            <a:extLst>
              <a:ext uri="{FF2B5EF4-FFF2-40B4-BE49-F238E27FC236}">
                <a16:creationId xmlns:a16="http://schemas.microsoft.com/office/drawing/2014/main" id="{938370DD-0447-4E0B-967A-17B54810686F}"/>
              </a:ext>
            </a:extLst>
          </p:cNvPr>
          <p:cNvPicPr>
            <a:picLocks noChangeAspect="1"/>
          </p:cNvPicPr>
          <p:nvPr/>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260655" y="970799"/>
            <a:ext cx="432048" cy="432048"/>
          </a:xfrm>
          <a:prstGeom prst="rect">
            <a:avLst/>
          </a:prstGeom>
        </p:spPr>
      </p:pic>
      <p:sp>
        <p:nvSpPr>
          <p:cNvPr id="31" name="TextBox 30">
            <a:extLst>
              <a:ext uri="{FF2B5EF4-FFF2-40B4-BE49-F238E27FC236}">
                <a16:creationId xmlns:a16="http://schemas.microsoft.com/office/drawing/2014/main" id="{E64C0D91-F752-4229-B4FD-414BF111E8DA}"/>
              </a:ext>
            </a:extLst>
          </p:cNvPr>
          <p:cNvSpPr txBox="1"/>
          <p:nvPr/>
        </p:nvSpPr>
        <p:spPr>
          <a:xfrm>
            <a:off x="4846918" y="2906697"/>
            <a:ext cx="3811345" cy="276999"/>
          </a:xfrm>
          <a:prstGeom prst="rect">
            <a:avLst/>
          </a:prstGeom>
          <a:noFill/>
        </p:spPr>
        <p:txBody>
          <a:bodyPr wrap="square" rtlCol="0">
            <a:spAutoFit/>
          </a:bodyPr>
          <a:lstStyle/>
          <a:p>
            <a:pPr marL="0" marR="0" lvl="0" indent="0" algn="l" defTabSz="91419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a:ea typeface="+mn-ea"/>
                <a:cs typeface="+mn-cs"/>
              </a:rPr>
              <a:t>NETWORK</a:t>
            </a:r>
            <a:endParaRPr kumimoji="0" lang="en-IN" sz="1200" b="0" i="0" u="none" strike="noStrike" kern="1200" cap="none" spc="0" normalizeH="0" baseline="0" noProof="0">
              <a:ln>
                <a:noFill/>
              </a:ln>
              <a:solidFill>
                <a:srgbClr val="BED730"/>
              </a:solidFill>
              <a:effectLst/>
              <a:uLnTx/>
              <a:uFillTx/>
              <a:latin typeface="Trebuchet MS"/>
              <a:ea typeface="+mn-ea"/>
              <a:cs typeface="+mn-cs"/>
            </a:endParaRPr>
          </a:p>
        </p:txBody>
      </p:sp>
      <p:sp>
        <p:nvSpPr>
          <p:cNvPr id="32" name="TextBox 31">
            <a:extLst>
              <a:ext uri="{FF2B5EF4-FFF2-40B4-BE49-F238E27FC236}">
                <a16:creationId xmlns:a16="http://schemas.microsoft.com/office/drawing/2014/main" id="{07A42BF5-F59D-4D43-AC8B-8B763F071846}"/>
              </a:ext>
            </a:extLst>
          </p:cNvPr>
          <p:cNvSpPr txBox="1"/>
          <p:nvPr/>
        </p:nvSpPr>
        <p:spPr>
          <a:xfrm>
            <a:off x="4846320" y="3306534"/>
            <a:ext cx="3902148" cy="1197764"/>
          </a:xfrm>
          <a:prstGeom prst="rect">
            <a:avLst/>
          </a:prstGeom>
          <a:noFill/>
        </p:spPr>
        <p:txBody>
          <a:bodyPr wrap="square" lIns="68580" tIns="34290" rIns="68580" bIns="34290" rtlCol="0" anchor="t">
            <a:spAutoFit/>
          </a:bodyPr>
          <a:lstStyle/>
          <a:p>
            <a:pPr marL="170970" marR="0" lvl="0" indent="-170970" algn="l" defTabSz="1218958"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MMR: </a:t>
            </a:r>
            <a:b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b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Dual meet me room for telecom fiber links; N+N power with UPS and 5 minutes battery backup</a:t>
            </a:r>
            <a:endParaRPr kumimoji="0" lang="en-IN" sz="1000" b="0" i="0" u="none" strike="noStrike" kern="1200" cap="none" spc="0" normalizeH="0" baseline="0" noProof="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Carrier Neutral: </a:t>
            </a:r>
            <a:br>
              <a:rPr kumimoji="0" lang="en-US" sz="1000" b="1" i="0" u="none" strike="noStrike" kern="1200" cap="none" spc="0" normalizeH="0" baseline="0" noProof="0">
                <a:ln>
                  <a:noFill/>
                </a:ln>
                <a:solidFill>
                  <a:prstClr val="white"/>
                </a:solidFill>
                <a:effectLst/>
                <a:uLnTx/>
                <a:uFillTx/>
                <a:latin typeface="Trebuchet MS"/>
                <a:ea typeface="+mn-ea"/>
                <a:cs typeface="+mn-cs"/>
              </a:rPr>
            </a:b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Multiple IXs, IP Transit POPs, Multiple Telecom MUXs</a:t>
            </a:r>
            <a:endParaRPr kumimoji="0" lang="en-IN" sz="1000" b="0" i="0" u="none" strike="noStrike" kern="1200" cap="none" spc="0" normalizeH="0" baseline="0" noProof="0">
              <a:ln>
                <a:noFill/>
              </a:ln>
              <a:solidFill>
                <a:prstClr val="white">
                  <a:lumMod val="85000"/>
                </a:prstClr>
              </a:solidFill>
              <a:effectLst/>
              <a:uLnTx/>
              <a:uFillTx/>
              <a:latin typeface="Trebuchet MS"/>
              <a:ea typeface="+mn-ea"/>
              <a:cs typeface="+mn-cs"/>
            </a:endParaRPr>
          </a:p>
          <a:p>
            <a:pPr marL="170970" marR="0" lvl="0" indent="-170970" algn="l" defTabSz="1218958"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Four telecom entry paths to the MMR</a:t>
            </a:r>
            <a:r>
              <a:rPr kumimoji="0" lang="en-IN" sz="1000" b="0" i="0" u="none" strike="noStrike" kern="1200" cap="none" spc="0" normalizeH="0" baseline="0" noProof="0">
                <a:ln>
                  <a:noFill/>
                </a:ln>
                <a:solidFill>
                  <a:prstClr val="white">
                    <a:lumMod val="85000"/>
                  </a:prstClr>
                </a:solidFill>
                <a:effectLst/>
                <a:uLnTx/>
                <a:uFillTx/>
                <a:latin typeface="Trebuchet MS"/>
                <a:ea typeface="+mn-ea"/>
                <a:cs typeface="+mn-cs"/>
              </a:rPr>
              <a:t>. </a:t>
            </a:r>
            <a:r>
              <a:rPr kumimoji="0" lang="en-US" sz="1000" b="0" i="0" u="none" strike="noStrike" kern="1200" cap="none" spc="0" normalizeH="0" baseline="0" noProof="0">
                <a:ln>
                  <a:noFill/>
                </a:ln>
                <a:solidFill>
                  <a:prstClr val="white">
                    <a:lumMod val="85000"/>
                  </a:prstClr>
                </a:solidFill>
                <a:effectLst/>
                <a:uLnTx/>
                <a:uFillTx/>
                <a:latin typeface="Trebuchet MS"/>
                <a:ea typeface="+mn-ea"/>
                <a:cs typeface="+mn-cs"/>
              </a:rPr>
              <a:t>MDF (Network Closet) in every floor, connected to MMR via 4 network risers.</a:t>
            </a:r>
            <a:endParaRPr kumimoji="0" lang="en-IN" sz="1000" b="0" i="0" u="none" strike="sngStrike" kern="1200" cap="none" spc="0" normalizeH="0" baseline="0" noProof="0">
              <a:ln>
                <a:noFill/>
              </a:ln>
              <a:solidFill>
                <a:prstClr val="white">
                  <a:lumMod val="85000"/>
                </a:prstClr>
              </a:solidFill>
              <a:effectLst/>
              <a:uLnTx/>
              <a:uFillTx/>
              <a:latin typeface="Trebuchet MS"/>
              <a:ea typeface="+mn-ea"/>
              <a:cs typeface="+mn-cs"/>
            </a:endParaRPr>
          </a:p>
        </p:txBody>
      </p:sp>
      <p:pic>
        <p:nvPicPr>
          <p:cNvPr id="34" name="Picture 33">
            <a:extLst>
              <a:ext uri="{FF2B5EF4-FFF2-40B4-BE49-F238E27FC236}">
                <a16:creationId xmlns:a16="http://schemas.microsoft.com/office/drawing/2014/main" id="{30572327-0358-4493-8832-64DB362C45EB}"/>
              </a:ext>
            </a:extLst>
          </p:cNvPr>
          <p:cNvPicPr>
            <a:picLocks noChangeAspect="1"/>
          </p:cNvPicPr>
          <p:nvPr/>
        </p:nvPicPr>
        <p:blipFill>
          <a:blip r:embed="rId4" cstate="screen">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366631" y="2893029"/>
            <a:ext cx="307251" cy="304334"/>
          </a:xfrm>
          <a:prstGeom prst="rect">
            <a:avLst/>
          </a:prstGeom>
        </p:spPr>
      </p:pic>
      <p:sp>
        <p:nvSpPr>
          <p:cNvPr id="6" name="Title 1">
            <a:extLst>
              <a:ext uri="{FF2B5EF4-FFF2-40B4-BE49-F238E27FC236}">
                <a16:creationId xmlns:a16="http://schemas.microsoft.com/office/drawing/2014/main" id="{AC2E7133-C86D-C702-42ED-AEDEF92A0CFA}"/>
              </a:ext>
            </a:extLst>
          </p:cNvPr>
          <p:cNvSpPr>
            <a:spLocks noGrp="1"/>
          </p:cNvSpPr>
          <p:nvPr>
            <p:ph type="title"/>
          </p:nvPr>
        </p:nvSpPr>
        <p:spPr>
          <a:xfrm>
            <a:off x="324000" y="234133"/>
            <a:ext cx="8496150" cy="400099"/>
          </a:xfrm>
        </p:spPr>
        <p:txBody>
          <a:bodyPr/>
          <a:lstStyle/>
          <a:p>
            <a:r>
              <a:rPr lang="en-IN" dirty="0"/>
              <a:t>Mumbai 03: Technical specifications</a:t>
            </a:r>
            <a:endParaRPr lang="en-US" dirty="0"/>
          </a:p>
        </p:txBody>
      </p:sp>
      <p:sp>
        <p:nvSpPr>
          <p:cNvPr id="9" name="TextBox 8">
            <a:extLst>
              <a:ext uri="{FF2B5EF4-FFF2-40B4-BE49-F238E27FC236}">
                <a16:creationId xmlns:a16="http://schemas.microsoft.com/office/drawing/2014/main" id="{3B3A839B-0D67-BBF2-1D5D-5D9B8731ED2F}"/>
              </a:ext>
            </a:extLst>
          </p:cNvPr>
          <p:cNvSpPr txBox="1"/>
          <p:nvPr/>
        </p:nvSpPr>
        <p:spPr>
          <a:xfrm>
            <a:off x="5883443" y="4837660"/>
            <a:ext cx="3152273"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Specifications will vary as per customer demands </a:t>
            </a:r>
            <a:endParaRPr kumimoji="0" lang="en-US" sz="800" b="0" i="0" u="none" strike="noStrike" kern="1200" cap="none" spc="0" normalizeH="0" baseline="0" noProof="0">
              <a:ln>
                <a:noFill/>
              </a:ln>
              <a:solidFill>
                <a:prstClr val="black"/>
              </a:solidFill>
              <a:effectLst/>
              <a:uLnTx/>
              <a:uFillTx/>
              <a:latin typeface="Trebuchet MS"/>
              <a:ea typeface="+mn-ea"/>
              <a:cs typeface="+mn-cs"/>
            </a:endParaRPr>
          </a:p>
        </p:txBody>
      </p:sp>
    </p:spTree>
    <p:extLst>
      <p:ext uri="{BB962C8B-B14F-4D97-AF65-F5344CB8AC3E}">
        <p14:creationId xmlns:p14="http://schemas.microsoft.com/office/powerpoint/2010/main" val="78852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93979A-9238-C76D-CDFF-CBC50B8F9ECF}"/>
              </a:ext>
            </a:extLst>
          </p:cNvPr>
          <p:cNvSpPr>
            <a:spLocks noGrp="1"/>
          </p:cNvSpPr>
          <p:nvPr>
            <p:ph type="body" sz="quarter" idx="11"/>
          </p:nvPr>
        </p:nvSpPr>
        <p:spPr>
          <a:xfrm>
            <a:off x="323850" y="3929063"/>
            <a:ext cx="8496300" cy="524723"/>
          </a:xfrm>
        </p:spPr>
        <p:txBody>
          <a:bodyPr/>
          <a:lstStyle/>
          <a:p>
            <a:r>
              <a:rPr lang="en-US" dirty="0"/>
              <a:t>Data Center AI-Readiness</a:t>
            </a:r>
          </a:p>
        </p:txBody>
      </p:sp>
      <p:sp>
        <p:nvSpPr>
          <p:cNvPr id="3" name="Rectangle 2">
            <a:extLst>
              <a:ext uri="{FF2B5EF4-FFF2-40B4-BE49-F238E27FC236}">
                <a16:creationId xmlns:a16="http://schemas.microsoft.com/office/drawing/2014/main" id="{49133D4A-B995-72AA-664A-F185E1154507}"/>
              </a:ext>
            </a:extLst>
          </p:cNvPr>
          <p:cNvSpPr/>
          <p:nvPr/>
        </p:nvSpPr>
        <p:spPr>
          <a:xfrm>
            <a:off x="0" y="4618777"/>
            <a:ext cx="9144000" cy="524723"/>
          </a:xfrm>
          <a:prstGeom prst="rect">
            <a:avLst/>
          </a:prstGeom>
          <a:solidFill>
            <a:schemeClr val="tx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23317A4-2D17-EADA-74FF-0193C34FBB4B}"/>
              </a:ext>
            </a:extLst>
          </p:cNvPr>
          <p:cNvSpPr txBox="1"/>
          <p:nvPr/>
        </p:nvSpPr>
        <p:spPr>
          <a:xfrm>
            <a:off x="323850" y="4367134"/>
            <a:ext cx="8496300" cy="307777"/>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dirty="0">
                <a:solidFill>
                  <a:srgbClr val="BED730"/>
                </a:solidFill>
              </a:rPr>
              <a:t>Roopesh Kumar </a:t>
            </a:r>
            <a:r>
              <a:rPr lang="en-US" sz="1000" dirty="0">
                <a:solidFill>
                  <a:schemeClr val="bg1"/>
                </a:solidFill>
              </a:rPr>
              <a:t>| SVP &amp; Head – Data Center Projects</a:t>
            </a:r>
            <a:endParaRPr lang="en-US" sz="1100" dirty="0">
              <a:solidFill>
                <a:schemeClr val="bg1"/>
              </a:solidFill>
            </a:endParaRPr>
          </a:p>
        </p:txBody>
      </p:sp>
    </p:spTree>
    <p:extLst>
      <p:ext uri="{BB962C8B-B14F-4D97-AF65-F5344CB8AC3E}">
        <p14:creationId xmlns:p14="http://schemas.microsoft.com/office/powerpoint/2010/main" val="235570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8925-E105-55DA-624C-BB2D18DAB9F5}"/>
              </a:ext>
            </a:extLst>
          </p:cNvPr>
          <p:cNvSpPr>
            <a:spLocks noGrp="1"/>
          </p:cNvSpPr>
          <p:nvPr>
            <p:ph type="title"/>
          </p:nvPr>
        </p:nvSpPr>
        <p:spPr/>
        <p:txBody>
          <a:bodyPr/>
          <a:lstStyle/>
          <a:p>
            <a:r>
              <a:rPr lang="en-US" dirty="0"/>
              <a:t>Agenda </a:t>
            </a:r>
          </a:p>
        </p:txBody>
      </p:sp>
      <p:grpSp>
        <p:nvGrpSpPr>
          <p:cNvPr id="11" name="Group 10">
            <a:extLst>
              <a:ext uri="{FF2B5EF4-FFF2-40B4-BE49-F238E27FC236}">
                <a16:creationId xmlns:a16="http://schemas.microsoft.com/office/drawing/2014/main" id="{25A38996-F691-5AB9-4A39-08E983D18278}"/>
              </a:ext>
            </a:extLst>
          </p:cNvPr>
          <p:cNvGrpSpPr/>
          <p:nvPr/>
        </p:nvGrpSpPr>
        <p:grpSpPr>
          <a:xfrm>
            <a:off x="323850" y="1728486"/>
            <a:ext cx="1817771" cy="1800000"/>
            <a:chOff x="323850" y="1728486"/>
            <a:chExt cx="1817771" cy="1800000"/>
          </a:xfrm>
        </p:grpSpPr>
        <p:sp>
          <p:nvSpPr>
            <p:cNvPr id="3" name="Rectangle: Rounded Corners 3">
              <a:extLst>
                <a:ext uri="{FF2B5EF4-FFF2-40B4-BE49-F238E27FC236}">
                  <a16:creationId xmlns:a16="http://schemas.microsoft.com/office/drawing/2014/main" id="{19DAB60F-02A4-864D-7446-AE0038F702BE}"/>
                </a:ext>
              </a:extLst>
            </p:cNvPr>
            <p:cNvSpPr>
              <a:spLocks noChangeAspect="1"/>
            </p:cNvSpPr>
            <p:nvPr/>
          </p:nvSpPr>
          <p:spPr>
            <a:xfrm>
              <a:off x="323850" y="1728486"/>
              <a:ext cx="1800000" cy="1800000"/>
            </a:xfrm>
            <a:prstGeom prst="roundRect">
              <a:avLst/>
            </a:prstGeom>
            <a:solidFill>
              <a:srgbClr val="00B0F0">
                <a:alpha val="29804"/>
              </a:srgbClr>
            </a:solidFill>
            <a:ln w="6350">
              <a:solidFill>
                <a:schemeClr val="accent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B6CD2E"/>
                  </a:solidFill>
                  <a:latin typeface="Trebuchet MS" panose="020B0703020202090204" pitchFamily="34" charset="0"/>
                </a:rPr>
                <a:t>INDIA</a:t>
              </a:r>
            </a:p>
            <a:p>
              <a:pPr algn="ctr"/>
              <a:r>
                <a:rPr lang="en-US" sz="1600" b="1" dirty="0">
                  <a:solidFill>
                    <a:srgbClr val="B6CD2E"/>
                  </a:solidFill>
                  <a:latin typeface="Trebuchet MS" panose="020B0703020202090204" pitchFamily="34" charset="0"/>
                </a:rPr>
                <a:t> DATA CENTER HUB</a:t>
              </a:r>
            </a:p>
          </p:txBody>
        </p:sp>
        <p:sp>
          <p:nvSpPr>
            <p:cNvPr id="7" name="TextBox 6">
              <a:extLst>
                <a:ext uri="{FF2B5EF4-FFF2-40B4-BE49-F238E27FC236}">
                  <a16:creationId xmlns:a16="http://schemas.microsoft.com/office/drawing/2014/main" id="{E99D6511-2382-0E38-8FCB-03EB636BDD22}"/>
                </a:ext>
              </a:extLst>
            </p:cNvPr>
            <p:cNvSpPr txBox="1"/>
            <p:nvPr/>
          </p:nvSpPr>
          <p:spPr>
            <a:xfrm>
              <a:off x="323850" y="1788696"/>
              <a:ext cx="1817771" cy="369332"/>
            </a:xfrm>
            <a:prstGeom prst="rect">
              <a:avLst/>
            </a:prstGeom>
            <a:noFill/>
          </p:spPr>
          <p:txBody>
            <a:bodyPr wrap="square" rtlCol="0">
              <a:spAutoFit/>
            </a:bodyPr>
            <a:lstStyle/>
            <a:p>
              <a:pPr algn="ctr"/>
              <a:r>
                <a:rPr lang="en-US" dirty="0">
                  <a:solidFill>
                    <a:schemeClr val="accent5">
                      <a:lumMod val="75000"/>
                    </a:schemeClr>
                  </a:solidFill>
                </a:rPr>
                <a:t>01</a:t>
              </a:r>
            </a:p>
          </p:txBody>
        </p:sp>
      </p:grpSp>
      <p:grpSp>
        <p:nvGrpSpPr>
          <p:cNvPr id="14" name="Group 13">
            <a:extLst>
              <a:ext uri="{FF2B5EF4-FFF2-40B4-BE49-F238E27FC236}">
                <a16:creationId xmlns:a16="http://schemas.microsoft.com/office/drawing/2014/main" id="{E6A2B9A6-7C4C-D90A-099F-FDA4AE2DEE21}"/>
              </a:ext>
            </a:extLst>
          </p:cNvPr>
          <p:cNvGrpSpPr/>
          <p:nvPr/>
        </p:nvGrpSpPr>
        <p:grpSpPr>
          <a:xfrm>
            <a:off x="7002379" y="1728486"/>
            <a:ext cx="1817771" cy="1800000"/>
            <a:chOff x="7002379" y="1728486"/>
            <a:chExt cx="1817771" cy="1800000"/>
          </a:xfrm>
        </p:grpSpPr>
        <p:sp>
          <p:nvSpPr>
            <p:cNvPr id="6" name="Rectangle: Rounded Corners 5">
              <a:extLst>
                <a:ext uri="{FF2B5EF4-FFF2-40B4-BE49-F238E27FC236}">
                  <a16:creationId xmlns:a16="http://schemas.microsoft.com/office/drawing/2014/main" id="{168849CB-1FEF-BAEC-21D7-7063AC256605}"/>
                </a:ext>
              </a:extLst>
            </p:cNvPr>
            <p:cNvSpPr>
              <a:spLocks noChangeAspect="1"/>
            </p:cNvSpPr>
            <p:nvPr/>
          </p:nvSpPr>
          <p:spPr>
            <a:xfrm>
              <a:off x="7020150" y="1728486"/>
              <a:ext cx="1800000" cy="1800000"/>
            </a:xfrm>
            <a:prstGeom prst="roundRect">
              <a:avLst/>
            </a:prstGeom>
            <a:solidFill>
              <a:srgbClr val="00B0F0">
                <a:alpha val="29804"/>
              </a:srgbClr>
            </a:solidFill>
            <a:ln w="6350">
              <a:solidFill>
                <a:schemeClr val="accent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B6CD2E"/>
                  </a:solidFill>
                  <a:latin typeface="Trebuchet MS" panose="020B0703020202090204" pitchFamily="34" charset="0"/>
                </a:rPr>
                <a:t>YOUR TRUSTED PARTNER OF CHOICE </a:t>
              </a:r>
            </a:p>
          </p:txBody>
        </p:sp>
        <p:sp>
          <p:nvSpPr>
            <p:cNvPr id="8" name="TextBox 7">
              <a:extLst>
                <a:ext uri="{FF2B5EF4-FFF2-40B4-BE49-F238E27FC236}">
                  <a16:creationId xmlns:a16="http://schemas.microsoft.com/office/drawing/2014/main" id="{1A7C953E-B1ED-6D99-946C-892DAEB54162}"/>
                </a:ext>
              </a:extLst>
            </p:cNvPr>
            <p:cNvSpPr txBox="1"/>
            <p:nvPr/>
          </p:nvSpPr>
          <p:spPr>
            <a:xfrm>
              <a:off x="7002379" y="1788696"/>
              <a:ext cx="1817771" cy="369332"/>
            </a:xfrm>
            <a:prstGeom prst="rect">
              <a:avLst/>
            </a:prstGeom>
            <a:noFill/>
          </p:spPr>
          <p:txBody>
            <a:bodyPr wrap="square" rtlCol="0">
              <a:spAutoFit/>
            </a:bodyPr>
            <a:lstStyle/>
            <a:p>
              <a:pPr algn="ctr"/>
              <a:r>
                <a:rPr lang="en-US" dirty="0">
                  <a:solidFill>
                    <a:schemeClr val="accent5">
                      <a:lumMod val="75000"/>
                    </a:schemeClr>
                  </a:solidFill>
                </a:rPr>
                <a:t>04</a:t>
              </a:r>
            </a:p>
          </p:txBody>
        </p:sp>
      </p:grpSp>
      <p:grpSp>
        <p:nvGrpSpPr>
          <p:cNvPr id="12" name="Group 11">
            <a:extLst>
              <a:ext uri="{FF2B5EF4-FFF2-40B4-BE49-F238E27FC236}">
                <a16:creationId xmlns:a16="http://schemas.microsoft.com/office/drawing/2014/main" id="{A7D1CB4E-F5EB-7D94-2CD5-9AAD8B8C8C0B}"/>
              </a:ext>
            </a:extLst>
          </p:cNvPr>
          <p:cNvGrpSpPr/>
          <p:nvPr/>
        </p:nvGrpSpPr>
        <p:grpSpPr>
          <a:xfrm>
            <a:off x="2555950" y="2571750"/>
            <a:ext cx="1817771" cy="1800000"/>
            <a:chOff x="2555950" y="2571750"/>
            <a:chExt cx="1817771" cy="1800000"/>
          </a:xfrm>
        </p:grpSpPr>
        <p:sp>
          <p:nvSpPr>
            <p:cNvPr id="4" name="Rectangle: Rounded Corners 3">
              <a:extLst>
                <a:ext uri="{FF2B5EF4-FFF2-40B4-BE49-F238E27FC236}">
                  <a16:creationId xmlns:a16="http://schemas.microsoft.com/office/drawing/2014/main" id="{06594662-2DB3-B0DF-B0DA-E36CE382972D}"/>
                </a:ext>
              </a:extLst>
            </p:cNvPr>
            <p:cNvSpPr>
              <a:spLocks noChangeAspect="1"/>
            </p:cNvSpPr>
            <p:nvPr/>
          </p:nvSpPr>
          <p:spPr>
            <a:xfrm>
              <a:off x="2555950" y="2571750"/>
              <a:ext cx="1800000" cy="1800000"/>
            </a:xfrm>
            <a:prstGeom prst="roundRect">
              <a:avLst/>
            </a:prstGeom>
            <a:solidFill>
              <a:srgbClr val="00B0F0">
                <a:alpha val="29804"/>
              </a:srgbClr>
            </a:solidFill>
            <a:ln w="6350">
              <a:solidFill>
                <a:schemeClr val="accent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B6CD2E"/>
                  </a:solidFill>
                  <a:latin typeface="Trebuchet MS" panose="020B0703020202090204" pitchFamily="34" charset="0"/>
                </a:rPr>
                <a:t>SIFY</a:t>
              </a:r>
            </a:p>
            <a:p>
              <a:pPr algn="ctr"/>
              <a:r>
                <a:rPr lang="en-US" sz="1600" b="1" dirty="0">
                  <a:solidFill>
                    <a:srgbClr val="B6CD2E"/>
                  </a:solidFill>
                  <a:latin typeface="Trebuchet MS" panose="020B0703020202090204" pitchFamily="34" charset="0"/>
                </a:rPr>
                <a:t> DATA CENTER FOOTPRINT </a:t>
              </a:r>
            </a:p>
          </p:txBody>
        </p:sp>
        <p:sp>
          <p:nvSpPr>
            <p:cNvPr id="9" name="TextBox 8">
              <a:extLst>
                <a:ext uri="{FF2B5EF4-FFF2-40B4-BE49-F238E27FC236}">
                  <a16:creationId xmlns:a16="http://schemas.microsoft.com/office/drawing/2014/main" id="{889B99E8-5EC3-E1B7-2A05-CF80F7465B96}"/>
                </a:ext>
              </a:extLst>
            </p:cNvPr>
            <p:cNvSpPr txBox="1"/>
            <p:nvPr/>
          </p:nvSpPr>
          <p:spPr>
            <a:xfrm>
              <a:off x="2555950" y="2628851"/>
              <a:ext cx="1817771" cy="369332"/>
            </a:xfrm>
            <a:prstGeom prst="rect">
              <a:avLst/>
            </a:prstGeom>
            <a:noFill/>
          </p:spPr>
          <p:txBody>
            <a:bodyPr wrap="square" rtlCol="0">
              <a:spAutoFit/>
            </a:bodyPr>
            <a:lstStyle/>
            <a:p>
              <a:pPr algn="ctr"/>
              <a:r>
                <a:rPr lang="en-US" dirty="0">
                  <a:solidFill>
                    <a:schemeClr val="accent5">
                      <a:lumMod val="75000"/>
                    </a:schemeClr>
                  </a:solidFill>
                </a:rPr>
                <a:t>02</a:t>
              </a:r>
            </a:p>
          </p:txBody>
        </p:sp>
      </p:grpSp>
      <p:grpSp>
        <p:nvGrpSpPr>
          <p:cNvPr id="13" name="Group 12">
            <a:extLst>
              <a:ext uri="{FF2B5EF4-FFF2-40B4-BE49-F238E27FC236}">
                <a16:creationId xmlns:a16="http://schemas.microsoft.com/office/drawing/2014/main" id="{EE9F6729-E718-0514-40EF-E7BB9A0128DC}"/>
              </a:ext>
            </a:extLst>
          </p:cNvPr>
          <p:cNvGrpSpPr/>
          <p:nvPr/>
        </p:nvGrpSpPr>
        <p:grpSpPr>
          <a:xfrm>
            <a:off x="4770279" y="2571750"/>
            <a:ext cx="1817771" cy="1800000"/>
            <a:chOff x="4770279" y="2571750"/>
            <a:chExt cx="1817771" cy="1800000"/>
          </a:xfrm>
        </p:grpSpPr>
        <p:sp>
          <p:nvSpPr>
            <p:cNvPr id="5" name="Rectangle: Rounded Corners 4">
              <a:extLst>
                <a:ext uri="{FF2B5EF4-FFF2-40B4-BE49-F238E27FC236}">
                  <a16:creationId xmlns:a16="http://schemas.microsoft.com/office/drawing/2014/main" id="{2F9DB863-D37A-FFC5-CC76-B6A63BF293F0}"/>
                </a:ext>
              </a:extLst>
            </p:cNvPr>
            <p:cNvSpPr>
              <a:spLocks noChangeAspect="1"/>
            </p:cNvSpPr>
            <p:nvPr/>
          </p:nvSpPr>
          <p:spPr>
            <a:xfrm>
              <a:off x="4788050" y="2571750"/>
              <a:ext cx="1800000" cy="1800000"/>
            </a:xfrm>
            <a:prstGeom prst="roundRect">
              <a:avLst/>
            </a:prstGeom>
            <a:solidFill>
              <a:srgbClr val="00B0F0">
                <a:alpha val="29804"/>
              </a:srgbClr>
            </a:solidFill>
            <a:ln w="6350">
              <a:solidFill>
                <a:schemeClr val="accent1"/>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b="1" dirty="0">
                  <a:solidFill>
                    <a:srgbClr val="B6CD2E"/>
                  </a:solidFill>
                  <a:latin typeface="Trebuchet MS" panose="020B0703020202090204" pitchFamily="34" charset="0"/>
                </a:rPr>
                <a:t>MUMBAI 03 </a:t>
              </a:r>
            </a:p>
            <a:p>
              <a:pPr algn="ctr"/>
              <a:r>
                <a:rPr lang="en-US" sz="1600" b="1" dirty="0">
                  <a:solidFill>
                    <a:srgbClr val="B6CD2E"/>
                  </a:solidFill>
                  <a:latin typeface="Trebuchet MS" panose="020B0703020202090204" pitchFamily="34" charset="0"/>
                </a:rPr>
                <a:t>DATA CENTER CAMPUS </a:t>
              </a:r>
            </a:p>
          </p:txBody>
        </p:sp>
        <p:sp>
          <p:nvSpPr>
            <p:cNvPr id="10" name="TextBox 9">
              <a:extLst>
                <a:ext uri="{FF2B5EF4-FFF2-40B4-BE49-F238E27FC236}">
                  <a16:creationId xmlns:a16="http://schemas.microsoft.com/office/drawing/2014/main" id="{EF44E0B8-08B6-2B77-15E7-556A6C7EFA40}"/>
                </a:ext>
              </a:extLst>
            </p:cNvPr>
            <p:cNvSpPr txBox="1"/>
            <p:nvPr/>
          </p:nvSpPr>
          <p:spPr>
            <a:xfrm>
              <a:off x="4770279" y="2628851"/>
              <a:ext cx="1817771" cy="369332"/>
            </a:xfrm>
            <a:prstGeom prst="rect">
              <a:avLst/>
            </a:prstGeom>
            <a:noFill/>
          </p:spPr>
          <p:txBody>
            <a:bodyPr wrap="square" rtlCol="0">
              <a:spAutoFit/>
            </a:bodyPr>
            <a:lstStyle/>
            <a:p>
              <a:pPr algn="ctr"/>
              <a:r>
                <a:rPr lang="en-US" dirty="0">
                  <a:solidFill>
                    <a:schemeClr val="accent5">
                      <a:lumMod val="75000"/>
                    </a:schemeClr>
                  </a:solidFill>
                </a:rPr>
                <a:t>03</a:t>
              </a:r>
            </a:p>
          </p:txBody>
        </p:sp>
      </p:grpSp>
    </p:spTree>
    <p:extLst>
      <p:ext uri="{BB962C8B-B14F-4D97-AF65-F5344CB8AC3E}">
        <p14:creationId xmlns:p14="http://schemas.microsoft.com/office/powerpoint/2010/main" val="204698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4*#ppt_w"/>
                                          </p:val>
                                        </p:tav>
                                        <p:tav tm="100000">
                                          <p:val>
                                            <p:strVal val="#ppt_w"/>
                                          </p:val>
                                        </p:tav>
                                      </p:tavLst>
                                    </p:anim>
                                    <p:anim calcmode="lin" valueType="num">
                                      <p:cBhvr>
                                        <p:cTn id="8" dur="500" fill="hold"/>
                                        <p:tgtEl>
                                          <p:spTgt spid="11"/>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3" presetClass="entr" presetSubtype="3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strVal val="4*#ppt_w"/>
                                          </p:val>
                                        </p:tav>
                                        <p:tav tm="100000">
                                          <p:val>
                                            <p:strVal val="#ppt_w"/>
                                          </p:val>
                                        </p:tav>
                                      </p:tavLst>
                                    </p:anim>
                                    <p:anim calcmode="lin" valueType="num">
                                      <p:cBhvr>
                                        <p:cTn id="13" dur="500" fill="hold"/>
                                        <p:tgtEl>
                                          <p:spTgt spid="12"/>
                                        </p:tgtEl>
                                        <p:attrNameLst>
                                          <p:attrName>ppt_h</p:attrName>
                                        </p:attrNameLst>
                                      </p:cBhvr>
                                      <p:tavLst>
                                        <p:tav tm="0">
                                          <p:val>
                                            <p:strVal val="4*#ppt_h"/>
                                          </p:val>
                                        </p:tav>
                                        <p:tav tm="100000">
                                          <p:val>
                                            <p:strVal val="#ppt_h"/>
                                          </p:val>
                                        </p:tav>
                                      </p:tavLst>
                                    </p:anim>
                                  </p:childTnLst>
                                </p:cTn>
                              </p:par>
                            </p:childTnLst>
                          </p:cTn>
                        </p:par>
                        <p:par>
                          <p:cTn id="14" fill="hold">
                            <p:stCondLst>
                              <p:cond delay="1000"/>
                            </p:stCondLst>
                            <p:childTnLst>
                              <p:par>
                                <p:cTn id="15" presetID="23" presetClass="entr" presetSubtype="32"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strVal val="4*#ppt_w"/>
                                          </p:val>
                                        </p:tav>
                                        <p:tav tm="100000">
                                          <p:val>
                                            <p:strVal val="#ppt_w"/>
                                          </p:val>
                                        </p:tav>
                                      </p:tavLst>
                                    </p:anim>
                                    <p:anim calcmode="lin" valueType="num">
                                      <p:cBhvr>
                                        <p:cTn id="18" dur="500" fill="hold"/>
                                        <p:tgtEl>
                                          <p:spTgt spid="13"/>
                                        </p:tgtEl>
                                        <p:attrNameLst>
                                          <p:attrName>ppt_h</p:attrName>
                                        </p:attrNameLst>
                                      </p:cBhvr>
                                      <p:tavLst>
                                        <p:tav tm="0">
                                          <p:val>
                                            <p:strVal val="4*#ppt_h"/>
                                          </p:val>
                                        </p:tav>
                                        <p:tav tm="100000">
                                          <p:val>
                                            <p:strVal val="#ppt_h"/>
                                          </p:val>
                                        </p:tav>
                                      </p:tavLst>
                                    </p:anim>
                                  </p:childTnLst>
                                </p:cTn>
                              </p:par>
                            </p:childTnLst>
                          </p:cTn>
                        </p:par>
                        <p:par>
                          <p:cTn id="19" fill="hold">
                            <p:stCondLst>
                              <p:cond delay="1500"/>
                            </p:stCondLst>
                            <p:childTnLst>
                              <p:par>
                                <p:cTn id="20" presetID="23" presetClass="entr" presetSubtype="32"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strVal val="4*#ppt_w"/>
                                          </p:val>
                                        </p:tav>
                                        <p:tav tm="100000">
                                          <p:val>
                                            <p:strVal val="#ppt_w"/>
                                          </p:val>
                                        </p:tav>
                                      </p:tavLst>
                                    </p:anim>
                                    <p:anim calcmode="lin" valueType="num">
                                      <p:cBhvr>
                                        <p:cTn id="23" dur="500" fill="hold"/>
                                        <p:tgtEl>
                                          <p:spTgt spid="1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915C0D-7FB1-04A2-4A7F-326E89C24DA7}"/>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8542002-B7CB-5B44-CFD2-B3DAF04AC3B7}"/>
              </a:ext>
            </a:extLst>
          </p:cNvPr>
          <p:cNvSpPr>
            <a:spLocks noGrp="1"/>
          </p:cNvSpPr>
          <p:nvPr>
            <p:ph type="title"/>
          </p:nvPr>
        </p:nvSpPr>
        <p:spPr>
          <a:xfrm>
            <a:off x="324000" y="211574"/>
            <a:ext cx="8496150" cy="415490"/>
          </a:xfrm>
        </p:spPr>
        <p:txBody>
          <a:bodyPr>
            <a:noAutofit/>
          </a:bodyPr>
          <a:lstStyle/>
          <a:p>
            <a:r>
              <a:rPr lang="en-US" dirty="0"/>
              <a:t>Data Center AI-Readiness</a:t>
            </a:r>
          </a:p>
        </p:txBody>
      </p:sp>
      <p:sp>
        <p:nvSpPr>
          <p:cNvPr id="14" name="Rounded Rectangle 13">
            <a:extLst>
              <a:ext uri="{FF2B5EF4-FFF2-40B4-BE49-F238E27FC236}">
                <a16:creationId xmlns:a16="http://schemas.microsoft.com/office/drawing/2014/main" id="{6DED0A3C-30B7-6C29-0872-E9885173D298}"/>
              </a:ext>
            </a:extLst>
          </p:cNvPr>
          <p:cNvSpPr/>
          <p:nvPr/>
        </p:nvSpPr>
        <p:spPr>
          <a:xfrm>
            <a:off x="5070364" y="1011094"/>
            <a:ext cx="3746156" cy="707932"/>
          </a:xfrm>
          <a:prstGeom prst="roundRect">
            <a:avLst/>
          </a:prstGeom>
          <a:solidFill>
            <a:srgbClr val="00B0F0">
              <a:alpha val="29804"/>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Scalable and robust power infrastructure</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Tolerant to dynamic load variations</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Redundant distribution systems</a:t>
            </a:r>
          </a:p>
        </p:txBody>
      </p:sp>
      <p:sp>
        <p:nvSpPr>
          <p:cNvPr id="15" name="Rounded Rectangle 14">
            <a:extLst>
              <a:ext uri="{FF2B5EF4-FFF2-40B4-BE49-F238E27FC236}">
                <a16:creationId xmlns:a16="http://schemas.microsoft.com/office/drawing/2014/main" id="{CBC1E5AF-F4B1-9FED-6273-05C74D3E6B65}"/>
              </a:ext>
            </a:extLst>
          </p:cNvPr>
          <p:cNvSpPr/>
          <p:nvPr/>
        </p:nvSpPr>
        <p:spPr>
          <a:xfrm>
            <a:off x="5070364" y="1842565"/>
            <a:ext cx="3746156" cy="707932"/>
          </a:xfrm>
          <a:prstGeom prst="roundRect">
            <a:avLst/>
          </a:prstGeom>
          <a:solidFill>
            <a:srgbClr val="0070C0">
              <a:alpha val="29804"/>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Support multiple water temperature scenarios</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Support different cooling methodologies</a:t>
            </a:r>
          </a:p>
        </p:txBody>
      </p:sp>
      <p:sp>
        <p:nvSpPr>
          <p:cNvPr id="16" name="Rounded Rectangle 15">
            <a:extLst>
              <a:ext uri="{FF2B5EF4-FFF2-40B4-BE49-F238E27FC236}">
                <a16:creationId xmlns:a16="http://schemas.microsoft.com/office/drawing/2014/main" id="{0DE7AF27-0989-8F36-50C0-F9CF0D85EF7D}"/>
              </a:ext>
            </a:extLst>
          </p:cNvPr>
          <p:cNvSpPr/>
          <p:nvPr/>
        </p:nvSpPr>
        <p:spPr>
          <a:xfrm>
            <a:off x="5070364" y="2674036"/>
            <a:ext cx="3746156" cy="707932"/>
          </a:xfrm>
          <a:prstGeom prst="roundRect">
            <a:avLst/>
          </a:prstGeom>
          <a:solidFill>
            <a:srgbClr val="00B0F0">
              <a:alpha val="29804"/>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High-capacity fiber and copper network</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Multiple paths, dual meet-me-rooms, and distribution</a:t>
            </a:r>
          </a:p>
        </p:txBody>
      </p:sp>
      <p:sp>
        <p:nvSpPr>
          <p:cNvPr id="17" name="Rounded Rectangle 16">
            <a:extLst>
              <a:ext uri="{FF2B5EF4-FFF2-40B4-BE49-F238E27FC236}">
                <a16:creationId xmlns:a16="http://schemas.microsoft.com/office/drawing/2014/main" id="{E57307F8-CCE5-EA04-078E-06D111850A7A}"/>
              </a:ext>
            </a:extLst>
          </p:cNvPr>
          <p:cNvSpPr/>
          <p:nvPr/>
        </p:nvSpPr>
        <p:spPr>
          <a:xfrm>
            <a:off x="5070364" y="3505506"/>
            <a:ext cx="3746156" cy="707932"/>
          </a:xfrm>
          <a:prstGeom prst="roundRect">
            <a:avLst/>
          </a:prstGeom>
          <a:solidFill>
            <a:srgbClr val="0070C0">
              <a:alpha val="29804"/>
            </a:srgbClr>
          </a:solid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en-US" sz="1200">
                <a:solidFill>
                  <a:schemeClr val="bg1"/>
                </a:solidFill>
                <a:latin typeface="Trebuchet MS" panose="020B0703020202090204" pitchFamily="34" charset="0"/>
              </a:rPr>
              <a:t>Purpose-built data center buildings</a:t>
            </a:r>
          </a:p>
          <a:p>
            <a:pPr marL="214313" indent="-214313">
              <a:buFont typeface="Arial" panose="020B0604020202020204" pitchFamily="34" charset="0"/>
              <a:buChar char="•"/>
            </a:pPr>
            <a:r>
              <a:rPr lang="en-US" sz="1200">
                <a:solidFill>
                  <a:schemeClr val="bg1"/>
                </a:solidFill>
                <a:latin typeface="Trebuchet MS" panose="020B0703020202090204" pitchFamily="34" charset="0"/>
              </a:rPr>
              <a:t>Structural design to meet local codes and seismic rating</a:t>
            </a:r>
          </a:p>
        </p:txBody>
      </p:sp>
      <p:grpSp>
        <p:nvGrpSpPr>
          <p:cNvPr id="2" name="Group 1">
            <a:extLst>
              <a:ext uri="{FF2B5EF4-FFF2-40B4-BE49-F238E27FC236}">
                <a16:creationId xmlns:a16="http://schemas.microsoft.com/office/drawing/2014/main" id="{DED1C987-E2CE-CFE6-9641-A2ACD9A2EB62}"/>
              </a:ext>
            </a:extLst>
          </p:cNvPr>
          <p:cNvGrpSpPr/>
          <p:nvPr/>
        </p:nvGrpSpPr>
        <p:grpSpPr>
          <a:xfrm>
            <a:off x="424901" y="1113219"/>
            <a:ext cx="3967712" cy="3056881"/>
            <a:chOff x="424901" y="1113217"/>
            <a:chExt cx="4570858" cy="3521567"/>
          </a:xfrm>
        </p:grpSpPr>
        <p:sp>
          <p:nvSpPr>
            <p:cNvPr id="9" name="Oval 8">
              <a:extLst>
                <a:ext uri="{FF2B5EF4-FFF2-40B4-BE49-F238E27FC236}">
                  <a16:creationId xmlns:a16="http://schemas.microsoft.com/office/drawing/2014/main" id="{36744C7E-FBF1-C6E9-175C-C23CD7000592}"/>
                </a:ext>
              </a:extLst>
            </p:cNvPr>
            <p:cNvSpPr>
              <a:spLocks/>
            </p:cNvSpPr>
            <p:nvPr/>
          </p:nvSpPr>
          <p:spPr>
            <a:xfrm>
              <a:off x="972389" y="1416605"/>
              <a:ext cx="2899073" cy="2899073"/>
            </a:xfrm>
            <a:prstGeom prst="ellipse">
              <a:avLst/>
            </a:prstGeom>
            <a:solidFill>
              <a:srgbClr val="BED730">
                <a:alpha val="9804"/>
              </a:srgbClr>
            </a:solidFill>
            <a:ln w="28575">
              <a:solidFill>
                <a:schemeClr val="accent3">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latin typeface="Trebuchet MS" panose="020B0703020202090204" pitchFamily="34" charset="0"/>
              </a:endParaRPr>
            </a:p>
          </p:txBody>
        </p:sp>
        <p:sp>
          <p:nvSpPr>
            <p:cNvPr id="27" name="Oval 26">
              <a:extLst>
                <a:ext uri="{FF2B5EF4-FFF2-40B4-BE49-F238E27FC236}">
                  <a16:creationId xmlns:a16="http://schemas.microsoft.com/office/drawing/2014/main" id="{FE6BD24E-6956-9ECB-E93F-1674C97668ED}"/>
                </a:ext>
              </a:extLst>
            </p:cNvPr>
            <p:cNvSpPr/>
            <p:nvPr/>
          </p:nvSpPr>
          <p:spPr>
            <a:xfrm>
              <a:off x="424901" y="2135270"/>
              <a:ext cx="1195975" cy="1195975"/>
            </a:xfrm>
            <a:prstGeom prst="ellipse">
              <a:avLst/>
            </a:prstGeom>
            <a:solidFill>
              <a:srgbClr val="BED7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p Images - Free Download on Freepik">
              <a:extLst>
                <a:ext uri="{FF2B5EF4-FFF2-40B4-BE49-F238E27FC236}">
                  <a16:creationId xmlns:a16="http://schemas.microsoft.com/office/drawing/2014/main" id="{63F1CBDD-21A9-76FE-2DB6-C215B9D2756E}"/>
                </a:ext>
              </a:extLst>
            </p:cNvPr>
            <p:cNvPicPr>
              <a:picLocks noChangeAspect="1" noChangeArrowheads="1"/>
            </p:cNvPicPr>
            <p:nvPr/>
          </p:nvPicPr>
          <p:blipFill rotWithShape="1">
            <a:blip r:embed="rId2"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l="20831" t="22493" r="19317" b="23070"/>
            <a:stretch/>
          </p:blipFill>
          <p:spPr bwMode="auto">
            <a:xfrm>
              <a:off x="644636" y="2400063"/>
              <a:ext cx="685235" cy="623247"/>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88F1856-E809-499E-493E-570E63816BAC}"/>
                </a:ext>
              </a:extLst>
            </p:cNvPr>
            <p:cNvSpPr txBox="1"/>
            <p:nvPr/>
          </p:nvSpPr>
          <p:spPr>
            <a:xfrm>
              <a:off x="2678923" y="4315678"/>
              <a:ext cx="1312473" cy="319106"/>
            </a:xfrm>
            <a:prstGeom prst="rect">
              <a:avLst/>
            </a:prstGeom>
            <a:noFill/>
          </p:spPr>
          <p:txBody>
            <a:bodyPr wrap="none" rtlCol="0">
              <a:spAutoFit/>
            </a:bodyPr>
            <a:lstStyle/>
            <a:p>
              <a:r>
                <a:rPr lang="en-US" sz="1200" b="1">
                  <a:solidFill>
                    <a:srgbClr val="BED730"/>
                  </a:solidFill>
                  <a:latin typeface="Trebuchet MS" panose="020B0703020202090204" pitchFamily="34" charset="0"/>
                </a:rPr>
                <a:t>SERVER HALL</a:t>
              </a:r>
            </a:p>
          </p:txBody>
        </p:sp>
        <p:sp>
          <p:nvSpPr>
            <p:cNvPr id="11" name="TextBox 10">
              <a:extLst>
                <a:ext uri="{FF2B5EF4-FFF2-40B4-BE49-F238E27FC236}">
                  <a16:creationId xmlns:a16="http://schemas.microsoft.com/office/drawing/2014/main" id="{A17E0E0E-68DA-8152-93FF-E9025C06A205}"/>
                </a:ext>
              </a:extLst>
            </p:cNvPr>
            <p:cNvSpPr txBox="1"/>
            <p:nvPr/>
          </p:nvSpPr>
          <p:spPr>
            <a:xfrm>
              <a:off x="3953861" y="3532253"/>
              <a:ext cx="1041898" cy="319106"/>
            </a:xfrm>
            <a:prstGeom prst="rect">
              <a:avLst/>
            </a:prstGeom>
            <a:noFill/>
          </p:spPr>
          <p:txBody>
            <a:bodyPr wrap="none" rtlCol="0">
              <a:spAutoFit/>
            </a:bodyPr>
            <a:lstStyle/>
            <a:p>
              <a:r>
                <a:rPr lang="en-US" sz="1200" b="1" dirty="0">
                  <a:solidFill>
                    <a:srgbClr val="BED730"/>
                  </a:solidFill>
                  <a:latin typeface="Trebuchet MS" panose="020B0703020202090204" pitchFamily="34" charset="0"/>
                </a:rPr>
                <a:t>NETWORK</a:t>
              </a:r>
            </a:p>
          </p:txBody>
        </p:sp>
        <p:sp>
          <p:nvSpPr>
            <p:cNvPr id="12" name="TextBox 11">
              <a:extLst>
                <a:ext uri="{FF2B5EF4-FFF2-40B4-BE49-F238E27FC236}">
                  <a16:creationId xmlns:a16="http://schemas.microsoft.com/office/drawing/2014/main" id="{CFE099EA-8545-6387-B08F-2CAFB1C14D2A}"/>
                </a:ext>
              </a:extLst>
            </p:cNvPr>
            <p:cNvSpPr txBox="1"/>
            <p:nvPr/>
          </p:nvSpPr>
          <p:spPr>
            <a:xfrm>
              <a:off x="3983585" y="2112444"/>
              <a:ext cx="956951" cy="319106"/>
            </a:xfrm>
            <a:prstGeom prst="rect">
              <a:avLst/>
            </a:prstGeom>
            <a:noFill/>
          </p:spPr>
          <p:txBody>
            <a:bodyPr wrap="none" rtlCol="0">
              <a:spAutoFit/>
            </a:bodyPr>
            <a:lstStyle/>
            <a:p>
              <a:r>
                <a:rPr lang="en-US" sz="1200" b="1">
                  <a:solidFill>
                    <a:srgbClr val="BED730"/>
                  </a:solidFill>
                  <a:latin typeface="Trebuchet MS" panose="020B0703020202090204" pitchFamily="34" charset="0"/>
                </a:rPr>
                <a:t>COOLING</a:t>
              </a:r>
            </a:p>
          </p:txBody>
        </p:sp>
        <p:sp>
          <p:nvSpPr>
            <p:cNvPr id="13" name="TextBox 12">
              <a:extLst>
                <a:ext uri="{FF2B5EF4-FFF2-40B4-BE49-F238E27FC236}">
                  <a16:creationId xmlns:a16="http://schemas.microsoft.com/office/drawing/2014/main" id="{61F57D17-3814-4C55-66BD-D868F105BF91}"/>
                </a:ext>
              </a:extLst>
            </p:cNvPr>
            <p:cNvSpPr txBox="1"/>
            <p:nvPr/>
          </p:nvSpPr>
          <p:spPr>
            <a:xfrm>
              <a:off x="2741434" y="1113217"/>
              <a:ext cx="809216" cy="319106"/>
            </a:xfrm>
            <a:prstGeom prst="rect">
              <a:avLst/>
            </a:prstGeom>
            <a:noFill/>
          </p:spPr>
          <p:txBody>
            <a:bodyPr wrap="none" rtlCol="0">
              <a:spAutoFit/>
            </a:bodyPr>
            <a:lstStyle/>
            <a:p>
              <a:r>
                <a:rPr lang="en-US" sz="1200" b="1">
                  <a:solidFill>
                    <a:srgbClr val="BED730"/>
                  </a:solidFill>
                  <a:latin typeface="Trebuchet MS" panose="020B0703020202090204" pitchFamily="34" charset="0"/>
                </a:rPr>
                <a:t>POWER</a:t>
              </a:r>
            </a:p>
          </p:txBody>
        </p:sp>
        <p:sp>
          <p:nvSpPr>
            <p:cNvPr id="23" name="Oval 22">
              <a:extLst>
                <a:ext uri="{FF2B5EF4-FFF2-40B4-BE49-F238E27FC236}">
                  <a16:creationId xmlns:a16="http://schemas.microsoft.com/office/drawing/2014/main" id="{53F8C0E4-C2C3-9210-C06C-A8FDD1C5CF10}"/>
                </a:ext>
              </a:extLst>
            </p:cNvPr>
            <p:cNvSpPr/>
            <p:nvPr/>
          </p:nvSpPr>
          <p:spPr>
            <a:xfrm>
              <a:off x="2129268" y="1164477"/>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5A8029-8047-BAA5-4252-395B11B0B1C2}"/>
                </a:ext>
              </a:extLst>
            </p:cNvPr>
            <p:cNvSpPr/>
            <p:nvPr/>
          </p:nvSpPr>
          <p:spPr>
            <a:xfrm>
              <a:off x="2129268" y="3984677"/>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01E8842-AA53-9601-9C01-1CD908093EC0}"/>
                </a:ext>
              </a:extLst>
            </p:cNvPr>
            <p:cNvSpPr/>
            <p:nvPr/>
          </p:nvSpPr>
          <p:spPr>
            <a:xfrm>
              <a:off x="3358098" y="3323544"/>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B14B03-48E5-25E0-E806-A1F7F6E0A75C}"/>
                </a:ext>
              </a:extLst>
            </p:cNvPr>
            <p:cNvSpPr/>
            <p:nvPr/>
          </p:nvSpPr>
          <p:spPr>
            <a:xfrm>
              <a:off x="3398271" y="1944926"/>
              <a:ext cx="585314" cy="585314"/>
            </a:xfrm>
            <a:prstGeom prst="ellipse">
              <a:avLst/>
            </a:prstGeom>
            <a:solidFill>
              <a:schemeClr val="bg1"/>
            </a:solidFill>
            <a:ln w="95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64CA3E82-5731-B36B-CD3F-18700D63912B}"/>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520360" y="2053832"/>
              <a:ext cx="360000" cy="360000"/>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3547A049-9147-21F2-769C-0B3114091AA6}"/>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470755" y="3419672"/>
              <a:ext cx="360000" cy="359999"/>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F638FC66-24E4-73D0-379F-C1CEDB4888E5}"/>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41925" y="1269828"/>
              <a:ext cx="360000" cy="360000"/>
            </a:xfrm>
            <a:prstGeom prst="rect">
              <a:avLst/>
            </a:prstGeom>
          </p:spPr>
        </p:pic>
        <p:pic>
          <p:nvPicPr>
            <p:cNvPr id="22" name="Picture 21" descr="A black and white image of a computer&#10;&#10;Description automatically generated">
              <a:extLst>
                <a:ext uri="{FF2B5EF4-FFF2-40B4-BE49-F238E27FC236}">
                  <a16:creationId xmlns:a16="http://schemas.microsoft.com/office/drawing/2014/main" id="{B9E76332-90BF-0EF7-CBAA-0D581D55E930}"/>
                </a:ext>
              </a:extLst>
            </p:cNvPr>
            <p:cNvPicPr>
              <a:picLocks noChangeAspect="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233994" y="4105563"/>
              <a:ext cx="360000" cy="360000"/>
            </a:xfrm>
            <a:prstGeom prst="rect">
              <a:avLst/>
            </a:prstGeom>
          </p:spPr>
        </p:pic>
      </p:grpSp>
      <p:sp>
        <p:nvSpPr>
          <p:cNvPr id="8" name="TextBox 7">
            <a:extLst>
              <a:ext uri="{FF2B5EF4-FFF2-40B4-BE49-F238E27FC236}">
                <a16:creationId xmlns:a16="http://schemas.microsoft.com/office/drawing/2014/main" id="{E7E1F1BD-6B5A-E442-BD14-E0F5D87EB7A9}"/>
              </a:ext>
            </a:extLst>
          </p:cNvPr>
          <p:cNvSpPr txBox="1"/>
          <p:nvPr/>
        </p:nvSpPr>
        <p:spPr>
          <a:xfrm>
            <a:off x="324000" y="4416819"/>
            <a:ext cx="8496300" cy="276999"/>
          </a:xfrm>
          <a:prstGeom prst="rect">
            <a:avLst/>
          </a:prstGeom>
          <a:noFill/>
        </p:spPr>
        <p:txBody>
          <a:bodyPr wrap="square">
            <a:spAutoFit/>
          </a:bodyPr>
          <a:lstStyle/>
          <a:p>
            <a:pPr algn="ctr"/>
            <a:r>
              <a:rPr lang="en-US" sz="1200" b="1" i="1" dirty="0"/>
              <a:t>Designed and built to accelerate your AI Adoption  </a:t>
            </a:r>
          </a:p>
        </p:txBody>
      </p:sp>
    </p:spTree>
    <p:extLst>
      <p:ext uri="{BB962C8B-B14F-4D97-AF65-F5344CB8AC3E}">
        <p14:creationId xmlns:p14="http://schemas.microsoft.com/office/powerpoint/2010/main" val="169980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5264EBC-4553-5BAA-CB66-869EB84D6E45}"/>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Title 1">
            <a:extLst>
              <a:ext uri="{FF2B5EF4-FFF2-40B4-BE49-F238E27FC236}">
                <a16:creationId xmlns:a16="http://schemas.microsoft.com/office/drawing/2014/main" id="{136F4625-8B43-26AF-EEB1-373A2E8FA2EF}"/>
              </a:ext>
            </a:extLst>
          </p:cNvPr>
          <p:cNvSpPr>
            <a:spLocks noGrp="1"/>
          </p:cNvSpPr>
          <p:nvPr>
            <p:ph type="title"/>
          </p:nvPr>
        </p:nvSpPr>
        <p:spPr>
          <a:xfrm>
            <a:off x="324000" y="211574"/>
            <a:ext cx="8496150" cy="415490"/>
          </a:xfrm>
        </p:spPr>
        <p:txBody>
          <a:bodyPr>
            <a:noAutofit/>
          </a:bodyPr>
          <a:lstStyle/>
          <a:p>
            <a:r>
              <a:rPr lang="en-US" dirty="0"/>
              <a:t>AI-ready Data Centers: Power</a:t>
            </a:r>
          </a:p>
        </p:txBody>
      </p:sp>
      <p:cxnSp>
        <p:nvCxnSpPr>
          <p:cNvPr id="17" name="Straight Arrow Connector 16">
            <a:extLst>
              <a:ext uri="{FF2B5EF4-FFF2-40B4-BE49-F238E27FC236}">
                <a16:creationId xmlns:a16="http://schemas.microsoft.com/office/drawing/2014/main" id="{2C0296DF-723E-2F51-CCC5-3EC262638E06}"/>
              </a:ext>
            </a:extLst>
          </p:cNvPr>
          <p:cNvCxnSpPr>
            <a:cxnSpLocks/>
          </p:cNvCxnSpPr>
          <p:nvPr/>
        </p:nvCxnSpPr>
        <p:spPr>
          <a:xfrm flipV="1">
            <a:off x="490855" y="1224839"/>
            <a:ext cx="7408785" cy="0"/>
          </a:xfrm>
          <a:prstGeom prst="straightConnector1">
            <a:avLst/>
          </a:prstGeom>
          <a:ln w="3810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F1F5BF0-320A-CABB-BD99-9CAA2651F6D7}"/>
              </a:ext>
            </a:extLst>
          </p:cNvPr>
          <p:cNvSpPr/>
          <p:nvPr/>
        </p:nvSpPr>
        <p:spPr>
          <a:xfrm>
            <a:off x="657860" y="1010495"/>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Sub Station</a:t>
            </a:r>
          </a:p>
        </p:txBody>
      </p:sp>
      <p:sp>
        <p:nvSpPr>
          <p:cNvPr id="5" name="Rectangle 4">
            <a:extLst>
              <a:ext uri="{FF2B5EF4-FFF2-40B4-BE49-F238E27FC236}">
                <a16:creationId xmlns:a16="http://schemas.microsoft.com/office/drawing/2014/main" id="{D5696A55-2F59-DF46-CB6B-5B0CED29397D}"/>
              </a:ext>
            </a:extLst>
          </p:cNvPr>
          <p:cNvSpPr/>
          <p:nvPr/>
        </p:nvSpPr>
        <p:spPr>
          <a:xfrm>
            <a:off x="1604121" y="1010494"/>
            <a:ext cx="842700"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Transformer</a:t>
            </a:r>
          </a:p>
        </p:txBody>
      </p:sp>
      <p:sp>
        <p:nvSpPr>
          <p:cNvPr id="6" name="Rectangle 5">
            <a:extLst>
              <a:ext uri="{FF2B5EF4-FFF2-40B4-BE49-F238E27FC236}">
                <a16:creationId xmlns:a16="http://schemas.microsoft.com/office/drawing/2014/main" id="{AE4688A0-1BDB-2C3A-79F3-B22BA74D9F7A}"/>
              </a:ext>
            </a:extLst>
          </p:cNvPr>
          <p:cNvSpPr/>
          <p:nvPr/>
        </p:nvSpPr>
        <p:spPr>
          <a:xfrm>
            <a:off x="2728799"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Switch Gears</a:t>
            </a:r>
          </a:p>
        </p:txBody>
      </p:sp>
      <p:sp>
        <p:nvSpPr>
          <p:cNvPr id="7" name="Rectangle 6">
            <a:extLst>
              <a:ext uri="{FF2B5EF4-FFF2-40B4-BE49-F238E27FC236}">
                <a16:creationId xmlns:a16="http://schemas.microsoft.com/office/drawing/2014/main" id="{69D3DDB8-F0D3-C8E6-859D-7955F95AF428}"/>
              </a:ext>
            </a:extLst>
          </p:cNvPr>
          <p:cNvSpPr/>
          <p:nvPr/>
        </p:nvSpPr>
        <p:spPr>
          <a:xfrm>
            <a:off x="3764268"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UPS</a:t>
            </a:r>
          </a:p>
        </p:txBody>
      </p:sp>
      <p:sp>
        <p:nvSpPr>
          <p:cNvPr id="8" name="Rectangle 7">
            <a:extLst>
              <a:ext uri="{FF2B5EF4-FFF2-40B4-BE49-F238E27FC236}">
                <a16:creationId xmlns:a16="http://schemas.microsoft.com/office/drawing/2014/main" id="{C3F6F785-B429-9C1F-F50D-19F9510B1503}"/>
              </a:ext>
            </a:extLst>
          </p:cNvPr>
          <p:cNvSpPr/>
          <p:nvPr/>
        </p:nvSpPr>
        <p:spPr>
          <a:xfrm>
            <a:off x="4799738"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Power Distribution</a:t>
            </a:r>
          </a:p>
        </p:txBody>
      </p:sp>
      <p:sp>
        <p:nvSpPr>
          <p:cNvPr id="9" name="Rectangle 8">
            <a:extLst>
              <a:ext uri="{FF2B5EF4-FFF2-40B4-BE49-F238E27FC236}">
                <a16:creationId xmlns:a16="http://schemas.microsoft.com/office/drawing/2014/main" id="{0037547D-2EB5-F612-F34D-326FBFB95882}"/>
              </a:ext>
            </a:extLst>
          </p:cNvPr>
          <p:cNvSpPr/>
          <p:nvPr/>
        </p:nvSpPr>
        <p:spPr>
          <a:xfrm>
            <a:off x="5835208" y="1010494"/>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Busway/ PDU</a:t>
            </a:r>
          </a:p>
        </p:txBody>
      </p:sp>
      <p:sp>
        <p:nvSpPr>
          <p:cNvPr id="10" name="Rectangle 9">
            <a:extLst>
              <a:ext uri="{FF2B5EF4-FFF2-40B4-BE49-F238E27FC236}">
                <a16:creationId xmlns:a16="http://schemas.microsoft.com/office/drawing/2014/main" id="{42DD48C2-4639-8E84-1F2D-FA7B0DEDE3F0}"/>
              </a:ext>
            </a:extLst>
          </p:cNvPr>
          <p:cNvSpPr/>
          <p:nvPr/>
        </p:nvSpPr>
        <p:spPr>
          <a:xfrm>
            <a:off x="6870679" y="999523"/>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Rack PDU</a:t>
            </a:r>
          </a:p>
        </p:txBody>
      </p:sp>
      <p:sp>
        <p:nvSpPr>
          <p:cNvPr id="11" name="Rectangle 10">
            <a:extLst>
              <a:ext uri="{FF2B5EF4-FFF2-40B4-BE49-F238E27FC236}">
                <a16:creationId xmlns:a16="http://schemas.microsoft.com/office/drawing/2014/main" id="{3BE4075B-AEB2-B2CC-158B-8346688D2053}"/>
              </a:ext>
            </a:extLst>
          </p:cNvPr>
          <p:cNvSpPr/>
          <p:nvPr/>
        </p:nvSpPr>
        <p:spPr>
          <a:xfrm>
            <a:off x="1908238" y="1948533"/>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Diesel Generator</a:t>
            </a:r>
          </a:p>
        </p:txBody>
      </p:sp>
      <p:sp>
        <p:nvSpPr>
          <p:cNvPr id="12" name="Rectangle 11">
            <a:extLst>
              <a:ext uri="{FF2B5EF4-FFF2-40B4-BE49-F238E27FC236}">
                <a16:creationId xmlns:a16="http://schemas.microsoft.com/office/drawing/2014/main" id="{3D09F6CF-8AD3-222A-344E-25B218E0F9F9}"/>
              </a:ext>
            </a:extLst>
          </p:cNvPr>
          <p:cNvSpPr/>
          <p:nvPr/>
        </p:nvSpPr>
        <p:spPr>
          <a:xfrm>
            <a:off x="2773706" y="1948532"/>
            <a:ext cx="646933" cy="452338"/>
          </a:xfrm>
          <a:prstGeom prst="rect">
            <a:avLst/>
          </a:prstGeom>
          <a:solidFill>
            <a:schemeClr val="accent3"/>
          </a:solidFill>
          <a:ln w="635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a:ln>
                  <a:noFill/>
                </a:ln>
                <a:solidFill>
                  <a:prstClr val="black"/>
                </a:solidFill>
                <a:effectLst/>
                <a:uLnTx/>
                <a:uFillTx/>
                <a:latin typeface="Trebuchet MS" panose="020B0703020202090204" pitchFamily="34" charset="0"/>
                <a:ea typeface="+mn-ea"/>
                <a:cs typeface="+mn-cs"/>
              </a:rPr>
              <a:t>Battery</a:t>
            </a:r>
          </a:p>
        </p:txBody>
      </p:sp>
      <p:sp>
        <p:nvSpPr>
          <p:cNvPr id="14" name="Rectangle 13">
            <a:extLst>
              <a:ext uri="{FF2B5EF4-FFF2-40B4-BE49-F238E27FC236}">
                <a16:creationId xmlns:a16="http://schemas.microsoft.com/office/drawing/2014/main" id="{F0730176-DD8A-1A9B-6DD8-5B3E985C38F3}"/>
              </a:ext>
            </a:extLst>
          </p:cNvPr>
          <p:cNvSpPr/>
          <p:nvPr/>
        </p:nvSpPr>
        <p:spPr>
          <a:xfrm>
            <a:off x="1689702" y="1841340"/>
            <a:ext cx="1949472" cy="720122"/>
          </a:xfrm>
          <a:prstGeom prst="rect">
            <a:avLst/>
          </a:prstGeom>
          <a:noFill/>
          <a:ln w="9525">
            <a:solidFill>
              <a:schemeClr val="accent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
        <p:nvSpPr>
          <p:cNvPr id="15" name="Rectangle 14">
            <a:extLst>
              <a:ext uri="{FF2B5EF4-FFF2-40B4-BE49-F238E27FC236}">
                <a16:creationId xmlns:a16="http://schemas.microsoft.com/office/drawing/2014/main" id="{F7357CF2-1FDC-06D6-8457-79728AD1AB04}"/>
              </a:ext>
            </a:extLst>
          </p:cNvPr>
          <p:cNvSpPr/>
          <p:nvPr/>
        </p:nvSpPr>
        <p:spPr>
          <a:xfrm>
            <a:off x="490855" y="781359"/>
            <a:ext cx="8190583" cy="910609"/>
          </a:xfrm>
          <a:prstGeom prst="rect">
            <a:avLst/>
          </a:prstGeom>
          <a:noFill/>
          <a:ln w="6350">
            <a:solidFill>
              <a:schemeClr val="accent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pic>
        <p:nvPicPr>
          <p:cNvPr id="1028" name="Picture 4" descr="Chip Images - Free Download on Freepik">
            <a:extLst>
              <a:ext uri="{FF2B5EF4-FFF2-40B4-BE49-F238E27FC236}">
                <a16:creationId xmlns:a16="http://schemas.microsoft.com/office/drawing/2014/main" id="{27FDBEF6-9969-42A4-7408-0F39F3A4BB2D}"/>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0831" t="22493" r="19317" b="23070"/>
          <a:stretch/>
        </p:blipFill>
        <p:spPr bwMode="auto">
          <a:xfrm>
            <a:off x="7899640" y="986845"/>
            <a:ext cx="480166" cy="49793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30757C7C-6ACB-0F46-9D40-7B1FDC7E82B4}"/>
              </a:ext>
            </a:extLst>
          </p:cNvPr>
          <p:cNvCxnSpPr>
            <a:cxnSpLocks/>
          </p:cNvCxnSpPr>
          <p:nvPr/>
        </p:nvCxnSpPr>
        <p:spPr>
          <a:xfrm flipV="1">
            <a:off x="2231704" y="1680996"/>
            <a:ext cx="0" cy="25656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A3166B6-7003-293F-3E24-E75C3C276D5E}"/>
              </a:ext>
            </a:extLst>
          </p:cNvPr>
          <p:cNvCxnSpPr>
            <a:cxnSpLocks/>
          </p:cNvCxnSpPr>
          <p:nvPr/>
        </p:nvCxnSpPr>
        <p:spPr>
          <a:xfrm flipV="1">
            <a:off x="3107373" y="1680996"/>
            <a:ext cx="0" cy="25656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1F45B0C-0A95-C3C2-D758-0B001840E37A}"/>
              </a:ext>
            </a:extLst>
          </p:cNvPr>
          <p:cNvSpPr txBox="1"/>
          <p:nvPr/>
        </p:nvSpPr>
        <p:spPr>
          <a:xfrm>
            <a:off x="3764268" y="1928247"/>
            <a:ext cx="1232991" cy="5770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Typical Power Distribution for AI Data Centers</a:t>
            </a:r>
          </a:p>
        </p:txBody>
      </p:sp>
      <p:sp>
        <p:nvSpPr>
          <p:cNvPr id="39" name="TextBox 38">
            <a:extLst>
              <a:ext uri="{FF2B5EF4-FFF2-40B4-BE49-F238E27FC236}">
                <a16:creationId xmlns:a16="http://schemas.microsoft.com/office/drawing/2014/main" id="{BBEF5693-646E-A72A-29E6-3F8653C93A31}"/>
              </a:ext>
            </a:extLst>
          </p:cNvPr>
          <p:cNvSpPr txBox="1"/>
          <p:nvPr/>
        </p:nvSpPr>
        <p:spPr>
          <a:xfrm>
            <a:off x="323849" y="2886269"/>
            <a:ext cx="5336674" cy="1323439"/>
          </a:xfrm>
          <a:prstGeom prst="rect">
            <a:avLst/>
          </a:prstGeom>
          <a:noFill/>
        </p:spPr>
        <p:txBody>
          <a:bodyPr wrap="square" rtlCol="0">
            <a:spAutoFit/>
          </a:bodyPr>
          <a:lstStyle/>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On site 220 KV substation connected to national grid for highly reliable power supply  </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Facility power scalability up to 300 MW </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Redundant Power Transformer and Switchgears for the MV (medium voltage) distribution</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Redundant Distribution and Switchgears for the low voltage (LV) distribution</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N+N or 4N3 (for three bus requirement by certain AI racks) rack power distribution</a:t>
            </a:r>
          </a:p>
          <a:p>
            <a:pPr marL="92075" marR="0" lvl="0" indent="-920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32 A to 63A 3 </a:t>
            </a:r>
            <a:r>
              <a:rPr kumimoji="0" lang="en-US" sz="1000" b="0" i="0" u="none" strike="noStrike" kern="1200" cap="none" spc="0" normalizeH="0" baseline="0" noProof="0" err="1">
                <a:ln>
                  <a:noFill/>
                </a:ln>
                <a:solidFill>
                  <a:prstClr val="white"/>
                </a:solidFill>
                <a:effectLst/>
                <a:uLnTx/>
                <a:uFillTx/>
                <a:latin typeface="Trebuchet MS" panose="020B0703020202090204" pitchFamily="34" charset="0"/>
                <a:ea typeface="+mn-ea"/>
                <a:cs typeface="+mn-cs"/>
              </a:rPr>
              <a:t>ph</a:t>
            </a:r>
            <a:r>
              <a:rPr kumimoji="0" lang="en-US" sz="1000" b="0" i="0" u="none" strike="noStrike" kern="1200" cap="none" spc="0" normalizeH="0" baseline="0" noProof="0">
                <a:ln>
                  <a:noFill/>
                </a:ln>
                <a:solidFill>
                  <a:prstClr val="white"/>
                </a:solidFill>
                <a:effectLst/>
                <a:uLnTx/>
                <a:uFillTx/>
                <a:latin typeface="Trebuchet MS" panose="020B0703020202090204" pitchFamily="34" charset="0"/>
                <a:ea typeface="+mn-ea"/>
                <a:cs typeface="+mn-cs"/>
              </a:rPr>
              <a:t> power with Up to 8 cables / Busways per rack</a:t>
            </a:r>
          </a:p>
        </p:txBody>
      </p:sp>
      <p:sp>
        <p:nvSpPr>
          <p:cNvPr id="13" name="TextBox 12">
            <a:extLst>
              <a:ext uri="{FF2B5EF4-FFF2-40B4-BE49-F238E27FC236}">
                <a16:creationId xmlns:a16="http://schemas.microsoft.com/office/drawing/2014/main" id="{A34B3738-BF8D-511F-E456-3D4795263C8B}"/>
              </a:ext>
            </a:extLst>
          </p:cNvPr>
          <p:cNvSpPr txBox="1"/>
          <p:nvPr/>
        </p:nvSpPr>
        <p:spPr>
          <a:xfrm>
            <a:off x="5835208" y="4052727"/>
            <a:ext cx="3159626"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BED730"/>
                </a:solidFill>
                <a:effectLst/>
                <a:uLnTx/>
                <a:uFillTx/>
                <a:latin typeface="Trebuchet MS" panose="020B0703020202090204" pitchFamily="34" charset="0"/>
                <a:ea typeface="+mn-ea"/>
                <a:cs typeface="+mn-cs"/>
              </a:rPr>
              <a:t>AI workload racks Power Distribution </a:t>
            </a:r>
          </a:p>
        </p:txBody>
      </p:sp>
      <p:pic>
        <p:nvPicPr>
          <p:cNvPr id="18" name="Picture 17">
            <a:extLst>
              <a:ext uri="{FF2B5EF4-FFF2-40B4-BE49-F238E27FC236}">
                <a16:creationId xmlns:a16="http://schemas.microsoft.com/office/drawing/2014/main" id="{C8B70F90-3B8C-F036-1EC7-1381EEE1A0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660523" y="2311907"/>
            <a:ext cx="3159627" cy="1623697"/>
          </a:xfrm>
          <a:prstGeom prst="rect">
            <a:avLst/>
          </a:prstGeom>
        </p:spPr>
      </p:pic>
      <p:sp>
        <p:nvSpPr>
          <p:cNvPr id="3" name="TextBox 2">
            <a:extLst>
              <a:ext uri="{FF2B5EF4-FFF2-40B4-BE49-F238E27FC236}">
                <a16:creationId xmlns:a16="http://schemas.microsoft.com/office/drawing/2014/main" id="{61FD9D8F-6D87-A110-E779-4B65C59171BE}"/>
              </a:ext>
            </a:extLst>
          </p:cNvPr>
          <p:cNvSpPr txBox="1"/>
          <p:nvPr/>
        </p:nvSpPr>
        <p:spPr>
          <a:xfrm>
            <a:off x="321804" y="4411227"/>
            <a:ext cx="849630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Trebuchet MS"/>
                <a:ea typeface="+mn-ea"/>
                <a:cs typeface="+mn-cs"/>
              </a:rPr>
              <a:t>Scalable power infrastructure with high redundancy for maximum reliability</a:t>
            </a:r>
          </a:p>
        </p:txBody>
      </p:sp>
      <p:sp>
        <p:nvSpPr>
          <p:cNvPr id="19" name="Freeform 18">
            <a:extLst>
              <a:ext uri="{FF2B5EF4-FFF2-40B4-BE49-F238E27FC236}">
                <a16:creationId xmlns:a16="http://schemas.microsoft.com/office/drawing/2014/main" id="{70C9345C-33C9-D05D-D213-BA4DE67C0797}"/>
              </a:ext>
            </a:extLst>
          </p:cNvPr>
          <p:cNvSpPr/>
          <p:nvPr/>
        </p:nvSpPr>
        <p:spPr>
          <a:xfrm>
            <a:off x="323850" y="636698"/>
            <a:ext cx="8496300" cy="3371709"/>
          </a:xfrm>
          <a:custGeom>
            <a:avLst/>
            <a:gdLst>
              <a:gd name="connsiteX0" fmla="*/ 0 w 8496300"/>
              <a:gd name="connsiteY0" fmla="*/ 0 h 3371709"/>
              <a:gd name="connsiteX1" fmla="*/ 8496300 w 8496300"/>
              <a:gd name="connsiteY1" fmla="*/ 0 h 3371709"/>
              <a:gd name="connsiteX2" fmla="*/ 8496300 w 8496300"/>
              <a:gd name="connsiteY2" fmla="*/ 2104910 h 3371709"/>
              <a:gd name="connsiteX3" fmla="*/ 8494254 w 8496300"/>
              <a:gd name="connsiteY3" fmla="*/ 2104910 h 3371709"/>
              <a:gd name="connsiteX4" fmla="*/ 8494254 w 8496300"/>
              <a:gd name="connsiteY4" fmla="*/ 3371709 h 3371709"/>
              <a:gd name="connsiteX5" fmla="*/ 5180978 w 8496300"/>
              <a:gd name="connsiteY5" fmla="*/ 3371709 h 3371709"/>
              <a:gd name="connsiteX6" fmla="*/ 5180978 w 8496300"/>
              <a:gd name="connsiteY6" fmla="*/ 2104910 h 3371709"/>
              <a:gd name="connsiteX7" fmla="*/ 0 w 8496300"/>
              <a:gd name="connsiteY7" fmla="*/ 2104910 h 337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6300" h="3371709">
                <a:moveTo>
                  <a:pt x="0" y="0"/>
                </a:moveTo>
                <a:lnTo>
                  <a:pt x="8496300" y="0"/>
                </a:lnTo>
                <a:lnTo>
                  <a:pt x="8496300" y="2104910"/>
                </a:lnTo>
                <a:lnTo>
                  <a:pt x="8494254" y="2104910"/>
                </a:lnTo>
                <a:lnTo>
                  <a:pt x="8494254" y="3371709"/>
                </a:lnTo>
                <a:lnTo>
                  <a:pt x="5180978" y="3371709"/>
                </a:lnTo>
                <a:lnTo>
                  <a:pt x="5180978" y="2104910"/>
                </a:lnTo>
                <a:lnTo>
                  <a:pt x="0" y="2104910"/>
                </a:lnTo>
                <a:close/>
              </a:path>
            </a:pathLst>
          </a:custGeom>
          <a:noFill/>
          <a:ln w="1270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Trebuchet MS" panose="020B0703020202090204" pitchFamily="34" charset="0"/>
              <a:ea typeface="+mn-ea"/>
              <a:cs typeface="+mn-cs"/>
            </a:endParaRPr>
          </a:p>
        </p:txBody>
      </p:sp>
    </p:spTree>
    <p:extLst>
      <p:ext uri="{BB962C8B-B14F-4D97-AF65-F5344CB8AC3E}">
        <p14:creationId xmlns:p14="http://schemas.microsoft.com/office/powerpoint/2010/main" val="120590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1D57A6-C55A-5B73-A697-6D1F7F6C1D47}"/>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76D709-1E8B-DF9C-268A-8084AD4A5443}"/>
              </a:ext>
            </a:extLst>
          </p:cNvPr>
          <p:cNvSpPr>
            <a:spLocks noGrp="1"/>
          </p:cNvSpPr>
          <p:nvPr>
            <p:ph type="title"/>
          </p:nvPr>
        </p:nvSpPr>
        <p:spPr>
          <a:xfrm>
            <a:off x="324000" y="211574"/>
            <a:ext cx="8496150" cy="415490"/>
          </a:xfrm>
        </p:spPr>
        <p:txBody>
          <a:bodyPr/>
          <a:lstStyle/>
          <a:p>
            <a:r>
              <a:rPr lang="en-US" dirty="0"/>
              <a:t>AI-ready Data Centers: cooling</a:t>
            </a:r>
          </a:p>
        </p:txBody>
      </p:sp>
      <p:sp>
        <p:nvSpPr>
          <p:cNvPr id="6" name="TextBox 5">
            <a:extLst>
              <a:ext uri="{FF2B5EF4-FFF2-40B4-BE49-F238E27FC236}">
                <a16:creationId xmlns:a16="http://schemas.microsoft.com/office/drawing/2014/main" id="{E12797D0-36F7-6CBE-A575-F26528BC1ECB}"/>
              </a:ext>
            </a:extLst>
          </p:cNvPr>
          <p:cNvSpPr txBox="1"/>
          <p:nvPr/>
        </p:nvSpPr>
        <p:spPr>
          <a:xfrm>
            <a:off x="504825" y="3153923"/>
            <a:ext cx="2146505" cy="584775"/>
          </a:xfrm>
          <a:prstGeom prst="rect">
            <a:avLst/>
          </a:prstGeom>
          <a:noFill/>
          <a:ln>
            <a:noFill/>
          </a:ln>
          <a:scene3d>
            <a:camera prst="perspectiveAbove"/>
            <a:lightRig rig="threePt" dir="t"/>
          </a:scene3d>
        </p:spPr>
        <p:txBody>
          <a:bodyPr wrap="square">
            <a:spAutoFit/>
          </a:bodyPr>
          <a:lstStyle>
            <a:defPPr>
              <a:defRPr lang="en-US"/>
            </a:defPPr>
            <a:lvl1pPr algn="ctr">
              <a:defRPr sz="1600" b="1" cap="all">
                <a:solidFill>
                  <a:schemeClr val="tx2"/>
                </a:solidFill>
                <a:latin typeface="TheSansOffice"/>
              </a:defRPr>
            </a:lvl1pPr>
          </a:lstStyle>
          <a:p>
            <a:r>
              <a:rPr lang="en-US">
                <a:solidFill>
                  <a:srgbClr val="BED730"/>
                </a:solidFill>
              </a:rPr>
              <a:t>REAR DOOR HEAT EXCHANGER</a:t>
            </a:r>
          </a:p>
        </p:txBody>
      </p:sp>
      <p:sp>
        <p:nvSpPr>
          <p:cNvPr id="8" name="TextBox 7">
            <a:extLst>
              <a:ext uri="{FF2B5EF4-FFF2-40B4-BE49-F238E27FC236}">
                <a16:creationId xmlns:a16="http://schemas.microsoft.com/office/drawing/2014/main" id="{D92485F9-4BC4-314E-DC0B-6BFB110539A3}"/>
              </a:ext>
            </a:extLst>
          </p:cNvPr>
          <p:cNvSpPr txBox="1"/>
          <p:nvPr/>
        </p:nvSpPr>
        <p:spPr>
          <a:xfrm>
            <a:off x="6423827" y="3153923"/>
            <a:ext cx="2135134" cy="584775"/>
          </a:xfrm>
          <a:prstGeom prst="rect">
            <a:avLst/>
          </a:prstGeom>
          <a:noFill/>
          <a:ln>
            <a:noFill/>
          </a:ln>
          <a:scene3d>
            <a:camera prst="perspectiveAbove"/>
            <a:lightRig rig="threePt" dir="t"/>
          </a:scene3d>
        </p:spPr>
        <p:txBody>
          <a:bodyPr wrap="square">
            <a:spAutoFit/>
          </a:bodyPr>
          <a:lstStyle/>
          <a:p>
            <a:pPr algn="ctr"/>
            <a:r>
              <a:rPr lang="en-US" sz="1600" b="1" cap="all">
                <a:solidFill>
                  <a:srgbClr val="BED730"/>
                </a:solidFill>
                <a:latin typeface="TheSansOffice"/>
              </a:rPr>
              <a:t>Liquid immersion cooling</a:t>
            </a:r>
            <a:endParaRPr lang="en-US" sz="1000">
              <a:solidFill>
                <a:srgbClr val="BED730"/>
              </a:solidFill>
            </a:endParaRPr>
          </a:p>
        </p:txBody>
      </p:sp>
      <p:sp>
        <p:nvSpPr>
          <p:cNvPr id="10" name="TextBox 9">
            <a:extLst>
              <a:ext uri="{FF2B5EF4-FFF2-40B4-BE49-F238E27FC236}">
                <a16:creationId xmlns:a16="http://schemas.microsoft.com/office/drawing/2014/main" id="{63C05C3F-C01A-8007-3EC0-BFF4BA71C962}"/>
              </a:ext>
            </a:extLst>
          </p:cNvPr>
          <p:cNvSpPr txBox="1"/>
          <p:nvPr/>
        </p:nvSpPr>
        <p:spPr>
          <a:xfrm>
            <a:off x="3477305" y="3153923"/>
            <a:ext cx="2189389" cy="338554"/>
          </a:xfrm>
          <a:prstGeom prst="rect">
            <a:avLst/>
          </a:prstGeom>
          <a:noFill/>
          <a:ln>
            <a:noFill/>
          </a:ln>
          <a:scene3d>
            <a:camera prst="perspectiveAbove"/>
            <a:lightRig rig="threePt" dir="t"/>
          </a:scene3d>
        </p:spPr>
        <p:txBody>
          <a:bodyPr wrap="square">
            <a:spAutoFit/>
          </a:bodyPr>
          <a:lstStyle>
            <a:defPPr>
              <a:defRPr lang="en-US"/>
            </a:defPPr>
            <a:lvl1pPr algn="ctr">
              <a:defRPr sz="1600" b="1" cap="all">
                <a:solidFill>
                  <a:schemeClr val="tx2"/>
                </a:solidFill>
                <a:latin typeface="TheSansOffice"/>
              </a:defRPr>
            </a:lvl1pPr>
          </a:lstStyle>
          <a:p>
            <a:r>
              <a:rPr lang="en-US">
                <a:solidFill>
                  <a:srgbClr val="BED730"/>
                </a:solidFill>
              </a:rPr>
              <a:t>Direct-to-chip</a:t>
            </a:r>
          </a:p>
        </p:txBody>
      </p:sp>
      <p:pic>
        <p:nvPicPr>
          <p:cNvPr id="14" name="Picture 13" descr="Liquid cooling&#10;">
            <a:extLst>
              <a:ext uri="{FF2B5EF4-FFF2-40B4-BE49-F238E27FC236}">
                <a16:creationId xmlns:a16="http://schemas.microsoft.com/office/drawing/2014/main" id="{924815B5-1BFF-6809-7DC2-5F27B9FA0C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222540" y="1138652"/>
            <a:ext cx="2579399" cy="1728000"/>
          </a:xfrm>
          <a:prstGeom prst="roundRect">
            <a:avLst>
              <a:gd name="adj" fmla="val 8594"/>
            </a:avLst>
          </a:prstGeom>
          <a:solidFill>
            <a:srgbClr val="FFFFFF">
              <a:shade val="85000"/>
            </a:srgbClr>
          </a:solidFill>
          <a:ln w="9525">
            <a:solidFill>
              <a:schemeClr val="accent1">
                <a:lumMod val="75000"/>
              </a:schemeClr>
            </a:solidFill>
            <a:prstDash val="sysDot"/>
          </a:ln>
          <a:effectLst>
            <a:reflection blurRad="12700" stA="38000" endPos="28000" dist="5000" dir="5400000" sy="-100000" algn="bl" rotWithShape="0"/>
          </a:effectLst>
          <a:scene3d>
            <a:camera prst="perspectiveFront"/>
            <a:lightRig rig="threePt" dir="t"/>
          </a:scene3d>
        </p:spPr>
      </p:pic>
      <p:pic>
        <p:nvPicPr>
          <p:cNvPr id="15" name="Picture 14" descr="A row of black computer servers&#10;&#10;Description automatically generated with medium confidence">
            <a:extLst>
              <a:ext uri="{FF2B5EF4-FFF2-40B4-BE49-F238E27FC236}">
                <a16:creationId xmlns:a16="http://schemas.microsoft.com/office/drawing/2014/main" id="{04961AAA-8FFA-6092-E1B1-E05669A2D0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01" r="20287"/>
          <a:stretch/>
        </p:blipFill>
        <p:spPr>
          <a:xfrm>
            <a:off x="331283" y="1138652"/>
            <a:ext cx="2561617" cy="1728000"/>
          </a:xfrm>
          <a:prstGeom prst="roundRect">
            <a:avLst>
              <a:gd name="adj" fmla="val 8594"/>
            </a:avLst>
          </a:prstGeom>
          <a:solidFill>
            <a:srgbClr val="FFFFFF">
              <a:shade val="85000"/>
            </a:srgbClr>
          </a:solidFill>
          <a:ln w="9525">
            <a:solidFill>
              <a:schemeClr val="accent1">
                <a:lumMod val="75000"/>
              </a:schemeClr>
            </a:solidFill>
            <a:prstDash val="sysDot"/>
          </a:ln>
          <a:effectLst>
            <a:reflection blurRad="12700" stA="38000" endPos="28000" dist="5000" dir="5400000" sy="-100000" algn="bl" rotWithShape="0"/>
          </a:effectLst>
          <a:scene3d>
            <a:camera prst="perspectiveFront"/>
            <a:lightRig rig="threePt" dir="t"/>
          </a:scene3d>
        </p:spPr>
      </p:pic>
      <p:pic>
        <p:nvPicPr>
          <p:cNvPr id="1026" name="Picture 2" descr="SmartPod blue lights">
            <a:extLst>
              <a:ext uri="{FF2B5EF4-FFF2-40B4-BE49-F238E27FC236}">
                <a16:creationId xmlns:a16="http://schemas.microsoft.com/office/drawing/2014/main" id="{E88E6B74-8A1B-3B3A-477C-6A9007EA0D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2837" y="1138652"/>
            <a:ext cx="2579399" cy="1728000"/>
          </a:xfrm>
          <a:prstGeom prst="roundRect">
            <a:avLst>
              <a:gd name="adj" fmla="val 8594"/>
            </a:avLst>
          </a:prstGeom>
          <a:noFill/>
          <a:ln w="9525">
            <a:solidFill>
              <a:schemeClr val="accent1">
                <a:lumMod val="75000"/>
              </a:schemeClr>
            </a:solidFill>
            <a:prstDash val="sysDot"/>
          </a:ln>
          <a:effectLst>
            <a:reflection blurRad="12700" stA="38000" endPos="28000" dist="5000" dir="5400000" sy="-100000" algn="bl" rotWithShape="0"/>
          </a:effectLst>
          <a:scene3d>
            <a:camera prst="perspectiveFront"/>
            <a:lightRig rig="threePt" dir="t"/>
          </a:scene3d>
        </p:spPr>
      </p:pic>
      <p:sp>
        <p:nvSpPr>
          <p:cNvPr id="3" name="TextBox 2">
            <a:extLst>
              <a:ext uri="{FF2B5EF4-FFF2-40B4-BE49-F238E27FC236}">
                <a16:creationId xmlns:a16="http://schemas.microsoft.com/office/drawing/2014/main" id="{AC3C62DE-7651-3CDA-76BE-73C3856C9034}"/>
              </a:ext>
            </a:extLst>
          </p:cNvPr>
          <p:cNvSpPr txBox="1"/>
          <p:nvPr/>
        </p:nvSpPr>
        <p:spPr>
          <a:xfrm>
            <a:off x="504824" y="3713395"/>
            <a:ext cx="2146505" cy="477054"/>
          </a:xfrm>
          <a:prstGeom prst="rect">
            <a:avLst/>
          </a:prstGeom>
          <a:noFill/>
        </p:spPr>
        <p:txBody>
          <a:bodyPr wrap="square" rtlCol="0">
            <a:spAutoFit/>
          </a:bodyPr>
          <a:lstStyle/>
          <a:p>
            <a:pPr marL="88898" indent="-88898">
              <a:spcAft>
                <a:spcPts val="600"/>
              </a:spcAft>
              <a:buFont typeface="Arial" panose="020B0604020202020204" pitchFamily="34" charset="0"/>
              <a:buChar char="•"/>
            </a:pPr>
            <a:r>
              <a:rPr lang="en-US" sz="1000" dirty="0">
                <a:solidFill>
                  <a:schemeClr val="bg1"/>
                </a:solidFill>
              </a:rPr>
              <a:t>Ideal for 20-50 kW Rack load</a:t>
            </a:r>
          </a:p>
          <a:p>
            <a:pPr marL="88898" indent="-88898">
              <a:spcAft>
                <a:spcPts val="600"/>
              </a:spcAft>
              <a:buFont typeface="Arial" panose="020B0604020202020204" pitchFamily="34" charset="0"/>
              <a:buChar char="•"/>
            </a:pPr>
            <a:r>
              <a:rPr lang="en-US" sz="1000" dirty="0">
                <a:solidFill>
                  <a:schemeClr val="bg1"/>
                </a:solidFill>
              </a:rPr>
              <a:t>PUE: 1.4 </a:t>
            </a:r>
          </a:p>
        </p:txBody>
      </p:sp>
      <p:sp>
        <p:nvSpPr>
          <p:cNvPr id="4" name="TextBox 3">
            <a:extLst>
              <a:ext uri="{FF2B5EF4-FFF2-40B4-BE49-F238E27FC236}">
                <a16:creationId xmlns:a16="http://schemas.microsoft.com/office/drawing/2014/main" id="{A5C246BB-AEEA-105E-C69C-D580297A7D5D}"/>
              </a:ext>
            </a:extLst>
          </p:cNvPr>
          <p:cNvSpPr txBox="1"/>
          <p:nvPr/>
        </p:nvSpPr>
        <p:spPr>
          <a:xfrm>
            <a:off x="3477305" y="3713395"/>
            <a:ext cx="2189389" cy="477054"/>
          </a:xfrm>
          <a:prstGeom prst="rect">
            <a:avLst/>
          </a:prstGeom>
          <a:noFill/>
        </p:spPr>
        <p:txBody>
          <a:bodyPr wrap="square" rtlCol="0">
            <a:spAutoFit/>
          </a:bodyPr>
          <a:lstStyle/>
          <a:p>
            <a:pPr marL="88898" indent="-88898">
              <a:spcAft>
                <a:spcPts val="600"/>
              </a:spcAft>
              <a:buFont typeface="Arial" panose="020B0604020202020204" pitchFamily="34" charset="0"/>
              <a:buChar char="•"/>
            </a:pPr>
            <a:r>
              <a:rPr lang="en-US" sz="1000" dirty="0">
                <a:solidFill>
                  <a:schemeClr val="bg1"/>
                </a:solidFill>
              </a:rPr>
              <a:t>Ideal for 50 – 150 kW Rack load</a:t>
            </a:r>
          </a:p>
          <a:p>
            <a:pPr marL="88898" indent="-88898">
              <a:spcAft>
                <a:spcPts val="600"/>
              </a:spcAft>
              <a:buFont typeface="Arial" panose="020B0604020202020204" pitchFamily="34" charset="0"/>
              <a:buChar char="•"/>
            </a:pPr>
            <a:r>
              <a:rPr lang="en-US" sz="1000" dirty="0">
                <a:solidFill>
                  <a:schemeClr val="bg1"/>
                </a:solidFill>
              </a:rPr>
              <a:t>PUE: 1.2 - 1.4</a:t>
            </a:r>
          </a:p>
        </p:txBody>
      </p:sp>
      <p:sp>
        <p:nvSpPr>
          <p:cNvPr id="5" name="TextBox 4">
            <a:extLst>
              <a:ext uri="{FF2B5EF4-FFF2-40B4-BE49-F238E27FC236}">
                <a16:creationId xmlns:a16="http://schemas.microsoft.com/office/drawing/2014/main" id="{85791B7A-C5DE-D0B4-25EC-D5C61DD826B5}"/>
              </a:ext>
            </a:extLst>
          </p:cNvPr>
          <p:cNvSpPr txBox="1"/>
          <p:nvPr/>
        </p:nvSpPr>
        <p:spPr>
          <a:xfrm>
            <a:off x="6423827" y="3694966"/>
            <a:ext cx="2135134" cy="477054"/>
          </a:xfrm>
          <a:prstGeom prst="rect">
            <a:avLst/>
          </a:prstGeom>
          <a:noFill/>
        </p:spPr>
        <p:txBody>
          <a:bodyPr wrap="square" rtlCol="0">
            <a:spAutoFit/>
          </a:bodyPr>
          <a:lstStyle/>
          <a:p>
            <a:pPr marL="88898" indent="-88898">
              <a:spcAft>
                <a:spcPts val="600"/>
              </a:spcAft>
              <a:buFont typeface="Arial" panose="020B0604020202020204" pitchFamily="34" charset="0"/>
              <a:buChar char="•"/>
            </a:pPr>
            <a:r>
              <a:rPr lang="en-US" sz="1000" dirty="0">
                <a:solidFill>
                  <a:schemeClr val="bg1"/>
                </a:solidFill>
              </a:rPr>
              <a:t>Ideal for 50-200 kW Rack load</a:t>
            </a:r>
          </a:p>
          <a:p>
            <a:pPr marL="88898" indent="-88898">
              <a:spcAft>
                <a:spcPts val="600"/>
              </a:spcAft>
              <a:buFont typeface="Arial" panose="020B0604020202020204" pitchFamily="34" charset="0"/>
              <a:buChar char="•"/>
            </a:pPr>
            <a:r>
              <a:rPr lang="en-US" sz="1000" dirty="0">
                <a:solidFill>
                  <a:schemeClr val="bg1"/>
                </a:solidFill>
              </a:rPr>
              <a:t>PUE: 1.2 – 1.35</a:t>
            </a:r>
          </a:p>
        </p:txBody>
      </p:sp>
      <p:sp>
        <p:nvSpPr>
          <p:cNvPr id="12" name="TextBox 11">
            <a:extLst>
              <a:ext uri="{FF2B5EF4-FFF2-40B4-BE49-F238E27FC236}">
                <a16:creationId xmlns:a16="http://schemas.microsoft.com/office/drawing/2014/main" id="{E50C2782-8B4F-9945-EEC8-E5C4DF61010D}"/>
              </a:ext>
            </a:extLst>
          </p:cNvPr>
          <p:cNvSpPr txBox="1"/>
          <p:nvPr/>
        </p:nvSpPr>
        <p:spPr>
          <a:xfrm>
            <a:off x="324000" y="4411123"/>
            <a:ext cx="8496300" cy="276999"/>
          </a:xfrm>
          <a:prstGeom prst="rect">
            <a:avLst/>
          </a:prstGeom>
          <a:noFill/>
        </p:spPr>
        <p:txBody>
          <a:bodyPr wrap="square">
            <a:spAutoFit/>
          </a:bodyPr>
          <a:lstStyle/>
          <a:p>
            <a:pPr algn="ctr"/>
            <a:r>
              <a:rPr lang="en-US" sz="1200" b="1" i="1" dirty="0"/>
              <a:t>Advanced liquid cooling solutions to shield your AI hub from heat surges</a:t>
            </a:r>
          </a:p>
        </p:txBody>
      </p:sp>
    </p:spTree>
    <p:extLst>
      <p:ext uri="{BB962C8B-B14F-4D97-AF65-F5344CB8AC3E}">
        <p14:creationId xmlns:p14="http://schemas.microsoft.com/office/powerpoint/2010/main" val="129380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CD014-9479-88B7-10FE-6D5F74BF38B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45E6C63-1401-5967-F521-AF9A66C24BCB}"/>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83BDAB-3135-4B0E-9B58-5DB8E0E4E2BB}"/>
              </a:ext>
            </a:extLst>
          </p:cNvPr>
          <p:cNvSpPr>
            <a:spLocks noGrp="1"/>
          </p:cNvSpPr>
          <p:nvPr>
            <p:ph type="title"/>
          </p:nvPr>
        </p:nvSpPr>
        <p:spPr>
          <a:xfrm>
            <a:off x="324000" y="211574"/>
            <a:ext cx="8496150" cy="415490"/>
          </a:xfrm>
        </p:spPr>
        <p:txBody>
          <a:bodyPr>
            <a:noAutofit/>
          </a:bodyPr>
          <a:lstStyle/>
          <a:p>
            <a:r>
              <a:rPr lang="en-US" dirty="0"/>
              <a:t>AI-ready Data Centers: Cooling</a:t>
            </a:r>
          </a:p>
        </p:txBody>
      </p:sp>
      <p:grpSp>
        <p:nvGrpSpPr>
          <p:cNvPr id="6" name="Group 5">
            <a:extLst>
              <a:ext uri="{FF2B5EF4-FFF2-40B4-BE49-F238E27FC236}">
                <a16:creationId xmlns:a16="http://schemas.microsoft.com/office/drawing/2014/main" id="{3E19C3A2-AA58-C140-8710-CC7E7D679167}"/>
              </a:ext>
            </a:extLst>
          </p:cNvPr>
          <p:cNvGrpSpPr/>
          <p:nvPr/>
        </p:nvGrpSpPr>
        <p:grpSpPr>
          <a:xfrm>
            <a:off x="1509008" y="1095096"/>
            <a:ext cx="6067799" cy="1731427"/>
            <a:chOff x="2083792" y="1120134"/>
            <a:chExt cx="8024415" cy="3298656"/>
          </a:xfrm>
        </p:grpSpPr>
        <p:pic>
          <p:nvPicPr>
            <p:cNvPr id="3" name="Picture 2">
              <a:extLst>
                <a:ext uri="{FF2B5EF4-FFF2-40B4-BE49-F238E27FC236}">
                  <a16:creationId xmlns:a16="http://schemas.microsoft.com/office/drawing/2014/main" id="{5056456F-E927-7476-F038-92C3C50CFEE4}"/>
                </a:ext>
              </a:extLst>
            </p:cNvPr>
            <p:cNvPicPr>
              <a:picLocks noChangeAspect="1"/>
            </p:cNvPicPr>
            <p:nvPr/>
          </p:nvPicPr>
          <p:blipFill>
            <a:blip r:embed="rId2"/>
            <a:stretch>
              <a:fillRect/>
            </a:stretch>
          </p:blipFill>
          <p:spPr>
            <a:xfrm>
              <a:off x="6255203" y="1189806"/>
              <a:ext cx="1943100" cy="736436"/>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34B9C917-AE03-0F31-C486-6D26DA95BE37}"/>
                </a:ext>
              </a:extLst>
            </p:cNvPr>
            <p:cNvPicPr>
              <a:picLocks noChangeAspect="1"/>
            </p:cNvPicPr>
            <p:nvPr/>
          </p:nvPicPr>
          <p:blipFill>
            <a:blip r:embed="rId3"/>
            <a:stretch>
              <a:fillRect/>
            </a:stretch>
          </p:blipFill>
          <p:spPr>
            <a:xfrm>
              <a:off x="4202236" y="1189806"/>
              <a:ext cx="1943100" cy="736436"/>
            </a:xfrm>
            <a:prstGeom prst="rect">
              <a:avLst/>
            </a:prstGeom>
            <a:ln>
              <a:solidFill>
                <a:schemeClr val="bg1">
                  <a:lumMod val="75000"/>
                </a:schemeClr>
              </a:solidFill>
            </a:ln>
          </p:spPr>
        </p:pic>
        <p:pic>
          <p:nvPicPr>
            <p:cNvPr id="12" name="Picture 11">
              <a:extLst>
                <a:ext uri="{FF2B5EF4-FFF2-40B4-BE49-F238E27FC236}">
                  <a16:creationId xmlns:a16="http://schemas.microsoft.com/office/drawing/2014/main" id="{A555340B-59A4-E322-20B1-F78656D4B1F3}"/>
                </a:ext>
              </a:extLst>
            </p:cNvPr>
            <p:cNvPicPr>
              <a:picLocks noChangeAspect="1"/>
            </p:cNvPicPr>
            <p:nvPr/>
          </p:nvPicPr>
          <p:blipFill>
            <a:blip r:embed="rId4"/>
            <a:stretch>
              <a:fillRect/>
            </a:stretch>
          </p:blipFill>
          <p:spPr>
            <a:xfrm>
              <a:off x="5227055" y="2030897"/>
              <a:ext cx="1943100" cy="699959"/>
            </a:xfrm>
            <a:prstGeom prst="rect">
              <a:avLst/>
            </a:prstGeom>
            <a:ln>
              <a:solidFill>
                <a:schemeClr val="bg1">
                  <a:lumMod val="75000"/>
                </a:schemeClr>
              </a:solidFill>
            </a:ln>
          </p:spPr>
        </p:pic>
        <p:pic>
          <p:nvPicPr>
            <p:cNvPr id="13" name="Picture 12">
              <a:extLst>
                <a:ext uri="{FF2B5EF4-FFF2-40B4-BE49-F238E27FC236}">
                  <a16:creationId xmlns:a16="http://schemas.microsoft.com/office/drawing/2014/main" id="{DAC5B330-591E-DDAE-24BF-B6E6B421461B}"/>
                </a:ext>
              </a:extLst>
            </p:cNvPr>
            <p:cNvPicPr>
              <a:picLocks noChangeAspect="1"/>
            </p:cNvPicPr>
            <p:nvPr/>
          </p:nvPicPr>
          <p:blipFill>
            <a:blip r:embed="rId5"/>
            <a:stretch>
              <a:fillRect/>
            </a:stretch>
          </p:blipFill>
          <p:spPr>
            <a:xfrm>
              <a:off x="5245227" y="2799033"/>
              <a:ext cx="1943100" cy="736436"/>
            </a:xfrm>
            <a:prstGeom prst="rect">
              <a:avLst/>
            </a:prstGeom>
            <a:ln>
              <a:solidFill>
                <a:schemeClr val="bg1">
                  <a:lumMod val="75000"/>
                </a:schemeClr>
              </a:solidFill>
            </a:ln>
          </p:spPr>
        </p:pic>
        <p:pic>
          <p:nvPicPr>
            <p:cNvPr id="14" name="Picture 13">
              <a:extLst>
                <a:ext uri="{FF2B5EF4-FFF2-40B4-BE49-F238E27FC236}">
                  <a16:creationId xmlns:a16="http://schemas.microsoft.com/office/drawing/2014/main" id="{8F4C8B98-9C1F-E694-314C-5438763F3D37}"/>
                </a:ext>
              </a:extLst>
            </p:cNvPr>
            <p:cNvPicPr>
              <a:picLocks noChangeAspect="1"/>
            </p:cNvPicPr>
            <p:nvPr/>
          </p:nvPicPr>
          <p:blipFill>
            <a:blip r:embed="rId6"/>
            <a:stretch>
              <a:fillRect/>
            </a:stretch>
          </p:blipFill>
          <p:spPr>
            <a:xfrm>
              <a:off x="4202236" y="3621885"/>
              <a:ext cx="1943100" cy="755359"/>
            </a:xfrm>
            <a:prstGeom prst="rect">
              <a:avLst/>
            </a:prstGeom>
            <a:ln>
              <a:solidFill>
                <a:schemeClr val="bg1">
                  <a:lumMod val="75000"/>
                </a:schemeClr>
              </a:solidFill>
            </a:ln>
          </p:spPr>
        </p:pic>
        <p:pic>
          <p:nvPicPr>
            <p:cNvPr id="20" name="Picture 19">
              <a:extLst>
                <a:ext uri="{FF2B5EF4-FFF2-40B4-BE49-F238E27FC236}">
                  <a16:creationId xmlns:a16="http://schemas.microsoft.com/office/drawing/2014/main" id="{6054B69E-8515-DDD5-C436-C0B28362BBB1}"/>
                </a:ext>
              </a:extLst>
            </p:cNvPr>
            <p:cNvPicPr>
              <a:picLocks noChangeAspect="1"/>
            </p:cNvPicPr>
            <p:nvPr/>
          </p:nvPicPr>
          <p:blipFill>
            <a:blip r:embed="rId7"/>
            <a:stretch>
              <a:fillRect/>
            </a:stretch>
          </p:blipFill>
          <p:spPr>
            <a:xfrm>
              <a:off x="6255203" y="3621885"/>
              <a:ext cx="1943100" cy="755359"/>
            </a:xfrm>
            <a:prstGeom prst="rect">
              <a:avLst/>
            </a:prstGeom>
            <a:ln>
              <a:solidFill>
                <a:schemeClr val="bg1">
                  <a:lumMod val="75000"/>
                </a:schemeClr>
              </a:solidFill>
            </a:ln>
          </p:spPr>
        </p:pic>
        <p:pic>
          <p:nvPicPr>
            <p:cNvPr id="24" name="Picture 23">
              <a:extLst>
                <a:ext uri="{FF2B5EF4-FFF2-40B4-BE49-F238E27FC236}">
                  <a16:creationId xmlns:a16="http://schemas.microsoft.com/office/drawing/2014/main" id="{AFEB1271-37D0-B227-6CCA-60AA8C61FFAB}"/>
                </a:ext>
              </a:extLst>
            </p:cNvPr>
            <p:cNvPicPr>
              <a:picLocks noChangeAspect="1"/>
            </p:cNvPicPr>
            <p:nvPr/>
          </p:nvPicPr>
          <p:blipFill>
            <a:blip r:embed="rId8"/>
            <a:stretch>
              <a:fillRect/>
            </a:stretch>
          </p:blipFill>
          <p:spPr>
            <a:xfrm>
              <a:off x="2083792" y="1120134"/>
              <a:ext cx="1286353" cy="520077"/>
            </a:xfrm>
            <a:prstGeom prst="rect">
              <a:avLst/>
            </a:prstGeom>
          </p:spPr>
        </p:pic>
        <p:cxnSp>
          <p:nvCxnSpPr>
            <p:cNvPr id="26" name="Elbow Connector 25">
              <a:extLst>
                <a:ext uri="{FF2B5EF4-FFF2-40B4-BE49-F238E27FC236}">
                  <a16:creationId xmlns:a16="http://schemas.microsoft.com/office/drawing/2014/main" id="{F3A49A7F-8C97-54B5-7A4B-12214EFB080C}"/>
                </a:ext>
              </a:extLst>
            </p:cNvPr>
            <p:cNvCxnSpPr>
              <a:stCxn id="24" idx="3"/>
              <a:endCxn id="11" idx="1"/>
            </p:cNvCxnSpPr>
            <p:nvPr/>
          </p:nvCxnSpPr>
          <p:spPr>
            <a:xfrm>
              <a:off x="3370145" y="1380172"/>
              <a:ext cx="832091" cy="177852"/>
            </a:xfrm>
            <a:prstGeom prst="bentConnector3">
              <a:avLst/>
            </a:prstGeom>
            <a:ln w="28575"/>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71F7B4FC-3D79-C631-398D-3B5CD4E08932}"/>
                </a:ext>
              </a:extLst>
            </p:cNvPr>
            <p:cNvCxnSpPr>
              <a:cxnSpLocks/>
            </p:cNvCxnSpPr>
            <p:nvPr/>
          </p:nvCxnSpPr>
          <p:spPr>
            <a:xfrm>
              <a:off x="3361806" y="1380172"/>
              <a:ext cx="832091" cy="2619392"/>
            </a:xfrm>
            <a:prstGeom prst="bentConnector3">
              <a:avLst>
                <a:gd name="adj1" fmla="val 50000"/>
              </a:avLst>
            </a:prstGeom>
            <a:ln w="28575"/>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BE45E89B-20BA-9B4B-A34A-0AA332D3F043}"/>
                </a:ext>
              </a:extLst>
            </p:cNvPr>
            <p:cNvCxnSpPr>
              <a:cxnSpLocks/>
              <a:stCxn id="24" idx="3"/>
              <a:endCxn id="13" idx="1"/>
            </p:cNvCxnSpPr>
            <p:nvPr/>
          </p:nvCxnSpPr>
          <p:spPr>
            <a:xfrm>
              <a:off x="3370145" y="1380172"/>
              <a:ext cx="1875082" cy="1787079"/>
            </a:xfrm>
            <a:prstGeom prst="bentConnector3">
              <a:avLst>
                <a:gd name="adj1" fmla="val 21807"/>
              </a:avLst>
            </a:prstGeom>
            <a:ln w="28575"/>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CD461063-DC5B-5635-B73F-7965DF4B98F0}"/>
                </a:ext>
              </a:extLst>
            </p:cNvPr>
            <p:cNvCxnSpPr>
              <a:cxnSpLocks/>
            </p:cNvCxnSpPr>
            <p:nvPr/>
          </p:nvCxnSpPr>
          <p:spPr>
            <a:xfrm>
              <a:off x="3370145" y="1380172"/>
              <a:ext cx="1856910" cy="1000704"/>
            </a:xfrm>
            <a:prstGeom prst="bentConnector3">
              <a:avLst>
                <a:gd name="adj1" fmla="val 22301"/>
              </a:avLst>
            </a:prstGeom>
            <a:ln w="28575"/>
          </p:spPr>
          <p:style>
            <a:lnRef idx="1">
              <a:schemeClr val="accent1"/>
            </a:lnRef>
            <a:fillRef idx="0">
              <a:schemeClr val="accent1"/>
            </a:fillRef>
            <a:effectRef idx="0">
              <a:schemeClr val="accent1"/>
            </a:effectRef>
            <a:fontRef idx="minor">
              <a:schemeClr val="tx1"/>
            </a:fontRef>
          </p:style>
        </p:cxnSp>
        <p:pic>
          <p:nvPicPr>
            <p:cNvPr id="1028" name="Picture 4" descr="Air-Cooled Heat Exchangers - Dry Coolers">
              <a:extLst>
                <a:ext uri="{FF2B5EF4-FFF2-40B4-BE49-F238E27FC236}">
                  <a16:creationId xmlns:a16="http://schemas.microsoft.com/office/drawing/2014/main" id="{84AB6E42-31BA-3720-479D-76434F33F1E0}"/>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26143" b="26041"/>
            <a:stretch/>
          </p:blipFill>
          <p:spPr bwMode="auto">
            <a:xfrm>
              <a:off x="8821854" y="1157502"/>
              <a:ext cx="1286353" cy="520077"/>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Elbow Connector 35">
              <a:extLst>
                <a:ext uri="{FF2B5EF4-FFF2-40B4-BE49-F238E27FC236}">
                  <a16:creationId xmlns:a16="http://schemas.microsoft.com/office/drawing/2014/main" id="{D91122C0-2752-CAF1-3AA9-90725596F72E}"/>
                </a:ext>
              </a:extLst>
            </p:cNvPr>
            <p:cNvCxnSpPr>
              <a:cxnSpLocks/>
              <a:stCxn id="1028" idx="1"/>
              <a:endCxn id="12" idx="3"/>
            </p:cNvCxnSpPr>
            <p:nvPr/>
          </p:nvCxnSpPr>
          <p:spPr>
            <a:xfrm rot="10800000" flipV="1">
              <a:off x="7170156" y="1417541"/>
              <a:ext cx="1651699" cy="963336"/>
            </a:xfrm>
            <a:prstGeom prst="bentConnector3">
              <a:avLst>
                <a:gd name="adj1" fmla="val 19327"/>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C8CDA559-6C4D-38FB-0C7C-B891A915453F}"/>
                </a:ext>
              </a:extLst>
            </p:cNvPr>
            <p:cNvCxnSpPr>
              <a:cxnSpLocks/>
              <a:stCxn id="1028" idx="1"/>
              <a:endCxn id="13" idx="3"/>
            </p:cNvCxnSpPr>
            <p:nvPr/>
          </p:nvCxnSpPr>
          <p:spPr>
            <a:xfrm rot="10800000" flipV="1">
              <a:off x="7188328" y="1417541"/>
              <a:ext cx="1633527" cy="1749710"/>
            </a:xfrm>
            <a:prstGeom prst="bentConnector3">
              <a:avLst>
                <a:gd name="adj1" fmla="val 18986"/>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4BBAFCF3-C8C4-138B-56F0-F4CCDD54EA84}"/>
                </a:ext>
              </a:extLst>
            </p:cNvPr>
            <p:cNvCxnSpPr>
              <a:cxnSpLocks/>
              <a:stCxn id="1028" idx="1"/>
              <a:endCxn id="20" idx="3"/>
            </p:cNvCxnSpPr>
            <p:nvPr/>
          </p:nvCxnSpPr>
          <p:spPr>
            <a:xfrm rot="10800000" flipV="1">
              <a:off x="8198304" y="1417541"/>
              <a:ext cx="623551" cy="2582024"/>
            </a:xfrm>
            <a:prstGeom prst="bentConnector3">
              <a:avLst>
                <a:gd name="adj1" fmla="val 50000"/>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25" name="TextBox 1024">
              <a:extLst>
                <a:ext uri="{FF2B5EF4-FFF2-40B4-BE49-F238E27FC236}">
                  <a16:creationId xmlns:a16="http://schemas.microsoft.com/office/drawing/2014/main" id="{C3A2E72A-B69C-E4CB-08B5-B3DEFED1F909}"/>
                </a:ext>
              </a:extLst>
            </p:cNvPr>
            <p:cNvSpPr txBox="1"/>
            <p:nvPr/>
          </p:nvSpPr>
          <p:spPr>
            <a:xfrm>
              <a:off x="4781963" y="1613688"/>
              <a:ext cx="2658786" cy="439773"/>
            </a:xfrm>
            <a:prstGeom prst="rect">
              <a:avLst/>
            </a:prstGeom>
            <a:noFill/>
          </p:spPr>
          <p:txBody>
            <a:bodyPr wrap="none" rtlCol="0">
              <a:spAutoFit/>
            </a:bodyPr>
            <a:lstStyle/>
            <a:p>
              <a:r>
                <a:rPr lang="en-US" sz="900" b="1">
                  <a:solidFill>
                    <a:srgbClr val="FFC000"/>
                  </a:solidFill>
                  <a:latin typeface="Trebuchet MS" panose="020B0703020202090204" pitchFamily="34" charset="0"/>
                </a:rPr>
                <a:t>Rear Door Heat Exchanger (RDHx)</a:t>
              </a:r>
            </a:p>
          </p:txBody>
        </p:sp>
        <p:sp>
          <p:nvSpPr>
            <p:cNvPr id="1027" name="TextBox 1026">
              <a:extLst>
                <a:ext uri="{FF2B5EF4-FFF2-40B4-BE49-F238E27FC236}">
                  <a16:creationId xmlns:a16="http://schemas.microsoft.com/office/drawing/2014/main" id="{CB53EEB8-4B39-607B-00C1-97593E2BD3EC}"/>
                </a:ext>
              </a:extLst>
            </p:cNvPr>
            <p:cNvSpPr txBox="1"/>
            <p:nvPr/>
          </p:nvSpPr>
          <p:spPr>
            <a:xfrm>
              <a:off x="4823248" y="2762949"/>
              <a:ext cx="2824139" cy="439773"/>
            </a:xfrm>
            <a:prstGeom prst="rect">
              <a:avLst/>
            </a:prstGeom>
            <a:noFill/>
          </p:spPr>
          <p:txBody>
            <a:bodyPr wrap="none" rtlCol="0">
              <a:spAutoFit/>
            </a:bodyPr>
            <a:lstStyle/>
            <a:p>
              <a:r>
                <a:rPr lang="en-US" sz="900" b="1" dirty="0">
                  <a:solidFill>
                    <a:srgbClr val="FFC000"/>
                  </a:solidFill>
                  <a:latin typeface="Trebuchet MS" panose="020B0703020202090204" pitchFamily="34" charset="0"/>
                </a:rPr>
                <a:t>Direct to Chip Liquid Cooling (DCLC)</a:t>
              </a:r>
            </a:p>
          </p:txBody>
        </p:sp>
        <p:sp>
          <p:nvSpPr>
            <p:cNvPr id="1029" name="TextBox 1028">
              <a:extLst>
                <a:ext uri="{FF2B5EF4-FFF2-40B4-BE49-F238E27FC236}">
                  <a16:creationId xmlns:a16="http://schemas.microsoft.com/office/drawing/2014/main" id="{FBF7D50B-0386-5790-1DD6-FDF1ED083FED}"/>
                </a:ext>
              </a:extLst>
            </p:cNvPr>
            <p:cNvSpPr txBox="1"/>
            <p:nvPr/>
          </p:nvSpPr>
          <p:spPr>
            <a:xfrm>
              <a:off x="5061903" y="3979017"/>
              <a:ext cx="2427716" cy="439773"/>
            </a:xfrm>
            <a:prstGeom prst="rect">
              <a:avLst/>
            </a:prstGeom>
            <a:noFill/>
          </p:spPr>
          <p:txBody>
            <a:bodyPr wrap="none" rtlCol="0">
              <a:spAutoFit/>
            </a:bodyPr>
            <a:lstStyle/>
            <a:p>
              <a:r>
                <a:rPr lang="en-US" sz="900" b="1">
                  <a:solidFill>
                    <a:srgbClr val="FFC000"/>
                  </a:solidFill>
                  <a:latin typeface="Trebuchet MS" panose="020B0703020202090204" pitchFamily="34" charset="0"/>
                </a:rPr>
                <a:t>Liquid Immersion Cooling (LIC)</a:t>
              </a:r>
            </a:p>
          </p:txBody>
        </p:sp>
      </p:grpSp>
      <p:sp>
        <p:nvSpPr>
          <p:cNvPr id="1030" name="TextBox 1029">
            <a:extLst>
              <a:ext uri="{FF2B5EF4-FFF2-40B4-BE49-F238E27FC236}">
                <a16:creationId xmlns:a16="http://schemas.microsoft.com/office/drawing/2014/main" id="{828CD405-DAE4-AA3C-5EE2-10CEF18BED0A}"/>
              </a:ext>
            </a:extLst>
          </p:cNvPr>
          <p:cNvSpPr txBox="1"/>
          <p:nvPr/>
        </p:nvSpPr>
        <p:spPr>
          <a:xfrm>
            <a:off x="365047" y="1361384"/>
            <a:ext cx="1295547" cy="253916"/>
          </a:xfrm>
          <a:prstGeom prst="rect">
            <a:avLst/>
          </a:prstGeom>
          <a:noFill/>
        </p:spPr>
        <p:txBody>
          <a:bodyPr wrap="none" rtlCol="0">
            <a:spAutoFit/>
          </a:bodyPr>
          <a:lstStyle/>
          <a:p>
            <a:r>
              <a:rPr lang="en-US" sz="1050" b="1">
                <a:solidFill>
                  <a:srgbClr val="BED730"/>
                </a:solidFill>
                <a:latin typeface="Trebuchet MS" panose="020B0703020202090204" pitchFamily="34" charset="0"/>
              </a:rPr>
              <a:t>Air Cooled Chiller</a:t>
            </a:r>
          </a:p>
        </p:txBody>
      </p:sp>
      <p:sp>
        <p:nvSpPr>
          <p:cNvPr id="1031" name="TextBox 1030">
            <a:extLst>
              <a:ext uri="{FF2B5EF4-FFF2-40B4-BE49-F238E27FC236}">
                <a16:creationId xmlns:a16="http://schemas.microsoft.com/office/drawing/2014/main" id="{9C10A3AF-B547-2BBE-8D0D-A48CF4952608}"/>
              </a:ext>
            </a:extLst>
          </p:cNvPr>
          <p:cNvSpPr txBox="1"/>
          <p:nvPr/>
        </p:nvSpPr>
        <p:spPr>
          <a:xfrm>
            <a:off x="366389" y="1756498"/>
            <a:ext cx="2246641" cy="830997"/>
          </a:xfrm>
          <a:prstGeom prst="rect">
            <a:avLst/>
          </a:prstGeom>
          <a:noFill/>
        </p:spPr>
        <p:txBody>
          <a:bodyPr wrap="square" rtlCol="0">
            <a:spAutoFit/>
          </a:bodyPr>
          <a:lstStyle/>
          <a:p>
            <a:pPr marL="92075" indent="-92075">
              <a:buFont typeface="Arial" panose="020B0604020202020204" pitchFamily="34" charset="0"/>
              <a:buChar char="•"/>
            </a:pPr>
            <a:r>
              <a:rPr lang="en-US" sz="800" dirty="0">
                <a:solidFill>
                  <a:schemeClr val="bg1"/>
                </a:solidFill>
                <a:latin typeface="Trebuchet MS" panose="020B0703020202090204" pitchFamily="34" charset="0"/>
              </a:rPr>
              <a:t>All Liquid Cooling systems that requires water temperature of 20 deg C to 24 Deg C supported by the chiller-based HVAC infrastructure</a:t>
            </a:r>
          </a:p>
          <a:p>
            <a:pPr marL="92075" indent="-92075">
              <a:buFont typeface="Arial" panose="020B0604020202020204" pitchFamily="34" charset="0"/>
              <a:buChar char="•"/>
            </a:pPr>
            <a:r>
              <a:rPr lang="en-US" sz="800" dirty="0">
                <a:solidFill>
                  <a:schemeClr val="bg1"/>
                </a:solidFill>
                <a:latin typeface="Trebuchet MS" panose="020B0703020202090204" pitchFamily="34" charset="0"/>
              </a:rPr>
              <a:t>Various air-cooling systems for the server hall</a:t>
            </a:r>
          </a:p>
        </p:txBody>
      </p:sp>
      <p:sp>
        <p:nvSpPr>
          <p:cNvPr id="1032" name="TextBox 1031">
            <a:extLst>
              <a:ext uri="{FF2B5EF4-FFF2-40B4-BE49-F238E27FC236}">
                <a16:creationId xmlns:a16="http://schemas.microsoft.com/office/drawing/2014/main" id="{B5D29F7B-BB1A-7D6F-3BD0-F370944DAE00}"/>
              </a:ext>
            </a:extLst>
          </p:cNvPr>
          <p:cNvSpPr txBox="1"/>
          <p:nvPr/>
        </p:nvSpPr>
        <p:spPr>
          <a:xfrm>
            <a:off x="6450670" y="1361384"/>
            <a:ext cx="1943161" cy="253916"/>
          </a:xfrm>
          <a:prstGeom prst="rect">
            <a:avLst/>
          </a:prstGeom>
          <a:noFill/>
        </p:spPr>
        <p:txBody>
          <a:bodyPr wrap="none" rtlCol="0">
            <a:spAutoFit/>
          </a:bodyPr>
          <a:lstStyle/>
          <a:p>
            <a:r>
              <a:rPr lang="en-US" sz="1050" b="1">
                <a:solidFill>
                  <a:srgbClr val="BED730"/>
                </a:solidFill>
                <a:latin typeface="Trebuchet MS" panose="020B0703020202090204" pitchFamily="34" charset="0"/>
              </a:rPr>
              <a:t>Dry Cooler/Adiabatic Cooler</a:t>
            </a:r>
          </a:p>
        </p:txBody>
      </p:sp>
      <p:sp>
        <p:nvSpPr>
          <p:cNvPr id="1033" name="TextBox 1032">
            <a:extLst>
              <a:ext uri="{FF2B5EF4-FFF2-40B4-BE49-F238E27FC236}">
                <a16:creationId xmlns:a16="http://schemas.microsoft.com/office/drawing/2014/main" id="{704ECA08-4FC3-1416-ADA5-6D87F75A71D4}"/>
              </a:ext>
            </a:extLst>
          </p:cNvPr>
          <p:cNvSpPr txBox="1"/>
          <p:nvPr/>
        </p:nvSpPr>
        <p:spPr>
          <a:xfrm>
            <a:off x="6438594" y="1758221"/>
            <a:ext cx="2339017" cy="954107"/>
          </a:xfrm>
          <a:prstGeom prst="rect">
            <a:avLst/>
          </a:prstGeom>
          <a:noFill/>
        </p:spPr>
        <p:txBody>
          <a:bodyPr wrap="square" rtlCol="0">
            <a:spAutoFit/>
          </a:bodyPr>
          <a:lstStyle/>
          <a:p>
            <a:pPr marL="92075" indent="-92075">
              <a:buFont typeface="Arial" panose="020B0604020202020204" pitchFamily="34" charset="0"/>
              <a:buChar char="•"/>
            </a:pPr>
            <a:r>
              <a:rPr lang="en-US" sz="800" dirty="0">
                <a:solidFill>
                  <a:schemeClr val="bg1"/>
                </a:solidFill>
                <a:latin typeface="Trebuchet MS" panose="020B0703020202090204" pitchFamily="34" charset="0"/>
              </a:rPr>
              <a:t>Liquid cooling system that needs higher water temperature, general ask is 30</a:t>
            </a:r>
            <a:r>
              <a:rPr lang="en-US" sz="800" baseline="30000" dirty="0">
                <a:solidFill>
                  <a:schemeClr val="bg1"/>
                </a:solidFill>
                <a:latin typeface="Trebuchet MS" panose="020B0703020202090204" pitchFamily="34" charset="0"/>
              </a:rPr>
              <a:t>o</a:t>
            </a:r>
            <a:r>
              <a:rPr lang="en-US" sz="800" dirty="0">
                <a:solidFill>
                  <a:schemeClr val="bg1"/>
                </a:solidFill>
                <a:latin typeface="Trebuchet MS" panose="020B0703020202090204" pitchFamily="34" charset="0"/>
              </a:rPr>
              <a:t> C to 40</a:t>
            </a:r>
            <a:r>
              <a:rPr lang="en-US" sz="800" baseline="30000" dirty="0">
                <a:solidFill>
                  <a:schemeClr val="bg1"/>
                </a:solidFill>
                <a:latin typeface="Trebuchet MS" panose="020B0703020202090204" pitchFamily="34" charset="0"/>
              </a:rPr>
              <a:t>o</a:t>
            </a:r>
            <a:r>
              <a:rPr lang="en-US" sz="800" dirty="0">
                <a:solidFill>
                  <a:schemeClr val="bg1"/>
                </a:solidFill>
                <a:latin typeface="Trebuchet MS" panose="020B0703020202090204" pitchFamily="34" charset="0"/>
              </a:rPr>
              <a:t> C</a:t>
            </a:r>
          </a:p>
          <a:p>
            <a:pPr marL="92075" indent="-92075">
              <a:buFont typeface="Arial" panose="020B0604020202020204" pitchFamily="34" charset="0"/>
              <a:buChar char="•"/>
            </a:pPr>
            <a:r>
              <a:rPr lang="en-US" sz="800" dirty="0">
                <a:solidFill>
                  <a:schemeClr val="bg1"/>
                </a:solidFill>
                <a:latin typeface="Trebuchet MS" panose="020B0703020202090204" pitchFamily="34" charset="0"/>
              </a:rPr>
              <a:t>All Gen3 DCs are feasible for provisioning  the required infrastructure</a:t>
            </a:r>
          </a:p>
          <a:p>
            <a:pPr marL="92075" indent="-92075">
              <a:buFont typeface="Arial" panose="020B0604020202020204" pitchFamily="34" charset="0"/>
              <a:buChar char="•"/>
            </a:pPr>
            <a:r>
              <a:rPr lang="en-US" sz="800" dirty="0">
                <a:solidFill>
                  <a:schemeClr val="bg1"/>
                </a:solidFill>
                <a:latin typeface="Trebuchet MS" panose="020B0703020202090204" pitchFamily="34" charset="0"/>
              </a:rPr>
              <a:t>Significant savings in PUE due to elimination of compressors for cooling</a:t>
            </a:r>
          </a:p>
        </p:txBody>
      </p:sp>
      <p:sp>
        <p:nvSpPr>
          <p:cNvPr id="1034" name="Rectangle 1033">
            <a:extLst>
              <a:ext uri="{FF2B5EF4-FFF2-40B4-BE49-F238E27FC236}">
                <a16:creationId xmlns:a16="http://schemas.microsoft.com/office/drawing/2014/main" id="{1B00626C-D185-E5A1-B746-04D35B26DDE8}"/>
              </a:ext>
            </a:extLst>
          </p:cNvPr>
          <p:cNvSpPr/>
          <p:nvPr/>
        </p:nvSpPr>
        <p:spPr>
          <a:xfrm>
            <a:off x="325519" y="990855"/>
            <a:ext cx="2654447" cy="1823532"/>
          </a:xfrm>
          <a:prstGeom prst="rect">
            <a:avLst/>
          </a:prstGeom>
          <a:noFill/>
          <a:ln w="1270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Trebuchet MS" panose="020B0703020202090204" pitchFamily="34" charset="0"/>
            </a:endParaRPr>
          </a:p>
        </p:txBody>
      </p:sp>
      <p:sp>
        <p:nvSpPr>
          <p:cNvPr id="1035" name="Rectangle 1034">
            <a:extLst>
              <a:ext uri="{FF2B5EF4-FFF2-40B4-BE49-F238E27FC236}">
                <a16:creationId xmlns:a16="http://schemas.microsoft.com/office/drawing/2014/main" id="{C1211425-1B8F-7416-578C-43F84CA80A6C}"/>
              </a:ext>
            </a:extLst>
          </p:cNvPr>
          <p:cNvSpPr/>
          <p:nvPr/>
        </p:nvSpPr>
        <p:spPr>
          <a:xfrm>
            <a:off x="6151691" y="990855"/>
            <a:ext cx="2654446" cy="1823532"/>
          </a:xfrm>
          <a:prstGeom prst="rect">
            <a:avLst/>
          </a:prstGeom>
          <a:noFill/>
          <a:ln w="952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Trebuchet MS" panose="020B0703020202090204" pitchFamily="34" charset="0"/>
            </a:endParaRPr>
          </a:p>
        </p:txBody>
      </p:sp>
      <p:sp>
        <p:nvSpPr>
          <p:cNvPr id="15" name="TextBox 14">
            <a:extLst>
              <a:ext uri="{FF2B5EF4-FFF2-40B4-BE49-F238E27FC236}">
                <a16:creationId xmlns:a16="http://schemas.microsoft.com/office/drawing/2014/main" id="{C5D1677B-A943-4E93-D71A-523A848FA6D0}"/>
              </a:ext>
            </a:extLst>
          </p:cNvPr>
          <p:cNvSpPr txBox="1"/>
          <p:nvPr/>
        </p:nvSpPr>
        <p:spPr>
          <a:xfrm>
            <a:off x="2979966" y="717070"/>
            <a:ext cx="3354332" cy="261610"/>
          </a:xfrm>
          <a:prstGeom prst="rect">
            <a:avLst/>
          </a:prstGeom>
          <a:noFill/>
        </p:spPr>
        <p:txBody>
          <a:bodyPr wrap="square" rtlCol="0">
            <a:spAutoFit/>
          </a:bodyPr>
          <a:lstStyle/>
          <a:p>
            <a:pPr algn="ctr"/>
            <a:r>
              <a:rPr lang="en-US" sz="1100" b="1">
                <a:solidFill>
                  <a:srgbClr val="BED730"/>
                </a:solidFill>
                <a:latin typeface="Trebuchet MS" panose="020B0703020202090204" pitchFamily="34" charset="0"/>
              </a:rPr>
              <a:t>Liquid Cooling Technologies</a:t>
            </a:r>
          </a:p>
        </p:txBody>
      </p:sp>
      <p:sp>
        <p:nvSpPr>
          <p:cNvPr id="5" name="TextBox 4">
            <a:extLst>
              <a:ext uri="{FF2B5EF4-FFF2-40B4-BE49-F238E27FC236}">
                <a16:creationId xmlns:a16="http://schemas.microsoft.com/office/drawing/2014/main" id="{601352E2-683A-629B-25E7-2D2DA18245D1}"/>
              </a:ext>
            </a:extLst>
          </p:cNvPr>
          <p:cNvSpPr txBox="1"/>
          <p:nvPr/>
        </p:nvSpPr>
        <p:spPr>
          <a:xfrm>
            <a:off x="323850" y="2858364"/>
            <a:ext cx="8496299" cy="1449051"/>
          </a:xfrm>
          <a:prstGeom prst="rect">
            <a:avLst/>
          </a:prstGeom>
          <a:noFill/>
        </p:spPr>
        <p:txBody>
          <a:bodyPr wrap="square" rtlCol="0">
            <a:spAutoFit/>
          </a:bodyPr>
          <a:lstStyle/>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Fault Tolerant Hybrid model using air-to-air and/or air-to-liquid cooling methodologies in single rack</a:t>
            </a:r>
          </a:p>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Redundant Water Distribution system for both Chilled and warm water </a:t>
            </a:r>
          </a:p>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Compatible with all leading Coolant Distribution Unit (CDU) manufacturers for precise supply of water pressure, flow rate, and temperature </a:t>
            </a:r>
          </a:p>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Unique water distribution system without the use of CDU to deliver precise pressure, flow, and temperature for specific AI chips</a:t>
            </a:r>
          </a:p>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Supports scattered high-density AI racks with standalone liquid distribution equipment (e.g. side car or AHX)</a:t>
            </a:r>
          </a:p>
          <a:p>
            <a:pPr marL="92075" indent="-92075">
              <a:lnSpc>
                <a:spcPct val="150000"/>
              </a:lnSpc>
              <a:buFont typeface="Arial" panose="020B0604020202020204" pitchFamily="34" charset="0"/>
              <a:buChar char="•"/>
            </a:pPr>
            <a:r>
              <a:rPr lang="en-US" sz="1000" dirty="0">
                <a:solidFill>
                  <a:schemeClr val="bg1"/>
                </a:solidFill>
                <a:latin typeface="Trebuchet MS" panose="020B0703020202090204" pitchFamily="34" charset="0"/>
              </a:rPr>
              <a:t>Fully Integrated Building Management System</a:t>
            </a:r>
          </a:p>
        </p:txBody>
      </p:sp>
      <p:sp>
        <p:nvSpPr>
          <p:cNvPr id="9" name="TextBox 8">
            <a:extLst>
              <a:ext uri="{FF2B5EF4-FFF2-40B4-BE49-F238E27FC236}">
                <a16:creationId xmlns:a16="http://schemas.microsoft.com/office/drawing/2014/main" id="{D9FC0AE2-EADE-FF60-2202-1F6F38296824}"/>
              </a:ext>
            </a:extLst>
          </p:cNvPr>
          <p:cNvSpPr txBox="1"/>
          <p:nvPr/>
        </p:nvSpPr>
        <p:spPr>
          <a:xfrm>
            <a:off x="324000" y="4411122"/>
            <a:ext cx="8496300" cy="276999"/>
          </a:xfrm>
          <a:prstGeom prst="rect">
            <a:avLst/>
          </a:prstGeom>
          <a:noFill/>
        </p:spPr>
        <p:txBody>
          <a:bodyPr wrap="square">
            <a:spAutoFit/>
          </a:bodyPr>
          <a:lstStyle/>
          <a:p>
            <a:pPr algn="ctr"/>
            <a:r>
              <a:rPr lang="en-US" sz="1200" b="1" i="1" dirty="0"/>
              <a:t>Fault-tolerant, hybrid cooling systems with precise liquid distribution for high-density racks</a:t>
            </a:r>
          </a:p>
        </p:txBody>
      </p:sp>
    </p:spTree>
    <p:extLst>
      <p:ext uri="{BB962C8B-B14F-4D97-AF65-F5344CB8AC3E}">
        <p14:creationId xmlns:p14="http://schemas.microsoft.com/office/powerpoint/2010/main" val="99421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E62AF6-AD24-B4B1-6228-7385E701F27C}"/>
              </a:ext>
            </a:extLst>
          </p:cNvPr>
          <p:cNvSpPr/>
          <p:nvPr/>
        </p:nvSpPr>
        <p:spPr>
          <a:xfrm>
            <a:off x="6452990"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15" name="Group 14">
            <a:extLst>
              <a:ext uri="{FF2B5EF4-FFF2-40B4-BE49-F238E27FC236}">
                <a16:creationId xmlns:a16="http://schemas.microsoft.com/office/drawing/2014/main" id="{4B287152-785D-9B97-7210-FBFF96FE0495}"/>
              </a:ext>
            </a:extLst>
          </p:cNvPr>
          <p:cNvGrpSpPr/>
          <p:nvPr/>
        </p:nvGrpSpPr>
        <p:grpSpPr>
          <a:xfrm>
            <a:off x="2542250" y="688932"/>
            <a:ext cx="5512516" cy="4147679"/>
            <a:chOff x="1815742" y="688932"/>
            <a:chExt cx="5512516" cy="4147679"/>
          </a:xfrm>
        </p:grpSpPr>
        <p:grpSp>
          <p:nvGrpSpPr>
            <p:cNvPr id="13" name="Group 12">
              <a:extLst>
                <a:ext uri="{FF2B5EF4-FFF2-40B4-BE49-F238E27FC236}">
                  <a16:creationId xmlns:a16="http://schemas.microsoft.com/office/drawing/2014/main" id="{A632F528-37B7-2813-4D1F-23DA914D31DA}"/>
                </a:ext>
              </a:extLst>
            </p:cNvPr>
            <p:cNvGrpSpPr/>
            <p:nvPr/>
          </p:nvGrpSpPr>
          <p:grpSpPr>
            <a:xfrm>
              <a:off x="1815742" y="751562"/>
              <a:ext cx="5512516" cy="4085049"/>
              <a:chOff x="1815742" y="751562"/>
              <a:chExt cx="5512516" cy="4085049"/>
            </a:xfrm>
          </p:grpSpPr>
          <p:pic>
            <p:nvPicPr>
              <p:cNvPr id="3" name="Picture 2">
                <a:extLst>
                  <a:ext uri="{FF2B5EF4-FFF2-40B4-BE49-F238E27FC236}">
                    <a16:creationId xmlns:a16="http://schemas.microsoft.com/office/drawing/2014/main" id="{9C207D04-3D0A-0EF2-B0EC-EC3FCF11F25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534" b="-1"/>
              <a:stretch/>
            </p:blipFill>
            <p:spPr>
              <a:xfrm>
                <a:off x="1815742" y="751562"/>
                <a:ext cx="5512516" cy="4022419"/>
              </a:xfrm>
              <a:prstGeom prst="rect">
                <a:avLst/>
              </a:prstGeom>
            </p:spPr>
          </p:pic>
          <p:sp>
            <p:nvSpPr>
              <p:cNvPr id="5" name="Rectangle 4">
                <a:extLst>
                  <a:ext uri="{FF2B5EF4-FFF2-40B4-BE49-F238E27FC236}">
                    <a16:creationId xmlns:a16="http://schemas.microsoft.com/office/drawing/2014/main" id="{EF1E84E8-BC46-9624-2CE4-09F111118332}"/>
                  </a:ext>
                </a:extLst>
              </p:cNvPr>
              <p:cNvSpPr/>
              <p:nvPr/>
            </p:nvSpPr>
            <p:spPr>
              <a:xfrm>
                <a:off x="3482235" y="83298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ectangle 6">
                <a:extLst>
                  <a:ext uri="{FF2B5EF4-FFF2-40B4-BE49-F238E27FC236}">
                    <a16:creationId xmlns:a16="http://schemas.microsoft.com/office/drawing/2014/main" id="{F2630286-D692-3898-933B-2C16811E6426}"/>
                  </a:ext>
                </a:extLst>
              </p:cNvPr>
              <p:cNvSpPr/>
              <p:nvPr/>
            </p:nvSpPr>
            <p:spPr>
              <a:xfrm>
                <a:off x="3377852" y="433557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158ABA9C-5FCA-F7B1-7B6E-322E03EC4459}"/>
                  </a:ext>
                </a:extLst>
              </p:cNvPr>
              <p:cNvSpPr/>
              <p:nvPr/>
            </p:nvSpPr>
            <p:spPr>
              <a:xfrm>
                <a:off x="5506233" y="4667510"/>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a:extLst>
                  <a:ext uri="{FF2B5EF4-FFF2-40B4-BE49-F238E27FC236}">
                    <a16:creationId xmlns:a16="http://schemas.microsoft.com/office/drawing/2014/main" id="{7B4CF567-0038-3B8A-764A-BA7F9C4B192C}"/>
                  </a:ext>
                </a:extLst>
              </p:cNvPr>
              <p:cNvSpPr/>
              <p:nvPr/>
            </p:nvSpPr>
            <p:spPr>
              <a:xfrm>
                <a:off x="4094871" y="4251020"/>
                <a:ext cx="1335161" cy="58559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14" name="Rectangle 13">
              <a:extLst>
                <a:ext uri="{FF2B5EF4-FFF2-40B4-BE49-F238E27FC236}">
                  <a16:creationId xmlns:a16="http://schemas.microsoft.com/office/drawing/2014/main" id="{A7DDA094-DBE7-CA3D-1F49-75482430493F}"/>
                </a:ext>
              </a:extLst>
            </p:cNvPr>
            <p:cNvSpPr/>
            <p:nvPr/>
          </p:nvSpPr>
          <p:spPr>
            <a:xfrm>
              <a:off x="5703518"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34" name="Rounded Rectangle 33">
            <a:extLst>
              <a:ext uri="{FF2B5EF4-FFF2-40B4-BE49-F238E27FC236}">
                <a16:creationId xmlns:a16="http://schemas.microsoft.com/office/drawing/2014/main" id="{DDE04CFD-B8EA-1BC6-F1DF-8D873197A994}"/>
              </a:ext>
            </a:extLst>
          </p:cNvPr>
          <p:cNvSpPr/>
          <p:nvPr/>
        </p:nvSpPr>
        <p:spPr>
          <a:xfrm>
            <a:off x="5377840" y="768389"/>
            <a:ext cx="2649253" cy="3867806"/>
          </a:xfrm>
          <a:custGeom>
            <a:avLst/>
            <a:gdLst>
              <a:gd name="connsiteX0" fmla="*/ 0 w 2649253"/>
              <a:gd name="connsiteY0" fmla="*/ 441551 h 3867806"/>
              <a:gd name="connsiteX1" fmla="*/ 441551 w 2649253"/>
              <a:gd name="connsiteY1" fmla="*/ 0 h 3867806"/>
              <a:gd name="connsiteX2" fmla="*/ 1030268 w 2649253"/>
              <a:gd name="connsiteY2" fmla="*/ 0 h 3867806"/>
              <a:gd name="connsiteX3" fmla="*/ 1654308 w 2649253"/>
              <a:gd name="connsiteY3" fmla="*/ 0 h 3867806"/>
              <a:gd name="connsiteX4" fmla="*/ 2207702 w 2649253"/>
              <a:gd name="connsiteY4" fmla="*/ 0 h 3867806"/>
              <a:gd name="connsiteX5" fmla="*/ 2649253 w 2649253"/>
              <a:gd name="connsiteY5" fmla="*/ 441551 h 3867806"/>
              <a:gd name="connsiteX6" fmla="*/ 2649253 w 2649253"/>
              <a:gd name="connsiteY6" fmla="*/ 1038492 h 3867806"/>
              <a:gd name="connsiteX7" fmla="*/ 2649253 w 2649253"/>
              <a:gd name="connsiteY7" fmla="*/ 1665280 h 3867806"/>
              <a:gd name="connsiteX8" fmla="*/ 2649253 w 2649253"/>
              <a:gd name="connsiteY8" fmla="*/ 2292067 h 3867806"/>
              <a:gd name="connsiteX9" fmla="*/ 2649253 w 2649253"/>
              <a:gd name="connsiteY9" fmla="*/ 2799467 h 3867806"/>
              <a:gd name="connsiteX10" fmla="*/ 2649253 w 2649253"/>
              <a:gd name="connsiteY10" fmla="*/ 3426255 h 3867806"/>
              <a:gd name="connsiteX11" fmla="*/ 2207702 w 2649253"/>
              <a:gd name="connsiteY11" fmla="*/ 3867806 h 3867806"/>
              <a:gd name="connsiteX12" fmla="*/ 1601323 w 2649253"/>
              <a:gd name="connsiteY12" fmla="*/ 3867806 h 3867806"/>
              <a:gd name="connsiteX13" fmla="*/ 1030268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69620 h 3867806"/>
              <a:gd name="connsiteX17" fmla="*/ 0 w 2649253"/>
              <a:gd name="connsiteY17" fmla="*/ 2262220 h 3867806"/>
              <a:gd name="connsiteX18" fmla="*/ 0 w 2649253"/>
              <a:gd name="connsiteY18" fmla="*/ 1665280 h 3867806"/>
              <a:gd name="connsiteX19" fmla="*/ 0 w 2649253"/>
              <a:gd name="connsiteY19" fmla="*/ 1008645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7537" y="210912"/>
                  <a:pt x="134667" y="-26024"/>
                  <a:pt x="441551" y="0"/>
                </a:cubicBezTo>
                <a:cubicBezTo>
                  <a:pt x="614311" y="-9948"/>
                  <a:pt x="740798" y="35210"/>
                  <a:pt x="1030268" y="0"/>
                </a:cubicBezTo>
                <a:cubicBezTo>
                  <a:pt x="1319738" y="-35210"/>
                  <a:pt x="1446272" y="29548"/>
                  <a:pt x="1654308" y="0"/>
                </a:cubicBezTo>
                <a:cubicBezTo>
                  <a:pt x="1862344" y="-29548"/>
                  <a:pt x="2046854" y="34919"/>
                  <a:pt x="2207702" y="0"/>
                </a:cubicBezTo>
                <a:cubicBezTo>
                  <a:pt x="2455308" y="44005"/>
                  <a:pt x="2641966" y="128675"/>
                  <a:pt x="2649253" y="441551"/>
                </a:cubicBezTo>
                <a:cubicBezTo>
                  <a:pt x="2700221" y="625532"/>
                  <a:pt x="2610096" y="859861"/>
                  <a:pt x="2649253" y="1038492"/>
                </a:cubicBezTo>
                <a:cubicBezTo>
                  <a:pt x="2688410" y="1217123"/>
                  <a:pt x="2638677" y="1448926"/>
                  <a:pt x="2649253" y="1665280"/>
                </a:cubicBezTo>
                <a:cubicBezTo>
                  <a:pt x="2659829" y="1881634"/>
                  <a:pt x="2648987" y="2025504"/>
                  <a:pt x="2649253" y="2292067"/>
                </a:cubicBezTo>
                <a:cubicBezTo>
                  <a:pt x="2649519" y="2558630"/>
                  <a:pt x="2640461" y="2559770"/>
                  <a:pt x="2649253" y="2799467"/>
                </a:cubicBezTo>
                <a:cubicBezTo>
                  <a:pt x="2658045" y="3039164"/>
                  <a:pt x="2604457" y="3131686"/>
                  <a:pt x="2649253" y="3426255"/>
                </a:cubicBezTo>
                <a:cubicBezTo>
                  <a:pt x="2621988" y="3677347"/>
                  <a:pt x="2446667" y="3851959"/>
                  <a:pt x="2207702" y="3867806"/>
                </a:cubicBezTo>
                <a:cubicBezTo>
                  <a:pt x="1906568" y="3897175"/>
                  <a:pt x="1809420" y="3829223"/>
                  <a:pt x="1601323" y="3867806"/>
                </a:cubicBezTo>
                <a:cubicBezTo>
                  <a:pt x="1393226" y="3906389"/>
                  <a:pt x="1147626" y="3813710"/>
                  <a:pt x="1030268" y="3867806"/>
                </a:cubicBezTo>
                <a:cubicBezTo>
                  <a:pt x="912910" y="3921902"/>
                  <a:pt x="735059" y="3808214"/>
                  <a:pt x="441551" y="3867806"/>
                </a:cubicBezTo>
                <a:cubicBezTo>
                  <a:pt x="205200" y="3857221"/>
                  <a:pt x="29927" y="3727226"/>
                  <a:pt x="0" y="3426255"/>
                </a:cubicBezTo>
                <a:cubicBezTo>
                  <a:pt x="-23867" y="3238213"/>
                  <a:pt x="3327" y="2981502"/>
                  <a:pt x="0" y="2769620"/>
                </a:cubicBezTo>
                <a:cubicBezTo>
                  <a:pt x="-3327" y="2557739"/>
                  <a:pt x="15991" y="2372795"/>
                  <a:pt x="0" y="2262220"/>
                </a:cubicBezTo>
                <a:cubicBezTo>
                  <a:pt x="-15991" y="2151645"/>
                  <a:pt x="16379" y="1799018"/>
                  <a:pt x="0" y="1665280"/>
                </a:cubicBezTo>
                <a:cubicBezTo>
                  <a:pt x="-16379" y="1531542"/>
                  <a:pt x="32936" y="1295527"/>
                  <a:pt x="0" y="1008645"/>
                </a:cubicBezTo>
                <a:cubicBezTo>
                  <a:pt x="-32936" y="721763"/>
                  <a:pt x="32275" y="688812"/>
                  <a:pt x="0" y="441551"/>
                </a:cubicBezTo>
                <a:close/>
              </a:path>
            </a:pathLst>
          </a:custGeom>
          <a:noFill/>
          <a:ln w="12700">
            <a:solidFill>
              <a:schemeClr val="accent1"/>
            </a:solidFill>
            <a:prstDash val="lgDash"/>
            <a:extLst>
              <a:ext uri="{C807C97D-BFC1-408E-A445-0C87EB9F89A2}">
                <ask:lineSketchStyleProps xmlns:ask="http://schemas.microsoft.com/office/drawing/2018/sketchyshapes" sd="98176570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B2C436A8-BF18-0D71-E4EC-AD7AF3550245}"/>
              </a:ext>
            </a:extLst>
          </p:cNvPr>
          <p:cNvSpPr txBox="1"/>
          <p:nvPr/>
        </p:nvSpPr>
        <p:spPr>
          <a:xfrm>
            <a:off x="2929183" y="1229130"/>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Dry Coolers</a:t>
            </a:r>
          </a:p>
        </p:txBody>
      </p:sp>
      <p:sp>
        <p:nvSpPr>
          <p:cNvPr id="9" name="TextBox 8">
            <a:extLst>
              <a:ext uri="{FF2B5EF4-FFF2-40B4-BE49-F238E27FC236}">
                <a16:creationId xmlns:a16="http://schemas.microsoft.com/office/drawing/2014/main" id="{9003A0B8-9089-FBBB-57C6-1E2BA7AD5A8A}"/>
              </a:ext>
            </a:extLst>
          </p:cNvPr>
          <p:cNvSpPr txBox="1"/>
          <p:nvPr/>
        </p:nvSpPr>
        <p:spPr>
          <a:xfrm>
            <a:off x="5602581" y="1229129"/>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Chillers</a:t>
            </a:r>
          </a:p>
        </p:txBody>
      </p:sp>
      <p:sp>
        <p:nvSpPr>
          <p:cNvPr id="10" name="TextBox 9">
            <a:extLst>
              <a:ext uri="{FF2B5EF4-FFF2-40B4-BE49-F238E27FC236}">
                <a16:creationId xmlns:a16="http://schemas.microsoft.com/office/drawing/2014/main" id="{08811B29-9216-8E5D-2E78-B4EF66E500DB}"/>
              </a:ext>
            </a:extLst>
          </p:cNvPr>
          <p:cNvSpPr txBox="1"/>
          <p:nvPr/>
        </p:nvSpPr>
        <p:spPr>
          <a:xfrm>
            <a:off x="2923153" y="4003411"/>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Dry Coolers</a:t>
            </a:r>
          </a:p>
        </p:txBody>
      </p:sp>
      <p:sp>
        <p:nvSpPr>
          <p:cNvPr id="11" name="TextBox 10">
            <a:extLst>
              <a:ext uri="{FF2B5EF4-FFF2-40B4-BE49-F238E27FC236}">
                <a16:creationId xmlns:a16="http://schemas.microsoft.com/office/drawing/2014/main" id="{16AD066D-86FF-6597-8044-2C9A0CBA397E}"/>
              </a:ext>
            </a:extLst>
          </p:cNvPr>
          <p:cNvSpPr txBox="1"/>
          <p:nvPr/>
        </p:nvSpPr>
        <p:spPr>
          <a:xfrm>
            <a:off x="5676656" y="4003411"/>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Chillers</a:t>
            </a:r>
          </a:p>
        </p:txBody>
      </p:sp>
      <p:sp>
        <p:nvSpPr>
          <p:cNvPr id="17" name="Rounded Rectangular Callout 16">
            <a:extLst>
              <a:ext uri="{FF2B5EF4-FFF2-40B4-BE49-F238E27FC236}">
                <a16:creationId xmlns:a16="http://schemas.microsoft.com/office/drawing/2014/main" id="{05D522AE-1E7D-40B7-32B0-3E17DD67AFD6}"/>
              </a:ext>
            </a:extLst>
          </p:cNvPr>
          <p:cNvSpPr/>
          <p:nvPr/>
        </p:nvSpPr>
        <p:spPr>
          <a:xfrm>
            <a:off x="7680214" y="1002082"/>
            <a:ext cx="958241" cy="230752"/>
          </a:xfrm>
          <a:prstGeom prst="wedgeRoundRectCallout">
            <a:avLst>
              <a:gd name="adj1" fmla="val -107761"/>
              <a:gd name="adj2" fmla="val 51643"/>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A</a:t>
            </a:r>
          </a:p>
        </p:txBody>
      </p:sp>
      <p:sp>
        <p:nvSpPr>
          <p:cNvPr id="19" name="Rounded Rectangular Callout 18">
            <a:extLst>
              <a:ext uri="{FF2B5EF4-FFF2-40B4-BE49-F238E27FC236}">
                <a16:creationId xmlns:a16="http://schemas.microsoft.com/office/drawing/2014/main" id="{7A1781E2-63A4-2B36-8227-CBA556BACCBC}"/>
              </a:ext>
            </a:extLst>
          </p:cNvPr>
          <p:cNvSpPr/>
          <p:nvPr/>
        </p:nvSpPr>
        <p:spPr>
          <a:xfrm>
            <a:off x="7989189" y="1256144"/>
            <a:ext cx="958241" cy="230752"/>
          </a:xfrm>
          <a:prstGeom prst="wedgeRoundRectCallout">
            <a:avLst>
              <a:gd name="adj1" fmla="val -114297"/>
              <a:gd name="adj2" fmla="val -29782"/>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A</a:t>
            </a:r>
          </a:p>
        </p:txBody>
      </p:sp>
      <p:sp>
        <p:nvSpPr>
          <p:cNvPr id="23" name="Rounded Rectangular Callout 22">
            <a:extLst>
              <a:ext uri="{FF2B5EF4-FFF2-40B4-BE49-F238E27FC236}">
                <a16:creationId xmlns:a16="http://schemas.microsoft.com/office/drawing/2014/main" id="{244B2F63-3F86-D3EF-532A-1598611A8AC6}"/>
              </a:ext>
            </a:extLst>
          </p:cNvPr>
          <p:cNvSpPr/>
          <p:nvPr/>
        </p:nvSpPr>
        <p:spPr>
          <a:xfrm>
            <a:off x="7680214" y="4313063"/>
            <a:ext cx="958241" cy="230752"/>
          </a:xfrm>
          <a:prstGeom prst="wedgeRoundRectCallout">
            <a:avLst>
              <a:gd name="adj1" fmla="val -112990"/>
              <a:gd name="adj2" fmla="val -40639"/>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B</a:t>
            </a:r>
          </a:p>
        </p:txBody>
      </p:sp>
      <p:sp>
        <p:nvSpPr>
          <p:cNvPr id="24" name="Rounded Rectangular Callout 23">
            <a:extLst>
              <a:ext uri="{FF2B5EF4-FFF2-40B4-BE49-F238E27FC236}">
                <a16:creationId xmlns:a16="http://schemas.microsoft.com/office/drawing/2014/main" id="{4E033DAB-2529-E47F-9307-8967244C77E6}"/>
              </a:ext>
            </a:extLst>
          </p:cNvPr>
          <p:cNvSpPr/>
          <p:nvPr/>
        </p:nvSpPr>
        <p:spPr>
          <a:xfrm>
            <a:off x="7989188" y="4051172"/>
            <a:ext cx="958241" cy="230752"/>
          </a:xfrm>
          <a:prstGeom prst="wedgeRoundRectCallout">
            <a:avLst>
              <a:gd name="adj1" fmla="val -114297"/>
              <a:gd name="adj2" fmla="val 46215"/>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B</a:t>
            </a:r>
          </a:p>
        </p:txBody>
      </p:sp>
      <p:sp>
        <p:nvSpPr>
          <p:cNvPr id="30" name="Title 1">
            <a:extLst>
              <a:ext uri="{FF2B5EF4-FFF2-40B4-BE49-F238E27FC236}">
                <a16:creationId xmlns:a16="http://schemas.microsoft.com/office/drawing/2014/main" id="{420B4027-CA73-872F-BDA9-7F2E8A7CEF40}"/>
              </a:ext>
            </a:extLst>
          </p:cNvPr>
          <p:cNvSpPr>
            <a:spLocks noGrp="1"/>
          </p:cNvSpPr>
          <p:nvPr>
            <p:ph type="title"/>
          </p:nvPr>
        </p:nvSpPr>
        <p:spPr>
          <a:xfrm>
            <a:off x="324000" y="211574"/>
            <a:ext cx="8496150" cy="415490"/>
          </a:xfrm>
        </p:spPr>
        <p:txBody>
          <a:bodyPr>
            <a:noAutofit/>
          </a:bodyPr>
          <a:lstStyle/>
          <a:p>
            <a:r>
              <a:rPr lang="en-US" dirty="0"/>
              <a:t>AI-ready Data Centers: cooling</a:t>
            </a:r>
          </a:p>
        </p:txBody>
      </p:sp>
      <p:sp>
        <p:nvSpPr>
          <p:cNvPr id="31" name="TextBox 30">
            <a:extLst>
              <a:ext uri="{FF2B5EF4-FFF2-40B4-BE49-F238E27FC236}">
                <a16:creationId xmlns:a16="http://schemas.microsoft.com/office/drawing/2014/main" id="{1A7C9548-0D0D-4625-496A-B3D759E171D6}"/>
              </a:ext>
            </a:extLst>
          </p:cNvPr>
          <p:cNvSpPr txBox="1"/>
          <p:nvPr/>
        </p:nvSpPr>
        <p:spPr>
          <a:xfrm>
            <a:off x="232439" y="553483"/>
            <a:ext cx="314541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Sify’s Unique Design – Hybrid Cooling Infrastructure</a:t>
            </a:r>
          </a:p>
        </p:txBody>
      </p:sp>
      <p:sp>
        <p:nvSpPr>
          <p:cNvPr id="33" name="Rounded Rectangle 32">
            <a:extLst>
              <a:ext uri="{FF2B5EF4-FFF2-40B4-BE49-F238E27FC236}">
                <a16:creationId xmlns:a16="http://schemas.microsoft.com/office/drawing/2014/main" id="{F60330D0-4A37-6313-9345-F567B460936C}"/>
              </a:ext>
            </a:extLst>
          </p:cNvPr>
          <p:cNvSpPr/>
          <p:nvPr/>
        </p:nvSpPr>
        <p:spPr>
          <a:xfrm>
            <a:off x="2649255" y="799704"/>
            <a:ext cx="2649253" cy="3867806"/>
          </a:xfrm>
          <a:custGeom>
            <a:avLst/>
            <a:gdLst>
              <a:gd name="connsiteX0" fmla="*/ 0 w 2649253"/>
              <a:gd name="connsiteY0" fmla="*/ 441551 h 3867806"/>
              <a:gd name="connsiteX1" fmla="*/ 441551 w 2649253"/>
              <a:gd name="connsiteY1" fmla="*/ 0 h 3867806"/>
              <a:gd name="connsiteX2" fmla="*/ 1065591 w 2649253"/>
              <a:gd name="connsiteY2" fmla="*/ 0 h 3867806"/>
              <a:gd name="connsiteX3" fmla="*/ 1636647 w 2649253"/>
              <a:gd name="connsiteY3" fmla="*/ 0 h 3867806"/>
              <a:gd name="connsiteX4" fmla="*/ 2207702 w 2649253"/>
              <a:gd name="connsiteY4" fmla="*/ 0 h 3867806"/>
              <a:gd name="connsiteX5" fmla="*/ 2649253 w 2649253"/>
              <a:gd name="connsiteY5" fmla="*/ 441551 h 3867806"/>
              <a:gd name="connsiteX6" fmla="*/ 2649253 w 2649253"/>
              <a:gd name="connsiteY6" fmla="*/ 978798 h 3867806"/>
              <a:gd name="connsiteX7" fmla="*/ 2649253 w 2649253"/>
              <a:gd name="connsiteY7" fmla="*/ 1516044 h 3867806"/>
              <a:gd name="connsiteX8" fmla="*/ 2649253 w 2649253"/>
              <a:gd name="connsiteY8" fmla="*/ 2172679 h 3867806"/>
              <a:gd name="connsiteX9" fmla="*/ 2649253 w 2649253"/>
              <a:gd name="connsiteY9" fmla="*/ 2680079 h 3867806"/>
              <a:gd name="connsiteX10" fmla="*/ 2649253 w 2649253"/>
              <a:gd name="connsiteY10" fmla="*/ 3426255 h 3867806"/>
              <a:gd name="connsiteX11" fmla="*/ 2207702 w 2649253"/>
              <a:gd name="connsiteY11" fmla="*/ 3867806 h 3867806"/>
              <a:gd name="connsiteX12" fmla="*/ 1671970 w 2649253"/>
              <a:gd name="connsiteY12" fmla="*/ 3867806 h 3867806"/>
              <a:gd name="connsiteX13" fmla="*/ 1047930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99467 h 3867806"/>
              <a:gd name="connsiteX17" fmla="*/ 0 w 2649253"/>
              <a:gd name="connsiteY17" fmla="*/ 2292067 h 3867806"/>
              <a:gd name="connsiteX18" fmla="*/ 0 w 2649253"/>
              <a:gd name="connsiteY18" fmla="*/ 1754821 h 3867806"/>
              <a:gd name="connsiteX19" fmla="*/ 0 w 2649253"/>
              <a:gd name="connsiteY19" fmla="*/ 1098186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19183" y="185857"/>
                  <a:pt x="142381" y="20758"/>
                  <a:pt x="441551" y="0"/>
                </a:cubicBezTo>
                <a:cubicBezTo>
                  <a:pt x="600332" y="-12348"/>
                  <a:pt x="898434" y="13877"/>
                  <a:pt x="1065591" y="0"/>
                </a:cubicBezTo>
                <a:cubicBezTo>
                  <a:pt x="1232748" y="-13877"/>
                  <a:pt x="1478015" y="53771"/>
                  <a:pt x="1636647" y="0"/>
                </a:cubicBezTo>
                <a:cubicBezTo>
                  <a:pt x="1795279" y="-53771"/>
                  <a:pt x="1990303" y="35101"/>
                  <a:pt x="2207702" y="0"/>
                </a:cubicBezTo>
                <a:cubicBezTo>
                  <a:pt x="2434426" y="-55199"/>
                  <a:pt x="2662361" y="149185"/>
                  <a:pt x="2649253" y="441551"/>
                </a:cubicBezTo>
                <a:cubicBezTo>
                  <a:pt x="2712457" y="593469"/>
                  <a:pt x="2632070" y="760764"/>
                  <a:pt x="2649253" y="978798"/>
                </a:cubicBezTo>
                <a:cubicBezTo>
                  <a:pt x="2666436" y="1196832"/>
                  <a:pt x="2615588" y="1294273"/>
                  <a:pt x="2649253" y="1516044"/>
                </a:cubicBezTo>
                <a:cubicBezTo>
                  <a:pt x="2682918" y="1737815"/>
                  <a:pt x="2587000" y="1935096"/>
                  <a:pt x="2649253" y="2172679"/>
                </a:cubicBezTo>
                <a:cubicBezTo>
                  <a:pt x="2711506" y="2410262"/>
                  <a:pt x="2641658" y="2493652"/>
                  <a:pt x="2649253" y="2680079"/>
                </a:cubicBezTo>
                <a:cubicBezTo>
                  <a:pt x="2656848" y="2866506"/>
                  <a:pt x="2596808" y="3157981"/>
                  <a:pt x="2649253" y="3426255"/>
                </a:cubicBezTo>
                <a:cubicBezTo>
                  <a:pt x="2656795" y="3681344"/>
                  <a:pt x="2454179" y="3894886"/>
                  <a:pt x="2207702" y="3867806"/>
                </a:cubicBezTo>
                <a:cubicBezTo>
                  <a:pt x="1978678" y="3894157"/>
                  <a:pt x="1894059" y="3867474"/>
                  <a:pt x="1671970" y="3867806"/>
                </a:cubicBezTo>
                <a:cubicBezTo>
                  <a:pt x="1449881" y="3868138"/>
                  <a:pt x="1269022" y="3841807"/>
                  <a:pt x="1047930" y="3867806"/>
                </a:cubicBezTo>
                <a:cubicBezTo>
                  <a:pt x="826838" y="3893805"/>
                  <a:pt x="725866" y="3817782"/>
                  <a:pt x="441551" y="3867806"/>
                </a:cubicBezTo>
                <a:cubicBezTo>
                  <a:pt x="159445" y="3831774"/>
                  <a:pt x="-35605" y="3616892"/>
                  <a:pt x="0" y="3426255"/>
                </a:cubicBezTo>
                <a:cubicBezTo>
                  <a:pt x="-3807" y="3248240"/>
                  <a:pt x="51446" y="3058229"/>
                  <a:pt x="0" y="2799467"/>
                </a:cubicBezTo>
                <a:cubicBezTo>
                  <a:pt x="-51446" y="2540705"/>
                  <a:pt x="4579" y="2446379"/>
                  <a:pt x="0" y="2292067"/>
                </a:cubicBezTo>
                <a:cubicBezTo>
                  <a:pt x="-4579" y="2137755"/>
                  <a:pt x="6185" y="1944622"/>
                  <a:pt x="0" y="1754821"/>
                </a:cubicBezTo>
                <a:cubicBezTo>
                  <a:pt x="-6185" y="1565020"/>
                  <a:pt x="7860" y="1242841"/>
                  <a:pt x="0" y="1098186"/>
                </a:cubicBezTo>
                <a:cubicBezTo>
                  <a:pt x="-7860" y="953531"/>
                  <a:pt x="31459" y="595839"/>
                  <a:pt x="0" y="441551"/>
                </a:cubicBezTo>
                <a:close/>
              </a:path>
            </a:pathLst>
          </a:custGeom>
          <a:noFill/>
          <a:ln w="12700">
            <a:solidFill>
              <a:schemeClr val="accent2">
                <a:lumMod val="60000"/>
                <a:lumOff val="40000"/>
              </a:schemeClr>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extBox 1">
            <a:extLst>
              <a:ext uri="{FF2B5EF4-FFF2-40B4-BE49-F238E27FC236}">
                <a16:creationId xmlns:a16="http://schemas.microsoft.com/office/drawing/2014/main" id="{8944C347-427B-F01A-FCF6-5105A1B37FFC}"/>
              </a:ext>
            </a:extLst>
          </p:cNvPr>
          <p:cNvSpPr txBox="1"/>
          <p:nvPr/>
        </p:nvSpPr>
        <p:spPr>
          <a:xfrm>
            <a:off x="323850" y="1002082"/>
            <a:ext cx="2151933" cy="3708708"/>
          </a:xfrm>
          <a:prstGeom prst="rect">
            <a:avLst/>
          </a:prstGeom>
          <a:noFill/>
        </p:spPr>
        <p:txBody>
          <a:bodyPr wrap="square" rtlCol="0">
            <a:spAutoFit/>
          </a:bodyPr>
          <a:lstStyle/>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Hybrid water distribution</a:t>
            </a:r>
          </a:p>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Provision for warm water and chilled water for various cooling workload</a:t>
            </a:r>
          </a:p>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Modular expansion either from dry cooler side or chiller side and/or both</a:t>
            </a:r>
          </a:p>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Piping network is in designed as add on modules for seamless expansion of warm water and chilled water distribution</a:t>
            </a:r>
          </a:p>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Provision to introduce standalone dry cooler systems for smaller, or independent floor or specific applications such as two-phase liquid immersion system </a:t>
            </a:r>
            <a:r>
              <a:rPr kumimoji="0" lang="en-US" sz="1000" b="0" i="0" u="none" strike="noStrike" kern="1200" cap="none" spc="0" normalizeH="0" baseline="0" noProof="0" dirty="0" err="1">
                <a:ln>
                  <a:noFill/>
                </a:ln>
                <a:solidFill>
                  <a:prstClr val="white"/>
                </a:solidFill>
                <a:effectLst/>
                <a:uLnTx/>
                <a:uFillTx/>
                <a:latin typeface="Trebuchet MS"/>
                <a:ea typeface="+mn-ea"/>
                <a:cs typeface="+mn-cs"/>
              </a:rPr>
              <a:t>etc</a:t>
            </a:r>
            <a:endParaRPr kumimoji="0" lang="en-US" sz="1000" b="0" i="0" u="none" strike="noStrike" kern="1200" cap="none" spc="0" normalizeH="0" baseline="0" noProof="0" dirty="0">
              <a:ln>
                <a:noFill/>
              </a:ln>
              <a:solidFill>
                <a:prstClr val="white"/>
              </a:solidFill>
              <a:effectLst/>
              <a:uLnTx/>
              <a:uFillTx/>
              <a:latin typeface="Trebuchet MS"/>
              <a:ea typeface="+mn-ea"/>
              <a:cs typeface="+mn-cs"/>
            </a:endParaRPr>
          </a:p>
          <a:p>
            <a:pPr marL="171450" marR="0" lvl="0" indent="-171450" algn="l" defTabSz="457200" rtl="0" eaLnBrk="1" fontAlgn="auto" latinLnBrk="0" hangingPunct="1">
              <a:spcBef>
                <a:spcPts val="0"/>
              </a:spcBef>
              <a:spcAft>
                <a:spcPts val="600"/>
              </a:spcAft>
              <a:buClrTx/>
              <a:buSzPct val="125000"/>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Intelligent monitoring system suing SCADA and PLC supported by AI/ML software tool</a:t>
            </a:r>
          </a:p>
        </p:txBody>
      </p:sp>
    </p:spTree>
    <p:extLst>
      <p:ext uri="{BB962C8B-B14F-4D97-AF65-F5344CB8AC3E}">
        <p14:creationId xmlns:p14="http://schemas.microsoft.com/office/powerpoint/2010/main" val="340572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42C4C-1F7F-C5FE-FCEB-16614E37B88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269D29F-1092-C95C-2AC8-DE202CAF4E24}"/>
              </a:ext>
            </a:extLst>
          </p:cNvPr>
          <p:cNvSpPr/>
          <p:nvPr/>
        </p:nvSpPr>
        <p:spPr>
          <a:xfrm>
            <a:off x="6452990"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nvGrpSpPr>
          <p:cNvPr id="15" name="Group 14">
            <a:extLst>
              <a:ext uri="{FF2B5EF4-FFF2-40B4-BE49-F238E27FC236}">
                <a16:creationId xmlns:a16="http://schemas.microsoft.com/office/drawing/2014/main" id="{81FE87A5-703F-0D6F-F501-168B2F6710ED}"/>
              </a:ext>
            </a:extLst>
          </p:cNvPr>
          <p:cNvGrpSpPr/>
          <p:nvPr/>
        </p:nvGrpSpPr>
        <p:grpSpPr>
          <a:xfrm>
            <a:off x="2542250" y="688932"/>
            <a:ext cx="5512516" cy="4147679"/>
            <a:chOff x="1815742" y="688932"/>
            <a:chExt cx="5512516" cy="4147679"/>
          </a:xfrm>
        </p:grpSpPr>
        <p:grpSp>
          <p:nvGrpSpPr>
            <p:cNvPr id="13" name="Group 12">
              <a:extLst>
                <a:ext uri="{FF2B5EF4-FFF2-40B4-BE49-F238E27FC236}">
                  <a16:creationId xmlns:a16="http://schemas.microsoft.com/office/drawing/2014/main" id="{43D92F30-09F4-B119-C79F-CA5ABD8ACFEB}"/>
                </a:ext>
              </a:extLst>
            </p:cNvPr>
            <p:cNvGrpSpPr/>
            <p:nvPr/>
          </p:nvGrpSpPr>
          <p:grpSpPr>
            <a:xfrm>
              <a:off x="1815742" y="751562"/>
              <a:ext cx="5512516" cy="4085049"/>
              <a:chOff x="1815742" y="751562"/>
              <a:chExt cx="5512516" cy="4085049"/>
            </a:xfrm>
          </p:grpSpPr>
          <p:pic>
            <p:nvPicPr>
              <p:cNvPr id="3" name="Picture 2">
                <a:extLst>
                  <a:ext uri="{FF2B5EF4-FFF2-40B4-BE49-F238E27FC236}">
                    <a16:creationId xmlns:a16="http://schemas.microsoft.com/office/drawing/2014/main" id="{7AA884E4-1FE9-B50C-5011-EBA61AC37D0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534" b="-1"/>
              <a:stretch/>
            </p:blipFill>
            <p:spPr>
              <a:xfrm>
                <a:off x="1815742" y="751562"/>
                <a:ext cx="5512516" cy="4022419"/>
              </a:xfrm>
              <a:prstGeom prst="rect">
                <a:avLst/>
              </a:prstGeom>
            </p:spPr>
          </p:pic>
          <p:sp>
            <p:nvSpPr>
              <p:cNvPr id="5" name="Rectangle 4">
                <a:extLst>
                  <a:ext uri="{FF2B5EF4-FFF2-40B4-BE49-F238E27FC236}">
                    <a16:creationId xmlns:a16="http://schemas.microsoft.com/office/drawing/2014/main" id="{C358084A-1EEB-AAA9-D08E-E129EF79F0D2}"/>
                  </a:ext>
                </a:extLst>
              </p:cNvPr>
              <p:cNvSpPr/>
              <p:nvPr/>
            </p:nvSpPr>
            <p:spPr>
              <a:xfrm>
                <a:off x="3482235" y="83298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Rectangle 6">
                <a:extLst>
                  <a:ext uri="{FF2B5EF4-FFF2-40B4-BE49-F238E27FC236}">
                    <a16:creationId xmlns:a16="http://schemas.microsoft.com/office/drawing/2014/main" id="{895441C1-0585-256F-9C1B-9E6D67B8FC77}"/>
                  </a:ext>
                </a:extLst>
              </p:cNvPr>
              <p:cNvSpPr/>
              <p:nvPr/>
            </p:nvSpPr>
            <p:spPr>
              <a:xfrm>
                <a:off x="3377852" y="4335571"/>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8BB80096-581C-299C-D02A-1DFE34A0898A}"/>
                  </a:ext>
                </a:extLst>
              </p:cNvPr>
              <p:cNvSpPr/>
              <p:nvPr/>
            </p:nvSpPr>
            <p:spPr>
              <a:xfrm>
                <a:off x="5506233" y="4667510"/>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a:extLst>
                  <a:ext uri="{FF2B5EF4-FFF2-40B4-BE49-F238E27FC236}">
                    <a16:creationId xmlns:a16="http://schemas.microsoft.com/office/drawing/2014/main" id="{EFA18449-7675-539D-0330-F6E72553D325}"/>
                  </a:ext>
                </a:extLst>
              </p:cNvPr>
              <p:cNvSpPr/>
              <p:nvPr/>
            </p:nvSpPr>
            <p:spPr>
              <a:xfrm>
                <a:off x="4094871" y="4251020"/>
                <a:ext cx="1335161" cy="58559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14" name="Rectangle 13">
              <a:extLst>
                <a:ext uri="{FF2B5EF4-FFF2-40B4-BE49-F238E27FC236}">
                  <a16:creationId xmlns:a16="http://schemas.microsoft.com/office/drawing/2014/main" id="{9C86E91E-521E-0894-14FC-7FD021FE0F54}"/>
                </a:ext>
              </a:extLst>
            </p:cNvPr>
            <p:cNvSpPr/>
            <p:nvPr/>
          </p:nvSpPr>
          <p:spPr>
            <a:xfrm>
              <a:off x="5703518" y="688932"/>
              <a:ext cx="469726" cy="1691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sp>
        <p:nvSpPr>
          <p:cNvPr id="34" name="Rounded Rectangle 33">
            <a:extLst>
              <a:ext uri="{FF2B5EF4-FFF2-40B4-BE49-F238E27FC236}">
                <a16:creationId xmlns:a16="http://schemas.microsoft.com/office/drawing/2014/main" id="{228A6A47-74DB-8C1C-4792-3D456CD6C40B}"/>
              </a:ext>
            </a:extLst>
          </p:cNvPr>
          <p:cNvSpPr/>
          <p:nvPr/>
        </p:nvSpPr>
        <p:spPr>
          <a:xfrm>
            <a:off x="5377840" y="768389"/>
            <a:ext cx="2649253" cy="3867806"/>
          </a:xfrm>
          <a:custGeom>
            <a:avLst/>
            <a:gdLst>
              <a:gd name="connsiteX0" fmla="*/ 0 w 2649253"/>
              <a:gd name="connsiteY0" fmla="*/ 441551 h 3867806"/>
              <a:gd name="connsiteX1" fmla="*/ 441551 w 2649253"/>
              <a:gd name="connsiteY1" fmla="*/ 0 h 3867806"/>
              <a:gd name="connsiteX2" fmla="*/ 1030268 w 2649253"/>
              <a:gd name="connsiteY2" fmla="*/ 0 h 3867806"/>
              <a:gd name="connsiteX3" fmla="*/ 1654308 w 2649253"/>
              <a:gd name="connsiteY3" fmla="*/ 0 h 3867806"/>
              <a:gd name="connsiteX4" fmla="*/ 2207702 w 2649253"/>
              <a:gd name="connsiteY4" fmla="*/ 0 h 3867806"/>
              <a:gd name="connsiteX5" fmla="*/ 2649253 w 2649253"/>
              <a:gd name="connsiteY5" fmla="*/ 441551 h 3867806"/>
              <a:gd name="connsiteX6" fmla="*/ 2649253 w 2649253"/>
              <a:gd name="connsiteY6" fmla="*/ 1038492 h 3867806"/>
              <a:gd name="connsiteX7" fmla="*/ 2649253 w 2649253"/>
              <a:gd name="connsiteY7" fmla="*/ 1665280 h 3867806"/>
              <a:gd name="connsiteX8" fmla="*/ 2649253 w 2649253"/>
              <a:gd name="connsiteY8" fmla="*/ 2292067 h 3867806"/>
              <a:gd name="connsiteX9" fmla="*/ 2649253 w 2649253"/>
              <a:gd name="connsiteY9" fmla="*/ 2799467 h 3867806"/>
              <a:gd name="connsiteX10" fmla="*/ 2649253 w 2649253"/>
              <a:gd name="connsiteY10" fmla="*/ 3426255 h 3867806"/>
              <a:gd name="connsiteX11" fmla="*/ 2207702 w 2649253"/>
              <a:gd name="connsiteY11" fmla="*/ 3867806 h 3867806"/>
              <a:gd name="connsiteX12" fmla="*/ 1601323 w 2649253"/>
              <a:gd name="connsiteY12" fmla="*/ 3867806 h 3867806"/>
              <a:gd name="connsiteX13" fmla="*/ 1030268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69620 h 3867806"/>
              <a:gd name="connsiteX17" fmla="*/ 0 w 2649253"/>
              <a:gd name="connsiteY17" fmla="*/ 2262220 h 3867806"/>
              <a:gd name="connsiteX18" fmla="*/ 0 w 2649253"/>
              <a:gd name="connsiteY18" fmla="*/ 1665280 h 3867806"/>
              <a:gd name="connsiteX19" fmla="*/ 0 w 2649253"/>
              <a:gd name="connsiteY19" fmla="*/ 1008645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7537" y="210912"/>
                  <a:pt x="134667" y="-26024"/>
                  <a:pt x="441551" y="0"/>
                </a:cubicBezTo>
                <a:cubicBezTo>
                  <a:pt x="614311" y="-9948"/>
                  <a:pt x="740798" y="35210"/>
                  <a:pt x="1030268" y="0"/>
                </a:cubicBezTo>
                <a:cubicBezTo>
                  <a:pt x="1319738" y="-35210"/>
                  <a:pt x="1446272" y="29548"/>
                  <a:pt x="1654308" y="0"/>
                </a:cubicBezTo>
                <a:cubicBezTo>
                  <a:pt x="1862344" y="-29548"/>
                  <a:pt x="2046854" y="34919"/>
                  <a:pt x="2207702" y="0"/>
                </a:cubicBezTo>
                <a:cubicBezTo>
                  <a:pt x="2455308" y="44005"/>
                  <a:pt x="2641966" y="128675"/>
                  <a:pt x="2649253" y="441551"/>
                </a:cubicBezTo>
                <a:cubicBezTo>
                  <a:pt x="2700221" y="625532"/>
                  <a:pt x="2610096" y="859861"/>
                  <a:pt x="2649253" y="1038492"/>
                </a:cubicBezTo>
                <a:cubicBezTo>
                  <a:pt x="2688410" y="1217123"/>
                  <a:pt x="2638677" y="1448926"/>
                  <a:pt x="2649253" y="1665280"/>
                </a:cubicBezTo>
                <a:cubicBezTo>
                  <a:pt x="2659829" y="1881634"/>
                  <a:pt x="2648987" y="2025504"/>
                  <a:pt x="2649253" y="2292067"/>
                </a:cubicBezTo>
                <a:cubicBezTo>
                  <a:pt x="2649519" y="2558630"/>
                  <a:pt x="2640461" y="2559770"/>
                  <a:pt x="2649253" y="2799467"/>
                </a:cubicBezTo>
                <a:cubicBezTo>
                  <a:pt x="2658045" y="3039164"/>
                  <a:pt x="2604457" y="3131686"/>
                  <a:pt x="2649253" y="3426255"/>
                </a:cubicBezTo>
                <a:cubicBezTo>
                  <a:pt x="2621988" y="3677347"/>
                  <a:pt x="2446667" y="3851959"/>
                  <a:pt x="2207702" y="3867806"/>
                </a:cubicBezTo>
                <a:cubicBezTo>
                  <a:pt x="1906568" y="3897175"/>
                  <a:pt x="1809420" y="3829223"/>
                  <a:pt x="1601323" y="3867806"/>
                </a:cubicBezTo>
                <a:cubicBezTo>
                  <a:pt x="1393226" y="3906389"/>
                  <a:pt x="1147626" y="3813710"/>
                  <a:pt x="1030268" y="3867806"/>
                </a:cubicBezTo>
                <a:cubicBezTo>
                  <a:pt x="912910" y="3921902"/>
                  <a:pt x="735059" y="3808214"/>
                  <a:pt x="441551" y="3867806"/>
                </a:cubicBezTo>
                <a:cubicBezTo>
                  <a:pt x="205200" y="3857221"/>
                  <a:pt x="29927" y="3727226"/>
                  <a:pt x="0" y="3426255"/>
                </a:cubicBezTo>
                <a:cubicBezTo>
                  <a:pt x="-23867" y="3238213"/>
                  <a:pt x="3327" y="2981502"/>
                  <a:pt x="0" y="2769620"/>
                </a:cubicBezTo>
                <a:cubicBezTo>
                  <a:pt x="-3327" y="2557739"/>
                  <a:pt x="15991" y="2372795"/>
                  <a:pt x="0" y="2262220"/>
                </a:cubicBezTo>
                <a:cubicBezTo>
                  <a:pt x="-15991" y="2151645"/>
                  <a:pt x="16379" y="1799018"/>
                  <a:pt x="0" y="1665280"/>
                </a:cubicBezTo>
                <a:cubicBezTo>
                  <a:pt x="-16379" y="1531542"/>
                  <a:pt x="32936" y="1295527"/>
                  <a:pt x="0" y="1008645"/>
                </a:cubicBezTo>
                <a:cubicBezTo>
                  <a:pt x="-32936" y="721763"/>
                  <a:pt x="32275" y="688812"/>
                  <a:pt x="0" y="441551"/>
                </a:cubicBezTo>
                <a:close/>
              </a:path>
            </a:pathLst>
          </a:custGeom>
          <a:noFill/>
          <a:ln w="12700">
            <a:solidFill>
              <a:schemeClr val="accent1"/>
            </a:solidFill>
            <a:prstDash val="lgDash"/>
            <a:extLst>
              <a:ext uri="{C807C97D-BFC1-408E-A445-0C87EB9F89A2}">
                <ask:lineSketchStyleProps xmlns:ask="http://schemas.microsoft.com/office/drawing/2018/sketchyshapes" sd="98176570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 name="TextBox 3">
            <a:extLst>
              <a:ext uri="{FF2B5EF4-FFF2-40B4-BE49-F238E27FC236}">
                <a16:creationId xmlns:a16="http://schemas.microsoft.com/office/drawing/2014/main" id="{DBEB5190-7661-F37F-B5CA-A1FD3D159DE3}"/>
              </a:ext>
            </a:extLst>
          </p:cNvPr>
          <p:cNvSpPr txBox="1"/>
          <p:nvPr/>
        </p:nvSpPr>
        <p:spPr>
          <a:xfrm>
            <a:off x="2929183" y="1229130"/>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Dry Coolers</a:t>
            </a:r>
          </a:p>
        </p:txBody>
      </p:sp>
      <p:sp>
        <p:nvSpPr>
          <p:cNvPr id="9" name="TextBox 8">
            <a:extLst>
              <a:ext uri="{FF2B5EF4-FFF2-40B4-BE49-F238E27FC236}">
                <a16:creationId xmlns:a16="http://schemas.microsoft.com/office/drawing/2014/main" id="{E96F4DA3-5FD3-A71A-E943-3EA7C2D1F38B}"/>
              </a:ext>
            </a:extLst>
          </p:cNvPr>
          <p:cNvSpPr txBox="1"/>
          <p:nvPr/>
        </p:nvSpPr>
        <p:spPr>
          <a:xfrm>
            <a:off x="5602581" y="1229129"/>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Chillers</a:t>
            </a:r>
          </a:p>
        </p:txBody>
      </p:sp>
      <p:sp>
        <p:nvSpPr>
          <p:cNvPr id="10" name="TextBox 9">
            <a:extLst>
              <a:ext uri="{FF2B5EF4-FFF2-40B4-BE49-F238E27FC236}">
                <a16:creationId xmlns:a16="http://schemas.microsoft.com/office/drawing/2014/main" id="{A5909533-4579-C426-7776-278F5D81E377}"/>
              </a:ext>
            </a:extLst>
          </p:cNvPr>
          <p:cNvSpPr txBox="1"/>
          <p:nvPr/>
        </p:nvSpPr>
        <p:spPr>
          <a:xfrm>
            <a:off x="2923153" y="4003411"/>
            <a:ext cx="83869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Dry Coolers</a:t>
            </a:r>
          </a:p>
        </p:txBody>
      </p:sp>
      <p:sp>
        <p:nvSpPr>
          <p:cNvPr id="11" name="TextBox 10">
            <a:extLst>
              <a:ext uri="{FF2B5EF4-FFF2-40B4-BE49-F238E27FC236}">
                <a16:creationId xmlns:a16="http://schemas.microsoft.com/office/drawing/2014/main" id="{E9AF3637-AC4A-DF4B-CAA3-4AA0D15CC0FF}"/>
              </a:ext>
            </a:extLst>
          </p:cNvPr>
          <p:cNvSpPr txBox="1"/>
          <p:nvPr/>
        </p:nvSpPr>
        <p:spPr>
          <a:xfrm>
            <a:off x="5676656" y="4003411"/>
            <a:ext cx="6174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Chillers</a:t>
            </a:r>
          </a:p>
        </p:txBody>
      </p:sp>
      <p:sp>
        <p:nvSpPr>
          <p:cNvPr id="17" name="Rounded Rectangular Callout 16">
            <a:extLst>
              <a:ext uri="{FF2B5EF4-FFF2-40B4-BE49-F238E27FC236}">
                <a16:creationId xmlns:a16="http://schemas.microsoft.com/office/drawing/2014/main" id="{64133262-50F0-1990-CFCC-649B851A7B4C}"/>
              </a:ext>
            </a:extLst>
          </p:cNvPr>
          <p:cNvSpPr/>
          <p:nvPr/>
        </p:nvSpPr>
        <p:spPr>
          <a:xfrm>
            <a:off x="7680214" y="1002082"/>
            <a:ext cx="958241" cy="230752"/>
          </a:xfrm>
          <a:prstGeom prst="wedgeRoundRectCallout">
            <a:avLst>
              <a:gd name="adj1" fmla="val -107761"/>
              <a:gd name="adj2" fmla="val 51643"/>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A</a:t>
            </a:r>
          </a:p>
        </p:txBody>
      </p:sp>
      <p:sp>
        <p:nvSpPr>
          <p:cNvPr id="19" name="Rounded Rectangular Callout 18">
            <a:extLst>
              <a:ext uri="{FF2B5EF4-FFF2-40B4-BE49-F238E27FC236}">
                <a16:creationId xmlns:a16="http://schemas.microsoft.com/office/drawing/2014/main" id="{0FEAE8C9-68C6-89D7-705D-7CFE1F12FCFC}"/>
              </a:ext>
            </a:extLst>
          </p:cNvPr>
          <p:cNvSpPr/>
          <p:nvPr/>
        </p:nvSpPr>
        <p:spPr>
          <a:xfrm>
            <a:off x="7989189" y="1256144"/>
            <a:ext cx="958241" cy="230752"/>
          </a:xfrm>
          <a:prstGeom prst="wedgeRoundRectCallout">
            <a:avLst>
              <a:gd name="adj1" fmla="val -114297"/>
              <a:gd name="adj2" fmla="val -29782"/>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A</a:t>
            </a:r>
          </a:p>
        </p:txBody>
      </p:sp>
      <p:sp>
        <p:nvSpPr>
          <p:cNvPr id="23" name="Rounded Rectangular Callout 22">
            <a:extLst>
              <a:ext uri="{FF2B5EF4-FFF2-40B4-BE49-F238E27FC236}">
                <a16:creationId xmlns:a16="http://schemas.microsoft.com/office/drawing/2014/main" id="{38254D79-DE31-B875-1F55-B85C8C78F5B6}"/>
              </a:ext>
            </a:extLst>
          </p:cNvPr>
          <p:cNvSpPr/>
          <p:nvPr/>
        </p:nvSpPr>
        <p:spPr>
          <a:xfrm>
            <a:off x="7680214" y="4313063"/>
            <a:ext cx="958241" cy="230752"/>
          </a:xfrm>
          <a:prstGeom prst="wedgeRoundRectCallout">
            <a:avLst>
              <a:gd name="adj1" fmla="val -112990"/>
              <a:gd name="adj2" fmla="val -40639"/>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B</a:t>
            </a:r>
          </a:p>
        </p:txBody>
      </p:sp>
      <p:sp>
        <p:nvSpPr>
          <p:cNvPr id="24" name="Rounded Rectangular Callout 23">
            <a:extLst>
              <a:ext uri="{FF2B5EF4-FFF2-40B4-BE49-F238E27FC236}">
                <a16:creationId xmlns:a16="http://schemas.microsoft.com/office/drawing/2014/main" id="{3C9FA899-BEFD-2EAB-7C1E-8D3E6500B5D0}"/>
              </a:ext>
            </a:extLst>
          </p:cNvPr>
          <p:cNvSpPr/>
          <p:nvPr/>
        </p:nvSpPr>
        <p:spPr>
          <a:xfrm>
            <a:off x="7989188" y="4051172"/>
            <a:ext cx="958241" cy="230752"/>
          </a:xfrm>
          <a:prstGeom prst="wedgeRoundRectCallout">
            <a:avLst>
              <a:gd name="adj1" fmla="val -114297"/>
              <a:gd name="adj2" fmla="val 46215"/>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B</a:t>
            </a:r>
          </a:p>
        </p:txBody>
      </p:sp>
      <p:sp>
        <p:nvSpPr>
          <p:cNvPr id="30" name="Title 1">
            <a:extLst>
              <a:ext uri="{FF2B5EF4-FFF2-40B4-BE49-F238E27FC236}">
                <a16:creationId xmlns:a16="http://schemas.microsoft.com/office/drawing/2014/main" id="{4A3AEBD1-BE68-66CC-BB94-AD641A11B029}"/>
              </a:ext>
            </a:extLst>
          </p:cNvPr>
          <p:cNvSpPr>
            <a:spLocks noGrp="1"/>
          </p:cNvSpPr>
          <p:nvPr>
            <p:ph type="title"/>
          </p:nvPr>
        </p:nvSpPr>
        <p:spPr>
          <a:xfrm>
            <a:off x="324000" y="211574"/>
            <a:ext cx="8496150" cy="415490"/>
          </a:xfrm>
        </p:spPr>
        <p:txBody>
          <a:bodyPr>
            <a:noAutofit/>
          </a:bodyPr>
          <a:lstStyle/>
          <a:p>
            <a:r>
              <a:rPr lang="en-US" dirty="0"/>
              <a:t>AI-ready Data Centers: cooling</a:t>
            </a:r>
          </a:p>
        </p:txBody>
      </p:sp>
      <p:sp>
        <p:nvSpPr>
          <p:cNvPr id="31" name="TextBox 30">
            <a:extLst>
              <a:ext uri="{FF2B5EF4-FFF2-40B4-BE49-F238E27FC236}">
                <a16:creationId xmlns:a16="http://schemas.microsoft.com/office/drawing/2014/main" id="{2A5E429A-D643-6739-73A9-3875832F4E8A}"/>
              </a:ext>
            </a:extLst>
          </p:cNvPr>
          <p:cNvSpPr txBox="1"/>
          <p:nvPr/>
        </p:nvSpPr>
        <p:spPr>
          <a:xfrm>
            <a:off x="232439" y="553483"/>
            <a:ext cx="3145413"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Trebuchet MS"/>
                <a:ea typeface="+mn-ea"/>
                <a:cs typeface="+mn-cs"/>
              </a:rPr>
              <a:t>Sify’s Unique Design – Hybrid Cooling Infrastructure</a:t>
            </a:r>
          </a:p>
        </p:txBody>
      </p:sp>
      <p:sp>
        <p:nvSpPr>
          <p:cNvPr id="33" name="Rounded Rectangle 32">
            <a:extLst>
              <a:ext uri="{FF2B5EF4-FFF2-40B4-BE49-F238E27FC236}">
                <a16:creationId xmlns:a16="http://schemas.microsoft.com/office/drawing/2014/main" id="{75272EB1-B098-4E94-1559-6E73EECD2F66}"/>
              </a:ext>
            </a:extLst>
          </p:cNvPr>
          <p:cNvSpPr/>
          <p:nvPr/>
        </p:nvSpPr>
        <p:spPr>
          <a:xfrm>
            <a:off x="2649255" y="799704"/>
            <a:ext cx="2649253" cy="3867806"/>
          </a:xfrm>
          <a:custGeom>
            <a:avLst/>
            <a:gdLst>
              <a:gd name="connsiteX0" fmla="*/ 0 w 2649253"/>
              <a:gd name="connsiteY0" fmla="*/ 441551 h 3867806"/>
              <a:gd name="connsiteX1" fmla="*/ 441551 w 2649253"/>
              <a:gd name="connsiteY1" fmla="*/ 0 h 3867806"/>
              <a:gd name="connsiteX2" fmla="*/ 1065591 w 2649253"/>
              <a:gd name="connsiteY2" fmla="*/ 0 h 3867806"/>
              <a:gd name="connsiteX3" fmla="*/ 1636647 w 2649253"/>
              <a:gd name="connsiteY3" fmla="*/ 0 h 3867806"/>
              <a:gd name="connsiteX4" fmla="*/ 2207702 w 2649253"/>
              <a:gd name="connsiteY4" fmla="*/ 0 h 3867806"/>
              <a:gd name="connsiteX5" fmla="*/ 2649253 w 2649253"/>
              <a:gd name="connsiteY5" fmla="*/ 441551 h 3867806"/>
              <a:gd name="connsiteX6" fmla="*/ 2649253 w 2649253"/>
              <a:gd name="connsiteY6" fmla="*/ 978798 h 3867806"/>
              <a:gd name="connsiteX7" fmla="*/ 2649253 w 2649253"/>
              <a:gd name="connsiteY7" fmla="*/ 1516044 h 3867806"/>
              <a:gd name="connsiteX8" fmla="*/ 2649253 w 2649253"/>
              <a:gd name="connsiteY8" fmla="*/ 2172679 h 3867806"/>
              <a:gd name="connsiteX9" fmla="*/ 2649253 w 2649253"/>
              <a:gd name="connsiteY9" fmla="*/ 2680079 h 3867806"/>
              <a:gd name="connsiteX10" fmla="*/ 2649253 w 2649253"/>
              <a:gd name="connsiteY10" fmla="*/ 3426255 h 3867806"/>
              <a:gd name="connsiteX11" fmla="*/ 2207702 w 2649253"/>
              <a:gd name="connsiteY11" fmla="*/ 3867806 h 3867806"/>
              <a:gd name="connsiteX12" fmla="*/ 1671970 w 2649253"/>
              <a:gd name="connsiteY12" fmla="*/ 3867806 h 3867806"/>
              <a:gd name="connsiteX13" fmla="*/ 1047930 w 2649253"/>
              <a:gd name="connsiteY13" fmla="*/ 3867806 h 3867806"/>
              <a:gd name="connsiteX14" fmla="*/ 441551 w 2649253"/>
              <a:gd name="connsiteY14" fmla="*/ 3867806 h 3867806"/>
              <a:gd name="connsiteX15" fmla="*/ 0 w 2649253"/>
              <a:gd name="connsiteY15" fmla="*/ 3426255 h 3867806"/>
              <a:gd name="connsiteX16" fmla="*/ 0 w 2649253"/>
              <a:gd name="connsiteY16" fmla="*/ 2799467 h 3867806"/>
              <a:gd name="connsiteX17" fmla="*/ 0 w 2649253"/>
              <a:gd name="connsiteY17" fmla="*/ 2292067 h 3867806"/>
              <a:gd name="connsiteX18" fmla="*/ 0 w 2649253"/>
              <a:gd name="connsiteY18" fmla="*/ 1754821 h 3867806"/>
              <a:gd name="connsiteX19" fmla="*/ 0 w 2649253"/>
              <a:gd name="connsiteY19" fmla="*/ 1098186 h 3867806"/>
              <a:gd name="connsiteX20" fmla="*/ 0 w 2649253"/>
              <a:gd name="connsiteY20" fmla="*/ 441551 h 3867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9253" h="3867806" extrusionOk="0">
                <a:moveTo>
                  <a:pt x="0" y="441551"/>
                </a:moveTo>
                <a:cubicBezTo>
                  <a:pt x="-19183" y="185857"/>
                  <a:pt x="142381" y="20758"/>
                  <a:pt x="441551" y="0"/>
                </a:cubicBezTo>
                <a:cubicBezTo>
                  <a:pt x="600332" y="-12348"/>
                  <a:pt x="898434" y="13877"/>
                  <a:pt x="1065591" y="0"/>
                </a:cubicBezTo>
                <a:cubicBezTo>
                  <a:pt x="1232748" y="-13877"/>
                  <a:pt x="1478015" y="53771"/>
                  <a:pt x="1636647" y="0"/>
                </a:cubicBezTo>
                <a:cubicBezTo>
                  <a:pt x="1795279" y="-53771"/>
                  <a:pt x="1990303" y="35101"/>
                  <a:pt x="2207702" y="0"/>
                </a:cubicBezTo>
                <a:cubicBezTo>
                  <a:pt x="2434426" y="-55199"/>
                  <a:pt x="2662361" y="149185"/>
                  <a:pt x="2649253" y="441551"/>
                </a:cubicBezTo>
                <a:cubicBezTo>
                  <a:pt x="2712457" y="593469"/>
                  <a:pt x="2632070" y="760764"/>
                  <a:pt x="2649253" y="978798"/>
                </a:cubicBezTo>
                <a:cubicBezTo>
                  <a:pt x="2666436" y="1196832"/>
                  <a:pt x="2615588" y="1294273"/>
                  <a:pt x="2649253" y="1516044"/>
                </a:cubicBezTo>
                <a:cubicBezTo>
                  <a:pt x="2682918" y="1737815"/>
                  <a:pt x="2587000" y="1935096"/>
                  <a:pt x="2649253" y="2172679"/>
                </a:cubicBezTo>
                <a:cubicBezTo>
                  <a:pt x="2711506" y="2410262"/>
                  <a:pt x="2641658" y="2493652"/>
                  <a:pt x="2649253" y="2680079"/>
                </a:cubicBezTo>
                <a:cubicBezTo>
                  <a:pt x="2656848" y="2866506"/>
                  <a:pt x="2596808" y="3157981"/>
                  <a:pt x="2649253" y="3426255"/>
                </a:cubicBezTo>
                <a:cubicBezTo>
                  <a:pt x="2656795" y="3681344"/>
                  <a:pt x="2454179" y="3894886"/>
                  <a:pt x="2207702" y="3867806"/>
                </a:cubicBezTo>
                <a:cubicBezTo>
                  <a:pt x="1978678" y="3894157"/>
                  <a:pt x="1894059" y="3867474"/>
                  <a:pt x="1671970" y="3867806"/>
                </a:cubicBezTo>
                <a:cubicBezTo>
                  <a:pt x="1449881" y="3868138"/>
                  <a:pt x="1269022" y="3841807"/>
                  <a:pt x="1047930" y="3867806"/>
                </a:cubicBezTo>
                <a:cubicBezTo>
                  <a:pt x="826838" y="3893805"/>
                  <a:pt x="725866" y="3817782"/>
                  <a:pt x="441551" y="3867806"/>
                </a:cubicBezTo>
                <a:cubicBezTo>
                  <a:pt x="159445" y="3831774"/>
                  <a:pt x="-35605" y="3616892"/>
                  <a:pt x="0" y="3426255"/>
                </a:cubicBezTo>
                <a:cubicBezTo>
                  <a:pt x="-3807" y="3248240"/>
                  <a:pt x="51446" y="3058229"/>
                  <a:pt x="0" y="2799467"/>
                </a:cubicBezTo>
                <a:cubicBezTo>
                  <a:pt x="-51446" y="2540705"/>
                  <a:pt x="4579" y="2446379"/>
                  <a:pt x="0" y="2292067"/>
                </a:cubicBezTo>
                <a:cubicBezTo>
                  <a:pt x="-4579" y="2137755"/>
                  <a:pt x="6185" y="1944622"/>
                  <a:pt x="0" y="1754821"/>
                </a:cubicBezTo>
                <a:cubicBezTo>
                  <a:pt x="-6185" y="1565020"/>
                  <a:pt x="7860" y="1242841"/>
                  <a:pt x="0" y="1098186"/>
                </a:cubicBezTo>
                <a:cubicBezTo>
                  <a:pt x="-7860" y="953531"/>
                  <a:pt x="31459" y="595839"/>
                  <a:pt x="0" y="441551"/>
                </a:cubicBezTo>
                <a:close/>
              </a:path>
            </a:pathLst>
          </a:custGeom>
          <a:noFill/>
          <a:ln w="12700">
            <a:solidFill>
              <a:schemeClr val="accent2">
                <a:lumMod val="60000"/>
                <a:lumOff val="40000"/>
              </a:schemeClr>
            </a:solidFill>
            <a:prstDash val="lg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Rectangle 1">
            <a:extLst>
              <a:ext uri="{FF2B5EF4-FFF2-40B4-BE49-F238E27FC236}">
                <a16:creationId xmlns:a16="http://schemas.microsoft.com/office/drawing/2014/main" id="{59E40483-9CDD-E025-2B1E-82839FD6B718}"/>
              </a:ext>
            </a:extLst>
          </p:cNvPr>
          <p:cNvSpPr/>
          <p:nvPr/>
        </p:nvSpPr>
        <p:spPr>
          <a:xfrm>
            <a:off x="4064695" y="955505"/>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Rectangle 15">
            <a:extLst>
              <a:ext uri="{FF2B5EF4-FFF2-40B4-BE49-F238E27FC236}">
                <a16:creationId xmlns:a16="http://schemas.microsoft.com/office/drawing/2014/main" id="{F79A8EBA-1CDE-68EE-68A7-9EC1FC615DD4}"/>
              </a:ext>
            </a:extLst>
          </p:cNvPr>
          <p:cNvSpPr/>
          <p:nvPr/>
        </p:nvSpPr>
        <p:spPr>
          <a:xfrm>
            <a:off x="6337781" y="955504"/>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8" name="Rectangle 17">
            <a:extLst>
              <a:ext uri="{FF2B5EF4-FFF2-40B4-BE49-F238E27FC236}">
                <a16:creationId xmlns:a16="http://schemas.microsoft.com/office/drawing/2014/main" id="{B5CDFF57-D073-1A9B-A7B0-6B254926347D}"/>
              </a:ext>
            </a:extLst>
          </p:cNvPr>
          <p:cNvSpPr/>
          <p:nvPr/>
        </p:nvSpPr>
        <p:spPr>
          <a:xfrm>
            <a:off x="6021789" y="955504"/>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ectangle 19">
            <a:extLst>
              <a:ext uri="{FF2B5EF4-FFF2-40B4-BE49-F238E27FC236}">
                <a16:creationId xmlns:a16="http://schemas.microsoft.com/office/drawing/2014/main" id="{520CA175-7BE0-B6DA-8439-702F9F7A9521}"/>
              </a:ext>
            </a:extLst>
          </p:cNvPr>
          <p:cNvSpPr/>
          <p:nvPr/>
        </p:nvSpPr>
        <p:spPr>
          <a:xfrm>
            <a:off x="4392052" y="955504"/>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Rectangle 20">
            <a:extLst>
              <a:ext uri="{FF2B5EF4-FFF2-40B4-BE49-F238E27FC236}">
                <a16:creationId xmlns:a16="http://schemas.microsoft.com/office/drawing/2014/main" id="{4BBE89E2-8082-536E-11AC-809743647B33}"/>
              </a:ext>
            </a:extLst>
          </p:cNvPr>
          <p:cNvSpPr/>
          <p:nvPr/>
        </p:nvSpPr>
        <p:spPr>
          <a:xfrm>
            <a:off x="4712895" y="955503"/>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tangle 21">
            <a:extLst>
              <a:ext uri="{FF2B5EF4-FFF2-40B4-BE49-F238E27FC236}">
                <a16:creationId xmlns:a16="http://schemas.microsoft.com/office/drawing/2014/main" id="{20882DDD-B390-C480-5779-EE9181C95365}"/>
              </a:ext>
            </a:extLst>
          </p:cNvPr>
          <p:cNvSpPr/>
          <p:nvPr/>
        </p:nvSpPr>
        <p:spPr>
          <a:xfrm>
            <a:off x="5707751" y="955502"/>
            <a:ext cx="313151" cy="3388291"/>
          </a:xfrm>
          <a:prstGeom prst="rect">
            <a:avLst/>
          </a:prstGeom>
          <a:solidFill>
            <a:schemeClr val="accent3">
              <a:lumMod val="75000"/>
              <a:alpha val="50000"/>
            </a:schemeClr>
          </a:solidFill>
          <a:ln w="127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4" name="Right Arrow 43">
            <a:extLst>
              <a:ext uri="{FF2B5EF4-FFF2-40B4-BE49-F238E27FC236}">
                <a16:creationId xmlns:a16="http://schemas.microsoft.com/office/drawing/2014/main" id="{52D598D8-DD1D-D1D7-6F03-E26A1C8AA777}"/>
              </a:ext>
            </a:extLst>
          </p:cNvPr>
          <p:cNvSpPr/>
          <p:nvPr/>
        </p:nvSpPr>
        <p:spPr>
          <a:xfrm>
            <a:off x="3715878" y="4909275"/>
            <a:ext cx="1310168" cy="123218"/>
          </a:xfrm>
          <a:prstGeom prst="rightArrow">
            <a:avLst/>
          </a:prstGeom>
          <a:solidFill>
            <a:schemeClr val="accent2">
              <a:lumMod val="40000"/>
              <a:lumOff val="60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5" name="Right Arrow 44">
            <a:extLst>
              <a:ext uri="{FF2B5EF4-FFF2-40B4-BE49-F238E27FC236}">
                <a16:creationId xmlns:a16="http://schemas.microsoft.com/office/drawing/2014/main" id="{B2DA2DBE-69ED-3C70-8B25-D5CF7B9C9CBB}"/>
              </a:ext>
            </a:extLst>
          </p:cNvPr>
          <p:cNvSpPr/>
          <p:nvPr/>
        </p:nvSpPr>
        <p:spPr>
          <a:xfrm rot="10800000">
            <a:off x="5710516" y="4910007"/>
            <a:ext cx="1310168" cy="123218"/>
          </a:xfrm>
          <a:prstGeom prst="rightArrow">
            <a:avLst/>
          </a:prstGeom>
          <a:solidFill>
            <a:srgbClr val="0070C0"/>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6" name="TextBox 45">
            <a:extLst>
              <a:ext uri="{FF2B5EF4-FFF2-40B4-BE49-F238E27FC236}">
                <a16:creationId xmlns:a16="http://schemas.microsoft.com/office/drawing/2014/main" id="{5D7E5B7D-D476-9F37-24AC-A2A91AA436E2}"/>
              </a:ext>
            </a:extLst>
          </p:cNvPr>
          <p:cNvSpPr txBox="1"/>
          <p:nvPr/>
        </p:nvSpPr>
        <p:spPr>
          <a:xfrm>
            <a:off x="323850" y="1002082"/>
            <a:ext cx="2183974" cy="3541733"/>
          </a:xfrm>
          <a:prstGeom prst="rect">
            <a:avLst/>
          </a:prstGeom>
          <a:noFill/>
        </p:spPr>
        <p:txBody>
          <a:bodyPr wrap="square" rtlCol="0">
            <a:spAutoFit/>
          </a:bodyPr>
          <a:lstStyle>
            <a:defPPr>
              <a:defRPr lang="en-US"/>
            </a:defPPr>
            <a:lvl1pPr marL="171450" marR="0" lvl="0" indent="-171450" fontAlgn="auto">
              <a:spcBef>
                <a:spcPts val="0"/>
              </a:spcBef>
              <a:spcAft>
                <a:spcPts val="600"/>
              </a:spcAft>
              <a:buClrTx/>
              <a:buSzPct val="125000"/>
              <a:buFont typeface="Arial" panose="020B0604020202020204" pitchFamily="34" charset="0"/>
              <a:buChar char="•"/>
              <a:tabLst/>
              <a:defRPr kumimoji="0" sz="1000" b="0" i="0" u="none" strike="noStrike" cap="none" spc="0" normalizeH="0" baseline="0">
                <a:ln>
                  <a:noFill/>
                </a:ln>
                <a:solidFill>
                  <a:prstClr val="white"/>
                </a:solidFill>
                <a:effectLst/>
                <a:uLnTx/>
                <a:uFillTx/>
                <a:latin typeface="Trebuchet MS"/>
              </a:defRPr>
            </a:lvl1pPr>
          </a:lstStyle>
          <a:p>
            <a:r>
              <a:rPr lang="en-US" dirty="0"/>
              <a:t>Hybrid water distribution</a:t>
            </a:r>
          </a:p>
          <a:p>
            <a:r>
              <a:rPr lang="en-US" dirty="0"/>
              <a:t>Provision for warm water and chilled water for various cooling workload</a:t>
            </a:r>
          </a:p>
          <a:p>
            <a:r>
              <a:rPr lang="en-US" dirty="0"/>
              <a:t>Modular expansion either from dry cooler side or chiller side and/or both</a:t>
            </a:r>
          </a:p>
          <a:p>
            <a:r>
              <a:rPr lang="en-US" dirty="0"/>
              <a:t>Piping network is in designed as add on modules for seamless expansion of warm water and chilled water distribution</a:t>
            </a:r>
          </a:p>
          <a:p>
            <a:r>
              <a:rPr lang="en-US" dirty="0"/>
              <a:t>Provision to introduce standalone dry cooler systems for smaller, or independent floor or specific applications such as two-phase liquid immersion system etc.</a:t>
            </a:r>
          </a:p>
          <a:p>
            <a:r>
              <a:rPr lang="en-US" dirty="0"/>
              <a:t>Intelligent monitoring system suing SCADA and PLC supported by AI/ML software tool</a:t>
            </a:r>
          </a:p>
        </p:txBody>
      </p:sp>
    </p:spTree>
    <p:extLst>
      <p:ext uri="{BB962C8B-B14F-4D97-AF65-F5344CB8AC3E}">
        <p14:creationId xmlns:p14="http://schemas.microsoft.com/office/powerpoint/2010/main" val="386887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repeatCount="indefinite" fill="hold" grpId="0" nodeType="clickEffect">
                                  <p:stCondLst>
                                    <p:cond delay="0"/>
                                  </p:stCondLst>
                                  <p:childTnLst>
                                    <p:animScale>
                                      <p:cBhvr>
                                        <p:cTn id="6" dur="2000" fill="hold"/>
                                        <p:tgtEl>
                                          <p:spTgt spid="44"/>
                                        </p:tgtEl>
                                      </p:cBhvr>
                                      <p:by x="150000" y="100000"/>
                                    </p:animScale>
                                  </p:childTnLst>
                                </p:cTn>
                              </p:par>
                              <p:par>
                                <p:cTn id="7" presetID="6" presetClass="emph" presetSubtype="0" repeatCount="indefinite" fill="hold" grpId="0" nodeType="withEffect">
                                  <p:stCondLst>
                                    <p:cond delay="0"/>
                                  </p:stCondLst>
                                  <p:childTnLst>
                                    <p:animScale>
                                      <p:cBhvr>
                                        <p:cTn id="8" dur="2000" fill="hold"/>
                                        <p:tgtEl>
                                          <p:spTgt spid="45"/>
                                        </p:tgtEl>
                                      </p:cBhvr>
                                      <p:by x="150000" y="100000"/>
                                    </p:animScale>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4000"/>
                                        <p:tgtEl>
                                          <p:spTgt spid="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4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4000"/>
                                        <p:tgtEl>
                                          <p:spTgt spid="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4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dissolve">
                                      <p:cBhvr>
                                        <p:cTn id="29" dur="4000"/>
                                        <p:tgtEl>
                                          <p:spTgt spid="2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4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P spid="20" grpId="0" animBg="1"/>
      <p:bldP spid="21" grpId="0" animBg="1"/>
      <p:bldP spid="22" grpId="0" animBg="1"/>
      <p:bldP spid="44" grpId="0" animBg="1"/>
      <p:bldP spid="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print of a building&#10;&#10;Description automatically generated">
            <a:extLst>
              <a:ext uri="{FF2B5EF4-FFF2-40B4-BE49-F238E27FC236}">
                <a16:creationId xmlns:a16="http://schemas.microsoft.com/office/drawing/2014/main" id="{D94C9F1A-26EC-2E07-791D-070526468BE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8680"/>
          <a:stretch/>
        </p:blipFill>
        <p:spPr>
          <a:xfrm>
            <a:off x="4380388" y="795402"/>
            <a:ext cx="4525908" cy="4022421"/>
          </a:xfrm>
          <a:prstGeom prst="rect">
            <a:avLst/>
          </a:prstGeom>
        </p:spPr>
      </p:pic>
      <p:sp>
        <p:nvSpPr>
          <p:cNvPr id="5" name="Rectangle 4">
            <a:extLst>
              <a:ext uri="{FF2B5EF4-FFF2-40B4-BE49-F238E27FC236}">
                <a16:creationId xmlns:a16="http://schemas.microsoft.com/office/drawing/2014/main" id="{CFD78C24-4E74-871B-11D0-6D9B53991512}"/>
              </a:ext>
            </a:extLst>
          </p:cNvPr>
          <p:cNvSpPr/>
          <p:nvPr/>
        </p:nvSpPr>
        <p:spPr>
          <a:xfrm>
            <a:off x="5038005" y="2523995"/>
            <a:ext cx="3219189" cy="1164920"/>
          </a:xfrm>
          <a:prstGeom prst="rect">
            <a:avLst/>
          </a:prstGeom>
          <a:no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cxnSp>
        <p:nvCxnSpPr>
          <p:cNvPr id="8" name="Straight Connector 7">
            <a:extLst>
              <a:ext uri="{FF2B5EF4-FFF2-40B4-BE49-F238E27FC236}">
                <a16:creationId xmlns:a16="http://schemas.microsoft.com/office/drawing/2014/main" id="{6BB72124-7334-5D82-8457-707322729A07}"/>
              </a:ext>
            </a:extLst>
          </p:cNvPr>
          <p:cNvCxnSpPr/>
          <p:nvPr/>
        </p:nvCxnSpPr>
        <p:spPr>
          <a:xfrm>
            <a:off x="6578706" y="2311052"/>
            <a:ext cx="167848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59EB6F0-5B5C-B1E7-C64E-6BC9475E28CF}"/>
              </a:ext>
            </a:extLst>
          </p:cNvPr>
          <p:cNvCxnSpPr>
            <a:cxnSpLocks/>
          </p:cNvCxnSpPr>
          <p:nvPr/>
        </p:nvCxnSpPr>
        <p:spPr>
          <a:xfrm>
            <a:off x="5653868" y="3922735"/>
            <a:ext cx="235280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81682A2-0211-2C7E-03B8-8F52DB0B303C}"/>
              </a:ext>
            </a:extLst>
          </p:cNvPr>
          <p:cNvCxnSpPr>
            <a:cxnSpLocks/>
          </p:cNvCxnSpPr>
          <p:nvPr/>
        </p:nvCxnSpPr>
        <p:spPr>
          <a:xfrm>
            <a:off x="4862640" y="2319403"/>
            <a:ext cx="1039661"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Title 1">
            <a:extLst>
              <a:ext uri="{FF2B5EF4-FFF2-40B4-BE49-F238E27FC236}">
                <a16:creationId xmlns:a16="http://schemas.microsoft.com/office/drawing/2014/main" id="{A69D9994-5D4A-98CD-88DF-4A3F2C0EA4DA}"/>
              </a:ext>
            </a:extLst>
          </p:cNvPr>
          <p:cNvSpPr>
            <a:spLocks noGrp="1"/>
          </p:cNvSpPr>
          <p:nvPr>
            <p:ph type="title"/>
          </p:nvPr>
        </p:nvSpPr>
        <p:spPr>
          <a:xfrm>
            <a:off x="324000" y="211574"/>
            <a:ext cx="8496150" cy="415490"/>
          </a:xfrm>
        </p:spPr>
        <p:txBody>
          <a:bodyPr>
            <a:noAutofit/>
          </a:bodyPr>
          <a:lstStyle/>
          <a:p>
            <a:r>
              <a:rPr lang="en-US" dirty="0"/>
              <a:t>AI-ready Data Centers: server hall</a:t>
            </a:r>
          </a:p>
        </p:txBody>
      </p:sp>
      <p:sp>
        <p:nvSpPr>
          <p:cNvPr id="2" name="Rounded Rectangular Callout 1">
            <a:extLst>
              <a:ext uri="{FF2B5EF4-FFF2-40B4-BE49-F238E27FC236}">
                <a16:creationId xmlns:a16="http://schemas.microsoft.com/office/drawing/2014/main" id="{89080AD8-7F0C-DCD2-5EFF-F843491059B0}"/>
              </a:ext>
            </a:extLst>
          </p:cNvPr>
          <p:cNvSpPr/>
          <p:nvPr/>
        </p:nvSpPr>
        <p:spPr>
          <a:xfrm>
            <a:off x="3622486" y="1653073"/>
            <a:ext cx="958241" cy="230752"/>
          </a:xfrm>
          <a:prstGeom prst="wedgeRoundRectCallout">
            <a:avLst>
              <a:gd name="adj1" fmla="val 82371"/>
              <a:gd name="adj2" fmla="val 54623"/>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A</a:t>
            </a:r>
          </a:p>
        </p:txBody>
      </p:sp>
      <p:sp>
        <p:nvSpPr>
          <p:cNvPr id="3" name="Rounded Rectangular Callout 2">
            <a:extLst>
              <a:ext uri="{FF2B5EF4-FFF2-40B4-BE49-F238E27FC236}">
                <a16:creationId xmlns:a16="http://schemas.microsoft.com/office/drawing/2014/main" id="{DB8B734A-9B83-B0EC-5D9D-863F2A8AE429}"/>
              </a:ext>
            </a:extLst>
          </p:cNvPr>
          <p:cNvSpPr/>
          <p:nvPr/>
        </p:nvSpPr>
        <p:spPr>
          <a:xfrm>
            <a:off x="3822824" y="1936787"/>
            <a:ext cx="958241" cy="230752"/>
          </a:xfrm>
          <a:prstGeom prst="wedgeRoundRectCallout">
            <a:avLst>
              <a:gd name="adj1" fmla="val 80140"/>
              <a:gd name="adj2" fmla="val -17864"/>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A</a:t>
            </a:r>
          </a:p>
        </p:txBody>
      </p:sp>
      <p:sp>
        <p:nvSpPr>
          <p:cNvPr id="6" name="Rounded Rectangular Callout 5">
            <a:extLst>
              <a:ext uri="{FF2B5EF4-FFF2-40B4-BE49-F238E27FC236}">
                <a16:creationId xmlns:a16="http://schemas.microsoft.com/office/drawing/2014/main" id="{8CF14037-B830-7F37-0854-2E1DDEDE4705}"/>
              </a:ext>
            </a:extLst>
          </p:cNvPr>
          <p:cNvSpPr/>
          <p:nvPr/>
        </p:nvSpPr>
        <p:spPr>
          <a:xfrm>
            <a:off x="3625415" y="4361164"/>
            <a:ext cx="958241" cy="230752"/>
          </a:xfrm>
          <a:prstGeom prst="wedgeRoundRectCallout">
            <a:avLst>
              <a:gd name="adj1" fmla="val 169697"/>
              <a:gd name="adj2" fmla="val -91290"/>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Warm Water Distribution Riser B</a:t>
            </a:r>
          </a:p>
        </p:txBody>
      </p:sp>
      <p:sp>
        <p:nvSpPr>
          <p:cNvPr id="7" name="Rounded Rectangular Callout 6">
            <a:extLst>
              <a:ext uri="{FF2B5EF4-FFF2-40B4-BE49-F238E27FC236}">
                <a16:creationId xmlns:a16="http://schemas.microsoft.com/office/drawing/2014/main" id="{45F79D62-B739-306E-DF35-ED219F937196}"/>
              </a:ext>
            </a:extLst>
          </p:cNvPr>
          <p:cNvSpPr/>
          <p:nvPr/>
        </p:nvSpPr>
        <p:spPr>
          <a:xfrm>
            <a:off x="3822823" y="4077450"/>
            <a:ext cx="958241" cy="230752"/>
          </a:xfrm>
          <a:prstGeom prst="wedgeRoundRectCallout">
            <a:avLst>
              <a:gd name="adj1" fmla="val 141126"/>
              <a:gd name="adj2" fmla="val -1457"/>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Chilled Water Distribution Riser B</a:t>
            </a:r>
          </a:p>
        </p:txBody>
      </p:sp>
      <p:sp>
        <p:nvSpPr>
          <p:cNvPr id="10" name="Rectangle 9">
            <a:extLst>
              <a:ext uri="{FF2B5EF4-FFF2-40B4-BE49-F238E27FC236}">
                <a16:creationId xmlns:a16="http://schemas.microsoft.com/office/drawing/2014/main" id="{25B910C1-5DD5-2D57-6E32-D3852027F0CE}"/>
              </a:ext>
            </a:extLst>
          </p:cNvPr>
          <p:cNvSpPr/>
          <p:nvPr/>
        </p:nvSpPr>
        <p:spPr>
          <a:xfrm>
            <a:off x="5190767"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a:extLst>
              <a:ext uri="{FF2B5EF4-FFF2-40B4-BE49-F238E27FC236}">
                <a16:creationId xmlns:a16="http://schemas.microsoft.com/office/drawing/2014/main" id="{37171B26-FB92-A452-C187-A3D5D01753FC}"/>
              </a:ext>
            </a:extLst>
          </p:cNvPr>
          <p:cNvSpPr/>
          <p:nvPr/>
        </p:nvSpPr>
        <p:spPr>
          <a:xfrm>
            <a:off x="5634169"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Rectangle 13">
            <a:extLst>
              <a:ext uri="{FF2B5EF4-FFF2-40B4-BE49-F238E27FC236}">
                <a16:creationId xmlns:a16="http://schemas.microsoft.com/office/drawing/2014/main" id="{EED20E68-2CD0-6294-D2EB-7C4328D6D98D}"/>
              </a:ext>
            </a:extLst>
          </p:cNvPr>
          <p:cNvSpPr/>
          <p:nvPr/>
        </p:nvSpPr>
        <p:spPr>
          <a:xfrm>
            <a:off x="5917437"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 name="Rectangle 14">
            <a:extLst>
              <a:ext uri="{FF2B5EF4-FFF2-40B4-BE49-F238E27FC236}">
                <a16:creationId xmlns:a16="http://schemas.microsoft.com/office/drawing/2014/main" id="{7E9D9A86-38C8-4285-A7CD-59734DB13CE4}"/>
              </a:ext>
            </a:extLst>
          </p:cNvPr>
          <p:cNvSpPr/>
          <p:nvPr/>
        </p:nvSpPr>
        <p:spPr>
          <a:xfrm>
            <a:off x="6355497"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6" name="Rectangle 15">
            <a:extLst>
              <a:ext uri="{FF2B5EF4-FFF2-40B4-BE49-F238E27FC236}">
                <a16:creationId xmlns:a16="http://schemas.microsoft.com/office/drawing/2014/main" id="{6FB2B8B8-758D-A6CA-2CD0-0F74E2ADB2F1}"/>
              </a:ext>
            </a:extLst>
          </p:cNvPr>
          <p:cNvSpPr/>
          <p:nvPr/>
        </p:nvSpPr>
        <p:spPr>
          <a:xfrm>
            <a:off x="6638765"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8" name="Rectangle 17">
            <a:extLst>
              <a:ext uri="{FF2B5EF4-FFF2-40B4-BE49-F238E27FC236}">
                <a16:creationId xmlns:a16="http://schemas.microsoft.com/office/drawing/2014/main" id="{EA6D4691-E014-820E-BB38-E0BBC03D5B0D}"/>
              </a:ext>
            </a:extLst>
          </p:cNvPr>
          <p:cNvSpPr/>
          <p:nvPr/>
        </p:nvSpPr>
        <p:spPr>
          <a:xfrm>
            <a:off x="7102226"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9" name="Rectangle 18">
            <a:extLst>
              <a:ext uri="{FF2B5EF4-FFF2-40B4-BE49-F238E27FC236}">
                <a16:creationId xmlns:a16="http://schemas.microsoft.com/office/drawing/2014/main" id="{B4706604-78C0-C60C-F1E4-764B0FFEDD80}"/>
              </a:ext>
            </a:extLst>
          </p:cNvPr>
          <p:cNvSpPr/>
          <p:nvPr/>
        </p:nvSpPr>
        <p:spPr>
          <a:xfrm>
            <a:off x="7385494"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0" name="Rectangle 19">
            <a:extLst>
              <a:ext uri="{FF2B5EF4-FFF2-40B4-BE49-F238E27FC236}">
                <a16:creationId xmlns:a16="http://schemas.microsoft.com/office/drawing/2014/main" id="{43361AAE-4BCD-E904-5287-511FE5E297FD}"/>
              </a:ext>
            </a:extLst>
          </p:cNvPr>
          <p:cNvSpPr/>
          <p:nvPr/>
        </p:nvSpPr>
        <p:spPr>
          <a:xfrm>
            <a:off x="7848955" y="2397452"/>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1" name="Rectangle 20">
            <a:extLst>
              <a:ext uri="{FF2B5EF4-FFF2-40B4-BE49-F238E27FC236}">
                <a16:creationId xmlns:a16="http://schemas.microsoft.com/office/drawing/2014/main" id="{4C6F6787-16B4-7A51-F816-266E56F6CC34}"/>
              </a:ext>
            </a:extLst>
          </p:cNvPr>
          <p:cNvSpPr/>
          <p:nvPr/>
        </p:nvSpPr>
        <p:spPr>
          <a:xfrm>
            <a:off x="5175631"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2" name="Rectangle 21">
            <a:extLst>
              <a:ext uri="{FF2B5EF4-FFF2-40B4-BE49-F238E27FC236}">
                <a16:creationId xmlns:a16="http://schemas.microsoft.com/office/drawing/2014/main" id="{D5AC3CCE-D9B5-F944-3F63-29071F96872C}"/>
              </a:ext>
            </a:extLst>
          </p:cNvPr>
          <p:cNvSpPr/>
          <p:nvPr/>
        </p:nvSpPr>
        <p:spPr>
          <a:xfrm>
            <a:off x="5619033"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3" name="Rectangle 22">
            <a:extLst>
              <a:ext uri="{FF2B5EF4-FFF2-40B4-BE49-F238E27FC236}">
                <a16:creationId xmlns:a16="http://schemas.microsoft.com/office/drawing/2014/main" id="{8EFE4374-DE9E-0121-2661-DD210DBF37E0}"/>
              </a:ext>
            </a:extLst>
          </p:cNvPr>
          <p:cNvSpPr/>
          <p:nvPr/>
        </p:nvSpPr>
        <p:spPr>
          <a:xfrm>
            <a:off x="5902301"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4" name="Rectangle 23">
            <a:extLst>
              <a:ext uri="{FF2B5EF4-FFF2-40B4-BE49-F238E27FC236}">
                <a16:creationId xmlns:a16="http://schemas.microsoft.com/office/drawing/2014/main" id="{F230A7C3-7362-4468-C3F7-90D3307F6C93}"/>
              </a:ext>
            </a:extLst>
          </p:cNvPr>
          <p:cNvSpPr/>
          <p:nvPr/>
        </p:nvSpPr>
        <p:spPr>
          <a:xfrm>
            <a:off x="6340361"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Rectangle 24">
            <a:extLst>
              <a:ext uri="{FF2B5EF4-FFF2-40B4-BE49-F238E27FC236}">
                <a16:creationId xmlns:a16="http://schemas.microsoft.com/office/drawing/2014/main" id="{8AA997D4-2187-0E47-4729-EF9AFFC7FB10}"/>
              </a:ext>
            </a:extLst>
          </p:cNvPr>
          <p:cNvSpPr/>
          <p:nvPr/>
        </p:nvSpPr>
        <p:spPr>
          <a:xfrm>
            <a:off x="6623629"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6" name="Rectangle 25">
            <a:extLst>
              <a:ext uri="{FF2B5EF4-FFF2-40B4-BE49-F238E27FC236}">
                <a16:creationId xmlns:a16="http://schemas.microsoft.com/office/drawing/2014/main" id="{5BA9B890-CCDE-603F-11D8-7104E1E4671F}"/>
              </a:ext>
            </a:extLst>
          </p:cNvPr>
          <p:cNvSpPr/>
          <p:nvPr/>
        </p:nvSpPr>
        <p:spPr>
          <a:xfrm>
            <a:off x="7087090"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Rectangle 26">
            <a:extLst>
              <a:ext uri="{FF2B5EF4-FFF2-40B4-BE49-F238E27FC236}">
                <a16:creationId xmlns:a16="http://schemas.microsoft.com/office/drawing/2014/main" id="{C1711269-745C-1A39-8485-D2F675B0CD10}"/>
              </a:ext>
            </a:extLst>
          </p:cNvPr>
          <p:cNvSpPr/>
          <p:nvPr/>
        </p:nvSpPr>
        <p:spPr>
          <a:xfrm>
            <a:off x="7370358"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8" name="Rectangle 27">
            <a:extLst>
              <a:ext uri="{FF2B5EF4-FFF2-40B4-BE49-F238E27FC236}">
                <a16:creationId xmlns:a16="http://schemas.microsoft.com/office/drawing/2014/main" id="{FCACBD0A-95B3-1FB3-B9FA-560A44E7BFC0}"/>
              </a:ext>
            </a:extLst>
          </p:cNvPr>
          <p:cNvSpPr/>
          <p:nvPr/>
        </p:nvSpPr>
        <p:spPr>
          <a:xfrm>
            <a:off x="7833819" y="3688915"/>
            <a:ext cx="268132" cy="126543"/>
          </a:xfrm>
          <a:prstGeom prst="rect">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0" name="Rectangle 29">
            <a:extLst>
              <a:ext uri="{FF2B5EF4-FFF2-40B4-BE49-F238E27FC236}">
                <a16:creationId xmlns:a16="http://schemas.microsoft.com/office/drawing/2014/main" id="{265BC8F3-8EA8-81CD-8F7B-5139078CE508}"/>
              </a:ext>
            </a:extLst>
          </p:cNvPr>
          <p:cNvSpPr/>
          <p:nvPr/>
        </p:nvSpPr>
        <p:spPr>
          <a:xfrm>
            <a:off x="5886791"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1" name="Rectangle 30">
            <a:extLst>
              <a:ext uri="{FF2B5EF4-FFF2-40B4-BE49-F238E27FC236}">
                <a16:creationId xmlns:a16="http://schemas.microsoft.com/office/drawing/2014/main" id="{4BE515EB-9FEE-8694-2DA9-C7CF2DCEC91B}"/>
              </a:ext>
            </a:extLst>
          </p:cNvPr>
          <p:cNvSpPr/>
          <p:nvPr/>
        </p:nvSpPr>
        <p:spPr>
          <a:xfrm>
            <a:off x="5659333"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2" name="Rectangle 31">
            <a:extLst>
              <a:ext uri="{FF2B5EF4-FFF2-40B4-BE49-F238E27FC236}">
                <a16:creationId xmlns:a16="http://schemas.microsoft.com/office/drawing/2014/main" id="{458BC4C4-6BED-31FD-1A6F-0A4785EDAAAE}"/>
              </a:ext>
            </a:extLst>
          </p:cNvPr>
          <p:cNvSpPr/>
          <p:nvPr/>
        </p:nvSpPr>
        <p:spPr>
          <a:xfrm>
            <a:off x="6250267"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Rectangle 32">
            <a:extLst>
              <a:ext uri="{FF2B5EF4-FFF2-40B4-BE49-F238E27FC236}">
                <a16:creationId xmlns:a16="http://schemas.microsoft.com/office/drawing/2014/main" id="{366B897A-01D3-E5CF-A418-7BFF622B0624}"/>
              </a:ext>
            </a:extLst>
          </p:cNvPr>
          <p:cNvSpPr/>
          <p:nvPr/>
        </p:nvSpPr>
        <p:spPr>
          <a:xfrm>
            <a:off x="6022809"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4" name="Rectangle 33">
            <a:extLst>
              <a:ext uri="{FF2B5EF4-FFF2-40B4-BE49-F238E27FC236}">
                <a16:creationId xmlns:a16="http://schemas.microsoft.com/office/drawing/2014/main" id="{3D9FCAF7-4872-F859-9741-0973C67F73B4}"/>
              </a:ext>
            </a:extLst>
          </p:cNvPr>
          <p:cNvSpPr/>
          <p:nvPr/>
        </p:nvSpPr>
        <p:spPr>
          <a:xfrm>
            <a:off x="6630557"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Rectangle 34">
            <a:extLst>
              <a:ext uri="{FF2B5EF4-FFF2-40B4-BE49-F238E27FC236}">
                <a16:creationId xmlns:a16="http://schemas.microsoft.com/office/drawing/2014/main" id="{AE5C322D-9A74-17DB-EAED-B0FD0B00BE6D}"/>
              </a:ext>
            </a:extLst>
          </p:cNvPr>
          <p:cNvSpPr/>
          <p:nvPr/>
        </p:nvSpPr>
        <p:spPr>
          <a:xfrm>
            <a:off x="6403099"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6" name="Rectangle 35">
            <a:extLst>
              <a:ext uri="{FF2B5EF4-FFF2-40B4-BE49-F238E27FC236}">
                <a16:creationId xmlns:a16="http://schemas.microsoft.com/office/drawing/2014/main" id="{460CAD5F-8222-5C8B-30DA-1562C14E8C63}"/>
              </a:ext>
            </a:extLst>
          </p:cNvPr>
          <p:cNvSpPr/>
          <p:nvPr/>
        </p:nvSpPr>
        <p:spPr>
          <a:xfrm>
            <a:off x="6991660"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7" name="Rectangle 36">
            <a:extLst>
              <a:ext uri="{FF2B5EF4-FFF2-40B4-BE49-F238E27FC236}">
                <a16:creationId xmlns:a16="http://schemas.microsoft.com/office/drawing/2014/main" id="{1684A05E-6811-6E91-26E5-D79C0B9DC54C}"/>
              </a:ext>
            </a:extLst>
          </p:cNvPr>
          <p:cNvSpPr/>
          <p:nvPr/>
        </p:nvSpPr>
        <p:spPr>
          <a:xfrm>
            <a:off x="6764202"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8" name="Rectangle 37">
            <a:extLst>
              <a:ext uri="{FF2B5EF4-FFF2-40B4-BE49-F238E27FC236}">
                <a16:creationId xmlns:a16="http://schemas.microsoft.com/office/drawing/2014/main" id="{96F84D90-3D34-61D8-1769-36AEC6D5A61A}"/>
              </a:ext>
            </a:extLst>
          </p:cNvPr>
          <p:cNvSpPr/>
          <p:nvPr/>
        </p:nvSpPr>
        <p:spPr>
          <a:xfrm>
            <a:off x="7367459"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9" name="Rectangle 38">
            <a:extLst>
              <a:ext uri="{FF2B5EF4-FFF2-40B4-BE49-F238E27FC236}">
                <a16:creationId xmlns:a16="http://schemas.microsoft.com/office/drawing/2014/main" id="{69B321C2-09C5-666F-1F95-730624DCA2F3}"/>
              </a:ext>
            </a:extLst>
          </p:cNvPr>
          <p:cNvSpPr/>
          <p:nvPr/>
        </p:nvSpPr>
        <p:spPr>
          <a:xfrm>
            <a:off x="7140001" y="2585053"/>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0" name="Rectangle 39">
            <a:extLst>
              <a:ext uri="{FF2B5EF4-FFF2-40B4-BE49-F238E27FC236}">
                <a16:creationId xmlns:a16="http://schemas.microsoft.com/office/drawing/2014/main" id="{9ECD0B38-9E05-4867-501A-6E2A35FB4042}"/>
              </a:ext>
            </a:extLst>
          </p:cNvPr>
          <p:cNvSpPr/>
          <p:nvPr/>
        </p:nvSpPr>
        <p:spPr>
          <a:xfrm>
            <a:off x="5886791"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1" name="Rectangle 40">
            <a:extLst>
              <a:ext uri="{FF2B5EF4-FFF2-40B4-BE49-F238E27FC236}">
                <a16:creationId xmlns:a16="http://schemas.microsoft.com/office/drawing/2014/main" id="{74368999-A162-1AEE-4FCB-B7A83E74DBBE}"/>
              </a:ext>
            </a:extLst>
          </p:cNvPr>
          <p:cNvSpPr/>
          <p:nvPr/>
        </p:nvSpPr>
        <p:spPr>
          <a:xfrm>
            <a:off x="5659333"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2" name="Rectangle 41">
            <a:extLst>
              <a:ext uri="{FF2B5EF4-FFF2-40B4-BE49-F238E27FC236}">
                <a16:creationId xmlns:a16="http://schemas.microsoft.com/office/drawing/2014/main" id="{286D8D3B-4997-3AA7-3C4E-013B93518AC9}"/>
              </a:ext>
            </a:extLst>
          </p:cNvPr>
          <p:cNvSpPr/>
          <p:nvPr/>
        </p:nvSpPr>
        <p:spPr>
          <a:xfrm>
            <a:off x="6250267"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3" name="Rectangle 42">
            <a:extLst>
              <a:ext uri="{FF2B5EF4-FFF2-40B4-BE49-F238E27FC236}">
                <a16:creationId xmlns:a16="http://schemas.microsoft.com/office/drawing/2014/main" id="{39951A64-9699-F93E-908E-DB99B084E4C4}"/>
              </a:ext>
            </a:extLst>
          </p:cNvPr>
          <p:cNvSpPr/>
          <p:nvPr/>
        </p:nvSpPr>
        <p:spPr>
          <a:xfrm>
            <a:off x="6022809"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4" name="Rectangle 43">
            <a:extLst>
              <a:ext uri="{FF2B5EF4-FFF2-40B4-BE49-F238E27FC236}">
                <a16:creationId xmlns:a16="http://schemas.microsoft.com/office/drawing/2014/main" id="{FF1448E1-153D-A1EF-9C3E-F0D4DE21C635}"/>
              </a:ext>
            </a:extLst>
          </p:cNvPr>
          <p:cNvSpPr/>
          <p:nvPr/>
        </p:nvSpPr>
        <p:spPr>
          <a:xfrm>
            <a:off x="6630557"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5" name="Rectangle 44">
            <a:extLst>
              <a:ext uri="{FF2B5EF4-FFF2-40B4-BE49-F238E27FC236}">
                <a16:creationId xmlns:a16="http://schemas.microsoft.com/office/drawing/2014/main" id="{672DA0BE-AFA0-794F-031E-7ED2BC31C5C2}"/>
              </a:ext>
            </a:extLst>
          </p:cNvPr>
          <p:cNvSpPr/>
          <p:nvPr/>
        </p:nvSpPr>
        <p:spPr>
          <a:xfrm>
            <a:off x="6403099"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6" name="Rectangle 45">
            <a:extLst>
              <a:ext uri="{FF2B5EF4-FFF2-40B4-BE49-F238E27FC236}">
                <a16:creationId xmlns:a16="http://schemas.microsoft.com/office/drawing/2014/main" id="{AE6B8512-25A5-C93A-0FF0-2A6E1E042BBF}"/>
              </a:ext>
            </a:extLst>
          </p:cNvPr>
          <p:cNvSpPr/>
          <p:nvPr/>
        </p:nvSpPr>
        <p:spPr>
          <a:xfrm>
            <a:off x="6991660"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7" name="Rectangle 46">
            <a:extLst>
              <a:ext uri="{FF2B5EF4-FFF2-40B4-BE49-F238E27FC236}">
                <a16:creationId xmlns:a16="http://schemas.microsoft.com/office/drawing/2014/main" id="{6A057CFA-F358-1907-BD4D-AC256684117F}"/>
              </a:ext>
            </a:extLst>
          </p:cNvPr>
          <p:cNvSpPr/>
          <p:nvPr/>
        </p:nvSpPr>
        <p:spPr>
          <a:xfrm>
            <a:off x="6764202"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8" name="Rectangle 47">
            <a:extLst>
              <a:ext uri="{FF2B5EF4-FFF2-40B4-BE49-F238E27FC236}">
                <a16:creationId xmlns:a16="http://schemas.microsoft.com/office/drawing/2014/main" id="{D24A2EF7-258A-DE75-6E4D-88DED3D77272}"/>
              </a:ext>
            </a:extLst>
          </p:cNvPr>
          <p:cNvSpPr/>
          <p:nvPr/>
        </p:nvSpPr>
        <p:spPr>
          <a:xfrm>
            <a:off x="7367459"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49" name="Rectangle 48">
            <a:extLst>
              <a:ext uri="{FF2B5EF4-FFF2-40B4-BE49-F238E27FC236}">
                <a16:creationId xmlns:a16="http://schemas.microsoft.com/office/drawing/2014/main" id="{265B4B8E-9D54-3F1C-145D-908C01222BFC}"/>
              </a:ext>
            </a:extLst>
          </p:cNvPr>
          <p:cNvSpPr/>
          <p:nvPr/>
        </p:nvSpPr>
        <p:spPr>
          <a:xfrm>
            <a:off x="7140001" y="3536417"/>
            <a:ext cx="91440" cy="91440"/>
          </a:xfrm>
          <a:prstGeom prst="rect">
            <a:avLst/>
          </a:prstGeom>
          <a:solidFill>
            <a:schemeClr val="accent2">
              <a:lumMod val="40000"/>
              <a:lumOff val="60000"/>
            </a:schemeClr>
          </a:solidFill>
          <a:ln w="127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50" name="Rounded Rectangular Callout 49">
            <a:extLst>
              <a:ext uri="{FF2B5EF4-FFF2-40B4-BE49-F238E27FC236}">
                <a16:creationId xmlns:a16="http://schemas.microsoft.com/office/drawing/2014/main" id="{E1EC2897-EE3E-7364-C0AB-6AD89167FB42}"/>
              </a:ext>
            </a:extLst>
          </p:cNvPr>
          <p:cNvSpPr/>
          <p:nvPr/>
        </p:nvSpPr>
        <p:spPr>
          <a:xfrm>
            <a:off x="3379042" y="2585052"/>
            <a:ext cx="1061310" cy="440157"/>
          </a:xfrm>
          <a:prstGeom prst="wedgeRoundRectCallout">
            <a:avLst>
              <a:gd name="adj1" fmla="val 80140"/>
              <a:gd name="adj2" fmla="val -17864"/>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Liquid Cooling Infrastructure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(CDU, LIC, </a:t>
            </a:r>
            <a:r>
              <a:rPr kumimoji="0" lang="en-US" sz="600" b="0" i="0" u="none" strike="noStrike" kern="1200" cap="none" spc="0" normalizeH="0" baseline="0" noProof="0" dirty="0" err="1">
                <a:ln>
                  <a:noFill/>
                </a:ln>
                <a:solidFill>
                  <a:prstClr val="white"/>
                </a:solidFill>
                <a:effectLst/>
                <a:uLnTx/>
                <a:uFillTx/>
                <a:latin typeface="Trebuchet MS"/>
                <a:ea typeface="+mn-ea"/>
                <a:cs typeface="+mn-cs"/>
              </a:rPr>
              <a:t>RDHx</a:t>
            </a:r>
            <a:r>
              <a:rPr kumimoji="0" lang="en-US" sz="600" b="0" i="0" u="none" strike="noStrike" kern="1200" cap="none" spc="0" normalizeH="0" baseline="0" noProof="0" dirty="0">
                <a:ln>
                  <a:noFill/>
                </a:ln>
                <a:solidFill>
                  <a:prstClr val="white"/>
                </a:solidFill>
                <a:effectLst/>
                <a:uLnTx/>
                <a:uFillTx/>
                <a:latin typeface="Trebuchet MS"/>
                <a:ea typeface="+mn-ea"/>
                <a:cs typeface="+mn-cs"/>
              </a:rPr>
              <a:t>)</a:t>
            </a:r>
          </a:p>
        </p:txBody>
      </p:sp>
      <p:sp>
        <p:nvSpPr>
          <p:cNvPr id="51" name="Rounded Rectangular Callout 50">
            <a:extLst>
              <a:ext uri="{FF2B5EF4-FFF2-40B4-BE49-F238E27FC236}">
                <a16:creationId xmlns:a16="http://schemas.microsoft.com/office/drawing/2014/main" id="{4E864E74-7CD7-5F22-6BD3-FC8A5DDCEB61}"/>
              </a:ext>
            </a:extLst>
          </p:cNvPr>
          <p:cNvSpPr/>
          <p:nvPr/>
        </p:nvSpPr>
        <p:spPr>
          <a:xfrm>
            <a:off x="3378031" y="3189394"/>
            <a:ext cx="1061310" cy="440157"/>
          </a:xfrm>
          <a:prstGeom prst="wedgeRoundRectCallout">
            <a:avLst>
              <a:gd name="adj1" fmla="val 80140"/>
              <a:gd name="adj2" fmla="val -17864"/>
              <a:gd name="adj3" fmla="val 16667"/>
            </a:avLst>
          </a:prstGeom>
          <a:noFill/>
          <a:ln w="3175">
            <a:solidFill>
              <a:srgbClr val="B6CD2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Air Cooled Infrastructure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Trebuchet MS"/>
                <a:ea typeface="+mn-ea"/>
                <a:cs typeface="+mn-cs"/>
              </a:rPr>
              <a:t>(PAHU, FWU, </a:t>
            </a:r>
            <a:r>
              <a:rPr kumimoji="0" lang="en-US" sz="600" b="0" i="0" u="none" strike="noStrike" kern="1200" cap="none" spc="0" normalizeH="0" baseline="0" noProof="0" dirty="0" err="1">
                <a:ln>
                  <a:noFill/>
                </a:ln>
                <a:solidFill>
                  <a:prstClr val="white"/>
                </a:solidFill>
                <a:effectLst/>
                <a:uLnTx/>
                <a:uFillTx/>
                <a:latin typeface="Trebuchet MS"/>
                <a:ea typeface="+mn-ea"/>
                <a:cs typeface="+mn-cs"/>
              </a:rPr>
              <a:t>RDHx</a:t>
            </a:r>
            <a:r>
              <a:rPr kumimoji="0" lang="en-US" sz="600" b="0" i="0" u="none" strike="noStrike" kern="1200" cap="none" spc="0" normalizeH="0" baseline="0" noProof="0" dirty="0">
                <a:ln>
                  <a:noFill/>
                </a:ln>
                <a:solidFill>
                  <a:prstClr val="white"/>
                </a:solidFill>
                <a:effectLst/>
                <a:uLnTx/>
                <a:uFillTx/>
                <a:latin typeface="Trebuchet MS"/>
                <a:ea typeface="+mn-ea"/>
                <a:cs typeface="+mn-cs"/>
              </a:rPr>
              <a:t>)</a:t>
            </a:r>
          </a:p>
        </p:txBody>
      </p:sp>
      <p:sp>
        <p:nvSpPr>
          <p:cNvPr id="52" name="TextBox 51">
            <a:extLst>
              <a:ext uri="{FF2B5EF4-FFF2-40B4-BE49-F238E27FC236}">
                <a16:creationId xmlns:a16="http://schemas.microsoft.com/office/drawing/2014/main" id="{37E3446B-3731-5DD8-B90B-A05D184CC0A4}"/>
              </a:ext>
            </a:extLst>
          </p:cNvPr>
          <p:cNvSpPr txBox="1"/>
          <p:nvPr/>
        </p:nvSpPr>
        <p:spPr>
          <a:xfrm>
            <a:off x="323850" y="987425"/>
            <a:ext cx="2406090" cy="3477875"/>
          </a:xfrm>
          <a:prstGeom prst="rect">
            <a:avLst/>
          </a:prstGeom>
          <a:noFill/>
        </p:spPr>
        <p:txBody>
          <a:bodyPr wrap="square" rtlCol="0">
            <a:spAutoFit/>
          </a:bodyPr>
          <a:lstStyle>
            <a:defPPr>
              <a:defRPr lang="en-US"/>
            </a:defPPr>
            <a:lvl1pPr marL="171450" marR="0" lvl="0" indent="-171450" fontAlgn="auto">
              <a:spcBef>
                <a:spcPts val="0"/>
              </a:spcBef>
              <a:spcAft>
                <a:spcPts val="600"/>
              </a:spcAft>
              <a:buClrTx/>
              <a:buSzPct val="125000"/>
              <a:buFont typeface="Arial" panose="020B0604020202020204" pitchFamily="34" charset="0"/>
              <a:buChar char="•"/>
              <a:tabLst/>
              <a:defRPr kumimoji="0" sz="1000" b="0" i="0" u="none" strike="noStrike" cap="none" spc="0" normalizeH="0" baseline="0">
                <a:ln>
                  <a:noFill/>
                </a:ln>
                <a:solidFill>
                  <a:prstClr val="white"/>
                </a:solidFill>
                <a:effectLst/>
                <a:uLnTx/>
                <a:uFillTx/>
                <a:latin typeface="Trebuchet MS"/>
              </a:defRPr>
            </a:lvl1pPr>
          </a:lstStyle>
          <a:p>
            <a:r>
              <a:rPr lang="en-US" dirty="0"/>
              <a:t>Server hall supports perimeter cooling via PAHUs or FWU</a:t>
            </a:r>
          </a:p>
          <a:p>
            <a:r>
              <a:rPr lang="en-US" dirty="0"/>
              <a:t>Compatible for both Cold Aisle and Hot Aisle containments</a:t>
            </a:r>
          </a:p>
          <a:p>
            <a:r>
              <a:rPr lang="en-US" dirty="0"/>
              <a:t>Liquid to Liquid cooling for DCLC racks or Liquid Immersion Racks using CDUs and without CDUs</a:t>
            </a:r>
          </a:p>
          <a:p>
            <a:r>
              <a:rPr lang="en-US" dirty="0"/>
              <a:t>Dual pipelines for redundant water supply</a:t>
            </a:r>
          </a:p>
          <a:p>
            <a:r>
              <a:rPr lang="en-US" dirty="0"/>
              <a:t>Equipment redundancy in N+1, N+2 or N+N based on customer requirements</a:t>
            </a:r>
          </a:p>
          <a:p>
            <a:r>
              <a:rPr lang="en-US" dirty="0"/>
              <a:t>Supports high density racks with floor load bearing capacity of 2100kg/</a:t>
            </a:r>
            <a:r>
              <a:rPr lang="en-US" dirty="0" err="1"/>
              <a:t>SqMtr</a:t>
            </a:r>
            <a:r>
              <a:rPr lang="en-US" dirty="0"/>
              <a:t>, feasible even for larger LIC racks</a:t>
            </a:r>
          </a:p>
          <a:p>
            <a:r>
              <a:rPr lang="en-US" dirty="0"/>
              <a:t>6300mm slab to slab room height, for multi layer network and power distribution systems</a:t>
            </a:r>
          </a:p>
        </p:txBody>
      </p:sp>
    </p:spTree>
    <p:extLst>
      <p:ext uri="{BB962C8B-B14F-4D97-AF65-F5344CB8AC3E}">
        <p14:creationId xmlns:p14="http://schemas.microsoft.com/office/powerpoint/2010/main" val="63856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30"/>
                                        </p:tgtEl>
                                        <p:attrNameLst>
                                          <p:attrName>style.color</p:attrName>
                                        </p:attrNameLst>
                                      </p:cBhvr>
                                      <p:by>
                                        <p:hsl h="0" s="12549" l="25098"/>
                                      </p:by>
                                    </p:animClr>
                                    <p:animClr clrSpc="hsl" dir="cw">
                                      <p:cBhvr>
                                        <p:cTn id="7" dur="500" fill="hold"/>
                                        <p:tgtEl>
                                          <p:spTgt spid="30"/>
                                        </p:tgtEl>
                                        <p:attrNameLst>
                                          <p:attrName>fillcolor</p:attrName>
                                        </p:attrNameLst>
                                      </p:cBhvr>
                                      <p:by>
                                        <p:hsl h="0" s="12549" l="25098"/>
                                      </p:by>
                                    </p:animClr>
                                    <p:animClr clrSpc="hsl" dir="cw">
                                      <p:cBhvr>
                                        <p:cTn id="8" dur="500" fill="hold"/>
                                        <p:tgtEl>
                                          <p:spTgt spid="30"/>
                                        </p:tgtEl>
                                        <p:attrNameLst>
                                          <p:attrName>stroke.color</p:attrName>
                                        </p:attrNameLst>
                                      </p:cBhvr>
                                      <p:by>
                                        <p:hsl h="0" s="12549" l="25098"/>
                                      </p:by>
                                    </p:animClr>
                                    <p:set>
                                      <p:cBhvr>
                                        <p:cTn id="9" dur="500" fill="hold"/>
                                        <p:tgtEl>
                                          <p:spTgt spid="30"/>
                                        </p:tgtEl>
                                        <p:attrNameLst>
                                          <p:attrName>fill.type</p:attrName>
                                        </p:attrNameLst>
                                      </p:cBhvr>
                                      <p:to>
                                        <p:strVal val="solid"/>
                                      </p:to>
                                    </p:set>
                                  </p:childTnLst>
                                </p:cTn>
                              </p:par>
                              <p:par>
                                <p:cTn id="1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1" dur="500" fill="hold"/>
                                        <p:tgtEl>
                                          <p:spTgt spid="31"/>
                                        </p:tgtEl>
                                        <p:attrNameLst>
                                          <p:attrName>style.color</p:attrName>
                                        </p:attrNameLst>
                                      </p:cBhvr>
                                      <p:by>
                                        <p:hsl h="0" s="12549" l="25098"/>
                                      </p:by>
                                    </p:animClr>
                                    <p:animClr clrSpc="hsl" dir="cw">
                                      <p:cBhvr>
                                        <p:cTn id="12" dur="500" fill="hold"/>
                                        <p:tgtEl>
                                          <p:spTgt spid="31"/>
                                        </p:tgtEl>
                                        <p:attrNameLst>
                                          <p:attrName>fillcolor</p:attrName>
                                        </p:attrNameLst>
                                      </p:cBhvr>
                                      <p:by>
                                        <p:hsl h="0" s="12549" l="25098"/>
                                      </p:by>
                                    </p:animClr>
                                    <p:animClr clrSpc="hsl" dir="cw">
                                      <p:cBhvr>
                                        <p:cTn id="13" dur="500" fill="hold"/>
                                        <p:tgtEl>
                                          <p:spTgt spid="31"/>
                                        </p:tgtEl>
                                        <p:attrNameLst>
                                          <p:attrName>stroke.color</p:attrName>
                                        </p:attrNameLst>
                                      </p:cBhvr>
                                      <p:by>
                                        <p:hsl h="0" s="12549" l="25098"/>
                                      </p:by>
                                    </p:animClr>
                                    <p:set>
                                      <p:cBhvr>
                                        <p:cTn id="14" dur="500" fill="hold"/>
                                        <p:tgtEl>
                                          <p:spTgt spid="31"/>
                                        </p:tgtEl>
                                        <p:attrNameLst>
                                          <p:attrName>fill.type</p:attrName>
                                        </p:attrNameLst>
                                      </p:cBhvr>
                                      <p:to>
                                        <p:strVal val="solid"/>
                                      </p:to>
                                    </p:set>
                                  </p:childTnLst>
                                </p:cTn>
                              </p:par>
                              <p:par>
                                <p:cTn id="1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6" dur="500" fill="hold"/>
                                        <p:tgtEl>
                                          <p:spTgt spid="32"/>
                                        </p:tgtEl>
                                        <p:attrNameLst>
                                          <p:attrName>style.color</p:attrName>
                                        </p:attrNameLst>
                                      </p:cBhvr>
                                      <p:by>
                                        <p:hsl h="0" s="12549" l="25098"/>
                                      </p:by>
                                    </p:animClr>
                                    <p:animClr clrSpc="hsl" dir="cw">
                                      <p:cBhvr>
                                        <p:cTn id="17" dur="500" fill="hold"/>
                                        <p:tgtEl>
                                          <p:spTgt spid="32"/>
                                        </p:tgtEl>
                                        <p:attrNameLst>
                                          <p:attrName>fillcolor</p:attrName>
                                        </p:attrNameLst>
                                      </p:cBhvr>
                                      <p:by>
                                        <p:hsl h="0" s="12549" l="25098"/>
                                      </p:by>
                                    </p:animClr>
                                    <p:animClr clrSpc="hsl" dir="cw">
                                      <p:cBhvr>
                                        <p:cTn id="18" dur="500" fill="hold"/>
                                        <p:tgtEl>
                                          <p:spTgt spid="32"/>
                                        </p:tgtEl>
                                        <p:attrNameLst>
                                          <p:attrName>stroke.color</p:attrName>
                                        </p:attrNameLst>
                                      </p:cBhvr>
                                      <p:by>
                                        <p:hsl h="0" s="12549" l="25098"/>
                                      </p:by>
                                    </p:animClr>
                                    <p:set>
                                      <p:cBhvr>
                                        <p:cTn id="19" dur="500" fill="hold"/>
                                        <p:tgtEl>
                                          <p:spTgt spid="32"/>
                                        </p:tgtEl>
                                        <p:attrNameLst>
                                          <p:attrName>fill.type</p:attrName>
                                        </p:attrNameLst>
                                      </p:cBhvr>
                                      <p:to>
                                        <p:strVal val="solid"/>
                                      </p:to>
                                    </p:set>
                                  </p:childTnLst>
                                </p:cTn>
                              </p:par>
                              <p:par>
                                <p:cTn id="2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21" dur="500" fill="hold"/>
                                        <p:tgtEl>
                                          <p:spTgt spid="33"/>
                                        </p:tgtEl>
                                        <p:attrNameLst>
                                          <p:attrName>style.color</p:attrName>
                                        </p:attrNameLst>
                                      </p:cBhvr>
                                      <p:by>
                                        <p:hsl h="0" s="12549" l="25098"/>
                                      </p:by>
                                    </p:animClr>
                                    <p:animClr clrSpc="hsl" dir="cw">
                                      <p:cBhvr>
                                        <p:cTn id="22" dur="500" fill="hold"/>
                                        <p:tgtEl>
                                          <p:spTgt spid="33"/>
                                        </p:tgtEl>
                                        <p:attrNameLst>
                                          <p:attrName>fillcolor</p:attrName>
                                        </p:attrNameLst>
                                      </p:cBhvr>
                                      <p:by>
                                        <p:hsl h="0" s="12549" l="25098"/>
                                      </p:by>
                                    </p:animClr>
                                    <p:animClr clrSpc="hsl" dir="cw">
                                      <p:cBhvr>
                                        <p:cTn id="23" dur="500" fill="hold"/>
                                        <p:tgtEl>
                                          <p:spTgt spid="33"/>
                                        </p:tgtEl>
                                        <p:attrNameLst>
                                          <p:attrName>stroke.color</p:attrName>
                                        </p:attrNameLst>
                                      </p:cBhvr>
                                      <p:by>
                                        <p:hsl h="0" s="12549" l="25098"/>
                                      </p:by>
                                    </p:animClr>
                                    <p:set>
                                      <p:cBhvr>
                                        <p:cTn id="24" dur="500" fill="hold"/>
                                        <p:tgtEl>
                                          <p:spTgt spid="33"/>
                                        </p:tgtEl>
                                        <p:attrNameLst>
                                          <p:attrName>fill.type</p:attrName>
                                        </p:attrNameLst>
                                      </p:cBhvr>
                                      <p:to>
                                        <p:strVal val="solid"/>
                                      </p:to>
                                    </p:set>
                                  </p:childTnLst>
                                </p:cTn>
                              </p:par>
                              <p:par>
                                <p:cTn id="2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26" dur="500" fill="hold"/>
                                        <p:tgtEl>
                                          <p:spTgt spid="34"/>
                                        </p:tgtEl>
                                        <p:attrNameLst>
                                          <p:attrName>style.color</p:attrName>
                                        </p:attrNameLst>
                                      </p:cBhvr>
                                      <p:by>
                                        <p:hsl h="0" s="12549" l="25098"/>
                                      </p:by>
                                    </p:animClr>
                                    <p:animClr clrSpc="hsl" dir="cw">
                                      <p:cBhvr>
                                        <p:cTn id="27" dur="500" fill="hold"/>
                                        <p:tgtEl>
                                          <p:spTgt spid="34"/>
                                        </p:tgtEl>
                                        <p:attrNameLst>
                                          <p:attrName>fillcolor</p:attrName>
                                        </p:attrNameLst>
                                      </p:cBhvr>
                                      <p:by>
                                        <p:hsl h="0" s="12549" l="25098"/>
                                      </p:by>
                                    </p:animClr>
                                    <p:animClr clrSpc="hsl" dir="cw">
                                      <p:cBhvr>
                                        <p:cTn id="28" dur="500" fill="hold"/>
                                        <p:tgtEl>
                                          <p:spTgt spid="34"/>
                                        </p:tgtEl>
                                        <p:attrNameLst>
                                          <p:attrName>stroke.color</p:attrName>
                                        </p:attrNameLst>
                                      </p:cBhvr>
                                      <p:by>
                                        <p:hsl h="0" s="12549" l="25098"/>
                                      </p:by>
                                    </p:animClr>
                                    <p:set>
                                      <p:cBhvr>
                                        <p:cTn id="29" dur="500" fill="hold"/>
                                        <p:tgtEl>
                                          <p:spTgt spid="34"/>
                                        </p:tgtEl>
                                        <p:attrNameLst>
                                          <p:attrName>fill.type</p:attrName>
                                        </p:attrNameLst>
                                      </p:cBhvr>
                                      <p:to>
                                        <p:strVal val="solid"/>
                                      </p:to>
                                    </p:set>
                                  </p:childTnLst>
                                </p:cTn>
                              </p:par>
                              <p:par>
                                <p:cTn id="3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31" dur="500" fill="hold"/>
                                        <p:tgtEl>
                                          <p:spTgt spid="35"/>
                                        </p:tgtEl>
                                        <p:attrNameLst>
                                          <p:attrName>style.color</p:attrName>
                                        </p:attrNameLst>
                                      </p:cBhvr>
                                      <p:by>
                                        <p:hsl h="0" s="12549" l="25098"/>
                                      </p:by>
                                    </p:animClr>
                                    <p:animClr clrSpc="hsl" dir="cw">
                                      <p:cBhvr>
                                        <p:cTn id="32" dur="500" fill="hold"/>
                                        <p:tgtEl>
                                          <p:spTgt spid="35"/>
                                        </p:tgtEl>
                                        <p:attrNameLst>
                                          <p:attrName>fillcolor</p:attrName>
                                        </p:attrNameLst>
                                      </p:cBhvr>
                                      <p:by>
                                        <p:hsl h="0" s="12549" l="25098"/>
                                      </p:by>
                                    </p:animClr>
                                    <p:animClr clrSpc="hsl" dir="cw">
                                      <p:cBhvr>
                                        <p:cTn id="33" dur="500" fill="hold"/>
                                        <p:tgtEl>
                                          <p:spTgt spid="35"/>
                                        </p:tgtEl>
                                        <p:attrNameLst>
                                          <p:attrName>stroke.color</p:attrName>
                                        </p:attrNameLst>
                                      </p:cBhvr>
                                      <p:by>
                                        <p:hsl h="0" s="12549" l="25098"/>
                                      </p:by>
                                    </p:animClr>
                                    <p:set>
                                      <p:cBhvr>
                                        <p:cTn id="34" dur="500" fill="hold"/>
                                        <p:tgtEl>
                                          <p:spTgt spid="35"/>
                                        </p:tgtEl>
                                        <p:attrNameLst>
                                          <p:attrName>fill.type</p:attrName>
                                        </p:attrNameLst>
                                      </p:cBhvr>
                                      <p:to>
                                        <p:strVal val="solid"/>
                                      </p:to>
                                    </p:set>
                                  </p:childTnLst>
                                </p:cTn>
                              </p:par>
                              <p:par>
                                <p:cTn id="3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36" dur="500" fill="hold"/>
                                        <p:tgtEl>
                                          <p:spTgt spid="36"/>
                                        </p:tgtEl>
                                        <p:attrNameLst>
                                          <p:attrName>style.color</p:attrName>
                                        </p:attrNameLst>
                                      </p:cBhvr>
                                      <p:by>
                                        <p:hsl h="0" s="12549" l="25098"/>
                                      </p:by>
                                    </p:animClr>
                                    <p:animClr clrSpc="hsl" dir="cw">
                                      <p:cBhvr>
                                        <p:cTn id="37" dur="500" fill="hold"/>
                                        <p:tgtEl>
                                          <p:spTgt spid="36"/>
                                        </p:tgtEl>
                                        <p:attrNameLst>
                                          <p:attrName>fillcolor</p:attrName>
                                        </p:attrNameLst>
                                      </p:cBhvr>
                                      <p:by>
                                        <p:hsl h="0" s="12549" l="25098"/>
                                      </p:by>
                                    </p:animClr>
                                    <p:animClr clrSpc="hsl" dir="cw">
                                      <p:cBhvr>
                                        <p:cTn id="38" dur="500" fill="hold"/>
                                        <p:tgtEl>
                                          <p:spTgt spid="36"/>
                                        </p:tgtEl>
                                        <p:attrNameLst>
                                          <p:attrName>stroke.color</p:attrName>
                                        </p:attrNameLst>
                                      </p:cBhvr>
                                      <p:by>
                                        <p:hsl h="0" s="12549" l="25098"/>
                                      </p:by>
                                    </p:animClr>
                                    <p:set>
                                      <p:cBhvr>
                                        <p:cTn id="39" dur="500" fill="hold"/>
                                        <p:tgtEl>
                                          <p:spTgt spid="36"/>
                                        </p:tgtEl>
                                        <p:attrNameLst>
                                          <p:attrName>fill.type</p:attrName>
                                        </p:attrNameLst>
                                      </p:cBhvr>
                                      <p:to>
                                        <p:strVal val="solid"/>
                                      </p:to>
                                    </p:set>
                                  </p:childTnLst>
                                </p:cTn>
                              </p:par>
                              <p:par>
                                <p:cTn id="4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41" dur="500" fill="hold"/>
                                        <p:tgtEl>
                                          <p:spTgt spid="37"/>
                                        </p:tgtEl>
                                        <p:attrNameLst>
                                          <p:attrName>style.color</p:attrName>
                                        </p:attrNameLst>
                                      </p:cBhvr>
                                      <p:by>
                                        <p:hsl h="0" s="12549" l="25098"/>
                                      </p:by>
                                    </p:animClr>
                                    <p:animClr clrSpc="hsl" dir="cw">
                                      <p:cBhvr>
                                        <p:cTn id="42" dur="500" fill="hold"/>
                                        <p:tgtEl>
                                          <p:spTgt spid="37"/>
                                        </p:tgtEl>
                                        <p:attrNameLst>
                                          <p:attrName>fillcolor</p:attrName>
                                        </p:attrNameLst>
                                      </p:cBhvr>
                                      <p:by>
                                        <p:hsl h="0" s="12549" l="25098"/>
                                      </p:by>
                                    </p:animClr>
                                    <p:animClr clrSpc="hsl" dir="cw">
                                      <p:cBhvr>
                                        <p:cTn id="43" dur="500" fill="hold"/>
                                        <p:tgtEl>
                                          <p:spTgt spid="37"/>
                                        </p:tgtEl>
                                        <p:attrNameLst>
                                          <p:attrName>stroke.color</p:attrName>
                                        </p:attrNameLst>
                                      </p:cBhvr>
                                      <p:by>
                                        <p:hsl h="0" s="12549" l="25098"/>
                                      </p:by>
                                    </p:animClr>
                                    <p:set>
                                      <p:cBhvr>
                                        <p:cTn id="44" dur="500" fill="hold"/>
                                        <p:tgtEl>
                                          <p:spTgt spid="37"/>
                                        </p:tgtEl>
                                        <p:attrNameLst>
                                          <p:attrName>fill.type</p:attrName>
                                        </p:attrNameLst>
                                      </p:cBhvr>
                                      <p:to>
                                        <p:strVal val="solid"/>
                                      </p:to>
                                    </p:set>
                                  </p:childTnLst>
                                </p:cTn>
                              </p:par>
                              <p:par>
                                <p:cTn id="4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46" dur="500" fill="hold"/>
                                        <p:tgtEl>
                                          <p:spTgt spid="38"/>
                                        </p:tgtEl>
                                        <p:attrNameLst>
                                          <p:attrName>style.color</p:attrName>
                                        </p:attrNameLst>
                                      </p:cBhvr>
                                      <p:by>
                                        <p:hsl h="0" s="12549" l="25098"/>
                                      </p:by>
                                    </p:animClr>
                                    <p:animClr clrSpc="hsl" dir="cw">
                                      <p:cBhvr>
                                        <p:cTn id="47" dur="500" fill="hold"/>
                                        <p:tgtEl>
                                          <p:spTgt spid="38"/>
                                        </p:tgtEl>
                                        <p:attrNameLst>
                                          <p:attrName>fillcolor</p:attrName>
                                        </p:attrNameLst>
                                      </p:cBhvr>
                                      <p:by>
                                        <p:hsl h="0" s="12549" l="25098"/>
                                      </p:by>
                                    </p:animClr>
                                    <p:animClr clrSpc="hsl" dir="cw">
                                      <p:cBhvr>
                                        <p:cTn id="48" dur="500" fill="hold"/>
                                        <p:tgtEl>
                                          <p:spTgt spid="38"/>
                                        </p:tgtEl>
                                        <p:attrNameLst>
                                          <p:attrName>stroke.color</p:attrName>
                                        </p:attrNameLst>
                                      </p:cBhvr>
                                      <p:by>
                                        <p:hsl h="0" s="12549" l="25098"/>
                                      </p:by>
                                    </p:animClr>
                                    <p:set>
                                      <p:cBhvr>
                                        <p:cTn id="49" dur="500" fill="hold"/>
                                        <p:tgtEl>
                                          <p:spTgt spid="38"/>
                                        </p:tgtEl>
                                        <p:attrNameLst>
                                          <p:attrName>fill.type</p:attrName>
                                        </p:attrNameLst>
                                      </p:cBhvr>
                                      <p:to>
                                        <p:strVal val="solid"/>
                                      </p:to>
                                    </p:set>
                                  </p:childTnLst>
                                </p:cTn>
                              </p:par>
                              <p:par>
                                <p:cTn id="5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51" dur="500" fill="hold"/>
                                        <p:tgtEl>
                                          <p:spTgt spid="39"/>
                                        </p:tgtEl>
                                        <p:attrNameLst>
                                          <p:attrName>style.color</p:attrName>
                                        </p:attrNameLst>
                                      </p:cBhvr>
                                      <p:by>
                                        <p:hsl h="0" s="12549" l="25098"/>
                                      </p:by>
                                    </p:animClr>
                                    <p:animClr clrSpc="hsl" dir="cw">
                                      <p:cBhvr>
                                        <p:cTn id="52" dur="500" fill="hold"/>
                                        <p:tgtEl>
                                          <p:spTgt spid="39"/>
                                        </p:tgtEl>
                                        <p:attrNameLst>
                                          <p:attrName>fillcolor</p:attrName>
                                        </p:attrNameLst>
                                      </p:cBhvr>
                                      <p:by>
                                        <p:hsl h="0" s="12549" l="25098"/>
                                      </p:by>
                                    </p:animClr>
                                    <p:animClr clrSpc="hsl" dir="cw">
                                      <p:cBhvr>
                                        <p:cTn id="53" dur="500" fill="hold"/>
                                        <p:tgtEl>
                                          <p:spTgt spid="39"/>
                                        </p:tgtEl>
                                        <p:attrNameLst>
                                          <p:attrName>stroke.color</p:attrName>
                                        </p:attrNameLst>
                                      </p:cBhvr>
                                      <p:by>
                                        <p:hsl h="0" s="12549" l="25098"/>
                                      </p:by>
                                    </p:animClr>
                                    <p:set>
                                      <p:cBhvr>
                                        <p:cTn id="54" dur="500" fill="hold"/>
                                        <p:tgtEl>
                                          <p:spTgt spid="39"/>
                                        </p:tgtEl>
                                        <p:attrNameLst>
                                          <p:attrName>fill.type</p:attrName>
                                        </p:attrNameLst>
                                      </p:cBhvr>
                                      <p:to>
                                        <p:strVal val="solid"/>
                                      </p:to>
                                    </p:set>
                                  </p:childTnLst>
                                </p:cTn>
                              </p:par>
                              <p:par>
                                <p:cTn id="5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56" dur="500" fill="hold"/>
                                        <p:tgtEl>
                                          <p:spTgt spid="40"/>
                                        </p:tgtEl>
                                        <p:attrNameLst>
                                          <p:attrName>style.color</p:attrName>
                                        </p:attrNameLst>
                                      </p:cBhvr>
                                      <p:by>
                                        <p:hsl h="0" s="12549" l="25098"/>
                                      </p:by>
                                    </p:animClr>
                                    <p:animClr clrSpc="hsl" dir="cw">
                                      <p:cBhvr>
                                        <p:cTn id="57" dur="500" fill="hold"/>
                                        <p:tgtEl>
                                          <p:spTgt spid="40"/>
                                        </p:tgtEl>
                                        <p:attrNameLst>
                                          <p:attrName>fillcolor</p:attrName>
                                        </p:attrNameLst>
                                      </p:cBhvr>
                                      <p:by>
                                        <p:hsl h="0" s="12549" l="25098"/>
                                      </p:by>
                                    </p:animClr>
                                    <p:animClr clrSpc="hsl" dir="cw">
                                      <p:cBhvr>
                                        <p:cTn id="58" dur="500" fill="hold"/>
                                        <p:tgtEl>
                                          <p:spTgt spid="40"/>
                                        </p:tgtEl>
                                        <p:attrNameLst>
                                          <p:attrName>stroke.color</p:attrName>
                                        </p:attrNameLst>
                                      </p:cBhvr>
                                      <p:by>
                                        <p:hsl h="0" s="12549" l="25098"/>
                                      </p:by>
                                    </p:animClr>
                                    <p:set>
                                      <p:cBhvr>
                                        <p:cTn id="59" dur="500" fill="hold"/>
                                        <p:tgtEl>
                                          <p:spTgt spid="40"/>
                                        </p:tgtEl>
                                        <p:attrNameLst>
                                          <p:attrName>fill.type</p:attrName>
                                        </p:attrNameLst>
                                      </p:cBhvr>
                                      <p:to>
                                        <p:strVal val="solid"/>
                                      </p:to>
                                    </p:set>
                                  </p:childTnLst>
                                </p:cTn>
                              </p:par>
                              <p:par>
                                <p:cTn id="6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61" dur="500" fill="hold"/>
                                        <p:tgtEl>
                                          <p:spTgt spid="41"/>
                                        </p:tgtEl>
                                        <p:attrNameLst>
                                          <p:attrName>style.color</p:attrName>
                                        </p:attrNameLst>
                                      </p:cBhvr>
                                      <p:by>
                                        <p:hsl h="0" s="12549" l="25098"/>
                                      </p:by>
                                    </p:animClr>
                                    <p:animClr clrSpc="hsl" dir="cw">
                                      <p:cBhvr>
                                        <p:cTn id="62" dur="500" fill="hold"/>
                                        <p:tgtEl>
                                          <p:spTgt spid="41"/>
                                        </p:tgtEl>
                                        <p:attrNameLst>
                                          <p:attrName>fillcolor</p:attrName>
                                        </p:attrNameLst>
                                      </p:cBhvr>
                                      <p:by>
                                        <p:hsl h="0" s="12549" l="25098"/>
                                      </p:by>
                                    </p:animClr>
                                    <p:animClr clrSpc="hsl" dir="cw">
                                      <p:cBhvr>
                                        <p:cTn id="63" dur="500" fill="hold"/>
                                        <p:tgtEl>
                                          <p:spTgt spid="41"/>
                                        </p:tgtEl>
                                        <p:attrNameLst>
                                          <p:attrName>stroke.color</p:attrName>
                                        </p:attrNameLst>
                                      </p:cBhvr>
                                      <p:by>
                                        <p:hsl h="0" s="12549" l="25098"/>
                                      </p:by>
                                    </p:animClr>
                                    <p:set>
                                      <p:cBhvr>
                                        <p:cTn id="64" dur="500" fill="hold"/>
                                        <p:tgtEl>
                                          <p:spTgt spid="41"/>
                                        </p:tgtEl>
                                        <p:attrNameLst>
                                          <p:attrName>fill.type</p:attrName>
                                        </p:attrNameLst>
                                      </p:cBhvr>
                                      <p:to>
                                        <p:strVal val="solid"/>
                                      </p:to>
                                    </p:set>
                                  </p:childTnLst>
                                </p:cTn>
                              </p:par>
                              <p:par>
                                <p:cTn id="6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66" dur="500" fill="hold"/>
                                        <p:tgtEl>
                                          <p:spTgt spid="42"/>
                                        </p:tgtEl>
                                        <p:attrNameLst>
                                          <p:attrName>style.color</p:attrName>
                                        </p:attrNameLst>
                                      </p:cBhvr>
                                      <p:by>
                                        <p:hsl h="0" s="12549" l="25098"/>
                                      </p:by>
                                    </p:animClr>
                                    <p:animClr clrSpc="hsl" dir="cw">
                                      <p:cBhvr>
                                        <p:cTn id="67" dur="500" fill="hold"/>
                                        <p:tgtEl>
                                          <p:spTgt spid="42"/>
                                        </p:tgtEl>
                                        <p:attrNameLst>
                                          <p:attrName>fillcolor</p:attrName>
                                        </p:attrNameLst>
                                      </p:cBhvr>
                                      <p:by>
                                        <p:hsl h="0" s="12549" l="25098"/>
                                      </p:by>
                                    </p:animClr>
                                    <p:animClr clrSpc="hsl" dir="cw">
                                      <p:cBhvr>
                                        <p:cTn id="68" dur="500" fill="hold"/>
                                        <p:tgtEl>
                                          <p:spTgt spid="42"/>
                                        </p:tgtEl>
                                        <p:attrNameLst>
                                          <p:attrName>stroke.color</p:attrName>
                                        </p:attrNameLst>
                                      </p:cBhvr>
                                      <p:by>
                                        <p:hsl h="0" s="12549" l="25098"/>
                                      </p:by>
                                    </p:animClr>
                                    <p:set>
                                      <p:cBhvr>
                                        <p:cTn id="69" dur="500" fill="hold"/>
                                        <p:tgtEl>
                                          <p:spTgt spid="42"/>
                                        </p:tgtEl>
                                        <p:attrNameLst>
                                          <p:attrName>fill.type</p:attrName>
                                        </p:attrNameLst>
                                      </p:cBhvr>
                                      <p:to>
                                        <p:strVal val="solid"/>
                                      </p:to>
                                    </p:set>
                                  </p:childTnLst>
                                </p:cTn>
                              </p:par>
                              <p:par>
                                <p:cTn id="7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71" dur="500" fill="hold"/>
                                        <p:tgtEl>
                                          <p:spTgt spid="43"/>
                                        </p:tgtEl>
                                        <p:attrNameLst>
                                          <p:attrName>style.color</p:attrName>
                                        </p:attrNameLst>
                                      </p:cBhvr>
                                      <p:by>
                                        <p:hsl h="0" s="12549" l="25098"/>
                                      </p:by>
                                    </p:animClr>
                                    <p:animClr clrSpc="hsl" dir="cw">
                                      <p:cBhvr>
                                        <p:cTn id="72" dur="500" fill="hold"/>
                                        <p:tgtEl>
                                          <p:spTgt spid="43"/>
                                        </p:tgtEl>
                                        <p:attrNameLst>
                                          <p:attrName>fillcolor</p:attrName>
                                        </p:attrNameLst>
                                      </p:cBhvr>
                                      <p:by>
                                        <p:hsl h="0" s="12549" l="25098"/>
                                      </p:by>
                                    </p:animClr>
                                    <p:animClr clrSpc="hsl" dir="cw">
                                      <p:cBhvr>
                                        <p:cTn id="73" dur="500" fill="hold"/>
                                        <p:tgtEl>
                                          <p:spTgt spid="43"/>
                                        </p:tgtEl>
                                        <p:attrNameLst>
                                          <p:attrName>stroke.color</p:attrName>
                                        </p:attrNameLst>
                                      </p:cBhvr>
                                      <p:by>
                                        <p:hsl h="0" s="12549" l="25098"/>
                                      </p:by>
                                    </p:animClr>
                                    <p:set>
                                      <p:cBhvr>
                                        <p:cTn id="74" dur="500" fill="hold"/>
                                        <p:tgtEl>
                                          <p:spTgt spid="43"/>
                                        </p:tgtEl>
                                        <p:attrNameLst>
                                          <p:attrName>fill.type</p:attrName>
                                        </p:attrNameLst>
                                      </p:cBhvr>
                                      <p:to>
                                        <p:strVal val="solid"/>
                                      </p:to>
                                    </p:set>
                                  </p:childTnLst>
                                </p:cTn>
                              </p:par>
                              <p:par>
                                <p:cTn id="7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76" dur="500" fill="hold"/>
                                        <p:tgtEl>
                                          <p:spTgt spid="44"/>
                                        </p:tgtEl>
                                        <p:attrNameLst>
                                          <p:attrName>style.color</p:attrName>
                                        </p:attrNameLst>
                                      </p:cBhvr>
                                      <p:by>
                                        <p:hsl h="0" s="12549" l="25098"/>
                                      </p:by>
                                    </p:animClr>
                                    <p:animClr clrSpc="hsl" dir="cw">
                                      <p:cBhvr>
                                        <p:cTn id="77" dur="500" fill="hold"/>
                                        <p:tgtEl>
                                          <p:spTgt spid="44"/>
                                        </p:tgtEl>
                                        <p:attrNameLst>
                                          <p:attrName>fillcolor</p:attrName>
                                        </p:attrNameLst>
                                      </p:cBhvr>
                                      <p:by>
                                        <p:hsl h="0" s="12549" l="25098"/>
                                      </p:by>
                                    </p:animClr>
                                    <p:animClr clrSpc="hsl" dir="cw">
                                      <p:cBhvr>
                                        <p:cTn id="78" dur="500" fill="hold"/>
                                        <p:tgtEl>
                                          <p:spTgt spid="44"/>
                                        </p:tgtEl>
                                        <p:attrNameLst>
                                          <p:attrName>stroke.color</p:attrName>
                                        </p:attrNameLst>
                                      </p:cBhvr>
                                      <p:by>
                                        <p:hsl h="0" s="12549" l="25098"/>
                                      </p:by>
                                    </p:animClr>
                                    <p:set>
                                      <p:cBhvr>
                                        <p:cTn id="79" dur="500" fill="hold"/>
                                        <p:tgtEl>
                                          <p:spTgt spid="44"/>
                                        </p:tgtEl>
                                        <p:attrNameLst>
                                          <p:attrName>fill.type</p:attrName>
                                        </p:attrNameLst>
                                      </p:cBhvr>
                                      <p:to>
                                        <p:strVal val="solid"/>
                                      </p:to>
                                    </p:set>
                                  </p:childTnLst>
                                </p:cTn>
                              </p:par>
                              <p:par>
                                <p:cTn id="8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81" dur="500" fill="hold"/>
                                        <p:tgtEl>
                                          <p:spTgt spid="45"/>
                                        </p:tgtEl>
                                        <p:attrNameLst>
                                          <p:attrName>style.color</p:attrName>
                                        </p:attrNameLst>
                                      </p:cBhvr>
                                      <p:by>
                                        <p:hsl h="0" s="12549" l="25098"/>
                                      </p:by>
                                    </p:animClr>
                                    <p:animClr clrSpc="hsl" dir="cw">
                                      <p:cBhvr>
                                        <p:cTn id="82" dur="500" fill="hold"/>
                                        <p:tgtEl>
                                          <p:spTgt spid="45"/>
                                        </p:tgtEl>
                                        <p:attrNameLst>
                                          <p:attrName>fillcolor</p:attrName>
                                        </p:attrNameLst>
                                      </p:cBhvr>
                                      <p:by>
                                        <p:hsl h="0" s="12549" l="25098"/>
                                      </p:by>
                                    </p:animClr>
                                    <p:animClr clrSpc="hsl" dir="cw">
                                      <p:cBhvr>
                                        <p:cTn id="83" dur="500" fill="hold"/>
                                        <p:tgtEl>
                                          <p:spTgt spid="45"/>
                                        </p:tgtEl>
                                        <p:attrNameLst>
                                          <p:attrName>stroke.color</p:attrName>
                                        </p:attrNameLst>
                                      </p:cBhvr>
                                      <p:by>
                                        <p:hsl h="0" s="12549" l="25098"/>
                                      </p:by>
                                    </p:animClr>
                                    <p:set>
                                      <p:cBhvr>
                                        <p:cTn id="84" dur="500" fill="hold"/>
                                        <p:tgtEl>
                                          <p:spTgt spid="45"/>
                                        </p:tgtEl>
                                        <p:attrNameLst>
                                          <p:attrName>fill.type</p:attrName>
                                        </p:attrNameLst>
                                      </p:cBhvr>
                                      <p:to>
                                        <p:strVal val="solid"/>
                                      </p:to>
                                    </p:set>
                                  </p:childTnLst>
                                </p:cTn>
                              </p:par>
                              <p:par>
                                <p:cTn id="8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86" dur="500" fill="hold"/>
                                        <p:tgtEl>
                                          <p:spTgt spid="46"/>
                                        </p:tgtEl>
                                        <p:attrNameLst>
                                          <p:attrName>style.color</p:attrName>
                                        </p:attrNameLst>
                                      </p:cBhvr>
                                      <p:by>
                                        <p:hsl h="0" s="12549" l="25098"/>
                                      </p:by>
                                    </p:animClr>
                                    <p:animClr clrSpc="hsl" dir="cw">
                                      <p:cBhvr>
                                        <p:cTn id="87" dur="500" fill="hold"/>
                                        <p:tgtEl>
                                          <p:spTgt spid="46"/>
                                        </p:tgtEl>
                                        <p:attrNameLst>
                                          <p:attrName>fillcolor</p:attrName>
                                        </p:attrNameLst>
                                      </p:cBhvr>
                                      <p:by>
                                        <p:hsl h="0" s="12549" l="25098"/>
                                      </p:by>
                                    </p:animClr>
                                    <p:animClr clrSpc="hsl" dir="cw">
                                      <p:cBhvr>
                                        <p:cTn id="88" dur="500" fill="hold"/>
                                        <p:tgtEl>
                                          <p:spTgt spid="46"/>
                                        </p:tgtEl>
                                        <p:attrNameLst>
                                          <p:attrName>stroke.color</p:attrName>
                                        </p:attrNameLst>
                                      </p:cBhvr>
                                      <p:by>
                                        <p:hsl h="0" s="12549" l="25098"/>
                                      </p:by>
                                    </p:animClr>
                                    <p:set>
                                      <p:cBhvr>
                                        <p:cTn id="89" dur="500" fill="hold"/>
                                        <p:tgtEl>
                                          <p:spTgt spid="46"/>
                                        </p:tgtEl>
                                        <p:attrNameLst>
                                          <p:attrName>fill.type</p:attrName>
                                        </p:attrNameLst>
                                      </p:cBhvr>
                                      <p:to>
                                        <p:strVal val="solid"/>
                                      </p:to>
                                    </p:set>
                                  </p:childTnLst>
                                </p:cTn>
                              </p:par>
                              <p:par>
                                <p:cTn id="9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91" dur="500" fill="hold"/>
                                        <p:tgtEl>
                                          <p:spTgt spid="47"/>
                                        </p:tgtEl>
                                        <p:attrNameLst>
                                          <p:attrName>style.color</p:attrName>
                                        </p:attrNameLst>
                                      </p:cBhvr>
                                      <p:by>
                                        <p:hsl h="0" s="12549" l="25098"/>
                                      </p:by>
                                    </p:animClr>
                                    <p:animClr clrSpc="hsl" dir="cw">
                                      <p:cBhvr>
                                        <p:cTn id="92" dur="500" fill="hold"/>
                                        <p:tgtEl>
                                          <p:spTgt spid="47"/>
                                        </p:tgtEl>
                                        <p:attrNameLst>
                                          <p:attrName>fillcolor</p:attrName>
                                        </p:attrNameLst>
                                      </p:cBhvr>
                                      <p:by>
                                        <p:hsl h="0" s="12549" l="25098"/>
                                      </p:by>
                                    </p:animClr>
                                    <p:animClr clrSpc="hsl" dir="cw">
                                      <p:cBhvr>
                                        <p:cTn id="93" dur="500" fill="hold"/>
                                        <p:tgtEl>
                                          <p:spTgt spid="47"/>
                                        </p:tgtEl>
                                        <p:attrNameLst>
                                          <p:attrName>stroke.color</p:attrName>
                                        </p:attrNameLst>
                                      </p:cBhvr>
                                      <p:by>
                                        <p:hsl h="0" s="12549" l="25098"/>
                                      </p:by>
                                    </p:animClr>
                                    <p:set>
                                      <p:cBhvr>
                                        <p:cTn id="94" dur="500" fill="hold"/>
                                        <p:tgtEl>
                                          <p:spTgt spid="47"/>
                                        </p:tgtEl>
                                        <p:attrNameLst>
                                          <p:attrName>fill.type</p:attrName>
                                        </p:attrNameLst>
                                      </p:cBhvr>
                                      <p:to>
                                        <p:strVal val="solid"/>
                                      </p:to>
                                    </p:set>
                                  </p:childTnLst>
                                </p:cTn>
                              </p:par>
                              <p:par>
                                <p:cTn id="95"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96" dur="500" fill="hold"/>
                                        <p:tgtEl>
                                          <p:spTgt spid="48"/>
                                        </p:tgtEl>
                                        <p:attrNameLst>
                                          <p:attrName>style.color</p:attrName>
                                        </p:attrNameLst>
                                      </p:cBhvr>
                                      <p:by>
                                        <p:hsl h="0" s="12549" l="25098"/>
                                      </p:by>
                                    </p:animClr>
                                    <p:animClr clrSpc="hsl" dir="cw">
                                      <p:cBhvr>
                                        <p:cTn id="97" dur="500" fill="hold"/>
                                        <p:tgtEl>
                                          <p:spTgt spid="48"/>
                                        </p:tgtEl>
                                        <p:attrNameLst>
                                          <p:attrName>fillcolor</p:attrName>
                                        </p:attrNameLst>
                                      </p:cBhvr>
                                      <p:by>
                                        <p:hsl h="0" s="12549" l="25098"/>
                                      </p:by>
                                    </p:animClr>
                                    <p:animClr clrSpc="hsl" dir="cw">
                                      <p:cBhvr>
                                        <p:cTn id="98" dur="500" fill="hold"/>
                                        <p:tgtEl>
                                          <p:spTgt spid="48"/>
                                        </p:tgtEl>
                                        <p:attrNameLst>
                                          <p:attrName>stroke.color</p:attrName>
                                        </p:attrNameLst>
                                      </p:cBhvr>
                                      <p:by>
                                        <p:hsl h="0" s="12549" l="25098"/>
                                      </p:by>
                                    </p:animClr>
                                    <p:set>
                                      <p:cBhvr>
                                        <p:cTn id="99" dur="500" fill="hold"/>
                                        <p:tgtEl>
                                          <p:spTgt spid="48"/>
                                        </p:tgtEl>
                                        <p:attrNameLst>
                                          <p:attrName>fill.type</p:attrName>
                                        </p:attrNameLst>
                                      </p:cBhvr>
                                      <p:to>
                                        <p:strVal val="solid"/>
                                      </p:to>
                                    </p:set>
                                  </p:childTnLst>
                                </p:cTn>
                              </p:par>
                              <p:par>
                                <p:cTn id="100"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01" dur="500" fill="hold"/>
                                        <p:tgtEl>
                                          <p:spTgt spid="49"/>
                                        </p:tgtEl>
                                        <p:attrNameLst>
                                          <p:attrName>style.color</p:attrName>
                                        </p:attrNameLst>
                                      </p:cBhvr>
                                      <p:by>
                                        <p:hsl h="0" s="12549" l="25098"/>
                                      </p:by>
                                    </p:animClr>
                                    <p:animClr clrSpc="hsl" dir="cw">
                                      <p:cBhvr>
                                        <p:cTn id="102" dur="500" fill="hold"/>
                                        <p:tgtEl>
                                          <p:spTgt spid="49"/>
                                        </p:tgtEl>
                                        <p:attrNameLst>
                                          <p:attrName>fillcolor</p:attrName>
                                        </p:attrNameLst>
                                      </p:cBhvr>
                                      <p:by>
                                        <p:hsl h="0" s="12549" l="25098"/>
                                      </p:by>
                                    </p:animClr>
                                    <p:animClr clrSpc="hsl" dir="cw">
                                      <p:cBhvr>
                                        <p:cTn id="103" dur="500" fill="hold"/>
                                        <p:tgtEl>
                                          <p:spTgt spid="49"/>
                                        </p:tgtEl>
                                        <p:attrNameLst>
                                          <p:attrName>stroke.color</p:attrName>
                                        </p:attrNameLst>
                                      </p:cBhvr>
                                      <p:by>
                                        <p:hsl h="0" s="12549" l="25098"/>
                                      </p:by>
                                    </p:animClr>
                                    <p:set>
                                      <p:cBhvr>
                                        <p:cTn id="104" dur="500" fill="hold"/>
                                        <p:tgtEl>
                                          <p:spTgt spid="49"/>
                                        </p:tgtEl>
                                        <p:attrNameLst>
                                          <p:attrName>fill.type</p:attrName>
                                        </p:attrNameLst>
                                      </p:cBhvr>
                                      <p:to>
                                        <p:strVal val="solid"/>
                                      </p:to>
                                    </p:set>
                                  </p:childTnLst>
                                </p:cTn>
                              </p:par>
                              <p:par>
                                <p:cTn id="105" presetID="18" presetClass="emph" presetSubtype="0" repeatCount="indefinite" fill="hold" grpId="0" nodeType="withEffect">
                                  <p:stCondLst>
                                    <p:cond delay="0"/>
                                  </p:stCondLst>
                                  <p:endCondLst>
                                    <p:cond evt="onNext" delay="0">
                                      <p:tgtEl>
                                        <p:sldTgt/>
                                      </p:tgtEl>
                                    </p:cond>
                                  </p:endCondLst>
                                  <p:iterate type="lt">
                                    <p:tmPct val="4000"/>
                                  </p:iterate>
                                  <p:childTnLst>
                                    <p:set>
                                      <p:cBhvr override="childStyle">
                                        <p:cTn id="106" dur="1000" fill="hold"/>
                                        <p:tgtEl>
                                          <p:spTgt spid="50"/>
                                        </p:tgtEl>
                                        <p:attrNameLst>
                                          <p:attrName>style.textDecorationUnderline</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18" presetClass="emph" presetSubtype="0" repeatCount="indefinite" fill="hold" grpId="0" nodeType="clickEffect">
                                  <p:stCondLst>
                                    <p:cond delay="0"/>
                                  </p:stCondLst>
                                  <p:endCondLst>
                                    <p:cond evt="onNext" delay="0">
                                      <p:tgtEl>
                                        <p:sldTgt/>
                                      </p:tgtEl>
                                    </p:cond>
                                  </p:endCondLst>
                                  <p:iterate type="lt">
                                    <p:tmPct val="4000"/>
                                  </p:iterate>
                                  <p:childTnLst>
                                    <p:set>
                                      <p:cBhvr override="childStyle">
                                        <p:cTn id="110" dur="1000" fill="hold"/>
                                        <p:tgtEl>
                                          <p:spTgt spid="51"/>
                                        </p:tgtEl>
                                        <p:attrNameLst>
                                          <p:attrName>style.textDecorationUnderline</p:attrName>
                                        </p:attrNameLst>
                                      </p:cBhvr>
                                      <p:to>
                                        <p:strVal val="true"/>
                                      </p:to>
                                    </p:set>
                                  </p:childTnLst>
                                </p:cTn>
                              </p:par>
                              <p:par>
                                <p:cTn id="11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12" dur="1000" fill="hold"/>
                                        <p:tgtEl>
                                          <p:spTgt spid="10"/>
                                        </p:tgtEl>
                                        <p:attrNameLst>
                                          <p:attrName>style.color</p:attrName>
                                        </p:attrNameLst>
                                      </p:cBhvr>
                                      <p:by>
                                        <p:hsl h="0" s="12549" l="25098"/>
                                      </p:by>
                                    </p:animClr>
                                    <p:animClr clrSpc="hsl" dir="cw">
                                      <p:cBhvr>
                                        <p:cTn id="113" dur="1000" fill="hold"/>
                                        <p:tgtEl>
                                          <p:spTgt spid="10"/>
                                        </p:tgtEl>
                                        <p:attrNameLst>
                                          <p:attrName>fillcolor</p:attrName>
                                        </p:attrNameLst>
                                      </p:cBhvr>
                                      <p:by>
                                        <p:hsl h="0" s="12549" l="25098"/>
                                      </p:by>
                                    </p:animClr>
                                    <p:animClr clrSpc="hsl" dir="cw">
                                      <p:cBhvr>
                                        <p:cTn id="114" dur="1000" fill="hold"/>
                                        <p:tgtEl>
                                          <p:spTgt spid="10"/>
                                        </p:tgtEl>
                                        <p:attrNameLst>
                                          <p:attrName>stroke.color</p:attrName>
                                        </p:attrNameLst>
                                      </p:cBhvr>
                                      <p:by>
                                        <p:hsl h="0" s="12549" l="25098"/>
                                      </p:by>
                                    </p:animClr>
                                    <p:set>
                                      <p:cBhvr>
                                        <p:cTn id="115" dur="1000" fill="hold"/>
                                        <p:tgtEl>
                                          <p:spTgt spid="10"/>
                                        </p:tgtEl>
                                        <p:attrNameLst>
                                          <p:attrName>fill.type</p:attrName>
                                        </p:attrNameLst>
                                      </p:cBhvr>
                                      <p:to>
                                        <p:strVal val="solid"/>
                                      </p:to>
                                    </p:set>
                                  </p:childTnLst>
                                </p:cTn>
                              </p:par>
                              <p:par>
                                <p:cTn id="11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17" dur="1000" fill="hold"/>
                                        <p:tgtEl>
                                          <p:spTgt spid="12"/>
                                        </p:tgtEl>
                                        <p:attrNameLst>
                                          <p:attrName>style.color</p:attrName>
                                        </p:attrNameLst>
                                      </p:cBhvr>
                                      <p:by>
                                        <p:hsl h="0" s="12549" l="25098"/>
                                      </p:by>
                                    </p:animClr>
                                    <p:animClr clrSpc="hsl" dir="cw">
                                      <p:cBhvr>
                                        <p:cTn id="118" dur="1000" fill="hold"/>
                                        <p:tgtEl>
                                          <p:spTgt spid="12"/>
                                        </p:tgtEl>
                                        <p:attrNameLst>
                                          <p:attrName>fillcolor</p:attrName>
                                        </p:attrNameLst>
                                      </p:cBhvr>
                                      <p:by>
                                        <p:hsl h="0" s="12549" l="25098"/>
                                      </p:by>
                                    </p:animClr>
                                    <p:animClr clrSpc="hsl" dir="cw">
                                      <p:cBhvr>
                                        <p:cTn id="119" dur="1000" fill="hold"/>
                                        <p:tgtEl>
                                          <p:spTgt spid="12"/>
                                        </p:tgtEl>
                                        <p:attrNameLst>
                                          <p:attrName>stroke.color</p:attrName>
                                        </p:attrNameLst>
                                      </p:cBhvr>
                                      <p:by>
                                        <p:hsl h="0" s="12549" l="25098"/>
                                      </p:by>
                                    </p:animClr>
                                    <p:set>
                                      <p:cBhvr>
                                        <p:cTn id="120" dur="1000" fill="hold"/>
                                        <p:tgtEl>
                                          <p:spTgt spid="12"/>
                                        </p:tgtEl>
                                        <p:attrNameLst>
                                          <p:attrName>fill.type</p:attrName>
                                        </p:attrNameLst>
                                      </p:cBhvr>
                                      <p:to>
                                        <p:strVal val="solid"/>
                                      </p:to>
                                    </p:set>
                                  </p:childTnLst>
                                </p:cTn>
                              </p:par>
                              <p:par>
                                <p:cTn id="12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22" dur="1000" fill="hold"/>
                                        <p:tgtEl>
                                          <p:spTgt spid="14"/>
                                        </p:tgtEl>
                                        <p:attrNameLst>
                                          <p:attrName>style.color</p:attrName>
                                        </p:attrNameLst>
                                      </p:cBhvr>
                                      <p:by>
                                        <p:hsl h="0" s="12549" l="25098"/>
                                      </p:by>
                                    </p:animClr>
                                    <p:animClr clrSpc="hsl" dir="cw">
                                      <p:cBhvr>
                                        <p:cTn id="123" dur="1000" fill="hold"/>
                                        <p:tgtEl>
                                          <p:spTgt spid="14"/>
                                        </p:tgtEl>
                                        <p:attrNameLst>
                                          <p:attrName>fillcolor</p:attrName>
                                        </p:attrNameLst>
                                      </p:cBhvr>
                                      <p:by>
                                        <p:hsl h="0" s="12549" l="25098"/>
                                      </p:by>
                                    </p:animClr>
                                    <p:animClr clrSpc="hsl" dir="cw">
                                      <p:cBhvr>
                                        <p:cTn id="124" dur="1000" fill="hold"/>
                                        <p:tgtEl>
                                          <p:spTgt spid="14"/>
                                        </p:tgtEl>
                                        <p:attrNameLst>
                                          <p:attrName>stroke.color</p:attrName>
                                        </p:attrNameLst>
                                      </p:cBhvr>
                                      <p:by>
                                        <p:hsl h="0" s="12549" l="25098"/>
                                      </p:by>
                                    </p:animClr>
                                    <p:set>
                                      <p:cBhvr>
                                        <p:cTn id="125" dur="1000" fill="hold"/>
                                        <p:tgtEl>
                                          <p:spTgt spid="14"/>
                                        </p:tgtEl>
                                        <p:attrNameLst>
                                          <p:attrName>fill.type</p:attrName>
                                        </p:attrNameLst>
                                      </p:cBhvr>
                                      <p:to>
                                        <p:strVal val="solid"/>
                                      </p:to>
                                    </p:set>
                                  </p:childTnLst>
                                </p:cTn>
                              </p:par>
                              <p:par>
                                <p:cTn id="12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27" dur="1000" fill="hold"/>
                                        <p:tgtEl>
                                          <p:spTgt spid="15"/>
                                        </p:tgtEl>
                                        <p:attrNameLst>
                                          <p:attrName>style.color</p:attrName>
                                        </p:attrNameLst>
                                      </p:cBhvr>
                                      <p:by>
                                        <p:hsl h="0" s="12549" l="25098"/>
                                      </p:by>
                                    </p:animClr>
                                    <p:animClr clrSpc="hsl" dir="cw">
                                      <p:cBhvr>
                                        <p:cTn id="128" dur="1000" fill="hold"/>
                                        <p:tgtEl>
                                          <p:spTgt spid="15"/>
                                        </p:tgtEl>
                                        <p:attrNameLst>
                                          <p:attrName>fillcolor</p:attrName>
                                        </p:attrNameLst>
                                      </p:cBhvr>
                                      <p:by>
                                        <p:hsl h="0" s="12549" l="25098"/>
                                      </p:by>
                                    </p:animClr>
                                    <p:animClr clrSpc="hsl" dir="cw">
                                      <p:cBhvr>
                                        <p:cTn id="129" dur="1000" fill="hold"/>
                                        <p:tgtEl>
                                          <p:spTgt spid="15"/>
                                        </p:tgtEl>
                                        <p:attrNameLst>
                                          <p:attrName>stroke.color</p:attrName>
                                        </p:attrNameLst>
                                      </p:cBhvr>
                                      <p:by>
                                        <p:hsl h="0" s="12549" l="25098"/>
                                      </p:by>
                                    </p:animClr>
                                    <p:set>
                                      <p:cBhvr>
                                        <p:cTn id="130" dur="1000" fill="hold"/>
                                        <p:tgtEl>
                                          <p:spTgt spid="15"/>
                                        </p:tgtEl>
                                        <p:attrNameLst>
                                          <p:attrName>fill.type</p:attrName>
                                        </p:attrNameLst>
                                      </p:cBhvr>
                                      <p:to>
                                        <p:strVal val="solid"/>
                                      </p:to>
                                    </p:set>
                                  </p:childTnLst>
                                </p:cTn>
                              </p:par>
                              <p:par>
                                <p:cTn id="13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32" dur="1000" fill="hold"/>
                                        <p:tgtEl>
                                          <p:spTgt spid="16"/>
                                        </p:tgtEl>
                                        <p:attrNameLst>
                                          <p:attrName>style.color</p:attrName>
                                        </p:attrNameLst>
                                      </p:cBhvr>
                                      <p:by>
                                        <p:hsl h="0" s="12549" l="25098"/>
                                      </p:by>
                                    </p:animClr>
                                    <p:animClr clrSpc="hsl" dir="cw">
                                      <p:cBhvr>
                                        <p:cTn id="133" dur="1000" fill="hold"/>
                                        <p:tgtEl>
                                          <p:spTgt spid="16"/>
                                        </p:tgtEl>
                                        <p:attrNameLst>
                                          <p:attrName>fillcolor</p:attrName>
                                        </p:attrNameLst>
                                      </p:cBhvr>
                                      <p:by>
                                        <p:hsl h="0" s="12549" l="25098"/>
                                      </p:by>
                                    </p:animClr>
                                    <p:animClr clrSpc="hsl" dir="cw">
                                      <p:cBhvr>
                                        <p:cTn id="134" dur="1000" fill="hold"/>
                                        <p:tgtEl>
                                          <p:spTgt spid="16"/>
                                        </p:tgtEl>
                                        <p:attrNameLst>
                                          <p:attrName>stroke.color</p:attrName>
                                        </p:attrNameLst>
                                      </p:cBhvr>
                                      <p:by>
                                        <p:hsl h="0" s="12549" l="25098"/>
                                      </p:by>
                                    </p:animClr>
                                    <p:set>
                                      <p:cBhvr>
                                        <p:cTn id="135" dur="1000" fill="hold"/>
                                        <p:tgtEl>
                                          <p:spTgt spid="16"/>
                                        </p:tgtEl>
                                        <p:attrNameLst>
                                          <p:attrName>fill.type</p:attrName>
                                        </p:attrNameLst>
                                      </p:cBhvr>
                                      <p:to>
                                        <p:strVal val="solid"/>
                                      </p:to>
                                    </p:set>
                                  </p:childTnLst>
                                </p:cTn>
                              </p:par>
                              <p:par>
                                <p:cTn id="13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37" dur="1000" fill="hold"/>
                                        <p:tgtEl>
                                          <p:spTgt spid="18"/>
                                        </p:tgtEl>
                                        <p:attrNameLst>
                                          <p:attrName>style.color</p:attrName>
                                        </p:attrNameLst>
                                      </p:cBhvr>
                                      <p:by>
                                        <p:hsl h="0" s="12549" l="25098"/>
                                      </p:by>
                                    </p:animClr>
                                    <p:animClr clrSpc="hsl" dir="cw">
                                      <p:cBhvr>
                                        <p:cTn id="138" dur="1000" fill="hold"/>
                                        <p:tgtEl>
                                          <p:spTgt spid="18"/>
                                        </p:tgtEl>
                                        <p:attrNameLst>
                                          <p:attrName>fillcolor</p:attrName>
                                        </p:attrNameLst>
                                      </p:cBhvr>
                                      <p:by>
                                        <p:hsl h="0" s="12549" l="25098"/>
                                      </p:by>
                                    </p:animClr>
                                    <p:animClr clrSpc="hsl" dir="cw">
                                      <p:cBhvr>
                                        <p:cTn id="139" dur="1000" fill="hold"/>
                                        <p:tgtEl>
                                          <p:spTgt spid="18"/>
                                        </p:tgtEl>
                                        <p:attrNameLst>
                                          <p:attrName>stroke.color</p:attrName>
                                        </p:attrNameLst>
                                      </p:cBhvr>
                                      <p:by>
                                        <p:hsl h="0" s="12549" l="25098"/>
                                      </p:by>
                                    </p:animClr>
                                    <p:set>
                                      <p:cBhvr>
                                        <p:cTn id="140" dur="1000" fill="hold"/>
                                        <p:tgtEl>
                                          <p:spTgt spid="18"/>
                                        </p:tgtEl>
                                        <p:attrNameLst>
                                          <p:attrName>fill.type</p:attrName>
                                        </p:attrNameLst>
                                      </p:cBhvr>
                                      <p:to>
                                        <p:strVal val="solid"/>
                                      </p:to>
                                    </p:set>
                                  </p:childTnLst>
                                </p:cTn>
                              </p:par>
                              <p:par>
                                <p:cTn id="14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42" dur="1000" fill="hold"/>
                                        <p:tgtEl>
                                          <p:spTgt spid="19"/>
                                        </p:tgtEl>
                                        <p:attrNameLst>
                                          <p:attrName>style.color</p:attrName>
                                        </p:attrNameLst>
                                      </p:cBhvr>
                                      <p:by>
                                        <p:hsl h="0" s="12549" l="25098"/>
                                      </p:by>
                                    </p:animClr>
                                    <p:animClr clrSpc="hsl" dir="cw">
                                      <p:cBhvr>
                                        <p:cTn id="143" dur="1000" fill="hold"/>
                                        <p:tgtEl>
                                          <p:spTgt spid="19"/>
                                        </p:tgtEl>
                                        <p:attrNameLst>
                                          <p:attrName>fillcolor</p:attrName>
                                        </p:attrNameLst>
                                      </p:cBhvr>
                                      <p:by>
                                        <p:hsl h="0" s="12549" l="25098"/>
                                      </p:by>
                                    </p:animClr>
                                    <p:animClr clrSpc="hsl" dir="cw">
                                      <p:cBhvr>
                                        <p:cTn id="144" dur="1000" fill="hold"/>
                                        <p:tgtEl>
                                          <p:spTgt spid="19"/>
                                        </p:tgtEl>
                                        <p:attrNameLst>
                                          <p:attrName>stroke.color</p:attrName>
                                        </p:attrNameLst>
                                      </p:cBhvr>
                                      <p:by>
                                        <p:hsl h="0" s="12549" l="25098"/>
                                      </p:by>
                                    </p:animClr>
                                    <p:set>
                                      <p:cBhvr>
                                        <p:cTn id="145" dur="1000" fill="hold"/>
                                        <p:tgtEl>
                                          <p:spTgt spid="19"/>
                                        </p:tgtEl>
                                        <p:attrNameLst>
                                          <p:attrName>fill.type</p:attrName>
                                        </p:attrNameLst>
                                      </p:cBhvr>
                                      <p:to>
                                        <p:strVal val="solid"/>
                                      </p:to>
                                    </p:set>
                                  </p:childTnLst>
                                </p:cTn>
                              </p:par>
                              <p:par>
                                <p:cTn id="14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47" dur="1000" fill="hold"/>
                                        <p:tgtEl>
                                          <p:spTgt spid="20"/>
                                        </p:tgtEl>
                                        <p:attrNameLst>
                                          <p:attrName>style.color</p:attrName>
                                        </p:attrNameLst>
                                      </p:cBhvr>
                                      <p:by>
                                        <p:hsl h="0" s="12549" l="25098"/>
                                      </p:by>
                                    </p:animClr>
                                    <p:animClr clrSpc="hsl" dir="cw">
                                      <p:cBhvr>
                                        <p:cTn id="148" dur="1000" fill="hold"/>
                                        <p:tgtEl>
                                          <p:spTgt spid="20"/>
                                        </p:tgtEl>
                                        <p:attrNameLst>
                                          <p:attrName>fillcolor</p:attrName>
                                        </p:attrNameLst>
                                      </p:cBhvr>
                                      <p:by>
                                        <p:hsl h="0" s="12549" l="25098"/>
                                      </p:by>
                                    </p:animClr>
                                    <p:animClr clrSpc="hsl" dir="cw">
                                      <p:cBhvr>
                                        <p:cTn id="149" dur="1000" fill="hold"/>
                                        <p:tgtEl>
                                          <p:spTgt spid="20"/>
                                        </p:tgtEl>
                                        <p:attrNameLst>
                                          <p:attrName>stroke.color</p:attrName>
                                        </p:attrNameLst>
                                      </p:cBhvr>
                                      <p:by>
                                        <p:hsl h="0" s="12549" l="25098"/>
                                      </p:by>
                                    </p:animClr>
                                    <p:set>
                                      <p:cBhvr>
                                        <p:cTn id="150" dur="1000" fill="hold"/>
                                        <p:tgtEl>
                                          <p:spTgt spid="20"/>
                                        </p:tgtEl>
                                        <p:attrNameLst>
                                          <p:attrName>fill.type</p:attrName>
                                        </p:attrNameLst>
                                      </p:cBhvr>
                                      <p:to>
                                        <p:strVal val="solid"/>
                                      </p:to>
                                    </p:set>
                                  </p:childTnLst>
                                </p:cTn>
                              </p:par>
                              <p:par>
                                <p:cTn id="15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52" dur="1000" fill="hold"/>
                                        <p:tgtEl>
                                          <p:spTgt spid="21"/>
                                        </p:tgtEl>
                                        <p:attrNameLst>
                                          <p:attrName>style.color</p:attrName>
                                        </p:attrNameLst>
                                      </p:cBhvr>
                                      <p:by>
                                        <p:hsl h="0" s="12549" l="25098"/>
                                      </p:by>
                                    </p:animClr>
                                    <p:animClr clrSpc="hsl" dir="cw">
                                      <p:cBhvr>
                                        <p:cTn id="153" dur="1000" fill="hold"/>
                                        <p:tgtEl>
                                          <p:spTgt spid="21"/>
                                        </p:tgtEl>
                                        <p:attrNameLst>
                                          <p:attrName>fillcolor</p:attrName>
                                        </p:attrNameLst>
                                      </p:cBhvr>
                                      <p:by>
                                        <p:hsl h="0" s="12549" l="25098"/>
                                      </p:by>
                                    </p:animClr>
                                    <p:animClr clrSpc="hsl" dir="cw">
                                      <p:cBhvr>
                                        <p:cTn id="154" dur="1000" fill="hold"/>
                                        <p:tgtEl>
                                          <p:spTgt spid="21"/>
                                        </p:tgtEl>
                                        <p:attrNameLst>
                                          <p:attrName>stroke.color</p:attrName>
                                        </p:attrNameLst>
                                      </p:cBhvr>
                                      <p:by>
                                        <p:hsl h="0" s="12549" l="25098"/>
                                      </p:by>
                                    </p:animClr>
                                    <p:set>
                                      <p:cBhvr>
                                        <p:cTn id="155" dur="1000" fill="hold"/>
                                        <p:tgtEl>
                                          <p:spTgt spid="21"/>
                                        </p:tgtEl>
                                        <p:attrNameLst>
                                          <p:attrName>fill.type</p:attrName>
                                        </p:attrNameLst>
                                      </p:cBhvr>
                                      <p:to>
                                        <p:strVal val="solid"/>
                                      </p:to>
                                    </p:set>
                                  </p:childTnLst>
                                </p:cTn>
                              </p:par>
                              <p:par>
                                <p:cTn id="15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57" dur="1000" fill="hold"/>
                                        <p:tgtEl>
                                          <p:spTgt spid="22"/>
                                        </p:tgtEl>
                                        <p:attrNameLst>
                                          <p:attrName>style.color</p:attrName>
                                        </p:attrNameLst>
                                      </p:cBhvr>
                                      <p:by>
                                        <p:hsl h="0" s="12549" l="25098"/>
                                      </p:by>
                                    </p:animClr>
                                    <p:animClr clrSpc="hsl" dir="cw">
                                      <p:cBhvr>
                                        <p:cTn id="158" dur="1000" fill="hold"/>
                                        <p:tgtEl>
                                          <p:spTgt spid="22"/>
                                        </p:tgtEl>
                                        <p:attrNameLst>
                                          <p:attrName>fillcolor</p:attrName>
                                        </p:attrNameLst>
                                      </p:cBhvr>
                                      <p:by>
                                        <p:hsl h="0" s="12549" l="25098"/>
                                      </p:by>
                                    </p:animClr>
                                    <p:animClr clrSpc="hsl" dir="cw">
                                      <p:cBhvr>
                                        <p:cTn id="159" dur="1000" fill="hold"/>
                                        <p:tgtEl>
                                          <p:spTgt spid="22"/>
                                        </p:tgtEl>
                                        <p:attrNameLst>
                                          <p:attrName>stroke.color</p:attrName>
                                        </p:attrNameLst>
                                      </p:cBhvr>
                                      <p:by>
                                        <p:hsl h="0" s="12549" l="25098"/>
                                      </p:by>
                                    </p:animClr>
                                    <p:set>
                                      <p:cBhvr>
                                        <p:cTn id="160" dur="1000" fill="hold"/>
                                        <p:tgtEl>
                                          <p:spTgt spid="22"/>
                                        </p:tgtEl>
                                        <p:attrNameLst>
                                          <p:attrName>fill.type</p:attrName>
                                        </p:attrNameLst>
                                      </p:cBhvr>
                                      <p:to>
                                        <p:strVal val="solid"/>
                                      </p:to>
                                    </p:set>
                                  </p:childTnLst>
                                </p:cTn>
                              </p:par>
                              <p:par>
                                <p:cTn id="16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62" dur="1000" fill="hold"/>
                                        <p:tgtEl>
                                          <p:spTgt spid="23"/>
                                        </p:tgtEl>
                                        <p:attrNameLst>
                                          <p:attrName>style.color</p:attrName>
                                        </p:attrNameLst>
                                      </p:cBhvr>
                                      <p:by>
                                        <p:hsl h="0" s="12549" l="25098"/>
                                      </p:by>
                                    </p:animClr>
                                    <p:animClr clrSpc="hsl" dir="cw">
                                      <p:cBhvr>
                                        <p:cTn id="163" dur="1000" fill="hold"/>
                                        <p:tgtEl>
                                          <p:spTgt spid="23"/>
                                        </p:tgtEl>
                                        <p:attrNameLst>
                                          <p:attrName>fillcolor</p:attrName>
                                        </p:attrNameLst>
                                      </p:cBhvr>
                                      <p:by>
                                        <p:hsl h="0" s="12549" l="25098"/>
                                      </p:by>
                                    </p:animClr>
                                    <p:animClr clrSpc="hsl" dir="cw">
                                      <p:cBhvr>
                                        <p:cTn id="164" dur="1000" fill="hold"/>
                                        <p:tgtEl>
                                          <p:spTgt spid="23"/>
                                        </p:tgtEl>
                                        <p:attrNameLst>
                                          <p:attrName>stroke.color</p:attrName>
                                        </p:attrNameLst>
                                      </p:cBhvr>
                                      <p:by>
                                        <p:hsl h="0" s="12549" l="25098"/>
                                      </p:by>
                                    </p:animClr>
                                    <p:set>
                                      <p:cBhvr>
                                        <p:cTn id="165" dur="1000" fill="hold"/>
                                        <p:tgtEl>
                                          <p:spTgt spid="23"/>
                                        </p:tgtEl>
                                        <p:attrNameLst>
                                          <p:attrName>fill.type</p:attrName>
                                        </p:attrNameLst>
                                      </p:cBhvr>
                                      <p:to>
                                        <p:strVal val="solid"/>
                                      </p:to>
                                    </p:set>
                                  </p:childTnLst>
                                </p:cTn>
                              </p:par>
                              <p:par>
                                <p:cTn id="16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67" dur="1000" fill="hold"/>
                                        <p:tgtEl>
                                          <p:spTgt spid="24"/>
                                        </p:tgtEl>
                                        <p:attrNameLst>
                                          <p:attrName>style.color</p:attrName>
                                        </p:attrNameLst>
                                      </p:cBhvr>
                                      <p:by>
                                        <p:hsl h="0" s="12549" l="25098"/>
                                      </p:by>
                                    </p:animClr>
                                    <p:animClr clrSpc="hsl" dir="cw">
                                      <p:cBhvr>
                                        <p:cTn id="168" dur="1000" fill="hold"/>
                                        <p:tgtEl>
                                          <p:spTgt spid="24"/>
                                        </p:tgtEl>
                                        <p:attrNameLst>
                                          <p:attrName>fillcolor</p:attrName>
                                        </p:attrNameLst>
                                      </p:cBhvr>
                                      <p:by>
                                        <p:hsl h="0" s="12549" l="25098"/>
                                      </p:by>
                                    </p:animClr>
                                    <p:animClr clrSpc="hsl" dir="cw">
                                      <p:cBhvr>
                                        <p:cTn id="169" dur="1000" fill="hold"/>
                                        <p:tgtEl>
                                          <p:spTgt spid="24"/>
                                        </p:tgtEl>
                                        <p:attrNameLst>
                                          <p:attrName>stroke.color</p:attrName>
                                        </p:attrNameLst>
                                      </p:cBhvr>
                                      <p:by>
                                        <p:hsl h="0" s="12549" l="25098"/>
                                      </p:by>
                                    </p:animClr>
                                    <p:set>
                                      <p:cBhvr>
                                        <p:cTn id="170" dur="1000" fill="hold"/>
                                        <p:tgtEl>
                                          <p:spTgt spid="24"/>
                                        </p:tgtEl>
                                        <p:attrNameLst>
                                          <p:attrName>fill.type</p:attrName>
                                        </p:attrNameLst>
                                      </p:cBhvr>
                                      <p:to>
                                        <p:strVal val="solid"/>
                                      </p:to>
                                    </p:set>
                                  </p:childTnLst>
                                </p:cTn>
                              </p:par>
                              <p:par>
                                <p:cTn id="17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72" dur="1000" fill="hold"/>
                                        <p:tgtEl>
                                          <p:spTgt spid="25"/>
                                        </p:tgtEl>
                                        <p:attrNameLst>
                                          <p:attrName>style.color</p:attrName>
                                        </p:attrNameLst>
                                      </p:cBhvr>
                                      <p:by>
                                        <p:hsl h="0" s="12549" l="25098"/>
                                      </p:by>
                                    </p:animClr>
                                    <p:animClr clrSpc="hsl" dir="cw">
                                      <p:cBhvr>
                                        <p:cTn id="173" dur="1000" fill="hold"/>
                                        <p:tgtEl>
                                          <p:spTgt spid="25"/>
                                        </p:tgtEl>
                                        <p:attrNameLst>
                                          <p:attrName>fillcolor</p:attrName>
                                        </p:attrNameLst>
                                      </p:cBhvr>
                                      <p:by>
                                        <p:hsl h="0" s="12549" l="25098"/>
                                      </p:by>
                                    </p:animClr>
                                    <p:animClr clrSpc="hsl" dir="cw">
                                      <p:cBhvr>
                                        <p:cTn id="174" dur="1000" fill="hold"/>
                                        <p:tgtEl>
                                          <p:spTgt spid="25"/>
                                        </p:tgtEl>
                                        <p:attrNameLst>
                                          <p:attrName>stroke.color</p:attrName>
                                        </p:attrNameLst>
                                      </p:cBhvr>
                                      <p:by>
                                        <p:hsl h="0" s="12549" l="25098"/>
                                      </p:by>
                                    </p:animClr>
                                    <p:set>
                                      <p:cBhvr>
                                        <p:cTn id="175" dur="1000" fill="hold"/>
                                        <p:tgtEl>
                                          <p:spTgt spid="25"/>
                                        </p:tgtEl>
                                        <p:attrNameLst>
                                          <p:attrName>fill.type</p:attrName>
                                        </p:attrNameLst>
                                      </p:cBhvr>
                                      <p:to>
                                        <p:strVal val="solid"/>
                                      </p:to>
                                    </p:set>
                                  </p:childTnLst>
                                </p:cTn>
                              </p:par>
                              <p:par>
                                <p:cTn id="17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77" dur="1000" fill="hold"/>
                                        <p:tgtEl>
                                          <p:spTgt spid="26"/>
                                        </p:tgtEl>
                                        <p:attrNameLst>
                                          <p:attrName>style.color</p:attrName>
                                        </p:attrNameLst>
                                      </p:cBhvr>
                                      <p:by>
                                        <p:hsl h="0" s="12549" l="25098"/>
                                      </p:by>
                                    </p:animClr>
                                    <p:animClr clrSpc="hsl" dir="cw">
                                      <p:cBhvr>
                                        <p:cTn id="178" dur="1000" fill="hold"/>
                                        <p:tgtEl>
                                          <p:spTgt spid="26"/>
                                        </p:tgtEl>
                                        <p:attrNameLst>
                                          <p:attrName>fillcolor</p:attrName>
                                        </p:attrNameLst>
                                      </p:cBhvr>
                                      <p:by>
                                        <p:hsl h="0" s="12549" l="25098"/>
                                      </p:by>
                                    </p:animClr>
                                    <p:animClr clrSpc="hsl" dir="cw">
                                      <p:cBhvr>
                                        <p:cTn id="179" dur="1000" fill="hold"/>
                                        <p:tgtEl>
                                          <p:spTgt spid="26"/>
                                        </p:tgtEl>
                                        <p:attrNameLst>
                                          <p:attrName>stroke.color</p:attrName>
                                        </p:attrNameLst>
                                      </p:cBhvr>
                                      <p:by>
                                        <p:hsl h="0" s="12549" l="25098"/>
                                      </p:by>
                                    </p:animClr>
                                    <p:set>
                                      <p:cBhvr>
                                        <p:cTn id="180" dur="1000" fill="hold"/>
                                        <p:tgtEl>
                                          <p:spTgt spid="26"/>
                                        </p:tgtEl>
                                        <p:attrNameLst>
                                          <p:attrName>fill.type</p:attrName>
                                        </p:attrNameLst>
                                      </p:cBhvr>
                                      <p:to>
                                        <p:strVal val="solid"/>
                                      </p:to>
                                    </p:set>
                                  </p:childTnLst>
                                </p:cTn>
                              </p:par>
                              <p:par>
                                <p:cTn id="18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82" dur="1000" fill="hold"/>
                                        <p:tgtEl>
                                          <p:spTgt spid="27"/>
                                        </p:tgtEl>
                                        <p:attrNameLst>
                                          <p:attrName>style.color</p:attrName>
                                        </p:attrNameLst>
                                      </p:cBhvr>
                                      <p:by>
                                        <p:hsl h="0" s="12549" l="25098"/>
                                      </p:by>
                                    </p:animClr>
                                    <p:animClr clrSpc="hsl" dir="cw">
                                      <p:cBhvr>
                                        <p:cTn id="183" dur="1000" fill="hold"/>
                                        <p:tgtEl>
                                          <p:spTgt spid="27"/>
                                        </p:tgtEl>
                                        <p:attrNameLst>
                                          <p:attrName>fillcolor</p:attrName>
                                        </p:attrNameLst>
                                      </p:cBhvr>
                                      <p:by>
                                        <p:hsl h="0" s="12549" l="25098"/>
                                      </p:by>
                                    </p:animClr>
                                    <p:animClr clrSpc="hsl" dir="cw">
                                      <p:cBhvr>
                                        <p:cTn id="184" dur="1000" fill="hold"/>
                                        <p:tgtEl>
                                          <p:spTgt spid="27"/>
                                        </p:tgtEl>
                                        <p:attrNameLst>
                                          <p:attrName>stroke.color</p:attrName>
                                        </p:attrNameLst>
                                      </p:cBhvr>
                                      <p:by>
                                        <p:hsl h="0" s="12549" l="25098"/>
                                      </p:by>
                                    </p:animClr>
                                    <p:set>
                                      <p:cBhvr>
                                        <p:cTn id="185" dur="1000" fill="hold"/>
                                        <p:tgtEl>
                                          <p:spTgt spid="27"/>
                                        </p:tgtEl>
                                        <p:attrNameLst>
                                          <p:attrName>fill.type</p:attrName>
                                        </p:attrNameLst>
                                      </p:cBhvr>
                                      <p:to>
                                        <p:strVal val="solid"/>
                                      </p:to>
                                    </p:set>
                                  </p:childTnLst>
                                </p:cTn>
                              </p:par>
                              <p:par>
                                <p:cTn id="186"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187" dur="1000" fill="hold"/>
                                        <p:tgtEl>
                                          <p:spTgt spid="28"/>
                                        </p:tgtEl>
                                        <p:attrNameLst>
                                          <p:attrName>style.color</p:attrName>
                                        </p:attrNameLst>
                                      </p:cBhvr>
                                      <p:by>
                                        <p:hsl h="0" s="12549" l="25098"/>
                                      </p:by>
                                    </p:animClr>
                                    <p:animClr clrSpc="hsl" dir="cw">
                                      <p:cBhvr>
                                        <p:cTn id="188" dur="1000" fill="hold"/>
                                        <p:tgtEl>
                                          <p:spTgt spid="28"/>
                                        </p:tgtEl>
                                        <p:attrNameLst>
                                          <p:attrName>fillcolor</p:attrName>
                                        </p:attrNameLst>
                                      </p:cBhvr>
                                      <p:by>
                                        <p:hsl h="0" s="12549" l="25098"/>
                                      </p:by>
                                    </p:animClr>
                                    <p:animClr clrSpc="hsl" dir="cw">
                                      <p:cBhvr>
                                        <p:cTn id="189" dur="1000" fill="hold"/>
                                        <p:tgtEl>
                                          <p:spTgt spid="28"/>
                                        </p:tgtEl>
                                        <p:attrNameLst>
                                          <p:attrName>stroke.color</p:attrName>
                                        </p:attrNameLst>
                                      </p:cBhvr>
                                      <p:by>
                                        <p:hsl h="0" s="12549" l="25098"/>
                                      </p:by>
                                    </p:animClr>
                                    <p:set>
                                      <p:cBhvr>
                                        <p:cTn id="190" dur="10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71A76E-443A-6EB8-7F11-02F932736A6C}"/>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Pentagon 3">
            <a:extLst>
              <a:ext uri="{FF2B5EF4-FFF2-40B4-BE49-F238E27FC236}">
                <a16:creationId xmlns:a16="http://schemas.microsoft.com/office/drawing/2014/main" id="{AE99CDA6-CBB2-43E6-A89F-CFCD51E37445}"/>
              </a:ext>
            </a:extLst>
          </p:cNvPr>
          <p:cNvSpPr/>
          <p:nvPr/>
        </p:nvSpPr>
        <p:spPr>
          <a:xfrm rot="5400000">
            <a:off x="382547" y="739317"/>
            <a:ext cx="1692000" cy="180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48" name="Arrow: Pentagon 47">
            <a:extLst>
              <a:ext uri="{FF2B5EF4-FFF2-40B4-BE49-F238E27FC236}">
                <a16:creationId xmlns:a16="http://schemas.microsoft.com/office/drawing/2014/main" id="{3F587B6B-9FF2-4BE6-BFD5-7CD0B02C37EB}"/>
              </a:ext>
            </a:extLst>
          </p:cNvPr>
          <p:cNvSpPr/>
          <p:nvPr/>
        </p:nvSpPr>
        <p:spPr>
          <a:xfrm rot="5400000">
            <a:off x="2342742" y="739317"/>
            <a:ext cx="1692000" cy="180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49" name="Arrow: Pentagon 48">
            <a:extLst>
              <a:ext uri="{FF2B5EF4-FFF2-40B4-BE49-F238E27FC236}">
                <a16:creationId xmlns:a16="http://schemas.microsoft.com/office/drawing/2014/main" id="{83CA51A3-5161-4CB3-9C50-29EE7CDB08EB}"/>
              </a:ext>
            </a:extLst>
          </p:cNvPr>
          <p:cNvSpPr/>
          <p:nvPr/>
        </p:nvSpPr>
        <p:spPr>
          <a:xfrm rot="5400000">
            <a:off x="4302937" y="739317"/>
            <a:ext cx="1692000" cy="180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2" name="Title 1">
            <a:extLst>
              <a:ext uri="{FF2B5EF4-FFF2-40B4-BE49-F238E27FC236}">
                <a16:creationId xmlns:a16="http://schemas.microsoft.com/office/drawing/2014/main" id="{4D2448A1-0A00-43B4-B178-D652125EC636}"/>
              </a:ext>
            </a:extLst>
          </p:cNvPr>
          <p:cNvSpPr>
            <a:spLocks noGrp="1"/>
          </p:cNvSpPr>
          <p:nvPr>
            <p:ph type="title"/>
          </p:nvPr>
        </p:nvSpPr>
        <p:spPr>
          <a:xfrm>
            <a:off x="324000" y="211574"/>
            <a:ext cx="8496150" cy="415490"/>
          </a:xfrm>
        </p:spPr>
        <p:txBody>
          <a:bodyPr vert="horz" wrap="square" lIns="0" tIns="45715" rIns="91428" bIns="45715" rtlCol="0" anchor="ctr">
            <a:spAutoFit/>
          </a:bodyPr>
          <a:lstStyle/>
          <a:p>
            <a:r>
              <a:rPr lang="en-US" dirty="0"/>
              <a:t>AI-Ready Data Centers: network</a:t>
            </a:r>
            <a:endParaRPr lang="en-IN" dirty="0"/>
          </a:p>
        </p:txBody>
      </p:sp>
      <p:sp>
        <p:nvSpPr>
          <p:cNvPr id="65" name="Arrow: Pentagon 64">
            <a:extLst>
              <a:ext uri="{FF2B5EF4-FFF2-40B4-BE49-F238E27FC236}">
                <a16:creationId xmlns:a16="http://schemas.microsoft.com/office/drawing/2014/main" id="{80D44A66-A288-413F-85A4-C97CD78485F5}"/>
              </a:ext>
            </a:extLst>
          </p:cNvPr>
          <p:cNvSpPr/>
          <p:nvPr/>
        </p:nvSpPr>
        <p:spPr>
          <a:xfrm rot="5400000">
            <a:off x="4302937" y="2537017"/>
            <a:ext cx="1692000" cy="180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71" name="TextBox 70">
            <a:extLst>
              <a:ext uri="{FF2B5EF4-FFF2-40B4-BE49-F238E27FC236}">
                <a16:creationId xmlns:a16="http://schemas.microsoft.com/office/drawing/2014/main" id="{8247537D-5E7D-4D0C-8321-01D3E9E56F9A}"/>
              </a:ext>
            </a:extLst>
          </p:cNvPr>
          <p:cNvSpPr txBox="1"/>
          <p:nvPr/>
        </p:nvSpPr>
        <p:spPr>
          <a:xfrm>
            <a:off x="415118" y="1177627"/>
            <a:ext cx="1512596" cy="261610"/>
          </a:xfrm>
          <a:prstGeom prst="rect">
            <a:avLst/>
          </a:prstGeom>
          <a:noFill/>
        </p:spPr>
        <p:txBody>
          <a:bodyPr wrap="square" lIns="91440" tIns="45720" rIns="91440" bIns="45720" rtlCol="0" anchor="t">
            <a:spAutoFit/>
          </a:bodyPr>
          <a:lstStyle/>
          <a:p>
            <a:pPr defTabSz="685783"/>
            <a:r>
              <a:rPr lang="en-US" sz="1100" b="1">
                <a:solidFill>
                  <a:srgbClr val="BED730"/>
                </a:solidFill>
                <a:latin typeface="Trebuchet MS"/>
                <a:ea typeface="Calibri"/>
                <a:cs typeface="Times New Roman"/>
              </a:rPr>
              <a:t>Multi-tier Network </a:t>
            </a:r>
            <a:endParaRPr lang="en-IN" sz="1100" b="1">
              <a:solidFill>
                <a:srgbClr val="BED730"/>
              </a:solidFill>
              <a:latin typeface="Trebuchet MS"/>
              <a:ea typeface="Calibri"/>
              <a:cs typeface="Times New Roman"/>
            </a:endParaRPr>
          </a:p>
        </p:txBody>
      </p:sp>
      <p:sp>
        <p:nvSpPr>
          <p:cNvPr id="72" name="TextBox 71">
            <a:extLst>
              <a:ext uri="{FF2B5EF4-FFF2-40B4-BE49-F238E27FC236}">
                <a16:creationId xmlns:a16="http://schemas.microsoft.com/office/drawing/2014/main" id="{EE424903-F2C8-4B5F-9814-4BD6475528F6}"/>
              </a:ext>
            </a:extLst>
          </p:cNvPr>
          <p:cNvSpPr txBox="1"/>
          <p:nvPr/>
        </p:nvSpPr>
        <p:spPr>
          <a:xfrm>
            <a:off x="415118" y="1435707"/>
            <a:ext cx="1647360" cy="830997"/>
          </a:xfrm>
          <a:prstGeom prst="rect">
            <a:avLst/>
          </a:prstGeom>
          <a:noFill/>
        </p:spPr>
        <p:txBody>
          <a:bodyPr wrap="square" lIns="91440" tIns="45720" rIns="91440" bIns="45720" rtlCol="0" anchor="t">
            <a:spAutoFit/>
          </a:bodyPr>
          <a:lstStyle/>
          <a:p>
            <a:pPr marL="92075" indent="-92075" defTabSz="685783">
              <a:buFont typeface="Arial" panose="020B0604020202020204" pitchFamily="34" charset="0"/>
              <a:buChar char="•"/>
            </a:pPr>
            <a:r>
              <a:rPr lang="en-IN" sz="800" dirty="0">
                <a:solidFill>
                  <a:prstClr val="white"/>
                </a:solidFill>
                <a:latin typeface="Trebuchet MS"/>
              </a:rPr>
              <a:t>Multi-tier Fiber and Copper for low latency </a:t>
            </a:r>
            <a:r>
              <a:rPr lang="en-IN" sz="800" dirty="0">
                <a:solidFill>
                  <a:srgbClr val="B6CD2E"/>
                </a:solidFill>
                <a:latin typeface="Trebuchet MS"/>
              </a:rPr>
              <a:t>Infini-band</a:t>
            </a:r>
            <a:r>
              <a:rPr lang="en-IN" sz="800" dirty="0">
                <a:solidFill>
                  <a:prstClr val="white"/>
                </a:solidFill>
                <a:latin typeface="Trebuchet MS"/>
              </a:rPr>
              <a:t> like deployment</a:t>
            </a:r>
          </a:p>
          <a:p>
            <a:pPr marL="92075" indent="-92075" defTabSz="685783">
              <a:buFont typeface="Arial" panose="020B0604020202020204" pitchFamily="34" charset="0"/>
              <a:buChar char="•"/>
            </a:pPr>
            <a:r>
              <a:rPr lang="en-IN" sz="800" dirty="0">
                <a:solidFill>
                  <a:prstClr val="white"/>
                </a:solidFill>
                <a:latin typeface="Trebuchet MS"/>
              </a:rPr>
              <a:t>Cluster based rack placement</a:t>
            </a:r>
          </a:p>
          <a:p>
            <a:pPr marL="92075" indent="-92075" defTabSz="685783">
              <a:buFont typeface="Arial" panose="020B0604020202020204" pitchFamily="34" charset="0"/>
              <a:buChar char="•"/>
            </a:pPr>
            <a:r>
              <a:rPr lang="en-IN" sz="800" dirty="0">
                <a:solidFill>
                  <a:prstClr val="white"/>
                </a:solidFill>
                <a:latin typeface="Trebuchet MS"/>
              </a:rPr>
              <a:t>High capacity intra rack and inter rack network</a:t>
            </a:r>
            <a:endParaRPr lang="en-US" dirty="0">
              <a:solidFill>
                <a:prstClr val="white"/>
              </a:solidFill>
              <a:latin typeface="Trebuchet MS"/>
            </a:endParaRPr>
          </a:p>
        </p:txBody>
      </p:sp>
      <p:pic>
        <p:nvPicPr>
          <p:cNvPr id="73" name="Picture 72" descr="Shape&#10;&#10;Description automatically generated with low confidence">
            <a:extLst>
              <a:ext uri="{FF2B5EF4-FFF2-40B4-BE49-F238E27FC236}">
                <a16:creationId xmlns:a16="http://schemas.microsoft.com/office/drawing/2014/main" id="{A40C40D9-EE32-4F2C-9FCA-30F107B5FAEB}"/>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56683" y="891441"/>
            <a:ext cx="288000" cy="288000"/>
          </a:xfrm>
          <a:prstGeom prst="rect">
            <a:avLst/>
          </a:prstGeom>
        </p:spPr>
      </p:pic>
      <p:sp>
        <p:nvSpPr>
          <p:cNvPr id="93" name="TextBox 92">
            <a:extLst>
              <a:ext uri="{FF2B5EF4-FFF2-40B4-BE49-F238E27FC236}">
                <a16:creationId xmlns:a16="http://schemas.microsoft.com/office/drawing/2014/main" id="{8E582710-EE22-4265-854B-346C55B42E97}"/>
              </a:ext>
            </a:extLst>
          </p:cNvPr>
          <p:cNvSpPr txBox="1"/>
          <p:nvPr/>
        </p:nvSpPr>
        <p:spPr>
          <a:xfrm>
            <a:off x="4328678" y="2990176"/>
            <a:ext cx="1734600" cy="600164"/>
          </a:xfrm>
          <a:prstGeom prst="rect">
            <a:avLst/>
          </a:prstGeom>
          <a:noFill/>
        </p:spPr>
        <p:txBody>
          <a:bodyPr wrap="square" rtlCol="0">
            <a:spAutoFit/>
          </a:bodyPr>
          <a:lstStyle/>
          <a:p>
            <a:pPr defTabSz="685783"/>
            <a:r>
              <a:rPr lang="en-US" sz="1100" b="1">
                <a:solidFill>
                  <a:srgbClr val="BED730"/>
                </a:solidFill>
                <a:latin typeface="Trebuchet MS"/>
                <a:ea typeface="Calibri" panose="020F0502020204030204" pitchFamily="34" charset="0"/>
                <a:cs typeface="Times New Roman" panose="02020603050405020304" pitchFamily="18" charset="0"/>
              </a:rPr>
              <a:t>Access to Clouds Internet Exchanges &amp; Cable Landing stations</a:t>
            </a:r>
            <a:endParaRPr lang="en-IN" sz="1100" b="1">
              <a:solidFill>
                <a:srgbClr val="BED730"/>
              </a:solidFill>
              <a:latin typeface="Trebuchet MS"/>
            </a:endParaRPr>
          </a:p>
        </p:txBody>
      </p:sp>
      <p:pic>
        <p:nvPicPr>
          <p:cNvPr id="41" name="Picture 40">
            <a:extLst>
              <a:ext uri="{FF2B5EF4-FFF2-40B4-BE49-F238E27FC236}">
                <a16:creationId xmlns:a16="http://schemas.microsoft.com/office/drawing/2014/main" id="{22B014FE-BDFA-43E5-946A-7CB370D8C45C}"/>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370243" y="2693728"/>
            <a:ext cx="288000" cy="288000"/>
          </a:xfrm>
          <a:prstGeom prst="rect">
            <a:avLst/>
          </a:prstGeom>
        </p:spPr>
      </p:pic>
      <p:sp>
        <p:nvSpPr>
          <p:cNvPr id="42" name="Arrow: Pentagon 41">
            <a:extLst>
              <a:ext uri="{FF2B5EF4-FFF2-40B4-BE49-F238E27FC236}">
                <a16:creationId xmlns:a16="http://schemas.microsoft.com/office/drawing/2014/main" id="{0CF8FCCF-CFF4-4D8C-AAC5-B71F5557A2AE}"/>
              </a:ext>
            </a:extLst>
          </p:cNvPr>
          <p:cNvSpPr/>
          <p:nvPr/>
        </p:nvSpPr>
        <p:spPr>
          <a:xfrm rot="5400000">
            <a:off x="378256" y="2537017"/>
            <a:ext cx="1692000" cy="1800000"/>
          </a:xfrm>
          <a:prstGeom prst="homePlate">
            <a:avLst>
              <a:gd name="adj" fmla="val 16703"/>
            </a:avLst>
          </a:prstGeom>
          <a:solidFill>
            <a:srgbClr val="10253F">
              <a:alpha val="50196"/>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50" name="TextBox 49">
            <a:extLst>
              <a:ext uri="{FF2B5EF4-FFF2-40B4-BE49-F238E27FC236}">
                <a16:creationId xmlns:a16="http://schemas.microsoft.com/office/drawing/2014/main" id="{95C7293A-D5A6-4EFA-B6EB-9F358F237E75}"/>
              </a:ext>
            </a:extLst>
          </p:cNvPr>
          <p:cNvSpPr txBox="1"/>
          <p:nvPr/>
        </p:nvSpPr>
        <p:spPr>
          <a:xfrm>
            <a:off x="4248937" y="3558194"/>
            <a:ext cx="1962339" cy="487313"/>
          </a:xfrm>
          <a:prstGeom prst="rect">
            <a:avLst/>
          </a:prstGeom>
          <a:noFill/>
        </p:spPr>
        <p:txBody>
          <a:bodyPr wrap="square" lIns="91440" tIns="45720" rIns="91440" bIns="45720" rtlCol="0" anchor="t">
            <a:spAutoFit/>
          </a:bodyPr>
          <a:lstStyle/>
          <a:p>
            <a:pPr marL="91436" indent="-91436" defTabSz="685783">
              <a:spcAft>
                <a:spcPts val="200"/>
              </a:spcAft>
              <a:buFont typeface="Arial" panose="020B0604020202020204" pitchFamily="34" charset="0"/>
              <a:buChar char="•"/>
            </a:pPr>
            <a:r>
              <a:rPr lang="en-US" sz="800">
                <a:solidFill>
                  <a:prstClr val="white"/>
                </a:solidFill>
                <a:latin typeface="Trebuchet MS"/>
              </a:rPr>
              <a:t>Proximity  to Internet exchanges, Hyperscale, OTT, Social Media</a:t>
            </a:r>
          </a:p>
          <a:p>
            <a:pPr marL="91436" indent="-91436" defTabSz="685783">
              <a:spcAft>
                <a:spcPts val="200"/>
              </a:spcAft>
              <a:buFont typeface="Arial" panose="020B0604020202020204" pitchFamily="34" charset="0"/>
              <a:buChar char="•"/>
            </a:pPr>
            <a:r>
              <a:rPr lang="en-US" sz="800">
                <a:solidFill>
                  <a:prstClr val="white"/>
                </a:solidFill>
                <a:latin typeface="Trebuchet MS"/>
              </a:rPr>
              <a:t>Access to  Cable landing station</a:t>
            </a:r>
          </a:p>
        </p:txBody>
      </p:sp>
      <p:sp>
        <p:nvSpPr>
          <p:cNvPr id="51" name="TextBox 50">
            <a:extLst>
              <a:ext uri="{FF2B5EF4-FFF2-40B4-BE49-F238E27FC236}">
                <a16:creationId xmlns:a16="http://schemas.microsoft.com/office/drawing/2014/main" id="{A1527AF4-DA97-4B65-9B08-2E7EDAA59D8B}"/>
              </a:ext>
            </a:extLst>
          </p:cNvPr>
          <p:cNvSpPr txBox="1"/>
          <p:nvPr/>
        </p:nvSpPr>
        <p:spPr>
          <a:xfrm>
            <a:off x="415118" y="2990176"/>
            <a:ext cx="1472674" cy="261610"/>
          </a:xfrm>
          <a:prstGeom prst="rect">
            <a:avLst/>
          </a:prstGeom>
          <a:noFill/>
        </p:spPr>
        <p:txBody>
          <a:bodyPr wrap="square" lIns="91440" tIns="45720" rIns="91440" bIns="45720" rtlCol="0" anchor="t">
            <a:spAutoFit/>
          </a:bodyPr>
          <a:lstStyle/>
          <a:p>
            <a:pPr defTabSz="685783"/>
            <a:r>
              <a:rPr lang="en-US" sz="1100" b="1">
                <a:solidFill>
                  <a:srgbClr val="BED730"/>
                </a:solidFill>
                <a:latin typeface="Trebuchet MS"/>
                <a:ea typeface="Calibri"/>
                <a:cs typeface="Times New Roman"/>
              </a:rPr>
              <a:t>Carrier Neutral</a:t>
            </a:r>
            <a:endParaRPr lang="en-IN" sz="1100" b="1">
              <a:solidFill>
                <a:srgbClr val="BED730"/>
              </a:solidFill>
              <a:latin typeface="Trebuchet MS"/>
            </a:endParaRPr>
          </a:p>
        </p:txBody>
      </p:sp>
      <p:sp>
        <p:nvSpPr>
          <p:cNvPr id="52" name="TextBox 51">
            <a:extLst>
              <a:ext uri="{FF2B5EF4-FFF2-40B4-BE49-F238E27FC236}">
                <a16:creationId xmlns:a16="http://schemas.microsoft.com/office/drawing/2014/main" id="{B0AC47AC-FE50-488F-822D-51A3FC425628}"/>
              </a:ext>
            </a:extLst>
          </p:cNvPr>
          <p:cNvSpPr txBox="1"/>
          <p:nvPr/>
        </p:nvSpPr>
        <p:spPr>
          <a:xfrm>
            <a:off x="415118" y="3287910"/>
            <a:ext cx="1591815" cy="707886"/>
          </a:xfrm>
          <a:prstGeom prst="rect">
            <a:avLst/>
          </a:prstGeom>
          <a:noFill/>
        </p:spPr>
        <p:txBody>
          <a:bodyPr wrap="square" lIns="91440" tIns="45720" rIns="91440" bIns="45720" rtlCol="0" anchor="t">
            <a:spAutoFit/>
          </a:bodyPr>
          <a:lstStyle/>
          <a:p>
            <a:pPr marL="91436" indent="-91436" defTabSz="685783">
              <a:buFont typeface="Arial" panose="020B0604020202020204" pitchFamily="34" charset="0"/>
              <a:buChar char="•"/>
            </a:pPr>
            <a:r>
              <a:rPr lang="en-US" sz="800">
                <a:solidFill>
                  <a:prstClr val="white"/>
                </a:solidFill>
                <a:latin typeface="Trebuchet MS"/>
              </a:rPr>
              <a:t>90% of fiber links are from non Sify Telcos </a:t>
            </a:r>
          </a:p>
          <a:p>
            <a:pPr marL="91436" indent="-91436" defTabSz="685783">
              <a:buFont typeface="Arial" panose="020B0604020202020204" pitchFamily="34" charset="0"/>
              <a:buChar char="•"/>
            </a:pPr>
            <a:r>
              <a:rPr lang="en-US" sz="800">
                <a:solidFill>
                  <a:prstClr val="white"/>
                </a:solidFill>
                <a:latin typeface="Trebuchet MS"/>
              </a:rPr>
              <a:t>Extension simplified with in-campus wiring and is a low capex option for all Telcos</a:t>
            </a:r>
            <a:endParaRPr lang="en-IN" sz="800">
              <a:solidFill>
                <a:prstClr val="white"/>
              </a:solidFill>
              <a:latin typeface="Trebuchet MS"/>
            </a:endParaRPr>
          </a:p>
        </p:txBody>
      </p:sp>
      <p:pic>
        <p:nvPicPr>
          <p:cNvPr id="43" name="Picture 42">
            <a:extLst>
              <a:ext uri="{FF2B5EF4-FFF2-40B4-BE49-F238E27FC236}">
                <a16:creationId xmlns:a16="http://schemas.microsoft.com/office/drawing/2014/main" id="{6F1BA898-6161-4793-8F93-C769C7C3A89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456683" y="2693728"/>
            <a:ext cx="288000" cy="288000"/>
          </a:xfrm>
          <a:prstGeom prst="rect">
            <a:avLst/>
          </a:prstGeom>
          <a:ln>
            <a:noFill/>
          </a:ln>
        </p:spPr>
      </p:pic>
      <p:sp>
        <p:nvSpPr>
          <p:cNvPr id="11" name="Arrow: Pentagon 10">
            <a:extLst>
              <a:ext uri="{FF2B5EF4-FFF2-40B4-BE49-F238E27FC236}">
                <a16:creationId xmlns:a16="http://schemas.microsoft.com/office/drawing/2014/main" id="{EED4680C-92F2-39B6-D5E5-B53BB82B0B6C}"/>
              </a:ext>
            </a:extLst>
          </p:cNvPr>
          <p:cNvSpPr/>
          <p:nvPr/>
        </p:nvSpPr>
        <p:spPr>
          <a:xfrm rot="5400000">
            <a:off x="2340597" y="2537018"/>
            <a:ext cx="1692000" cy="1800000"/>
          </a:xfrm>
          <a:prstGeom prst="homePlate">
            <a:avLst>
              <a:gd name="adj" fmla="val 16703"/>
            </a:avLst>
          </a:prstGeom>
          <a:no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a:solidFill>
                <a:prstClr val="white"/>
              </a:solidFill>
              <a:latin typeface="Trebuchet MS"/>
            </a:endParaRPr>
          </a:p>
        </p:txBody>
      </p:sp>
      <p:sp>
        <p:nvSpPr>
          <p:cNvPr id="12" name="TextBox 11">
            <a:extLst>
              <a:ext uri="{FF2B5EF4-FFF2-40B4-BE49-F238E27FC236}">
                <a16:creationId xmlns:a16="http://schemas.microsoft.com/office/drawing/2014/main" id="{6181FF8D-35FF-E47E-08F8-8CD4E3638672}"/>
              </a:ext>
            </a:extLst>
          </p:cNvPr>
          <p:cNvSpPr txBox="1"/>
          <p:nvPr/>
        </p:nvSpPr>
        <p:spPr>
          <a:xfrm>
            <a:off x="2359706" y="2990176"/>
            <a:ext cx="1466363" cy="261610"/>
          </a:xfrm>
          <a:prstGeom prst="rect">
            <a:avLst/>
          </a:prstGeom>
          <a:noFill/>
        </p:spPr>
        <p:txBody>
          <a:bodyPr wrap="square" lIns="91440" tIns="45720" rIns="91440" bIns="45720" rtlCol="0" anchor="t">
            <a:spAutoFit/>
          </a:bodyPr>
          <a:lstStyle/>
          <a:p>
            <a:pPr defTabSz="685783"/>
            <a:r>
              <a:rPr lang="en-US" sz="1100" b="1">
                <a:solidFill>
                  <a:srgbClr val="BED730"/>
                </a:solidFill>
                <a:latin typeface="Trebuchet MS"/>
                <a:ea typeface="Calibri"/>
                <a:cs typeface="Times New Roman"/>
              </a:rPr>
              <a:t>Meet-Me-Room</a:t>
            </a:r>
            <a:endParaRPr lang="en-IN" sz="1100" b="1">
              <a:solidFill>
                <a:srgbClr val="BED730"/>
              </a:solidFill>
              <a:latin typeface="Trebuchet MS"/>
            </a:endParaRPr>
          </a:p>
        </p:txBody>
      </p:sp>
      <p:sp>
        <p:nvSpPr>
          <p:cNvPr id="13" name="TextBox 12">
            <a:extLst>
              <a:ext uri="{FF2B5EF4-FFF2-40B4-BE49-F238E27FC236}">
                <a16:creationId xmlns:a16="http://schemas.microsoft.com/office/drawing/2014/main" id="{2C7F6A96-E88D-DB5C-2800-93F431012092}"/>
              </a:ext>
            </a:extLst>
          </p:cNvPr>
          <p:cNvSpPr txBox="1"/>
          <p:nvPr/>
        </p:nvSpPr>
        <p:spPr>
          <a:xfrm>
            <a:off x="2359706" y="3287910"/>
            <a:ext cx="1542546" cy="733534"/>
          </a:xfrm>
          <a:prstGeom prst="rect">
            <a:avLst/>
          </a:prstGeom>
          <a:noFill/>
        </p:spPr>
        <p:txBody>
          <a:bodyPr wrap="square" lIns="91440" tIns="45720" rIns="91440" bIns="45720" rtlCol="0" anchor="t">
            <a:spAutoFit/>
          </a:bodyPr>
          <a:lstStyle>
            <a:defPPr>
              <a:defRPr lang="en-US"/>
            </a:defPPr>
            <a:lvl1pPr marL="91438" indent="-91438" defTabSz="685800">
              <a:spcAft>
                <a:spcPts val="200"/>
              </a:spcAft>
              <a:buFont typeface="Arial" panose="020B0604020202020204" pitchFamily="34" charset="0"/>
              <a:buChar char="•"/>
              <a:defRPr sz="800">
                <a:solidFill>
                  <a:prstClr val="white"/>
                </a:solidFill>
                <a:latin typeface="Trebuchet MS"/>
              </a:defRPr>
            </a:lvl1pPr>
          </a:lstStyle>
          <a:p>
            <a:r>
              <a:rPr lang="en-IN"/>
              <a:t>MDF(Network Closet) in every floor, connected to MMR via network risers</a:t>
            </a:r>
          </a:p>
          <a:p>
            <a:r>
              <a:rPr lang="en-IN"/>
              <a:t>Separate access to telco MMRs for O&amp;M in the BTS</a:t>
            </a:r>
          </a:p>
        </p:txBody>
      </p:sp>
      <p:pic>
        <p:nvPicPr>
          <p:cNvPr id="14" name="Picture 13">
            <a:extLst>
              <a:ext uri="{FF2B5EF4-FFF2-40B4-BE49-F238E27FC236}">
                <a16:creationId xmlns:a16="http://schemas.microsoft.com/office/drawing/2014/main" id="{F34ADC3D-6AAA-79EF-121C-6F57B217E012}"/>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2401271" y="2693728"/>
            <a:ext cx="288000" cy="288000"/>
          </a:xfrm>
          <a:prstGeom prst="rect">
            <a:avLst/>
          </a:prstGeom>
        </p:spPr>
      </p:pic>
      <p:sp>
        <p:nvSpPr>
          <p:cNvPr id="15" name="TextBox 14">
            <a:extLst>
              <a:ext uri="{FF2B5EF4-FFF2-40B4-BE49-F238E27FC236}">
                <a16:creationId xmlns:a16="http://schemas.microsoft.com/office/drawing/2014/main" id="{FF49B266-AE8E-4C1E-BE16-E3F0042EAA5B}"/>
              </a:ext>
            </a:extLst>
          </p:cNvPr>
          <p:cNvSpPr txBox="1"/>
          <p:nvPr/>
        </p:nvSpPr>
        <p:spPr>
          <a:xfrm>
            <a:off x="4328678" y="1177627"/>
            <a:ext cx="1447594" cy="261610"/>
          </a:xfrm>
          <a:prstGeom prst="rect">
            <a:avLst/>
          </a:prstGeom>
          <a:noFill/>
        </p:spPr>
        <p:txBody>
          <a:bodyPr wrap="square" lIns="91440" tIns="45720" rIns="91440" bIns="45720" rtlCol="0" anchor="t">
            <a:spAutoFit/>
          </a:bodyPr>
          <a:lstStyle/>
          <a:p>
            <a:pPr defTabSz="685783"/>
            <a:r>
              <a:rPr lang="en-US" sz="1100" b="1">
                <a:solidFill>
                  <a:srgbClr val="BED730"/>
                </a:solidFill>
                <a:latin typeface="Trebuchet MS"/>
                <a:ea typeface="Calibri"/>
                <a:cs typeface="Times New Roman"/>
              </a:rPr>
              <a:t>Cross-Connectivity</a:t>
            </a:r>
            <a:endParaRPr lang="en-IN" sz="1100" b="1">
              <a:solidFill>
                <a:srgbClr val="BED730"/>
              </a:solidFill>
              <a:latin typeface="Trebuchet MS"/>
            </a:endParaRPr>
          </a:p>
        </p:txBody>
      </p:sp>
      <p:pic>
        <p:nvPicPr>
          <p:cNvPr id="16" name="Picture 15" descr="Shape&#10;&#10;Description automatically generated with low confidence">
            <a:extLst>
              <a:ext uri="{FF2B5EF4-FFF2-40B4-BE49-F238E27FC236}">
                <a16:creationId xmlns:a16="http://schemas.microsoft.com/office/drawing/2014/main" id="{F555E8C5-FAE5-4A15-A046-0FC1686857C5}"/>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70243" y="891441"/>
            <a:ext cx="288000" cy="288000"/>
          </a:xfrm>
          <a:prstGeom prst="rect">
            <a:avLst/>
          </a:prstGeom>
        </p:spPr>
      </p:pic>
      <p:sp>
        <p:nvSpPr>
          <p:cNvPr id="17" name="TextBox 16">
            <a:extLst>
              <a:ext uri="{FF2B5EF4-FFF2-40B4-BE49-F238E27FC236}">
                <a16:creationId xmlns:a16="http://schemas.microsoft.com/office/drawing/2014/main" id="{6F86892C-9A08-48DD-B4F7-BE885FED64D8}"/>
              </a:ext>
            </a:extLst>
          </p:cNvPr>
          <p:cNvSpPr txBox="1"/>
          <p:nvPr/>
        </p:nvSpPr>
        <p:spPr>
          <a:xfrm>
            <a:off x="4328678" y="1435707"/>
            <a:ext cx="1510150" cy="707886"/>
          </a:xfrm>
          <a:prstGeom prst="rect">
            <a:avLst/>
          </a:prstGeom>
          <a:noFill/>
        </p:spPr>
        <p:txBody>
          <a:bodyPr wrap="square" lIns="91440" tIns="45720" rIns="91440" bIns="45720" rtlCol="0" anchor="t">
            <a:spAutoFit/>
          </a:bodyPr>
          <a:lstStyle/>
          <a:p>
            <a:pPr marL="91436" indent="-91436" defTabSz="685783">
              <a:buFont typeface="Arial" panose="020B0604020202020204" pitchFamily="34" charset="0"/>
              <a:buChar char="•"/>
            </a:pPr>
            <a:r>
              <a:rPr lang="en-US" sz="800" dirty="0">
                <a:solidFill>
                  <a:srgbClr val="FFFFFF"/>
                </a:solidFill>
                <a:latin typeface="Trebuchet MS"/>
              </a:rPr>
              <a:t>Access via high capacity </a:t>
            </a:r>
            <a:r>
              <a:rPr lang="en-US" sz="800" dirty="0">
                <a:solidFill>
                  <a:srgbClr val="BED730"/>
                </a:solidFill>
                <a:latin typeface="Trebuchet MS"/>
              </a:rPr>
              <a:t>600 </a:t>
            </a:r>
            <a:r>
              <a:rPr lang="en-US" sz="800" dirty="0" err="1">
                <a:solidFill>
                  <a:srgbClr val="BED730"/>
                </a:solidFill>
                <a:latin typeface="Trebuchet MS"/>
              </a:rPr>
              <a:t>gbps</a:t>
            </a:r>
            <a:r>
              <a:rPr lang="en-US" sz="800" dirty="0">
                <a:solidFill>
                  <a:srgbClr val="BED730"/>
                </a:solidFill>
                <a:latin typeface="Trebuchet MS"/>
              </a:rPr>
              <a:t> </a:t>
            </a:r>
            <a:r>
              <a:rPr lang="en-US" sz="800" dirty="0">
                <a:solidFill>
                  <a:srgbClr val="FFFFFF"/>
                </a:solidFill>
                <a:latin typeface="Trebuchet MS"/>
              </a:rPr>
              <a:t>networks</a:t>
            </a:r>
          </a:p>
          <a:p>
            <a:pPr marL="91436" indent="-91436" defTabSz="685783">
              <a:buFont typeface="Arial" panose="020B0604020202020204" pitchFamily="34" charset="0"/>
              <a:buChar char="•"/>
            </a:pPr>
            <a:r>
              <a:rPr lang="en-US" sz="800" dirty="0">
                <a:solidFill>
                  <a:srgbClr val="FFFFFF"/>
                </a:solidFill>
                <a:latin typeface="Trebuchet MS"/>
              </a:rPr>
              <a:t>Lower </a:t>
            </a:r>
            <a:r>
              <a:rPr lang="en-US" sz="800" dirty="0">
                <a:solidFill>
                  <a:srgbClr val="BED730"/>
                </a:solidFill>
                <a:latin typeface="Trebuchet MS"/>
              </a:rPr>
              <a:t>TCO </a:t>
            </a:r>
            <a:r>
              <a:rPr lang="en-US" sz="800" dirty="0">
                <a:solidFill>
                  <a:srgbClr val="FFFFFF"/>
                </a:solidFill>
                <a:latin typeface="Trebuchet MS"/>
              </a:rPr>
              <a:t>as expensive network bandwidth not required</a:t>
            </a:r>
            <a:endParaRPr lang="en-IN" sz="800" dirty="0">
              <a:solidFill>
                <a:srgbClr val="FFFFFF"/>
              </a:solidFill>
              <a:latin typeface="Trebuchet MS"/>
            </a:endParaRPr>
          </a:p>
        </p:txBody>
      </p:sp>
      <p:sp>
        <p:nvSpPr>
          <p:cNvPr id="18" name="TextBox 17">
            <a:extLst>
              <a:ext uri="{FF2B5EF4-FFF2-40B4-BE49-F238E27FC236}">
                <a16:creationId xmlns:a16="http://schemas.microsoft.com/office/drawing/2014/main" id="{B941F32A-CAE4-99DA-5A80-61F8614480A2}"/>
              </a:ext>
            </a:extLst>
          </p:cNvPr>
          <p:cNvSpPr txBox="1"/>
          <p:nvPr/>
        </p:nvSpPr>
        <p:spPr>
          <a:xfrm>
            <a:off x="2359706" y="1177627"/>
            <a:ext cx="1472674" cy="430887"/>
          </a:xfrm>
          <a:prstGeom prst="rect">
            <a:avLst/>
          </a:prstGeom>
          <a:noFill/>
        </p:spPr>
        <p:txBody>
          <a:bodyPr wrap="square" lIns="91440" tIns="45720" rIns="91440" bIns="45720" rtlCol="0" anchor="t">
            <a:spAutoFit/>
          </a:bodyPr>
          <a:lstStyle/>
          <a:p>
            <a:pPr defTabSz="685783"/>
            <a:r>
              <a:rPr lang="en-US" sz="1100" b="1">
                <a:solidFill>
                  <a:srgbClr val="BED730"/>
                </a:solidFill>
                <a:latin typeface="Trebuchet MS"/>
                <a:ea typeface="Calibri"/>
                <a:cs typeface="Times New Roman"/>
              </a:rPr>
              <a:t>Reliable Network Access</a:t>
            </a:r>
            <a:endParaRPr lang="en-IN" sz="1100" b="1">
              <a:solidFill>
                <a:srgbClr val="BED730"/>
              </a:solidFill>
              <a:latin typeface="Trebuchet MS"/>
              <a:ea typeface="Calibri"/>
              <a:cs typeface="Times New Roman"/>
            </a:endParaRPr>
          </a:p>
        </p:txBody>
      </p:sp>
      <p:sp>
        <p:nvSpPr>
          <p:cNvPr id="19" name="TextBox 18">
            <a:extLst>
              <a:ext uri="{FF2B5EF4-FFF2-40B4-BE49-F238E27FC236}">
                <a16:creationId xmlns:a16="http://schemas.microsoft.com/office/drawing/2014/main" id="{179A6591-56B3-52A3-EEC1-1B56D00F0C45}"/>
              </a:ext>
            </a:extLst>
          </p:cNvPr>
          <p:cNvSpPr txBox="1"/>
          <p:nvPr/>
        </p:nvSpPr>
        <p:spPr>
          <a:xfrm>
            <a:off x="2359706" y="1519635"/>
            <a:ext cx="1495835" cy="810478"/>
          </a:xfrm>
          <a:prstGeom prst="rect">
            <a:avLst/>
          </a:prstGeom>
          <a:noFill/>
          <a:ln>
            <a:noFill/>
          </a:ln>
        </p:spPr>
        <p:txBody>
          <a:bodyPr wrap="square" lIns="91440" tIns="45720" rIns="91440" bIns="45720" rtlCol="0" anchor="t">
            <a:spAutoFit/>
          </a:bodyPr>
          <a:lstStyle/>
          <a:p>
            <a:pPr marL="91436" indent="-91436" defTabSz="685783">
              <a:spcAft>
                <a:spcPts val="200"/>
              </a:spcAft>
              <a:buFont typeface="Arial,Sans-Serif"/>
              <a:buChar char="•"/>
            </a:pPr>
            <a:r>
              <a:rPr lang="en-IN" sz="900">
                <a:solidFill>
                  <a:prstClr val="white"/>
                </a:solidFill>
                <a:latin typeface="Calibri"/>
                <a:ea typeface="Calibri"/>
                <a:cs typeface="Calibri"/>
              </a:rPr>
              <a:t>Multiple Fiber routes to the building and MMRs at each tower of the DCs.</a:t>
            </a:r>
          </a:p>
          <a:p>
            <a:pPr marL="91436" indent="-91436" defTabSz="685783">
              <a:spcAft>
                <a:spcPts val="200"/>
              </a:spcAft>
              <a:buFont typeface="Arial,Sans-Serif"/>
              <a:buChar char="•"/>
            </a:pPr>
            <a:r>
              <a:rPr lang="en-IN" sz="900">
                <a:solidFill>
                  <a:prstClr val="white"/>
                </a:solidFill>
                <a:latin typeface="Calibri"/>
                <a:ea typeface="Calibri"/>
                <a:cs typeface="Calibri"/>
              </a:rPr>
              <a:t>Enables connect for </a:t>
            </a:r>
            <a:r>
              <a:rPr lang="en-IN" sz="900">
                <a:solidFill>
                  <a:srgbClr val="BED730"/>
                </a:solidFill>
                <a:latin typeface="Calibri"/>
                <a:ea typeface="Calibri"/>
                <a:cs typeface="Calibri"/>
              </a:rPr>
              <a:t>DR</a:t>
            </a:r>
            <a:r>
              <a:rPr lang="en-IN" sz="900">
                <a:solidFill>
                  <a:prstClr val="white"/>
                </a:solidFill>
                <a:latin typeface="Calibri"/>
                <a:ea typeface="Calibri"/>
                <a:cs typeface="Calibri"/>
              </a:rPr>
              <a:t>, </a:t>
            </a:r>
            <a:r>
              <a:rPr lang="en-IN" sz="900">
                <a:solidFill>
                  <a:srgbClr val="BED730"/>
                </a:solidFill>
                <a:latin typeface="Calibri"/>
                <a:ea typeface="Calibri"/>
                <a:cs typeface="Calibri"/>
              </a:rPr>
              <a:t>NDR, FDR</a:t>
            </a:r>
            <a:r>
              <a:rPr lang="en-IN" sz="900">
                <a:solidFill>
                  <a:prstClr val="white"/>
                </a:solidFill>
                <a:latin typeface="Calibri"/>
                <a:ea typeface="Calibri"/>
                <a:cs typeface="Calibri"/>
              </a:rPr>
              <a:t> deployments </a:t>
            </a:r>
          </a:p>
        </p:txBody>
      </p:sp>
      <p:pic>
        <p:nvPicPr>
          <p:cNvPr id="20" name="Picture 19" descr="A picture containing night sky&#10;&#10;Description automatically generated">
            <a:extLst>
              <a:ext uri="{FF2B5EF4-FFF2-40B4-BE49-F238E27FC236}">
                <a16:creationId xmlns:a16="http://schemas.microsoft.com/office/drawing/2014/main" id="{B380EF2B-11C3-5FB4-79CD-327B289DEDD6}"/>
              </a:ext>
            </a:extLst>
          </p:cNvPr>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01271" y="891441"/>
            <a:ext cx="288000" cy="288000"/>
          </a:xfrm>
          <a:prstGeom prst="rect">
            <a:avLst/>
          </a:prstGeom>
        </p:spPr>
      </p:pic>
      <p:pic>
        <p:nvPicPr>
          <p:cNvPr id="22" name="Picture 21">
            <a:extLst>
              <a:ext uri="{FF2B5EF4-FFF2-40B4-BE49-F238E27FC236}">
                <a16:creationId xmlns:a16="http://schemas.microsoft.com/office/drawing/2014/main" id="{EEA037E7-4B34-D064-968E-CAB0D9DB1C8A}"/>
              </a:ext>
            </a:extLst>
          </p:cNvPr>
          <p:cNvPicPr>
            <a:picLocks noChangeAspect="1"/>
          </p:cNvPicPr>
          <p:nvPr/>
        </p:nvPicPr>
        <p:blipFill>
          <a:blip r:embed="rId9"/>
          <a:stretch>
            <a:fillRect/>
          </a:stretch>
        </p:blipFill>
        <p:spPr>
          <a:xfrm>
            <a:off x="6472645" y="2541139"/>
            <a:ext cx="2340377" cy="1738878"/>
          </a:xfrm>
          <a:prstGeom prst="rect">
            <a:avLst/>
          </a:prstGeom>
          <a:ln w="3175">
            <a:noFill/>
          </a:ln>
        </p:spPr>
      </p:pic>
      <p:pic>
        <p:nvPicPr>
          <p:cNvPr id="24" name="Picture 23">
            <a:extLst>
              <a:ext uri="{FF2B5EF4-FFF2-40B4-BE49-F238E27FC236}">
                <a16:creationId xmlns:a16="http://schemas.microsoft.com/office/drawing/2014/main" id="{F42A6C24-3940-E3BC-3F06-C1DEC095CD57}"/>
              </a:ext>
            </a:extLst>
          </p:cNvPr>
          <p:cNvPicPr>
            <a:picLocks noChangeAspect="1"/>
          </p:cNvPicPr>
          <p:nvPr/>
        </p:nvPicPr>
        <p:blipFill>
          <a:blip r:embed="rId10"/>
          <a:stretch>
            <a:fillRect/>
          </a:stretch>
        </p:blipFill>
        <p:spPr>
          <a:xfrm>
            <a:off x="6945187" y="577999"/>
            <a:ext cx="1867835" cy="1883272"/>
          </a:xfrm>
          <a:prstGeom prst="rect">
            <a:avLst/>
          </a:prstGeom>
          <a:ln w="3175">
            <a:noFill/>
          </a:ln>
        </p:spPr>
      </p:pic>
      <p:sp>
        <p:nvSpPr>
          <p:cNvPr id="5" name="TextBox 4">
            <a:extLst>
              <a:ext uri="{FF2B5EF4-FFF2-40B4-BE49-F238E27FC236}">
                <a16:creationId xmlns:a16="http://schemas.microsoft.com/office/drawing/2014/main" id="{C8FB43AC-D12E-F49B-E803-69482CBB6B2A}"/>
              </a:ext>
            </a:extLst>
          </p:cNvPr>
          <p:cNvSpPr txBox="1"/>
          <p:nvPr/>
        </p:nvSpPr>
        <p:spPr>
          <a:xfrm>
            <a:off x="324000" y="4399524"/>
            <a:ext cx="8496300" cy="276999"/>
          </a:xfrm>
          <a:prstGeom prst="rect">
            <a:avLst/>
          </a:prstGeom>
          <a:noFill/>
        </p:spPr>
        <p:txBody>
          <a:bodyPr wrap="square">
            <a:spAutoFit/>
          </a:bodyPr>
          <a:lstStyle/>
          <a:p>
            <a:pPr algn="ctr"/>
            <a:r>
              <a:rPr lang="en-US" sz="1200" b="1" i="1" dirty="0"/>
              <a:t>High capacity, robust connectivity, and cost-effective bandwidth</a:t>
            </a:r>
          </a:p>
        </p:txBody>
      </p:sp>
    </p:spTree>
    <p:extLst>
      <p:ext uri="{BB962C8B-B14F-4D97-AF65-F5344CB8AC3E}">
        <p14:creationId xmlns:p14="http://schemas.microsoft.com/office/powerpoint/2010/main" val="63921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1F4B18-53B0-D688-8784-87DEC87241E1}"/>
              </a:ext>
            </a:extLst>
          </p:cNvPr>
          <p:cNvSpPr/>
          <p:nvPr/>
        </p:nvSpPr>
        <p:spPr>
          <a:xfrm>
            <a:off x="0" y="4366907"/>
            <a:ext cx="9144000" cy="365431"/>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id="{951F729F-3795-E233-4094-88F1B96E0C8A}"/>
              </a:ext>
            </a:extLst>
          </p:cNvPr>
          <p:cNvSpPr/>
          <p:nvPr/>
        </p:nvSpPr>
        <p:spPr>
          <a:xfrm rot="5400000">
            <a:off x="809651" y="501365"/>
            <a:ext cx="1008699"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9"/>
            <a:endParaRPr lang="en-IN">
              <a:solidFill>
                <a:prstClr val="white"/>
              </a:solidFill>
              <a:latin typeface="TheSansOffice" panose="020B0503040302060204" pitchFamily="34" charset="0"/>
            </a:endParaRPr>
          </a:p>
        </p:txBody>
      </p:sp>
      <p:sp>
        <p:nvSpPr>
          <p:cNvPr id="6" name="Arrow: Pentagon 5">
            <a:extLst>
              <a:ext uri="{FF2B5EF4-FFF2-40B4-BE49-F238E27FC236}">
                <a16:creationId xmlns:a16="http://schemas.microsoft.com/office/drawing/2014/main" id="{5677B32B-B6B7-6344-088B-C89A78179F1A}"/>
              </a:ext>
            </a:extLst>
          </p:cNvPr>
          <p:cNvSpPr/>
          <p:nvPr/>
        </p:nvSpPr>
        <p:spPr>
          <a:xfrm rot="5400000">
            <a:off x="2981450" y="501365"/>
            <a:ext cx="1008699"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sz="1400" b="1">
              <a:solidFill>
                <a:srgbClr val="BED730"/>
              </a:solidFill>
              <a:latin typeface="Trebuchet MS"/>
            </a:endParaRPr>
          </a:p>
        </p:txBody>
      </p:sp>
      <p:sp>
        <p:nvSpPr>
          <p:cNvPr id="12" name="Arrow: Pentagon 11">
            <a:extLst>
              <a:ext uri="{FF2B5EF4-FFF2-40B4-BE49-F238E27FC236}">
                <a16:creationId xmlns:a16="http://schemas.microsoft.com/office/drawing/2014/main" id="{9F082CD0-1236-768D-031D-F49D6BD4B61A}"/>
              </a:ext>
            </a:extLst>
          </p:cNvPr>
          <p:cNvSpPr/>
          <p:nvPr/>
        </p:nvSpPr>
        <p:spPr>
          <a:xfrm rot="5400000">
            <a:off x="5153249" y="501365"/>
            <a:ext cx="1008699" cy="1980000"/>
          </a:xfrm>
          <a:prstGeom prst="homePlate">
            <a:avLst>
              <a:gd name="adj" fmla="val 25856"/>
            </a:avLst>
          </a:prstGeom>
          <a:solidFill>
            <a:schemeClr val="tx2">
              <a:lumMod val="50000"/>
              <a:alpha val="8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9"/>
            <a:endParaRPr lang="en-IN">
              <a:solidFill>
                <a:prstClr val="white"/>
              </a:solidFill>
              <a:latin typeface="TheSansOffice" panose="020B0503040302060204" pitchFamily="34" charset="0"/>
            </a:endParaRPr>
          </a:p>
        </p:txBody>
      </p:sp>
      <p:sp>
        <p:nvSpPr>
          <p:cNvPr id="13" name="Arrow: Pentagon 12">
            <a:extLst>
              <a:ext uri="{FF2B5EF4-FFF2-40B4-BE49-F238E27FC236}">
                <a16:creationId xmlns:a16="http://schemas.microsoft.com/office/drawing/2014/main" id="{F7DC9D59-3C12-E4BC-0E4F-65B099373C63}"/>
              </a:ext>
            </a:extLst>
          </p:cNvPr>
          <p:cNvSpPr/>
          <p:nvPr/>
        </p:nvSpPr>
        <p:spPr>
          <a:xfrm rot="5400000">
            <a:off x="7325051" y="501365"/>
            <a:ext cx="1008699" cy="1980000"/>
          </a:xfrm>
          <a:prstGeom prst="homePlate">
            <a:avLst>
              <a:gd name="adj" fmla="val 25856"/>
            </a:avLst>
          </a:prstGeom>
          <a:solidFill>
            <a:srgbClr val="17375E">
              <a:alpha val="80000"/>
            </a:srgbClr>
          </a:solidFill>
          <a:ln w="9525">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IN" sz="1400" b="1">
              <a:solidFill>
                <a:srgbClr val="BED730"/>
              </a:solidFill>
              <a:latin typeface="Trebuchet MS"/>
            </a:endParaRPr>
          </a:p>
        </p:txBody>
      </p:sp>
      <p:sp>
        <p:nvSpPr>
          <p:cNvPr id="2" name="Title 1">
            <a:extLst>
              <a:ext uri="{FF2B5EF4-FFF2-40B4-BE49-F238E27FC236}">
                <a16:creationId xmlns:a16="http://schemas.microsoft.com/office/drawing/2014/main" id="{9A3805E6-6E79-9061-6198-75C4FC75264A}"/>
              </a:ext>
            </a:extLst>
          </p:cNvPr>
          <p:cNvSpPr>
            <a:spLocks noGrp="1"/>
          </p:cNvSpPr>
          <p:nvPr>
            <p:ph type="title"/>
          </p:nvPr>
        </p:nvSpPr>
        <p:spPr>
          <a:xfrm>
            <a:off x="324000" y="211574"/>
            <a:ext cx="8496150" cy="415490"/>
          </a:xfrm>
        </p:spPr>
        <p:txBody>
          <a:bodyPr/>
          <a:lstStyle/>
          <a:p>
            <a:r>
              <a:rPr lang="en-US" dirty="0"/>
              <a:t>Your trusted data center partner</a:t>
            </a:r>
          </a:p>
        </p:txBody>
      </p:sp>
      <p:sp>
        <p:nvSpPr>
          <p:cNvPr id="14" name="TextBox 13">
            <a:extLst>
              <a:ext uri="{FF2B5EF4-FFF2-40B4-BE49-F238E27FC236}">
                <a16:creationId xmlns:a16="http://schemas.microsoft.com/office/drawing/2014/main" id="{69AD77BC-6547-A0BC-FB1E-F56FCA6AC3D4}"/>
              </a:ext>
            </a:extLst>
          </p:cNvPr>
          <p:cNvSpPr txBox="1"/>
          <p:nvPr/>
        </p:nvSpPr>
        <p:spPr>
          <a:xfrm>
            <a:off x="457200" y="1073732"/>
            <a:ext cx="1714800" cy="738664"/>
          </a:xfrm>
          <a:prstGeom prst="rect">
            <a:avLst/>
          </a:prstGeom>
          <a:noFill/>
        </p:spPr>
        <p:txBody>
          <a:bodyPr wrap="square" rtlCol="0">
            <a:spAutoFit/>
          </a:bodyPr>
          <a:lstStyle/>
          <a:p>
            <a:pPr algn="ctr" defTabSz="685783"/>
            <a:r>
              <a:rPr lang="en-GB" sz="1400" b="1">
                <a:solidFill>
                  <a:srgbClr val="BED730"/>
                </a:solidFill>
                <a:latin typeface="Trebuchet MS"/>
              </a:rPr>
              <a:t>Mission Critical Customer Experience</a:t>
            </a:r>
            <a:endParaRPr lang="en-IN" sz="1400" b="1">
              <a:solidFill>
                <a:srgbClr val="BED730"/>
              </a:solidFill>
              <a:latin typeface="Trebuchet MS"/>
            </a:endParaRPr>
          </a:p>
        </p:txBody>
      </p:sp>
      <p:sp>
        <p:nvSpPr>
          <p:cNvPr id="15" name="TextBox 14">
            <a:extLst>
              <a:ext uri="{FF2B5EF4-FFF2-40B4-BE49-F238E27FC236}">
                <a16:creationId xmlns:a16="http://schemas.microsoft.com/office/drawing/2014/main" id="{E8F13817-2CD3-9208-4788-C763910DFD7D}"/>
              </a:ext>
            </a:extLst>
          </p:cNvPr>
          <p:cNvSpPr txBox="1"/>
          <p:nvPr/>
        </p:nvSpPr>
        <p:spPr>
          <a:xfrm>
            <a:off x="2628000" y="1073732"/>
            <a:ext cx="1714800" cy="738664"/>
          </a:xfrm>
          <a:prstGeom prst="rect">
            <a:avLst/>
          </a:prstGeom>
          <a:noFill/>
        </p:spPr>
        <p:txBody>
          <a:bodyPr wrap="square" rtlCol="0">
            <a:spAutoFit/>
          </a:bodyPr>
          <a:lstStyle/>
          <a:p>
            <a:pPr algn="ctr" defTabSz="685783"/>
            <a:r>
              <a:rPr lang="en-US" sz="1400" b="1">
                <a:solidFill>
                  <a:srgbClr val="BED730"/>
                </a:solidFill>
                <a:latin typeface="Trebuchet MS"/>
              </a:rPr>
              <a:t>2 Decades of Operational Experience</a:t>
            </a:r>
            <a:endParaRPr lang="en-IN" sz="1400" b="1">
              <a:solidFill>
                <a:srgbClr val="BED730"/>
              </a:solidFill>
              <a:latin typeface="Trebuchet MS"/>
            </a:endParaRPr>
          </a:p>
        </p:txBody>
      </p:sp>
      <p:sp>
        <p:nvSpPr>
          <p:cNvPr id="16" name="TextBox 15">
            <a:extLst>
              <a:ext uri="{FF2B5EF4-FFF2-40B4-BE49-F238E27FC236}">
                <a16:creationId xmlns:a16="http://schemas.microsoft.com/office/drawing/2014/main" id="{7550A0F8-467D-BA67-B845-21708F753876}"/>
              </a:ext>
            </a:extLst>
          </p:cNvPr>
          <p:cNvSpPr txBox="1"/>
          <p:nvPr/>
        </p:nvSpPr>
        <p:spPr>
          <a:xfrm>
            <a:off x="4801199" y="1135289"/>
            <a:ext cx="1714800" cy="523220"/>
          </a:xfrm>
          <a:prstGeom prst="rect">
            <a:avLst/>
          </a:prstGeom>
          <a:noFill/>
        </p:spPr>
        <p:txBody>
          <a:bodyPr wrap="square" rtlCol="0">
            <a:spAutoFit/>
          </a:bodyPr>
          <a:lstStyle/>
          <a:p>
            <a:pPr algn="ctr" defTabSz="685783"/>
            <a:r>
              <a:rPr lang="en-US" sz="1400" b="1">
                <a:solidFill>
                  <a:srgbClr val="BED730"/>
                </a:solidFill>
                <a:latin typeface="Trebuchet MS"/>
              </a:rPr>
              <a:t>Future-ready </a:t>
            </a:r>
            <a:br>
              <a:rPr lang="en-US" sz="1400" b="1">
                <a:solidFill>
                  <a:srgbClr val="BED730"/>
                </a:solidFill>
                <a:latin typeface="Trebuchet MS"/>
              </a:rPr>
            </a:br>
            <a:r>
              <a:rPr lang="en-US" sz="1400" b="1">
                <a:solidFill>
                  <a:srgbClr val="BED730"/>
                </a:solidFill>
                <a:latin typeface="Trebuchet MS"/>
              </a:rPr>
              <a:t>Data Centers</a:t>
            </a:r>
            <a:endParaRPr lang="en-IN" sz="1400" b="1">
              <a:solidFill>
                <a:srgbClr val="BED730"/>
              </a:solidFill>
              <a:latin typeface="Trebuchet MS"/>
            </a:endParaRPr>
          </a:p>
        </p:txBody>
      </p:sp>
      <p:sp>
        <p:nvSpPr>
          <p:cNvPr id="17" name="TextBox 16">
            <a:extLst>
              <a:ext uri="{FF2B5EF4-FFF2-40B4-BE49-F238E27FC236}">
                <a16:creationId xmlns:a16="http://schemas.microsoft.com/office/drawing/2014/main" id="{C8A11D98-CF66-7A34-C8F9-6EE1A547B484}"/>
              </a:ext>
            </a:extLst>
          </p:cNvPr>
          <p:cNvSpPr txBox="1"/>
          <p:nvPr/>
        </p:nvSpPr>
        <p:spPr>
          <a:xfrm>
            <a:off x="6972000" y="1126247"/>
            <a:ext cx="1714800" cy="523220"/>
          </a:xfrm>
          <a:prstGeom prst="rect">
            <a:avLst/>
          </a:prstGeom>
          <a:noFill/>
        </p:spPr>
        <p:txBody>
          <a:bodyPr wrap="square" rtlCol="0">
            <a:spAutoFit/>
          </a:bodyPr>
          <a:lstStyle/>
          <a:p>
            <a:pPr algn="ctr" defTabSz="685783"/>
            <a:r>
              <a:rPr lang="en-GB" sz="1400" b="1">
                <a:solidFill>
                  <a:srgbClr val="BED730"/>
                </a:solidFill>
                <a:latin typeface="Trebuchet MS"/>
              </a:rPr>
              <a:t> Trusted</a:t>
            </a:r>
          </a:p>
          <a:p>
            <a:pPr algn="ctr" defTabSz="685783"/>
            <a:r>
              <a:rPr lang="en-GB" sz="1400" b="1">
                <a:solidFill>
                  <a:srgbClr val="BED730"/>
                </a:solidFill>
                <a:latin typeface="Trebuchet MS"/>
              </a:rPr>
              <a:t>Partner</a:t>
            </a:r>
          </a:p>
        </p:txBody>
      </p:sp>
      <p:sp>
        <p:nvSpPr>
          <p:cNvPr id="27" name="TextBox 26">
            <a:extLst>
              <a:ext uri="{FF2B5EF4-FFF2-40B4-BE49-F238E27FC236}">
                <a16:creationId xmlns:a16="http://schemas.microsoft.com/office/drawing/2014/main" id="{B5624F17-4525-F381-0B3E-1D9CF38492F7}"/>
              </a:ext>
            </a:extLst>
          </p:cNvPr>
          <p:cNvSpPr txBox="1"/>
          <p:nvPr/>
        </p:nvSpPr>
        <p:spPr>
          <a:xfrm>
            <a:off x="457199" y="2082432"/>
            <a:ext cx="1861263" cy="1692771"/>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3 out of 4 Hyperscalers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Global OTT &amp; social media players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India’s top 10 banks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Global InfoSec security providers</a:t>
            </a:r>
          </a:p>
          <a:p>
            <a:pPr marL="87309" indent="-87309" defTabSz="685783">
              <a:spcAft>
                <a:spcPts val="600"/>
              </a:spcAft>
              <a:buFont typeface="Arial" panose="020B0604020202020204" pitchFamily="34" charset="0"/>
              <a:buChar char="•"/>
            </a:pPr>
            <a:r>
              <a:rPr lang="en-GB" sz="1050" dirty="0">
                <a:solidFill>
                  <a:prstClr val="white">
                    <a:lumMod val="85000"/>
                  </a:prstClr>
                </a:solidFill>
                <a:latin typeface="Trebuchet MS"/>
              </a:rPr>
              <a:t>600+ customers across all major industries</a:t>
            </a:r>
          </a:p>
        </p:txBody>
      </p:sp>
      <p:sp>
        <p:nvSpPr>
          <p:cNvPr id="28" name="TextBox 27">
            <a:extLst>
              <a:ext uri="{FF2B5EF4-FFF2-40B4-BE49-F238E27FC236}">
                <a16:creationId xmlns:a16="http://schemas.microsoft.com/office/drawing/2014/main" id="{2450718C-E8AE-3A4B-0B5B-51546E3FDC95}"/>
              </a:ext>
            </a:extLst>
          </p:cNvPr>
          <p:cNvSpPr txBox="1"/>
          <p:nvPr/>
        </p:nvSpPr>
        <p:spPr>
          <a:xfrm>
            <a:off x="2496000" y="2082432"/>
            <a:ext cx="2076000" cy="1777410"/>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100% uptime</a:t>
            </a:r>
          </a:p>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Best Practices covering Safety, Security, Availability, Excellence</a:t>
            </a:r>
          </a:p>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PUE &amp; WUE </a:t>
            </a:r>
            <a:r>
              <a:rPr lang="en-GB" sz="1050" dirty="0">
                <a:solidFill>
                  <a:prstClr val="white">
                    <a:lumMod val="85000"/>
                  </a:prstClr>
                </a:solidFill>
                <a:latin typeface="Trebuchet MS"/>
              </a:rPr>
              <a:t>prediction and optimization</a:t>
            </a:r>
          </a:p>
          <a:p>
            <a:pPr marL="87309" indent="-87309" defTabSz="685783">
              <a:spcAft>
                <a:spcPts val="600"/>
              </a:spcAft>
              <a:buFont typeface="Arial" panose="020B0604020202020204" pitchFamily="34" charset="0"/>
              <a:buChar char="•"/>
            </a:pPr>
            <a:r>
              <a:rPr lang="en-US" sz="1050" dirty="0">
                <a:solidFill>
                  <a:prstClr val="white">
                    <a:lumMod val="85000"/>
                  </a:prstClr>
                </a:solidFill>
                <a:latin typeface="Trebuchet MS"/>
              </a:rPr>
              <a:t>Certifications</a:t>
            </a:r>
            <a:r>
              <a:rPr lang="en-US" sz="1050" dirty="0">
                <a:solidFill>
                  <a:srgbClr val="BED730"/>
                </a:solidFill>
                <a:latin typeface="Trebuchet MS"/>
              </a:rPr>
              <a:t>: </a:t>
            </a:r>
            <a:r>
              <a:rPr lang="en-US" sz="1050" dirty="0">
                <a:solidFill>
                  <a:prstClr val="white">
                    <a:lumMod val="85000"/>
                  </a:prstClr>
                </a:solidFill>
                <a:latin typeface="Trebuchet MS"/>
              </a:rPr>
              <a:t>Information Security, EHS, PCI-DSS, SOC 1 SOC 2, NVDIA, </a:t>
            </a:r>
            <a:r>
              <a:rPr lang="en-US" sz="1050" dirty="0" err="1">
                <a:solidFill>
                  <a:prstClr val="white">
                    <a:lumMod val="85000"/>
                  </a:prstClr>
                </a:solidFill>
                <a:latin typeface="Trebuchet MS"/>
              </a:rPr>
              <a:t>MeitY</a:t>
            </a:r>
            <a:r>
              <a:rPr lang="en-US" sz="1050" dirty="0">
                <a:solidFill>
                  <a:prstClr val="white">
                    <a:lumMod val="85000"/>
                  </a:prstClr>
                </a:solidFill>
                <a:latin typeface="Trebuchet MS"/>
              </a:rPr>
              <a:t>, IGBC</a:t>
            </a:r>
          </a:p>
        </p:txBody>
      </p:sp>
      <p:sp>
        <p:nvSpPr>
          <p:cNvPr id="29" name="TextBox 28">
            <a:extLst>
              <a:ext uri="{FF2B5EF4-FFF2-40B4-BE49-F238E27FC236}">
                <a16:creationId xmlns:a16="http://schemas.microsoft.com/office/drawing/2014/main" id="{5D95103B-0D47-C908-8470-384B2725312D}"/>
              </a:ext>
            </a:extLst>
          </p:cNvPr>
          <p:cNvSpPr txBox="1"/>
          <p:nvPr/>
        </p:nvSpPr>
        <p:spPr>
          <a:xfrm>
            <a:off x="4572000" y="2082432"/>
            <a:ext cx="2179320" cy="2015936"/>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Mega campus approach for long term scalability with BTS</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Next Gen Data Center design &amp; operations. </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AI ready infra with liquid cooling solutions </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AI/ML platform enabling faster decision-making</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Up to 70% Green Power available</a:t>
            </a:r>
          </a:p>
        </p:txBody>
      </p:sp>
      <p:sp>
        <p:nvSpPr>
          <p:cNvPr id="30" name="TextBox 29">
            <a:extLst>
              <a:ext uri="{FF2B5EF4-FFF2-40B4-BE49-F238E27FC236}">
                <a16:creationId xmlns:a16="http://schemas.microsoft.com/office/drawing/2014/main" id="{09A05E04-2FDE-87B0-E0A8-BEDCE47A057B}"/>
              </a:ext>
            </a:extLst>
          </p:cNvPr>
          <p:cNvSpPr txBox="1"/>
          <p:nvPr/>
        </p:nvSpPr>
        <p:spPr>
          <a:xfrm>
            <a:off x="6847323" y="2082432"/>
            <a:ext cx="1915132" cy="1777410"/>
          </a:xfrm>
          <a:prstGeom prst="rect">
            <a:avLst/>
          </a:prstGeom>
          <a:noFill/>
        </p:spPr>
        <p:txBody>
          <a:bodyPr wrap="square" rtlCol="0">
            <a:spAutoFit/>
          </a:bodyPr>
          <a:lstStyle/>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1</a:t>
            </a:r>
            <a:r>
              <a:rPr lang="en-GB" sz="1050" baseline="30000">
                <a:solidFill>
                  <a:prstClr val="white">
                    <a:lumMod val="85000"/>
                  </a:prstClr>
                </a:solidFill>
                <a:latin typeface="Trebuchet MS"/>
              </a:rPr>
              <a:t>st</a:t>
            </a:r>
            <a:r>
              <a:rPr lang="en-GB" sz="1050">
                <a:solidFill>
                  <a:prstClr val="white">
                    <a:lumMod val="85000"/>
                  </a:prstClr>
                </a:solidFill>
                <a:latin typeface="Trebuchet MS"/>
              </a:rPr>
              <a:t> commercial Data Center provider in India since year 2000</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Data Center, Networks Digital and Security services under one roof</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Reliability for services</a:t>
            </a:r>
          </a:p>
          <a:p>
            <a:pPr marL="87309" indent="-87309" defTabSz="685783">
              <a:spcAft>
                <a:spcPts val="600"/>
              </a:spcAft>
              <a:buFont typeface="Arial" panose="020B0604020202020204" pitchFamily="34" charset="0"/>
              <a:buChar char="•"/>
            </a:pPr>
            <a:r>
              <a:rPr lang="en-GB" sz="1050">
                <a:solidFill>
                  <a:prstClr val="white">
                    <a:lumMod val="85000"/>
                  </a:prstClr>
                </a:solidFill>
                <a:latin typeface="Trebuchet MS"/>
              </a:rPr>
              <a:t>Flexibility for customer requirements</a:t>
            </a:r>
          </a:p>
        </p:txBody>
      </p:sp>
      <p:sp>
        <p:nvSpPr>
          <p:cNvPr id="4" name="TextBox 3">
            <a:extLst>
              <a:ext uri="{FF2B5EF4-FFF2-40B4-BE49-F238E27FC236}">
                <a16:creationId xmlns:a16="http://schemas.microsoft.com/office/drawing/2014/main" id="{61798962-E8F0-D7A0-2346-0D775361D32E}"/>
              </a:ext>
            </a:extLst>
          </p:cNvPr>
          <p:cNvSpPr txBox="1"/>
          <p:nvPr/>
        </p:nvSpPr>
        <p:spPr>
          <a:xfrm>
            <a:off x="324000" y="4395733"/>
            <a:ext cx="8496300" cy="276999"/>
          </a:xfrm>
          <a:prstGeom prst="rect">
            <a:avLst/>
          </a:prstGeom>
          <a:noFill/>
        </p:spPr>
        <p:txBody>
          <a:bodyPr wrap="square">
            <a:spAutoFit/>
          </a:bodyPr>
          <a:lstStyle/>
          <a:p>
            <a:pPr algn="ctr"/>
            <a:r>
              <a:rPr lang="en-US" sz="1200" b="1" i="1" dirty="0"/>
              <a:t>Ensuring accountability, reliability, flexibility and choices through our innovative designs and services </a:t>
            </a:r>
          </a:p>
        </p:txBody>
      </p:sp>
      <p:sp>
        <p:nvSpPr>
          <p:cNvPr id="3" name="TextBox 2">
            <a:extLst>
              <a:ext uri="{FF2B5EF4-FFF2-40B4-BE49-F238E27FC236}">
                <a16:creationId xmlns:a16="http://schemas.microsoft.com/office/drawing/2014/main" id="{7E96A59C-93FE-BF79-7A6D-4514BD585FB0}"/>
              </a:ext>
            </a:extLst>
          </p:cNvPr>
          <p:cNvSpPr txBox="1"/>
          <p:nvPr/>
        </p:nvSpPr>
        <p:spPr>
          <a:xfrm>
            <a:off x="267668" y="589307"/>
            <a:ext cx="6435464" cy="276999"/>
          </a:xfrm>
          <a:prstGeom prst="rect">
            <a:avLst/>
          </a:prstGeom>
          <a:noFill/>
        </p:spPr>
        <p:txBody>
          <a:bodyPr wrap="square" rtlCol="0">
            <a:spAutoFit/>
          </a:bodyPr>
          <a:lstStyle/>
          <a:p>
            <a:pPr defTabSz="457189"/>
            <a:r>
              <a:rPr lang="en-US" sz="1200" dirty="0">
                <a:solidFill>
                  <a:prstClr val="white"/>
                </a:solidFill>
                <a:latin typeface="Trebuchet MS"/>
              </a:rPr>
              <a:t>SIFY IS A LEADER IN THE IDC MARKETSCAPE DATA CENTER SERVICES INDIA, 2024 </a:t>
            </a:r>
          </a:p>
        </p:txBody>
      </p:sp>
    </p:spTree>
    <p:extLst>
      <p:ext uri="{BB962C8B-B14F-4D97-AF65-F5344CB8AC3E}">
        <p14:creationId xmlns:p14="http://schemas.microsoft.com/office/powerpoint/2010/main" val="118811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E32C9A-3950-1E5A-5BBD-4D42C3F39A21}"/>
              </a:ext>
            </a:extLst>
          </p:cNvPr>
          <p:cNvSpPr txBox="1"/>
          <p:nvPr/>
        </p:nvSpPr>
        <p:spPr>
          <a:xfrm>
            <a:off x="1767119" y="4093804"/>
            <a:ext cx="5700021" cy="52322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42" rtl="0" eaLnBrk="1" fontAlgn="auto" latinLnBrk="0" hangingPunct="1">
              <a:lnSpc>
                <a:spcPct val="100000"/>
              </a:lnSpc>
              <a:spcBef>
                <a:spcPts val="0"/>
              </a:spcBef>
              <a:spcAft>
                <a:spcPts val="600"/>
              </a:spcAft>
              <a:buClrTx/>
              <a:buSzTx/>
              <a:buFontTx/>
              <a:buNone/>
              <a:tabLst/>
              <a:defRPr/>
            </a:pPr>
            <a:r>
              <a:rPr kumimoji="0" lang="en-IN" sz="28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Thank You</a:t>
            </a:r>
          </a:p>
        </p:txBody>
      </p:sp>
      <p:grpSp>
        <p:nvGrpSpPr>
          <p:cNvPr id="36" name="Group 35">
            <a:extLst>
              <a:ext uri="{FF2B5EF4-FFF2-40B4-BE49-F238E27FC236}">
                <a16:creationId xmlns:a16="http://schemas.microsoft.com/office/drawing/2014/main" id="{330A5927-F0A3-9D94-3524-6ACA9E6F517A}"/>
              </a:ext>
            </a:extLst>
          </p:cNvPr>
          <p:cNvGrpSpPr/>
          <p:nvPr/>
        </p:nvGrpSpPr>
        <p:grpSpPr>
          <a:xfrm>
            <a:off x="1705648" y="1847075"/>
            <a:ext cx="5732705" cy="948743"/>
            <a:chOff x="323850" y="2753261"/>
            <a:chExt cx="8496300" cy="1406110"/>
          </a:xfrm>
        </p:grpSpPr>
        <p:sp>
          <p:nvSpPr>
            <p:cNvPr id="5" name="TextBox 4">
              <a:extLst>
                <a:ext uri="{FF2B5EF4-FFF2-40B4-BE49-F238E27FC236}">
                  <a16:creationId xmlns:a16="http://schemas.microsoft.com/office/drawing/2014/main" id="{4CAB60B1-3325-27EA-2F3F-BEC7F0EF10AC}"/>
                </a:ext>
              </a:extLst>
            </p:cNvPr>
            <p:cNvSpPr txBox="1"/>
            <p:nvPr/>
          </p:nvSpPr>
          <p:spPr>
            <a:xfrm>
              <a:off x="323850" y="2753261"/>
              <a:ext cx="8496300" cy="1049142"/>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8573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ED730"/>
                  </a:solidFill>
                  <a:effectLst/>
                  <a:uLnTx/>
                  <a:uFillTx/>
                  <a:latin typeface="Trebuchet MS"/>
                  <a:ea typeface="+mn-ea"/>
                  <a:cs typeface="+mn-cs"/>
                </a:rPr>
                <a:t>Tried  Tested  Trusted</a:t>
              </a:r>
              <a:endParaRPr kumimoji="0" lang="en-IN" sz="4000" b="1" i="0" u="none" strike="noStrike" kern="1200" cap="none" spc="0" normalizeH="0" baseline="0" noProof="0" dirty="0">
                <a:ln>
                  <a:noFill/>
                </a:ln>
                <a:solidFill>
                  <a:srgbClr val="BED730"/>
                </a:solidFill>
                <a:effectLst/>
                <a:uLnTx/>
                <a:uFillTx/>
                <a:latin typeface="Trebuchet MS"/>
                <a:ea typeface="+mn-ea"/>
                <a:cs typeface="+mn-cs"/>
              </a:endParaRPr>
            </a:p>
          </p:txBody>
        </p:sp>
        <p:sp>
          <p:nvSpPr>
            <p:cNvPr id="28" name="TextBox 27">
              <a:extLst>
                <a:ext uri="{FF2B5EF4-FFF2-40B4-BE49-F238E27FC236}">
                  <a16:creationId xmlns:a16="http://schemas.microsoft.com/office/drawing/2014/main" id="{FD198489-A54F-9DE7-3B74-4C2422284570}"/>
                </a:ext>
              </a:extLst>
            </p:cNvPr>
            <p:cNvSpPr txBox="1"/>
            <p:nvPr/>
          </p:nvSpPr>
          <p:spPr>
            <a:xfrm>
              <a:off x="489373" y="3657608"/>
              <a:ext cx="8330777" cy="501763"/>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8573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rebuchet MS"/>
                  <a:ea typeface="+mn-ea"/>
                  <a:cs typeface="+mn-cs"/>
                </a:rPr>
                <a:t>Your digital infrastructure partner for over 25 years</a:t>
              </a:r>
            </a:p>
          </p:txBody>
        </p:sp>
        <p:sp>
          <p:nvSpPr>
            <p:cNvPr id="33" name="Rectangle 32">
              <a:extLst>
                <a:ext uri="{FF2B5EF4-FFF2-40B4-BE49-F238E27FC236}">
                  <a16:creationId xmlns:a16="http://schemas.microsoft.com/office/drawing/2014/main" id="{2418B5EA-73D3-1DFE-E9AB-2C0724B83566}"/>
                </a:ext>
              </a:extLst>
            </p:cNvPr>
            <p:cNvSpPr/>
            <p:nvPr/>
          </p:nvSpPr>
          <p:spPr>
            <a:xfrm>
              <a:off x="228984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4" name="Rectangle 33">
              <a:extLst>
                <a:ext uri="{FF2B5EF4-FFF2-40B4-BE49-F238E27FC236}">
                  <a16:creationId xmlns:a16="http://schemas.microsoft.com/office/drawing/2014/main" id="{9BCC286C-0C55-6539-0A6A-16706C54AE86}"/>
                </a:ext>
              </a:extLst>
            </p:cNvPr>
            <p:cNvSpPr/>
            <p:nvPr/>
          </p:nvSpPr>
          <p:spPr>
            <a:xfrm>
              <a:off x="5027976"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5" name="Rectangle 34">
              <a:extLst>
                <a:ext uri="{FF2B5EF4-FFF2-40B4-BE49-F238E27FC236}">
                  <a16:creationId xmlns:a16="http://schemas.microsoft.com/office/drawing/2014/main" id="{E7A024D9-4A9D-9349-7CF1-DFEFE490C776}"/>
                </a:ext>
              </a:extLst>
            </p:cNvPr>
            <p:cNvSpPr/>
            <p:nvPr/>
          </p:nvSpPr>
          <p:spPr>
            <a:xfrm>
              <a:off x="8128425" y="3451067"/>
              <a:ext cx="113113" cy="1088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32"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grpSp>
      <p:pic>
        <p:nvPicPr>
          <p:cNvPr id="37" name="Picture 2" descr="Image result for sify logo">
            <a:extLst>
              <a:ext uri="{FF2B5EF4-FFF2-40B4-BE49-F238E27FC236}">
                <a16:creationId xmlns:a16="http://schemas.microsoft.com/office/drawing/2014/main" id="{EC67CE75-B098-BA2C-AEB6-ED420B2DF3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7971593" y="234502"/>
            <a:ext cx="905357" cy="512966"/>
          </a:xfrm>
          <a:prstGeom prst="rect">
            <a:avLst/>
          </a:prstGeom>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81D39C2-E8D4-0F3B-DB14-03D006D78D5F}"/>
              </a:ext>
            </a:extLst>
          </p:cNvPr>
          <p:cNvGrpSpPr/>
          <p:nvPr/>
        </p:nvGrpSpPr>
        <p:grpSpPr>
          <a:xfrm>
            <a:off x="478502" y="2981243"/>
            <a:ext cx="8186996" cy="894286"/>
            <a:chOff x="483929" y="2565721"/>
            <a:chExt cx="8186996" cy="894286"/>
          </a:xfrm>
        </p:grpSpPr>
        <p:grpSp>
          <p:nvGrpSpPr>
            <p:cNvPr id="42" name="Group 41">
              <a:extLst>
                <a:ext uri="{FF2B5EF4-FFF2-40B4-BE49-F238E27FC236}">
                  <a16:creationId xmlns:a16="http://schemas.microsoft.com/office/drawing/2014/main" id="{2172AB10-2064-77EC-B5AD-6A162D606387}"/>
                </a:ext>
              </a:extLst>
            </p:cNvPr>
            <p:cNvGrpSpPr/>
            <p:nvPr/>
          </p:nvGrpSpPr>
          <p:grpSpPr>
            <a:xfrm>
              <a:off x="483929" y="2565721"/>
              <a:ext cx="945000" cy="894286"/>
              <a:chOff x="444173" y="2556318"/>
              <a:chExt cx="945000" cy="894286"/>
            </a:xfrm>
          </p:grpSpPr>
          <p:sp>
            <p:nvSpPr>
              <p:cNvPr id="7" name="Flowchart: Connector 3">
                <a:extLst>
                  <a:ext uri="{FF2B5EF4-FFF2-40B4-BE49-F238E27FC236}">
                    <a16:creationId xmlns:a16="http://schemas.microsoft.com/office/drawing/2014/main" id="{B6DDA099-8BEE-BB84-2E44-A57A4A328DF9}"/>
                  </a:ext>
                </a:extLst>
              </p:cNvPr>
              <p:cNvSpPr>
                <a:spLocks noChangeAspect="1"/>
              </p:cNvSpPr>
              <p:nvPr/>
            </p:nvSpPr>
            <p:spPr>
              <a:xfrm rot="2700000">
                <a:off x="648960" y="2556318"/>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8" name="TextBox 7">
                <a:extLst>
                  <a:ext uri="{FF2B5EF4-FFF2-40B4-BE49-F238E27FC236}">
                    <a16:creationId xmlns:a16="http://schemas.microsoft.com/office/drawing/2014/main" id="{1C9D187E-BE58-D3C3-D950-8587F89C002E}"/>
                  </a:ext>
                </a:extLst>
              </p:cNvPr>
              <p:cNvSpPr txBox="1"/>
              <p:nvPr/>
            </p:nvSpPr>
            <p:spPr>
              <a:xfrm>
                <a:off x="444173"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Network</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Infra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23" name="Graphic 22">
                <a:extLst>
                  <a:ext uri="{FF2B5EF4-FFF2-40B4-BE49-F238E27FC236}">
                    <a16:creationId xmlns:a16="http://schemas.microsoft.com/office/drawing/2014/main" id="{DD6C9173-E925-B8E8-EAEA-29D72BEF22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540" y="2664164"/>
                <a:ext cx="296267" cy="334642"/>
              </a:xfrm>
              <a:prstGeom prst="rect">
                <a:avLst/>
              </a:prstGeom>
            </p:spPr>
          </p:pic>
        </p:grpSp>
        <p:grpSp>
          <p:nvGrpSpPr>
            <p:cNvPr id="47" name="Group 46">
              <a:extLst>
                <a:ext uri="{FF2B5EF4-FFF2-40B4-BE49-F238E27FC236}">
                  <a16:creationId xmlns:a16="http://schemas.microsoft.com/office/drawing/2014/main" id="{7DA2BBF5-3296-7BEC-AAA1-4B5BC250F0C2}"/>
                </a:ext>
              </a:extLst>
            </p:cNvPr>
            <p:cNvGrpSpPr/>
            <p:nvPr/>
          </p:nvGrpSpPr>
          <p:grpSpPr>
            <a:xfrm>
              <a:off x="5656784" y="2565721"/>
              <a:ext cx="945000" cy="886833"/>
              <a:chOff x="5726469" y="2563772"/>
              <a:chExt cx="945000" cy="886832"/>
            </a:xfrm>
          </p:grpSpPr>
          <p:sp>
            <p:nvSpPr>
              <p:cNvPr id="17" name="Flowchart: Connector 19">
                <a:extLst>
                  <a:ext uri="{FF2B5EF4-FFF2-40B4-BE49-F238E27FC236}">
                    <a16:creationId xmlns:a16="http://schemas.microsoft.com/office/drawing/2014/main" id="{1E6BA7D2-269F-8266-37AB-2B4DB75D4CAC}"/>
                  </a:ext>
                </a:extLst>
              </p:cNvPr>
              <p:cNvSpPr>
                <a:spLocks noChangeAspect="1"/>
              </p:cNvSpPr>
              <p:nvPr/>
            </p:nvSpPr>
            <p:spPr>
              <a:xfrm rot="2700000">
                <a:off x="5931256" y="256377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8" name="TextBox 17">
                <a:extLst>
                  <a:ext uri="{FF2B5EF4-FFF2-40B4-BE49-F238E27FC236}">
                    <a16:creationId xmlns:a16="http://schemas.microsoft.com/office/drawing/2014/main" id="{DB265CCB-1060-75F6-747E-4D3AC4AC5B5E}"/>
                  </a:ext>
                </a:extLst>
              </p:cNvPr>
              <p:cNvSpPr txBox="1"/>
              <p:nvPr/>
            </p:nvSpPr>
            <p:spPr>
              <a:xfrm>
                <a:off x="5726469"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Digital Apps</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24" name="Graphic 23">
                <a:extLst>
                  <a:ext uri="{FF2B5EF4-FFF2-40B4-BE49-F238E27FC236}">
                    <a16:creationId xmlns:a16="http://schemas.microsoft.com/office/drawing/2014/main" id="{8DEBFA4B-A71C-2F7B-B8CB-215CB2F7A6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2617" y="2671618"/>
                <a:ext cx="332707" cy="334642"/>
              </a:xfrm>
              <a:prstGeom prst="rect">
                <a:avLst/>
              </a:prstGeom>
            </p:spPr>
          </p:pic>
        </p:grpSp>
        <p:grpSp>
          <p:nvGrpSpPr>
            <p:cNvPr id="48" name="Group 47">
              <a:extLst>
                <a:ext uri="{FF2B5EF4-FFF2-40B4-BE49-F238E27FC236}">
                  <a16:creationId xmlns:a16="http://schemas.microsoft.com/office/drawing/2014/main" id="{2A696BCE-DD40-9C3B-EDCB-8A47889FC960}"/>
                </a:ext>
              </a:extLst>
            </p:cNvPr>
            <p:cNvGrpSpPr/>
            <p:nvPr/>
          </p:nvGrpSpPr>
          <p:grpSpPr>
            <a:xfrm>
              <a:off x="6691355" y="2565727"/>
              <a:ext cx="945000" cy="886833"/>
              <a:chOff x="6784264" y="2563771"/>
              <a:chExt cx="945000" cy="886833"/>
            </a:xfrm>
          </p:grpSpPr>
          <p:sp>
            <p:nvSpPr>
              <p:cNvPr id="19" name="Flowchart: Connector 21">
                <a:extLst>
                  <a:ext uri="{FF2B5EF4-FFF2-40B4-BE49-F238E27FC236}">
                    <a16:creationId xmlns:a16="http://schemas.microsoft.com/office/drawing/2014/main" id="{A1D0A54F-5C45-9EED-1439-01FD150A8D0E}"/>
                  </a:ext>
                </a:extLst>
              </p:cNvPr>
              <p:cNvSpPr>
                <a:spLocks noChangeAspect="1"/>
              </p:cNvSpPr>
              <p:nvPr/>
            </p:nvSpPr>
            <p:spPr>
              <a:xfrm rot="2700000">
                <a:off x="6989051" y="2563771"/>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0" name="TextBox 19">
                <a:extLst>
                  <a:ext uri="{FF2B5EF4-FFF2-40B4-BE49-F238E27FC236}">
                    <a16:creationId xmlns:a16="http://schemas.microsoft.com/office/drawing/2014/main" id="{2F7647D1-76A1-EA24-D385-0B6FA2E95AF7}"/>
                  </a:ext>
                </a:extLst>
              </p:cNvPr>
              <p:cNvSpPr txBox="1"/>
              <p:nvPr/>
            </p:nvSpPr>
            <p:spPr>
              <a:xfrm>
                <a:off x="6784264"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Industry Apps</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27" name="Picture 26" descr="A black background with a black square&#10;&#10;Description automatically generated with medium confidence">
                <a:extLst>
                  <a:ext uri="{FF2B5EF4-FFF2-40B4-BE49-F238E27FC236}">
                    <a16:creationId xmlns:a16="http://schemas.microsoft.com/office/drawing/2014/main" id="{7DE3FCA9-2F98-1C63-BD50-BA65C2F05D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4416" y="2686424"/>
                <a:ext cx="404697" cy="346379"/>
              </a:xfrm>
              <a:prstGeom prst="rect">
                <a:avLst/>
              </a:prstGeom>
            </p:spPr>
          </p:pic>
        </p:grpSp>
        <p:grpSp>
          <p:nvGrpSpPr>
            <p:cNvPr id="46" name="Group 45">
              <a:extLst>
                <a:ext uri="{FF2B5EF4-FFF2-40B4-BE49-F238E27FC236}">
                  <a16:creationId xmlns:a16="http://schemas.microsoft.com/office/drawing/2014/main" id="{B161EA61-BEEF-5EA9-48A3-9C469BA043A2}"/>
                </a:ext>
              </a:extLst>
            </p:cNvPr>
            <p:cNvGrpSpPr/>
            <p:nvPr/>
          </p:nvGrpSpPr>
          <p:grpSpPr>
            <a:xfrm>
              <a:off x="4622213" y="2565721"/>
              <a:ext cx="945000" cy="892360"/>
              <a:chOff x="4675343" y="2558244"/>
              <a:chExt cx="945000" cy="892360"/>
            </a:xfrm>
          </p:grpSpPr>
          <p:sp>
            <p:nvSpPr>
              <p:cNvPr id="13" name="Flowchart: Connector 13">
                <a:extLst>
                  <a:ext uri="{FF2B5EF4-FFF2-40B4-BE49-F238E27FC236}">
                    <a16:creationId xmlns:a16="http://schemas.microsoft.com/office/drawing/2014/main" id="{60CF8CE0-C886-9125-545B-024F154502A9}"/>
                  </a:ext>
                </a:extLst>
              </p:cNvPr>
              <p:cNvSpPr>
                <a:spLocks noChangeAspect="1"/>
              </p:cNvSpPr>
              <p:nvPr/>
            </p:nvSpPr>
            <p:spPr>
              <a:xfrm rot="2700000">
                <a:off x="4880130"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4" name="TextBox 13">
                <a:extLst>
                  <a:ext uri="{FF2B5EF4-FFF2-40B4-BE49-F238E27FC236}">
                    <a16:creationId xmlns:a16="http://schemas.microsoft.com/office/drawing/2014/main" id="{456F55AB-1E6E-D050-40F0-751A6A94EC1B}"/>
                  </a:ext>
                </a:extLst>
              </p:cNvPr>
              <p:cNvSpPr txBox="1"/>
              <p:nvPr/>
            </p:nvSpPr>
            <p:spPr>
              <a:xfrm>
                <a:off x="4675343"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Cloud &amp; IT</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29" name="Picture 28" descr="A black background with a black square&#10;&#10;Description automatically generated with medium confidence">
                <a:extLst>
                  <a:ext uri="{FF2B5EF4-FFF2-40B4-BE49-F238E27FC236}">
                    <a16:creationId xmlns:a16="http://schemas.microsoft.com/office/drawing/2014/main" id="{F9D569C8-7CA3-2DA2-28A0-0320D56064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5648" y="2648839"/>
                <a:ext cx="384392" cy="369318"/>
              </a:xfrm>
              <a:prstGeom prst="rect">
                <a:avLst/>
              </a:prstGeom>
            </p:spPr>
          </p:pic>
        </p:grpSp>
        <p:grpSp>
          <p:nvGrpSpPr>
            <p:cNvPr id="50" name="Group 49">
              <a:extLst>
                <a:ext uri="{FF2B5EF4-FFF2-40B4-BE49-F238E27FC236}">
                  <a16:creationId xmlns:a16="http://schemas.microsoft.com/office/drawing/2014/main" id="{A94A6B21-06EE-0C61-C912-530259C05D1B}"/>
                </a:ext>
              </a:extLst>
            </p:cNvPr>
            <p:cNvGrpSpPr/>
            <p:nvPr/>
          </p:nvGrpSpPr>
          <p:grpSpPr>
            <a:xfrm>
              <a:off x="2553071" y="2565727"/>
              <a:ext cx="945000" cy="879378"/>
              <a:chOff x="2568712" y="2571226"/>
              <a:chExt cx="945000" cy="879378"/>
            </a:xfrm>
          </p:grpSpPr>
          <p:sp>
            <p:nvSpPr>
              <p:cNvPr id="9" name="Flowchart: Connector 7">
                <a:extLst>
                  <a:ext uri="{FF2B5EF4-FFF2-40B4-BE49-F238E27FC236}">
                    <a16:creationId xmlns:a16="http://schemas.microsoft.com/office/drawing/2014/main" id="{74F58237-A978-E081-987A-A2BB03A2ABE7}"/>
                  </a:ext>
                </a:extLst>
              </p:cNvPr>
              <p:cNvSpPr>
                <a:spLocks noChangeAspect="1"/>
              </p:cNvSpPr>
              <p:nvPr/>
            </p:nvSpPr>
            <p:spPr>
              <a:xfrm rot="2700000">
                <a:off x="2773498" y="2571226"/>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TextBox 9">
                <a:extLst>
                  <a:ext uri="{FF2B5EF4-FFF2-40B4-BE49-F238E27FC236}">
                    <a16:creationId xmlns:a16="http://schemas.microsoft.com/office/drawing/2014/main" id="{460831A9-B8C8-4D2B-C1B5-3E6FD55410E8}"/>
                  </a:ext>
                </a:extLst>
              </p:cNvPr>
              <p:cNvSpPr txBox="1"/>
              <p:nvPr/>
            </p:nvSpPr>
            <p:spPr>
              <a:xfrm>
                <a:off x="2568712"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pt-BR" sz="750" b="0" i="0" u="none" strike="noStrike" kern="1200" cap="none" spc="0" normalizeH="0" baseline="0" noProof="0">
                    <a:ln>
                      <a:noFill/>
                    </a:ln>
                    <a:solidFill>
                      <a:prstClr val="white"/>
                    </a:solidFill>
                    <a:effectLst/>
                    <a:uLnTx/>
                    <a:uFillTx/>
                    <a:latin typeface="TheSansOffice" panose="020B0503040302060204"/>
                    <a:ea typeface="+mn-ea"/>
                    <a:cs typeface="+mn-cs"/>
                  </a:rPr>
                  <a:t>Data Center</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pt-BR" sz="750" b="0" i="0" u="none" strike="noStrike" kern="1200" cap="none" spc="0" normalizeH="0" baseline="0" noProof="0">
                    <a:ln>
                      <a:noFill/>
                    </a:ln>
                    <a:solidFill>
                      <a:prstClr val="white"/>
                    </a:solidFill>
                    <a:effectLst/>
                    <a:uLnTx/>
                    <a:uFillTx/>
                    <a:latin typeface="TheSansOffice" panose="020B0503040302060204"/>
                    <a:ea typeface="+mn-ea"/>
                    <a:cs typeface="+mn-cs"/>
                  </a:rPr>
                  <a:t>Colo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30" name="Picture 29" descr="A black background with a black square&#10;&#10;Description automatically generated with medium confidence">
                <a:extLst>
                  <a:ext uri="{FF2B5EF4-FFF2-40B4-BE49-F238E27FC236}">
                    <a16:creationId xmlns:a16="http://schemas.microsoft.com/office/drawing/2014/main" id="{89E55E8B-806B-EC65-A0F1-C0A91EC08D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70180" y="2639048"/>
                <a:ext cx="342065" cy="356621"/>
              </a:xfrm>
              <a:prstGeom prst="rect">
                <a:avLst/>
              </a:prstGeom>
            </p:spPr>
          </p:pic>
        </p:grpSp>
        <p:grpSp>
          <p:nvGrpSpPr>
            <p:cNvPr id="51" name="Group 50">
              <a:extLst>
                <a:ext uri="{FF2B5EF4-FFF2-40B4-BE49-F238E27FC236}">
                  <a16:creationId xmlns:a16="http://schemas.microsoft.com/office/drawing/2014/main" id="{C1240F7B-D242-AD24-D938-010189C2EE9B}"/>
                </a:ext>
              </a:extLst>
            </p:cNvPr>
            <p:cNvGrpSpPr/>
            <p:nvPr/>
          </p:nvGrpSpPr>
          <p:grpSpPr>
            <a:xfrm>
              <a:off x="3587642" y="2565722"/>
              <a:ext cx="945000" cy="892361"/>
              <a:chOff x="4099500" y="2558244"/>
              <a:chExt cx="945000" cy="892360"/>
            </a:xfrm>
          </p:grpSpPr>
          <p:sp>
            <p:nvSpPr>
              <p:cNvPr id="25" name="Flowchart: Connector 43">
                <a:extLst>
                  <a:ext uri="{FF2B5EF4-FFF2-40B4-BE49-F238E27FC236}">
                    <a16:creationId xmlns:a16="http://schemas.microsoft.com/office/drawing/2014/main" id="{D62CC28D-5A88-3B65-18A9-47E447ECBB32}"/>
                  </a:ext>
                </a:extLst>
              </p:cNvPr>
              <p:cNvSpPr>
                <a:spLocks noChangeAspect="1"/>
              </p:cNvSpPr>
              <p:nvPr/>
            </p:nvSpPr>
            <p:spPr>
              <a:xfrm rot="2700000">
                <a:off x="4304287" y="2558244"/>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7D66FB86-314A-B782-D769-C1E8F62EC723}"/>
                  </a:ext>
                </a:extLst>
              </p:cNvPr>
              <p:cNvSpPr txBox="1"/>
              <p:nvPr/>
            </p:nvSpPr>
            <p:spPr>
              <a:xfrm>
                <a:off x="4099500" y="3127439"/>
                <a:ext cx="945000" cy="323165"/>
              </a:xfrm>
              <a:prstGeom prst="rect">
                <a:avLst/>
              </a:prstGeom>
              <a:noFill/>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CloudInfinit</a:t>
                </a:r>
                <a:r>
                  <a:rPr kumimoji="0" lang="en-IN" sz="750" b="0" i="0" u="none" strike="noStrike" kern="1200" cap="none" spc="0" normalizeH="0" baseline="30000" noProof="0" dirty="0">
                    <a:ln>
                      <a:noFill/>
                    </a:ln>
                    <a:solidFill>
                      <a:srgbClr val="BBD42F"/>
                    </a:solidFill>
                    <a:effectLst/>
                    <a:uLnTx/>
                    <a:uFillTx/>
                    <a:latin typeface="TheSansOffice" panose="020B0503040302060204"/>
                    <a:ea typeface="+mn-ea"/>
                    <a:cs typeface="+mn-cs"/>
                  </a:rPr>
                  <a:t>+AI</a:t>
                </a: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 </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GPU Cloud</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31" name="Picture 30">
                <a:extLst>
                  <a:ext uri="{FF2B5EF4-FFF2-40B4-BE49-F238E27FC236}">
                    <a16:creationId xmlns:a16="http://schemas.microsoft.com/office/drawing/2014/main" id="{9185BF58-EB01-1F36-4E40-BBBD041842B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0"/>
                        </a14:imgEffect>
                      </a14:imgLayer>
                    </a14:imgProps>
                  </a:ext>
                </a:extLst>
              </a:blip>
              <a:stretch>
                <a:fillRect/>
              </a:stretch>
            </p:blipFill>
            <p:spPr>
              <a:xfrm>
                <a:off x="4369911" y="2688163"/>
                <a:ext cx="404178" cy="254943"/>
              </a:xfrm>
              <a:prstGeom prst="rect">
                <a:avLst/>
              </a:prstGeom>
            </p:spPr>
          </p:pic>
        </p:grpSp>
        <p:grpSp>
          <p:nvGrpSpPr>
            <p:cNvPr id="43" name="Group 42">
              <a:extLst>
                <a:ext uri="{FF2B5EF4-FFF2-40B4-BE49-F238E27FC236}">
                  <a16:creationId xmlns:a16="http://schemas.microsoft.com/office/drawing/2014/main" id="{38CF1548-6C19-20C9-32FE-3A32C9EF182F}"/>
                </a:ext>
              </a:extLst>
            </p:cNvPr>
            <p:cNvGrpSpPr/>
            <p:nvPr/>
          </p:nvGrpSpPr>
          <p:grpSpPr>
            <a:xfrm>
              <a:off x="1518500" y="2565721"/>
              <a:ext cx="945000" cy="869614"/>
              <a:chOff x="1508631" y="2580990"/>
              <a:chExt cx="945000" cy="869614"/>
            </a:xfrm>
          </p:grpSpPr>
          <p:sp>
            <p:nvSpPr>
              <p:cNvPr id="6" name="Flowchart: Connector 11">
                <a:extLst>
                  <a:ext uri="{FF2B5EF4-FFF2-40B4-BE49-F238E27FC236}">
                    <a16:creationId xmlns:a16="http://schemas.microsoft.com/office/drawing/2014/main" id="{E72D2A5C-A44C-AA19-F472-418C1B4E5333}"/>
                  </a:ext>
                </a:extLst>
              </p:cNvPr>
              <p:cNvSpPr>
                <a:spLocks noChangeAspect="1"/>
              </p:cNvSpPr>
              <p:nvPr/>
            </p:nvSpPr>
            <p:spPr>
              <a:xfrm rot="2700000">
                <a:off x="1713418" y="2580990"/>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2" name="TextBox 31">
                <a:extLst>
                  <a:ext uri="{FF2B5EF4-FFF2-40B4-BE49-F238E27FC236}">
                    <a16:creationId xmlns:a16="http://schemas.microsoft.com/office/drawing/2014/main" id="{15075E7D-EE06-B640-FC4E-B6592E6A0A4E}"/>
                  </a:ext>
                </a:extLst>
              </p:cNvPr>
              <p:cNvSpPr txBox="1"/>
              <p:nvPr/>
            </p:nvSpPr>
            <p:spPr>
              <a:xfrm>
                <a:off x="1508631"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Network Digital </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38" name="Graphic 37">
                <a:extLst>
                  <a:ext uri="{FF2B5EF4-FFF2-40B4-BE49-F238E27FC236}">
                    <a16:creationId xmlns:a16="http://schemas.microsoft.com/office/drawing/2014/main" id="{0CD0ADC3-22CF-23AB-5FB3-818F9FB59C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76109" y="2665997"/>
                <a:ext cx="410045" cy="374389"/>
              </a:xfrm>
              <a:prstGeom prst="rect">
                <a:avLst/>
              </a:prstGeom>
            </p:spPr>
          </p:pic>
        </p:grpSp>
        <p:grpSp>
          <p:nvGrpSpPr>
            <p:cNvPr id="49" name="Group 48">
              <a:extLst>
                <a:ext uri="{FF2B5EF4-FFF2-40B4-BE49-F238E27FC236}">
                  <a16:creationId xmlns:a16="http://schemas.microsoft.com/office/drawing/2014/main" id="{CFCCD0EF-B7F8-8C8F-3127-BDF1B71AAFBB}"/>
                </a:ext>
              </a:extLst>
            </p:cNvPr>
            <p:cNvGrpSpPr/>
            <p:nvPr/>
          </p:nvGrpSpPr>
          <p:grpSpPr>
            <a:xfrm>
              <a:off x="7725925" y="2565721"/>
              <a:ext cx="945000" cy="862162"/>
              <a:chOff x="7837240" y="2588442"/>
              <a:chExt cx="945000" cy="862162"/>
            </a:xfrm>
          </p:grpSpPr>
          <p:sp>
            <p:nvSpPr>
              <p:cNvPr id="39" name="Flowchart: Connector 15">
                <a:extLst>
                  <a:ext uri="{FF2B5EF4-FFF2-40B4-BE49-F238E27FC236}">
                    <a16:creationId xmlns:a16="http://schemas.microsoft.com/office/drawing/2014/main" id="{EF5804E3-F30F-9533-8F76-8160B0C28DB8}"/>
                  </a:ext>
                </a:extLst>
              </p:cNvPr>
              <p:cNvSpPr>
                <a:spLocks noChangeAspect="1"/>
              </p:cNvSpPr>
              <p:nvPr/>
            </p:nvSpPr>
            <p:spPr>
              <a:xfrm rot="2700000">
                <a:off x="8042026" y="2588442"/>
                <a:ext cx="535427" cy="535427"/>
              </a:xfrm>
              <a:prstGeom prst="flowChartConnector">
                <a:avLst/>
              </a:prstGeom>
              <a:solidFill>
                <a:srgbClr val="BED730"/>
              </a:solid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514274" rtl="0" eaLnBrk="1" fontAlgn="auto" latinLnBrk="0" hangingPunct="1">
                  <a:lnSpc>
                    <a:spcPct val="100000"/>
                  </a:lnSpc>
                  <a:spcBef>
                    <a:spcPts val="0"/>
                  </a:spcBef>
                  <a:spcAft>
                    <a:spcPts val="0"/>
                  </a:spcAft>
                  <a:buClrTx/>
                  <a:buSzTx/>
                  <a:buFontTx/>
                  <a:buNone/>
                  <a:tabLst/>
                  <a:defRPr/>
                </a:pPr>
                <a:endParaRPr kumimoji="0" lang="en-IN" sz="1013"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0" name="TextBox 39">
                <a:extLst>
                  <a:ext uri="{FF2B5EF4-FFF2-40B4-BE49-F238E27FC236}">
                    <a16:creationId xmlns:a16="http://schemas.microsoft.com/office/drawing/2014/main" id="{3808E0DD-D43B-C955-C1A4-7F33670D93AE}"/>
                  </a:ext>
                </a:extLst>
              </p:cNvPr>
              <p:cNvSpPr txBox="1"/>
              <p:nvPr/>
            </p:nvSpPr>
            <p:spPr>
              <a:xfrm>
                <a:off x="7837240" y="3127439"/>
                <a:ext cx="945000" cy="3231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Security </a:t>
                </a:r>
              </a:p>
              <a:p>
                <a:pPr marL="0" marR="0" lvl="0" indent="0" algn="ctr" defTabSz="685749" rtl="0" eaLnBrk="1" fontAlgn="auto" latinLnBrk="0" hangingPunct="1">
                  <a:lnSpc>
                    <a:spcPct val="100000"/>
                  </a:lnSpc>
                  <a:spcBef>
                    <a:spcPts val="0"/>
                  </a:spcBef>
                  <a:spcAft>
                    <a:spcPts val="0"/>
                  </a:spcAft>
                  <a:buClrTx/>
                  <a:buSzTx/>
                  <a:buFontTx/>
                  <a:buNone/>
                  <a:tabLst/>
                  <a:defRPr/>
                </a:pPr>
                <a:r>
                  <a:rPr kumimoji="0" lang="en-IN" sz="750" b="0" i="0" u="none" strike="noStrike" kern="1200" cap="none" spc="0" normalizeH="0" baseline="0" noProof="0" dirty="0">
                    <a:ln>
                      <a:noFill/>
                    </a:ln>
                    <a:solidFill>
                      <a:prstClr val="white"/>
                    </a:solidFill>
                    <a:effectLst/>
                    <a:uLnTx/>
                    <a:uFillTx/>
                    <a:latin typeface="TheSansOffice" panose="020B0503040302060204"/>
                    <a:ea typeface="+mn-ea"/>
                    <a:cs typeface="+mn-cs"/>
                  </a:rPr>
                  <a:t>Managed Services</a:t>
                </a:r>
                <a:endParaRPr kumimoji="0" lang="en-US" sz="750" b="0" i="0" u="none" strike="noStrike" kern="1200" cap="none" spc="0" normalizeH="0" baseline="0" noProof="0" dirty="0">
                  <a:ln>
                    <a:noFill/>
                  </a:ln>
                  <a:solidFill>
                    <a:prstClr val="white"/>
                  </a:solidFill>
                  <a:effectLst/>
                  <a:uLnTx/>
                  <a:uFillTx/>
                  <a:latin typeface="TheSansOffice" panose="020B0503040302060204"/>
                  <a:ea typeface="+mn-ea"/>
                  <a:cs typeface="+mn-cs"/>
                </a:endParaRPr>
              </a:p>
            </p:txBody>
          </p:sp>
          <p:pic>
            <p:nvPicPr>
              <p:cNvPr id="41" name="Graphic 40">
                <a:extLst>
                  <a:ext uri="{FF2B5EF4-FFF2-40B4-BE49-F238E27FC236}">
                    <a16:creationId xmlns:a16="http://schemas.microsoft.com/office/drawing/2014/main" id="{1DD9D8F3-3354-E27C-DEA2-C96D393F70B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84046" y="2703288"/>
                <a:ext cx="251389" cy="334642"/>
              </a:xfrm>
              <a:prstGeom prst="rect">
                <a:avLst/>
              </a:prstGeom>
            </p:spPr>
          </p:pic>
        </p:grpSp>
      </p:grpSp>
      <p:grpSp>
        <p:nvGrpSpPr>
          <p:cNvPr id="62" name="Group 61">
            <a:extLst>
              <a:ext uri="{FF2B5EF4-FFF2-40B4-BE49-F238E27FC236}">
                <a16:creationId xmlns:a16="http://schemas.microsoft.com/office/drawing/2014/main" id="{218A14E9-02DC-0BB4-CE7B-3934368656E2}"/>
              </a:ext>
            </a:extLst>
          </p:cNvPr>
          <p:cNvGrpSpPr/>
          <p:nvPr/>
        </p:nvGrpSpPr>
        <p:grpSpPr>
          <a:xfrm>
            <a:off x="738316" y="744619"/>
            <a:ext cx="7667369" cy="900670"/>
            <a:chOff x="405362" y="318692"/>
            <a:chExt cx="7667369" cy="900670"/>
          </a:xfrm>
        </p:grpSpPr>
        <p:sp>
          <p:nvSpPr>
            <p:cNvPr id="21" name="TextBox 20">
              <a:extLst>
                <a:ext uri="{FF2B5EF4-FFF2-40B4-BE49-F238E27FC236}">
                  <a16:creationId xmlns:a16="http://schemas.microsoft.com/office/drawing/2014/main" id="{C40C3085-C98C-4490-F3E1-60989DBD82C8}"/>
                </a:ext>
              </a:extLst>
            </p:cNvPr>
            <p:cNvSpPr txBox="1"/>
            <p:nvPr/>
          </p:nvSpPr>
          <p:spPr>
            <a:xfrm>
              <a:off x="2515669" y="759250"/>
              <a:ext cx="981029"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Award for Sustainability</a:t>
              </a:r>
            </a:p>
          </p:txBody>
        </p:sp>
        <p:sp>
          <p:nvSpPr>
            <p:cNvPr id="22" name="TextBox 21">
              <a:extLst>
                <a:ext uri="{FF2B5EF4-FFF2-40B4-BE49-F238E27FC236}">
                  <a16:creationId xmlns:a16="http://schemas.microsoft.com/office/drawing/2014/main" id="{4BDC3DD2-F5C8-7CC2-B40E-5AB7B192C698}"/>
                </a:ext>
              </a:extLst>
            </p:cNvPr>
            <p:cNvSpPr txBox="1"/>
            <p:nvPr/>
          </p:nvSpPr>
          <p:spPr>
            <a:xfrm>
              <a:off x="3327106" y="746406"/>
              <a:ext cx="867840"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Innovation in Data Center</a:t>
              </a:r>
            </a:p>
          </p:txBody>
        </p:sp>
        <p:sp>
          <p:nvSpPr>
            <p:cNvPr id="44" name="TextBox 43">
              <a:extLst>
                <a:ext uri="{FF2B5EF4-FFF2-40B4-BE49-F238E27FC236}">
                  <a16:creationId xmlns:a16="http://schemas.microsoft.com/office/drawing/2014/main" id="{8FA783B9-1ABB-2365-8B9D-CC85D219BAD5}"/>
                </a:ext>
              </a:extLst>
            </p:cNvPr>
            <p:cNvSpPr txBox="1"/>
            <p:nvPr/>
          </p:nvSpPr>
          <p:spPr>
            <a:xfrm>
              <a:off x="5081696" y="729759"/>
              <a:ext cx="1061894"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Best in </a:t>
              </a:r>
            </a:p>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Services Industry</a:t>
              </a:r>
            </a:p>
          </p:txBody>
        </p:sp>
        <p:pic>
          <p:nvPicPr>
            <p:cNvPr id="45" name="Picture 44" descr="A logo with a sun&#10;&#10;Description automatically generated">
              <a:extLst>
                <a:ext uri="{FF2B5EF4-FFF2-40B4-BE49-F238E27FC236}">
                  <a16:creationId xmlns:a16="http://schemas.microsoft.com/office/drawing/2014/main" id="{E0ACB252-53EC-8845-34D4-BCC3DFD2026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512027" y="488244"/>
              <a:ext cx="496691" cy="233600"/>
            </a:xfrm>
            <a:prstGeom prst="rect">
              <a:avLst/>
            </a:prstGeom>
          </p:spPr>
        </p:pic>
        <p:pic>
          <p:nvPicPr>
            <p:cNvPr id="52" name="Picture 51" descr="A blue and black logo&#10;&#10;Description automatically generated">
              <a:extLst>
                <a:ext uri="{FF2B5EF4-FFF2-40B4-BE49-F238E27FC236}">
                  <a16:creationId xmlns:a16="http://schemas.microsoft.com/office/drawing/2014/main" id="{61F6B167-7B12-75BE-BFAB-BE496966FB73}"/>
                </a:ext>
              </a:extLst>
            </p:cNvPr>
            <p:cNvPicPr>
              <a:picLocks noChangeAspect="1"/>
            </p:cNvPicPr>
            <p:nvPr/>
          </p:nvPicPr>
          <p:blipFill>
            <a:blip r:embed="rId18" cstate="email">
              <a:extLst>
                <a:ext uri="{BEBA8EAE-BF5A-486C-A8C5-ECC9F3942E4B}">
                  <a14:imgProps xmlns:a14="http://schemas.microsoft.com/office/drawing/2010/main">
                    <a14:imgLayer r:embed="rId19">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392609" y="401068"/>
              <a:ext cx="434385" cy="320776"/>
            </a:xfrm>
            <a:prstGeom prst="rect">
              <a:avLst/>
            </a:prstGeom>
          </p:spPr>
        </p:pic>
        <p:pic>
          <p:nvPicPr>
            <p:cNvPr id="53" name="Picture 52" descr="A red white and blue sign&#10;&#10;Description automatically generated">
              <a:extLst>
                <a:ext uri="{FF2B5EF4-FFF2-40B4-BE49-F238E27FC236}">
                  <a16:creationId xmlns:a16="http://schemas.microsoft.com/office/drawing/2014/main" id="{83ADAD85-30A6-A069-EE36-B942D0D2C82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756133" y="488245"/>
              <a:ext cx="500100" cy="233599"/>
            </a:xfrm>
            <a:prstGeom prst="rect">
              <a:avLst/>
            </a:prstGeom>
          </p:spPr>
        </p:pic>
        <p:sp>
          <p:nvSpPr>
            <p:cNvPr id="54" name="TextBox 53">
              <a:extLst>
                <a:ext uri="{FF2B5EF4-FFF2-40B4-BE49-F238E27FC236}">
                  <a16:creationId xmlns:a16="http://schemas.microsoft.com/office/drawing/2014/main" id="{F71B3BFE-084C-A81C-8440-2AA63E6F5A54}"/>
                </a:ext>
              </a:extLst>
            </p:cNvPr>
            <p:cNvSpPr txBox="1"/>
            <p:nvPr/>
          </p:nvSpPr>
          <p:spPr>
            <a:xfrm>
              <a:off x="7010837" y="716213"/>
              <a:ext cx="1061894"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Managed Network Services - MQ</a:t>
              </a:r>
            </a:p>
          </p:txBody>
        </p:sp>
        <p:pic>
          <p:nvPicPr>
            <p:cNvPr id="55" name="Picture 54">
              <a:extLst>
                <a:ext uri="{FF2B5EF4-FFF2-40B4-BE49-F238E27FC236}">
                  <a16:creationId xmlns:a16="http://schemas.microsoft.com/office/drawing/2014/main" id="{A6D6C1DA-D90E-C2D5-29E2-FB4E59917089}"/>
                </a:ext>
              </a:extLst>
            </p:cNvPr>
            <p:cNvPicPr>
              <a:picLocks noChangeAspect="1"/>
            </p:cNvPicPr>
            <p:nvPr/>
          </p:nvPicPr>
          <p:blipFill>
            <a:blip r:embed="rId21" cstate="email">
              <a:biLevel thresh="25000"/>
              <a:extLst>
                <a:ext uri="{BEBA8EAE-BF5A-486C-A8C5-ECC9F3942E4B}">
                  <a14:imgProps xmlns:a14="http://schemas.microsoft.com/office/drawing/2010/main">
                    <a14:imgLayer r:embed="rId22">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178663" y="570272"/>
              <a:ext cx="659013" cy="151572"/>
            </a:xfrm>
            <a:prstGeom prst="rect">
              <a:avLst/>
            </a:prstGeom>
          </p:spPr>
        </p:pic>
        <p:pic>
          <p:nvPicPr>
            <p:cNvPr id="15" name="Picture 14" descr="Logos &amp; Brand Guidelines | NVIDIA">
              <a:extLst>
                <a:ext uri="{FF2B5EF4-FFF2-40B4-BE49-F238E27FC236}">
                  <a16:creationId xmlns:a16="http://schemas.microsoft.com/office/drawing/2014/main" id="{D157B8E9-CCE0-490A-5626-628235B6DC36}"/>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4346846" y="385452"/>
              <a:ext cx="600700" cy="3363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DD66AFA-648F-DD04-552E-23BEE82611AD}"/>
                </a:ext>
              </a:extLst>
            </p:cNvPr>
            <p:cNvSpPr txBox="1"/>
            <p:nvPr/>
          </p:nvSpPr>
          <p:spPr>
            <a:xfrm>
              <a:off x="3965209" y="757697"/>
              <a:ext cx="1393480"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India’s 1</a:t>
              </a:r>
              <a:r>
                <a:rPr kumimoji="0" lang="en-US" sz="800" b="0" i="0" u="none" strike="noStrike" kern="1200" cap="none" spc="0" normalizeH="0" baseline="30000" noProof="0" dirty="0">
                  <a:ln>
                    <a:noFill/>
                  </a:ln>
                  <a:solidFill>
                    <a:prstClr val="white"/>
                  </a:solidFill>
                  <a:effectLst/>
                  <a:uLnTx/>
                  <a:uFillTx/>
                  <a:latin typeface="Trebuchet MS"/>
                  <a:ea typeface="+mn-ea"/>
                  <a:cs typeface="+mn-cs"/>
                </a:rPr>
                <a:t>st</a:t>
              </a:r>
              <a:r>
                <a:rPr kumimoji="0" lang="en-US" sz="800" b="0" i="0" u="none" strike="noStrike" kern="1200" cap="none" spc="0" normalizeH="0" baseline="0" noProof="0" dirty="0">
                  <a:ln>
                    <a:noFill/>
                  </a:ln>
                  <a:solidFill>
                    <a:prstClr val="white"/>
                  </a:solidFill>
                  <a:effectLst/>
                  <a:uLnTx/>
                  <a:uFillTx/>
                  <a:latin typeface="Trebuchet MS"/>
                  <a:ea typeface="+mn-ea"/>
                  <a:cs typeface="+mn-cs"/>
                </a:rPr>
                <a:t> Nvidia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DGX Ready Liquid &amp;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Air Cooled DCs</a:t>
              </a:r>
              <a:endParaRPr kumimoji="0" lang="en-IN" sz="800" b="0" i="0" u="none" strike="noStrike" kern="1200" cap="none" spc="0" normalizeH="0" baseline="0" noProof="0" dirty="0">
                <a:ln>
                  <a:noFill/>
                </a:ln>
                <a:solidFill>
                  <a:prstClr val="white"/>
                </a:solidFill>
                <a:effectLst/>
                <a:uLnTx/>
                <a:uFillTx/>
                <a:latin typeface="Trebuchet MS"/>
                <a:ea typeface="+mn-ea"/>
                <a:cs typeface="+mn-cs"/>
              </a:endParaRPr>
            </a:p>
          </p:txBody>
        </p:sp>
        <p:pic>
          <p:nvPicPr>
            <p:cNvPr id="57" name="Picture 2" descr="India Primetime', ET BrandEquity">
              <a:extLst>
                <a:ext uri="{FF2B5EF4-FFF2-40B4-BE49-F238E27FC236}">
                  <a16:creationId xmlns:a16="http://schemas.microsoft.com/office/drawing/2014/main" id="{CBA89BB5-AAD4-0319-D207-73301072D644}"/>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981493" y="406031"/>
              <a:ext cx="294965" cy="31581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D6094B7F-354B-9797-57BB-487DEF5B7A0B}"/>
                </a:ext>
              </a:extLst>
            </p:cNvPr>
            <p:cNvSpPr txBox="1"/>
            <p:nvPr/>
          </p:nvSpPr>
          <p:spPr>
            <a:xfrm>
              <a:off x="1518500" y="758907"/>
              <a:ext cx="1208155" cy="338554"/>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Best Future-Proof Data Center Project</a:t>
              </a:r>
            </a:p>
          </p:txBody>
        </p:sp>
        <p:pic>
          <p:nvPicPr>
            <p:cNvPr id="1026" name="Picture 2" descr="Partner Content - IDC European Utilities Summit 2021">
              <a:extLst>
                <a:ext uri="{FF2B5EF4-FFF2-40B4-BE49-F238E27FC236}">
                  <a16:creationId xmlns:a16="http://schemas.microsoft.com/office/drawing/2014/main" id="{AD547B04-6A11-39CC-1536-07CD234589A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156577" y="475514"/>
              <a:ext cx="847482" cy="25424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90FC0E6F-7A9A-595A-6FE1-139D0FDABC1F}"/>
                </a:ext>
              </a:extLst>
            </p:cNvPr>
            <p:cNvSpPr txBox="1"/>
            <p:nvPr/>
          </p:nvSpPr>
          <p:spPr>
            <a:xfrm>
              <a:off x="6030245" y="727327"/>
              <a:ext cx="1061894"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DC Services India &amp; ​Managed Cloud Services APAC ​</a:t>
              </a:r>
            </a:p>
          </p:txBody>
        </p:sp>
        <p:sp>
          <p:nvSpPr>
            <p:cNvPr id="56" name="TextBox 55">
              <a:extLst>
                <a:ext uri="{FF2B5EF4-FFF2-40B4-BE49-F238E27FC236}">
                  <a16:creationId xmlns:a16="http://schemas.microsoft.com/office/drawing/2014/main" id="{B8A6BE3A-717D-A366-D5A6-1A6DE8427D4B}"/>
                </a:ext>
              </a:extLst>
            </p:cNvPr>
            <p:cNvSpPr txBox="1"/>
            <p:nvPr/>
          </p:nvSpPr>
          <p:spPr>
            <a:xfrm>
              <a:off x="405362" y="758907"/>
              <a:ext cx="1208155" cy="338554"/>
            </a:xfrm>
            <a:prstGeom prst="rect">
              <a:avLst/>
            </a:prstGeom>
            <a:noFill/>
          </p:spPr>
          <p:txBody>
            <a:bodyPr wrap="square" rtlCol="0">
              <a:spAutoFit/>
            </a:bodyPr>
            <a:lstStyle>
              <a:defPPr>
                <a:defRPr lang="en-US"/>
              </a:defPPr>
              <a:lvl1pPr algn="ctr" defTabSz="685783">
                <a:defRPr sz="800">
                  <a:solidFill>
                    <a:prstClr val="white"/>
                  </a:solidFill>
                  <a:latin typeface="Trebuchet MS"/>
                </a:defRPr>
              </a:lvl1p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CIO Choice 2025 for </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Trebuchet MS"/>
                  <a:ea typeface="+mn-ea"/>
                  <a:cs typeface="+mn-cs"/>
                </a:rPr>
                <a:t>AI Ready Data Centers</a:t>
              </a:r>
            </a:p>
          </p:txBody>
        </p:sp>
        <p:pic>
          <p:nvPicPr>
            <p:cNvPr id="61" name="Picture 60" descr="A gold medal with a red strap&#10;&#10;AI-generated content may be incorrect.">
              <a:extLst>
                <a:ext uri="{FF2B5EF4-FFF2-40B4-BE49-F238E27FC236}">
                  <a16:creationId xmlns:a16="http://schemas.microsoft.com/office/drawing/2014/main" id="{C4A7F1F2-A196-B9D2-A0ED-69D34B53579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1527" y="318692"/>
              <a:ext cx="403152" cy="403152"/>
            </a:xfrm>
            <a:prstGeom prst="rect">
              <a:avLst/>
            </a:prstGeom>
          </p:spPr>
        </p:pic>
      </p:grpSp>
    </p:spTree>
    <p:extLst>
      <p:ext uri="{BB962C8B-B14F-4D97-AF65-F5344CB8AC3E}">
        <p14:creationId xmlns:p14="http://schemas.microsoft.com/office/powerpoint/2010/main" val="23487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9140B0-E6B8-C3DF-4A24-3E4287525AF5}"/>
              </a:ext>
            </a:extLst>
          </p:cNvPr>
          <p:cNvSpPr txBox="1"/>
          <p:nvPr/>
        </p:nvSpPr>
        <p:spPr>
          <a:xfrm>
            <a:off x="7547896" y="4928056"/>
            <a:ext cx="1596104"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700">
                <a:solidFill>
                  <a:schemeClr val="bg1">
                    <a:lumMod val="75000"/>
                  </a:schemeClr>
                </a:solidFill>
              </a:rPr>
              <a:t>Source: Research Firms</a:t>
            </a:r>
          </a:p>
        </p:txBody>
      </p:sp>
      <p:grpSp>
        <p:nvGrpSpPr>
          <p:cNvPr id="40" name="Group 39">
            <a:extLst>
              <a:ext uri="{FF2B5EF4-FFF2-40B4-BE49-F238E27FC236}">
                <a16:creationId xmlns:a16="http://schemas.microsoft.com/office/drawing/2014/main" id="{B9830C81-CACD-5601-FEE9-D6FDC07C369F}"/>
              </a:ext>
            </a:extLst>
          </p:cNvPr>
          <p:cNvGrpSpPr/>
          <p:nvPr/>
        </p:nvGrpSpPr>
        <p:grpSpPr>
          <a:xfrm>
            <a:off x="416100" y="2903734"/>
            <a:ext cx="1512000" cy="1828053"/>
            <a:chOff x="416100" y="2903734"/>
            <a:chExt cx="1512000" cy="1828053"/>
          </a:xfrm>
        </p:grpSpPr>
        <p:sp>
          <p:nvSpPr>
            <p:cNvPr id="14" name="Rectangle: Rounded Corners 111">
              <a:extLst>
                <a:ext uri="{FF2B5EF4-FFF2-40B4-BE49-F238E27FC236}">
                  <a16:creationId xmlns:a16="http://schemas.microsoft.com/office/drawing/2014/main" id="{56B996D2-D2D0-CF7B-0842-E31D98D9DCE1}"/>
                </a:ext>
              </a:extLst>
            </p:cNvPr>
            <p:cNvSpPr/>
            <p:nvPr/>
          </p:nvSpPr>
          <p:spPr>
            <a:xfrm flipV="1">
              <a:off x="416100"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a:latin typeface="Trebuchet MS" panose="020B0703020202090204" pitchFamily="34" charset="0"/>
              </a:endParaRPr>
            </a:p>
          </p:txBody>
        </p:sp>
        <p:sp>
          <p:nvSpPr>
            <p:cNvPr id="7" name="TextBox 6">
              <a:extLst>
                <a:ext uri="{FF2B5EF4-FFF2-40B4-BE49-F238E27FC236}">
                  <a16:creationId xmlns:a16="http://schemas.microsoft.com/office/drawing/2014/main" id="{6E1A47D1-F4B3-512A-7247-19DA5AE8FFA3}"/>
                </a:ext>
              </a:extLst>
            </p:cNvPr>
            <p:cNvSpPr txBox="1"/>
            <p:nvPr/>
          </p:nvSpPr>
          <p:spPr>
            <a:xfrm>
              <a:off x="532014" y="3346792"/>
              <a:ext cx="128343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Digital Economy </a:t>
              </a:r>
              <a:r>
                <a:rPr lang="en-US" sz="1400" b="1">
                  <a:solidFill>
                    <a:srgbClr val="BED730"/>
                  </a:solidFill>
                </a:rPr>
                <a:t>Expansion</a:t>
              </a:r>
            </a:p>
          </p:txBody>
        </p:sp>
      </p:grpSp>
      <p:grpSp>
        <p:nvGrpSpPr>
          <p:cNvPr id="41" name="Group 40">
            <a:extLst>
              <a:ext uri="{FF2B5EF4-FFF2-40B4-BE49-F238E27FC236}">
                <a16:creationId xmlns:a16="http://schemas.microsoft.com/office/drawing/2014/main" id="{196ED298-D5FD-AD02-C55D-E786C0BDE13D}"/>
              </a:ext>
            </a:extLst>
          </p:cNvPr>
          <p:cNvGrpSpPr/>
          <p:nvPr/>
        </p:nvGrpSpPr>
        <p:grpSpPr>
          <a:xfrm>
            <a:off x="2122984" y="2903734"/>
            <a:ext cx="1512000" cy="1828053"/>
            <a:chOff x="2122984" y="2903734"/>
            <a:chExt cx="1512000" cy="1828053"/>
          </a:xfrm>
        </p:grpSpPr>
        <p:sp>
          <p:nvSpPr>
            <p:cNvPr id="15" name="Rectangle: Rounded Corners 112">
              <a:extLst>
                <a:ext uri="{FF2B5EF4-FFF2-40B4-BE49-F238E27FC236}">
                  <a16:creationId xmlns:a16="http://schemas.microsoft.com/office/drawing/2014/main" id="{2BB9297B-1B35-29CC-1C6D-3C0D2AD28F79}"/>
                </a:ext>
              </a:extLst>
            </p:cNvPr>
            <p:cNvSpPr/>
            <p:nvPr/>
          </p:nvSpPr>
          <p:spPr>
            <a:xfrm flipV="1">
              <a:off x="2122984"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900" b="1">
                <a:solidFill>
                  <a:srgbClr val="D9D9D9"/>
                </a:solidFill>
                <a:latin typeface="Trebuchet MS" panose="020B0703020202090204" pitchFamily="34" charset="0"/>
                <a:cs typeface="Segoe UI"/>
              </a:endParaRPr>
            </a:p>
          </p:txBody>
        </p:sp>
        <p:sp>
          <p:nvSpPr>
            <p:cNvPr id="8" name="TextBox 7">
              <a:extLst>
                <a:ext uri="{FF2B5EF4-FFF2-40B4-BE49-F238E27FC236}">
                  <a16:creationId xmlns:a16="http://schemas.microsoft.com/office/drawing/2014/main" id="{38E23D6B-7619-02B5-F4E5-E7D7A09E0F79}"/>
                </a:ext>
              </a:extLst>
            </p:cNvPr>
            <p:cNvSpPr txBox="1"/>
            <p:nvPr/>
          </p:nvSpPr>
          <p:spPr>
            <a:xfrm>
              <a:off x="2236124" y="3346792"/>
              <a:ext cx="128847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Increased Data </a:t>
              </a:r>
              <a:r>
                <a:rPr lang="en-US" sz="1400" b="1">
                  <a:solidFill>
                    <a:srgbClr val="BED730"/>
                  </a:solidFill>
                </a:rPr>
                <a:t>Consumption</a:t>
              </a:r>
            </a:p>
          </p:txBody>
        </p:sp>
      </p:grpSp>
      <p:grpSp>
        <p:nvGrpSpPr>
          <p:cNvPr id="43" name="Group 42">
            <a:extLst>
              <a:ext uri="{FF2B5EF4-FFF2-40B4-BE49-F238E27FC236}">
                <a16:creationId xmlns:a16="http://schemas.microsoft.com/office/drawing/2014/main" id="{BA5A689D-781B-0F30-C24F-E596DA231048}"/>
              </a:ext>
            </a:extLst>
          </p:cNvPr>
          <p:cNvGrpSpPr/>
          <p:nvPr/>
        </p:nvGrpSpPr>
        <p:grpSpPr>
          <a:xfrm>
            <a:off x="5511949" y="2903734"/>
            <a:ext cx="1512000" cy="1828053"/>
            <a:chOff x="5511949" y="2903734"/>
            <a:chExt cx="1512000" cy="1828053"/>
          </a:xfrm>
        </p:grpSpPr>
        <p:sp>
          <p:nvSpPr>
            <p:cNvPr id="17" name="Rectangle: Rounded Corners 114">
              <a:extLst>
                <a:ext uri="{FF2B5EF4-FFF2-40B4-BE49-F238E27FC236}">
                  <a16:creationId xmlns:a16="http://schemas.microsoft.com/office/drawing/2014/main" id="{6B26F7DB-50D3-912F-A7CF-ECEB7BF2EB16}"/>
                </a:ext>
              </a:extLst>
            </p:cNvPr>
            <p:cNvSpPr/>
            <p:nvPr/>
          </p:nvSpPr>
          <p:spPr>
            <a:xfrm flipV="1">
              <a:off x="5511949"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1200">
                <a:latin typeface="Trebuchet MS" panose="020B0703020202090204" pitchFamily="34" charset="0"/>
              </a:endParaRPr>
            </a:p>
          </p:txBody>
        </p:sp>
        <p:sp>
          <p:nvSpPr>
            <p:cNvPr id="9" name="TextBox 8">
              <a:extLst>
                <a:ext uri="{FF2B5EF4-FFF2-40B4-BE49-F238E27FC236}">
                  <a16:creationId xmlns:a16="http://schemas.microsoft.com/office/drawing/2014/main" id="{108251AC-B914-EC17-616A-DAB4B7A10851}"/>
                </a:ext>
              </a:extLst>
            </p:cNvPr>
            <p:cNvSpPr txBox="1"/>
            <p:nvPr/>
          </p:nvSpPr>
          <p:spPr>
            <a:xfrm>
              <a:off x="5549269" y="3346792"/>
              <a:ext cx="143736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Growth Segments: </a:t>
              </a:r>
              <a:r>
                <a:rPr lang="en-US" sz="1400" b="1">
                  <a:solidFill>
                    <a:srgbClr val="BED730"/>
                  </a:solidFill>
                </a:rPr>
                <a:t>GDC/GCCs</a:t>
              </a:r>
            </a:p>
            <a:p>
              <a:r>
                <a:rPr lang="en-US" sz="1400" b="1">
                  <a:solidFill>
                    <a:srgbClr val="BED730"/>
                  </a:solidFill>
                </a:rPr>
                <a:t>30+ Cities- Tier 2 and 3</a:t>
              </a:r>
            </a:p>
          </p:txBody>
        </p:sp>
      </p:grpSp>
      <p:grpSp>
        <p:nvGrpSpPr>
          <p:cNvPr id="44" name="Group 43">
            <a:extLst>
              <a:ext uri="{FF2B5EF4-FFF2-40B4-BE49-F238E27FC236}">
                <a16:creationId xmlns:a16="http://schemas.microsoft.com/office/drawing/2014/main" id="{7C30F344-1A91-C159-3B23-29BA850911AB}"/>
              </a:ext>
            </a:extLst>
          </p:cNvPr>
          <p:cNvGrpSpPr/>
          <p:nvPr/>
        </p:nvGrpSpPr>
        <p:grpSpPr>
          <a:xfrm>
            <a:off x="7212919" y="2903734"/>
            <a:ext cx="1512000" cy="1828053"/>
            <a:chOff x="7212919" y="2903734"/>
            <a:chExt cx="1512000" cy="1828053"/>
          </a:xfrm>
        </p:grpSpPr>
        <p:sp>
          <p:nvSpPr>
            <p:cNvPr id="18" name="Rectangle: Rounded Corners 19">
              <a:extLst>
                <a:ext uri="{FF2B5EF4-FFF2-40B4-BE49-F238E27FC236}">
                  <a16:creationId xmlns:a16="http://schemas.microsoft.com/office/drawing/2014/main" id="{8236D9E1-2D4F-1435-D5FA-CDB6EE79BA20}"/>
                </a:ext>
              </a:extLst>
            </p:cNvPr>
            <p:cNvSpPr/>
            <p:nvPr/>
          </p:nvSpPr>
          <p:spPr>
            <a:xfrm flipV="1">
              <a:off x="7212919"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sz="1200">
                <a:latin typeface="Trebuchet MS" panose="020B0703020202090204" pitchFamily="34" charset="0"/>
              </a:endParaRPr>
            </a:p>
          </p:txBody>
        </p:sp>
        <p:sp>
          <p:nvSpPr>
            <p:cNvPr id="11" name="TextBox 10">
              <a:extLst>
                <a:ext uri="{FF2B5EF4-FFF2-40B4-BE49-F238E27FC236}">
                  <a16:creationId xmlns:a16="http://schemas.microsoft.com/office/drawing/2014/main" id="{A35348E3-2ECB-2C55-2AC6-028E47F0AC37}"/>
                </a:ext>
              </a:extLst>
            </p:cNvPr>
            <p:cNvSpPr txBox="1"/>
            <p:nvPr/>
          </p:nvSpPr>
          <p:spPr>
            <a:xfrm>
              <a:off x="7307948" y="3346792"/>
              <a:ext cx="130403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rPr>
                <a:t>Government policy &amp; Regulatory </a:t>
              </a:r>
              <a:r>
                <a:rPr lang="en-US" sz="1400" b="1">
                  <a:solidFill>
                    <a:srgbClr val="BED730"/>
                  </a:solidFill>
                </a:rPr>
                <a:t>Frameworks</a:t>
              </a:r>
            </a:p>
            <a:p>
              <a:endParaRPr lang="en-US" sz="1400">
                <a:solidFill>
                  <a:schemeClr val="bg1"/>
                </a:solidFill>
              </a:endParaRPr>
            </a:p>
          </p:txBody>
        </p:sp>
      </p:grpSp>
      <p:sp>
        <p:nvSpPr>
          <p:cNvPr id="10" name="Title 9">
            <a:extLst>
              <a:ext uri="{FF2B5EF4-FFF2-40B4-BE49-F238E27FC236}">
                <a16:creationId xmlns:a16="http://schemas.microsoft.com/office/drawing/2014/main" id="{8AB9FA92-3B6D-C342-3808-41CCC24E8360}"/>
              </a:ext>
            </a:extLst>
          </p:cNvPr>
          <p:cNvSpPr>
            <a:spLocks noGrp="1"/>
          </p:cNvSpPr>
          <p:nvPr>
            <p:ph type="title"/>
          </p:nvPr>
        </p:nvSpPr>
        <p:spPr>
          <a:xfrm>
            <a:off x="324000" y="211574"/>
            <a:ext cx="8496150" cy="415490"/>
          </a:xfrm>
        </p:spPr>
        <p:txBody>
          <a:bodyPr/>
          <a:lstStyle/>
          <a:p>
            <a:r>
              <a:rPr lang="en-US" dirty="0"/>
              <a:t>India: A Data Center Hub</a:t>
            </a:r>
          </a:p>
        </p:txBody>
      </p:sp>
      <p:cxnSp>
        <p:nvCxnSpPr>
          <p:cNvPr id="23" name="Elbow Connector 22">
            <a:extLst>
              <a:ext uri="{FF2B5EF4-FFF2-40B4-BE49-F238E27FC236}">
                <a16:creationId xmlns:a16="http://schemas.microsoft.com/office/drawing/2014/main" id="{8FCAA50F-D41C-999A-CD7A-656C8CBB08B5}"/>
              </a:ext>
            </a:extLst>
          </p:cNvPr>
          <p:cNvCxnSpPr>
            <a:cxnSpLocks/>
            <a:stCxn id="20" idx="2"/>
            <a:endCxn id="14" idx="2"/>
          </p:cNvCxnSpPr>
          <p:nvPr/>
        </p:nvCxnSpPr>
        <p:spPr>
          <a:xfrm rot="5400000">
            <a:off x="2696382" y="1028116"/>
            <a:ext cx="351336" cy="3399900"/>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46404102-C32E-1223-7B78-83DBEF9E5D74}"/>
              </a:ext>
            </a:extLst>
          </p:cNvPr>
          <p:cNvCxnSpPr>
            <a:cxnSpLocks/>
            <a:stCxn id="20" idx="2"/>
            <a:endCxn id="15" idx="2"/>
          </p:cNvCxnSpPr>
          <p:nvPr/>
        </p:nvCxnSpPr>
        <p:spPr>
          <a:xfrm rot="5400000">
            <a:off x="3549824" y="1881558"/>
            <a:ext cx="351336" cy="1693016"/>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09B56880-DFDA-04A2-A189-77E446D9D8CA}"/>
              </a:ext>
            </a:extLst>
          </p:cNvPr>
          <p:cNvGrpSpPr/>
          <p:nvPr/>
        </p:nvGrpSpPr>
        <p:grpSpPr>
          <a:xfrm>
            <a:off x="3814880" y="2903734"/>
            <a:ext cx="1512000" cy="1828053"/>
            <a:chOff x="3814880" y="2903734"/>
            <a:chExt cx="1512000" cy="1828053"/>
          </a:xfrm>
        </p:grpSpPr>
        <p:sp>
          <p:nvSpPr>
            <p:cNvPr id="16" name="Rectangle: Rounded Corners 113">
              <a:extLst>
                <a:ext uri="{FF2B5EF4-FFF2-40B4-BE49-F238E27FC236}">
                  <a16:creationId xmlns:a16="http://schemas.microsoft.com/office/drawing/2014/main" id="{76A5B6E1-C469-99B6-23BF-479C56243D6A}"/>
                </a:ext>
              </a:extLst>
            </p:cNvPr>
            <p:cNvSpPr/>
            <p:nvPr/>
          </p:nvSpPr>
          <p:spPr>
            <a:xfrm flipV="1">
              <a:off x="3814880" y="2903734"/>
              <a:ext cx="1512000" cy="1828053"/>
            </a:xfrm>
            <a:prstGeom prst="flowChartOffpageConnector">
              <a:avLst/>
            </a:prstGeom>
            <a:solidFill>
              <a:srgbClr val="10253F">
                <a:alpha val="50196"/>
              </a:srgbClr>
            </a:solidFill>
            <a:ln w="9525">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600"/>
                </a:spcAft>
              </a:pPr>
              <a:endParaRPr lang="en-US">
                <a:latin typeface="Trebuchet MS" panose="020B0703020202090204" pitchFamily="34" charset="0"/>
              </a:endParaRPr>
            </a:p>
          </p:txBody>
        </p:sp>
        <p:sp>
          <p:nvSpPr>
            <p:cNvPr id="12" name="TextBox 11">
              <a:extLst>
                <a:ext uri="{FF2B5EF4-FFF2-40B4-BE49-F238E27FC236}">
                  <a16:creationId xmlns:a16="http://schemas.microsoft.com/office/drawing/2014/main" id="{83280B22-A2A4-94E7-66CD-17047A07DD6F}"/>
                </a:ext>
              </a:extLst>
            </p:cNvPr>
            <p:cNvSpPr txBox="1"/>
            <p:nvPr/>
          </p:nvSpPr>
          <p:spPr>
            <a:xfrm>
              <a:off x="3872874" y="3346792"/>
              <a:ext cx="139825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FFFF"/>
                  </a:solidFill>
                </a:rPr>
                <a:t>Cloud &amp; Emerging Tech:  </a:t>
              </a:r>
              <a:r>
                <a:rPr lang="en-US" sz="1400" b="1">
                  <a:solidFill>
                    <a:srgbClr val="BED730"/>
                  </a:solidFill>
                </a:rPr>
                <a:t>AI, 5G, Edge Solutions</a:t>
              </a:r>
            </a:p>
          </p:txBody>
        </p:sp>
      </p:grpSp>
      <p:cxnSp>
        <p:nvCxnSpPr>
          <p:cNvPr id="27" name="Elbow Connector 26">
            <a:extLst>
              <a:ext uri="{FF2B5EF4-FFF2-40B4-BE49-F238E27FC236}">
                <a16:creationId xmlns:a16="http://schemas.microsoft.com/office/drawing/2014/main" id="{B45AA5DA-F05C-6B40-729B-0FE4565E5132}"/>
              </a:ext>
            </a:extLst>
          </p:cNvPr>
          <p:cNvCxnSpPr>
            <a:cxnSpLocks/>
            <a:stCxn id="20" idx="2"/>
            <a:endCxn id="16" idx="2"/>
          </p:cNvCxnSpPr>
          <p:nvPr/>
        </p:nvCxnSpPr>
        <p:spPr>
          <a:xfrm rot="5400000">
            <a:off x="4395772" y="2727506"/>
            <a:ext cx="351336" cy="1120"/>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410471E1-2AE8-3479-124D-55B24AD2BB3B}"/>
              </a:ext>
            </a:extLst>
          </p:cNvPr>
          <p:cNvCxnSpPr>
            <a:cxnSpLocks/>
            <a:stCxn id="20" idx="2"/>
            <a:endCxn id="17" idx="2"/>
          </p:cNvCxnSpPr>
          <p:nvPr/>
        </p:nvCxnSpPr>
        <p:spPr>
          <a:xfrm rot="16200000" flipH="1">
            <a:off x="5244306" y="1880091"/>
            <a:ext cx="351336" cy="1695949"/>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3B2032A9-7779-D2A5-4F8F-188864C11563}"/>
              </a:ext>
            </a:extLst>
          </p:cNvPr>
          <p:cNvCxnSpPr>
            <a:cxnSpLocks/>
            <a:stCxn id="20" idx="2"/>
            <a:endCxn id="18" idx="2"/>
          </p:cNvCxnSpPr>
          <p:nvPr/>
        </p:nvCxnSpPr>
        <p:spPr>
          <a:xfrm rot="16200000" flipH="1">
            <a:off x="6094791" y="1029606"/>
            <a:ext cx="351336" cy="3396919"/>
          </a:xfrm>
          <a:prstGeom prst="bentConnector3">
            <a:avLst/>
          </a:prstGeom>
          <a:ln w="9525">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927F2596-FF4E-CA39-D88A-4792B8EE30F3}"/>
              </a:ext>
            </a:extLst>
          </p:cNvPr>
          <p:cNvGrpSpPr/>
          <p:nvPr/>
        </p:nvGrpSpPr>
        <p:grpSpPr>
          <a:xfrm>
            <a:off x="3179832" y="2102075"/>
            <a:ext cx="2784336" cy="450323"/>
            <a:chOff x="3179832" y="2102075"/>
            <a:chExt cx="2784336" cy="450323"/>
          </a:xfrm>
        </p:grpSpPr>
        <p:sp>
          <p:nvSpPr>
            <p:cNvPr id="20" name="Rounded Rectangle 19">
              <a:extLst>
                <a:ext uri="{FF2B5EF4-FFF2-40B4-BE49-F238E27FC236}">
                  <a16:creationId xmlns:a16="http://schemas.microsoft.com/office/drawing/2014/main" id="{C6EAFD55-86D0-45DB-0E5C-90CEF000AE59}"/>
                </a:ext>
              </a:extLst>
            </p:cNvPr>
            <p:cNvSpPr/>
            <p:nvPr/>
          </p:nvSpPr>
          <p:spPr>
            <a:xfrm>
              <a:off x="3179832" y="2102075"/>
              <a:ext cx="2784336" cy="450323"/>
            </a:xfrm>
            <a:prstGeom prst="roundRect">
              <a:avLst>
                <a:gd name="adj" fmla="val 50000"/>
              </a:avLst>
            </a:prstGeom>
            <a:solidFill>
              <a:srgbClr val="BED73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B9E4B1-D8C7-7C60-503C-6520678EE99A}"/>
                </a:ext>
              </a:extLst>
            </p:cNvPr>
            <p:cNvSpPr txBox="1"/>
            <p:nvPr/>
          </p:nvSpPr>
          <p:spPr>
            <a:xfrm>
              <a:off x="3498746" y="2157959"/>
              <a:ext cx="2146509" cy="338554"/>
            </a:xfrm>
            <a:prstGeom prst="rect">
              <a:avLst/>
            </a:prstGeom>
            <a:noFill/>
          </p:spPr>
          <p:txBody>
            <a:bodyPr wrap="square" rtlCol="0">
              <a:spAutoFit/>
            </a:bodyPr>
            <a:lstStyle/>
            <a:p>
              <a:pPr algn="ctr"/>
              <a:r>
                <a:rPr lang="en-US" sz="1600" b="1"/>
                <a:t>KEY DRIVERS</a:t>
              </a:r>
            </a:p>
          </p:txBody>
        </p:sp>
      </p:grpSp>
      <p:sp>
        <p:nvSpPr>
          <p:cNvPr id="33" name="Rectangle: Rounded Corners 3">
            <a:extLst>
              <a:ext uri="{FF2B5EF4-FFF2-40B4-BE49-F238E27FC236}">
                <a16:creationId xmlns:a16="http://schemas.microsoft.com/office/drawing/2014/main" id="{1E1E106F-42CD-C086-B439-D46B54AF1750}"/>
              </a:ext>
            </a:extLst>
          </p:cNvPr>
          <p:cNvSpPr/>
          <p:nvPr/>
        </p:nvSpPr>
        <p:spPr>
          <a:xfrm>
            <a:off x="792613" y="987425"/>
            <a:ext cx="3600000" cy="720000"/>
          </a:xfrm>
          <a:prstGeom prst="roundRect">
            <a:avLst/>
          </a:prstGeom>
          <a:solidFill>
            <a:srgbClr val="00B0F0">
              <a:alpha val="50196"/>
            </a:srgbClr>
          </a:solidFill>
          <a:ln w="635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Trebuchet MS" panose="020B0703020202090204" pitchFamily="34" charset="0"/>
              </a:rPr>
              <a:t>India’s Colo Data Center capacity stood at </a:t>
            </a:r>
            <a:r>
              <a:rPr lang="en-US" sz="1400" b="1">
                <a:solidFill>
                  <a:srgbClr val="BED730"/>
                </a:solidFill>
                <a:latin typeface="Trebuchet MS" panose="020B0703020202090204" pitchFamily="34" charset="0"/>
              </a:rPr>
              <a:t>977 MW </a:t>
            </a:r>
            <a:r>
              <a:rPr lang="en-US" sz="1400">
                <a:solidFill>
                  <a:schemeClr val="bg1"/>
                </a:solidFill>
                <a:latin typeface="Trebuchet MS" panose="020B0703020202090204" pitchFamily="34" charset="0"/>
              </a:rPr>
              <a:t>IT Load as of H2 2023 </a:t>
            </a:r>
          </a:p>
        </p:txBody>
      </p:sp>
      <p:sp>
        <p:nvSpPr>
          <p:cNvPr id="34" name="Rectangle: Rounded Corners 10">
            <a:extLst>
              <a:ext uri="{FF2B5EF4-FFF2-40B4-BE49-F238E27FC236}">
                <a16:creationId xmlns:a16="http://schemas.microsoft.com/office/drawing/2014/main" id="{F49E02E1-1E9B-7581-04DB-80C22A8E158D}"/>
              </a:ext>
            </a:extLst>
          </p:cNvPr>
          <p:cNvSpPr/>
          <p:nvPr/>
        </p:nvSpPr>
        <p:spPr>
          <a:xfrm>
            <a:off x="4751389" y="988516"/>
            <a:ext cx="3600000" cy="720000"/>
          </a:xfrm>
          <a:prstGeom prst="roundRect">
            <a:avLst/>
          </a:prstGeom>
          <a:solidFill>
            <a:srgbClr val="0070C0">
              <a:alpha val="50196"/>
            </a:srgbClr>
          </a:solidFill>
          <a:ln w="6350">
            <a:solidFill>
              <a:schemeClr val="accent5"/>
            </a:solid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Trebuchet MS" panose="020B0703020202090204" pitchFamily="34" charset="0"/>
              </a:rPr>
              <a:t>India will be adding </a:t>
            </a:r>
            <a:r>
              <a:rPr lang="en-US" sz="1400" b="1">
                <a:solidFill>
                  <a:srgbClr val="BED730"/>
                </a:solidFill>
                <a:latin typeface="Trebuchet MS" panose="020B0703020202090204" pitchFamily="34" charset="0"/>
              </a:rPr>
              <a:t>464 MW </a:t>
            </a:r>
            <a:r>
              <a:rPr lang="en-US" sz="1400">
                <a:solidFill>
                  <a:schemeClr val="bg1"/>
                </a:solidFill>
                <a:latin typeface="Trebuchet MS" panose="020B0703020202090204" pitchFamily="34" charset="0"/>
              </a:rPr>
              <a:t>of new Colo capacity each year until 2028</a:t>
            </a:r>
          </a:p>
        </p:txBody>
      </p:sp>
      <p:cxnSp>
        <p:nvCxnSpPr>
          <p:cNvPr id="35" name="Straight Arrow Connector 34">
            <a:extLst>
              <a:ext uri="{FF2B5EF4-FFF2-40B4-BE49-F238E27FC236}">
                <a16:creationId xmlns:a16="http://schemas.microsoft.com/office/drawing/2014/main" id="{2758C2D3-083D-692C-0876-45B3372D7A45}"/>
              </a:ext>
            </a:extLst>
          </p:cNvPr>
          <p:cNvCxnSpPr>
            <a:cxnSpLocks/>
            <a:stCxn id="33" idx="3"/>
            <a:endCxn id="34" idx="1"/>
          </p:cNvCxnSpPr>
          <p:nvPr/>
        </p:nvCxnSpPr>
        <p:spPr>
          <a:xfrm>
            <a:off x="4392613" y="1347425"/>
            <a:ext cx="358776" cy="1091"/>
          </a:xfrm>
          <a:prstGeom prst="straightConnector1">
            <a:avLst/>
          </a:prstGeom>
          <a:ln>
            <a:solidFill>
              <a:srgbClr val="BED73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34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750" fill="hold"/>
                                        <p:tgtEl>
                                          <p:spTgt spid="33"/>
                                        </p:tgtEl>
                                        <p:attrNameLst>
                                          <p:attrName>ppt_w</p:attrName>
                                        </p:attrNameLst>
                                      </p:cBhvr>
                                      <p:tavLst>
                                        <p:tav tm="0">
                                          <p:val>
                                            <p:strVal val="4*#ppt_w"/>
                                          </p:val>
                                        </p:tav>
                                        <p:tav tm="100000">
                                          <p:val>
                                            <p:strVal val="#ppt_w"/>
                                          </p:val>
                                        </p:tav>
                                      </p:tavLst>
                                    </p:anim>
                                    <p:anim calcmode="lin" valueType="num">
                                      <p:cBhvr>
                                        <p:cTn id="8" dur="750" fill="hold"/>
                                        <p:tgtEl>
                                          <p:spTgt spid="33"/>
                                        </p:tgtEl>
                                        <p:attrNameLst>
                                          <p:attrName>ppt_h</p:attrName>
                                        </p:attrNameLst>
                                      </p:cBhvr>
                                      <p:tavLst>
                                        <p:tav tm="0">
                                          <p:val>
                                            <p:strVal val="4*#ppt_h"/>
                                          </p:val>
                                        </p:tav>
                                        <p:tav tm="100000">
                                          <p:val>
                                            <p:strVal val="#ppt_h"/>
                                          </p:val>
                                        </p:tav>
                                      </p:tavLst>
                                    </p:anim>
                                  </p:childTnLst>
                                </p:cTn>
                              </p:par>
                            </p:childTnLst>
                          </p:cTn>
                        </p:par>
                        <p:par>
                          <p:cTn id="9" fill="hold">
                            <p:stCondLst>
                              <p:cond delay="750"/>
                            </p:stCondLst>
                            <p:childTnLst>
                              <p:par>
                                <p:cTn id="10" presetID="3" presetClass="entr" presetSubtype="1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linds(horizontal)">
                                      <p:cBhvr>
                                        <p:cTn id="12" dur="500"/>
                                        <p:tgtEl>
                                          <p:spTgt spid="35"/>
                                        </p:tgtEl>
                                      </p:cBhvr>
                                    </p:animEffect>
                                  </p:childTnLst>
                                </p:cTn>
                              </p:par>
                            </p:childTnLst>
                          </p:cTn>
                        </p:par>
                        <p:par>
                          <p:cTn id="13" fill="hold">
                            <p:stCondLst>
                              <p:cond delay="1250"/>
                            </p:stCondLst>
                            <p:childTnLst>
                              <p:par>
                                <p:cTn id="14" presetID="23" presetClass="entr" presetSubtype="32"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strVal val="4*#ppt_w"/>
                                          </p:val>
                                        </p:tav>
                                        <p:tav tm="100000">
                                          <p:val>
                                            <p:strVal val="#ppt_w"/>
                                          </p:val>
                                        </p:tav>
                                      </p:tavLst>
                                    </p:anim>
                                    <p:anim calcmode="lin" valueType="num">
                                      <p:cBhvr>
                                        <p:cTn id="17" dur="750" fill="hold"/>
                                        <p:tgtEl>
                                          <p:spTgt spid="34"/>
                                        </p:tgtEl>
                                        <p:attrNameLst>
                                          <p:attrName>ppt_h</p:attrName>
                                        </p:attrNameLst>
                                      </p:cBhvr>
                                      <p:tavLst>
                                        <p:tav tm="0">
                                          <p:val>
                                            <p:strVal val="4*#ppt_h"/>
                                          </p:val>
                                        </p:tav>
                                        <p:tav tm="100000">
                                          <p:val>
                                            <p:strVal val="#ppt_h"/>
                                          </p:val>
                                        </p:tav>
                                      </p:tavLst>
                                    </p:anim>
                                  </p:childTnLst>
                                </p:cTn>
                              </p:par>
                            </p:childTnLst>
                          </p:cTn>
                        </p:par>
                        <p:par>
                          <p:cTn id="18" fill="hold">
                            <p:stCondLst>
                              <p:cond delay="2000"/>
                            </p:stCondLst>
                            <p:childTnLst>
                              <p:par>
                                <p:cTn id="19" presetID="3" presetClass="entr" presetSubtype="10"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linds(horizontal)">
                                      <p:cBhvr>
                                        <p:cTn id="21" dur="750"/>
                                        <p:tgtEl>
                                          <p:spTgt spid="45"/>
                                        </p:tgtEl>
                                      </p:cBhvr>
                                    </p:animEffect>
                                  </p:childTnLst>
                                </p:cTn>
                              </p:par>
                            </p:childTnLst>
                          </p:cTn>
                        </p:par>
                        <p:par>
                          <p:cTn id="22" fill="hold">
                            <p:stCondLst>
                              <p:cond delay="2750"/>
                            </p:stCondLst>
                            <p:childTnLst>
                              <p:par>
                                <p:cTn id="23" presetID="3" presetClass="entr" presetSubtype="1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750"/>
                                        <p:tgtEl>
                                          <p:spTgt spid="23"/>
                                        </p:tgtEl>
                                      </p:cBhvr>
                                    </p:animEffect>
                                  </p:childTnLst>
                                </p:cTn>
                              </p:par>
                            </p:childTnLst>
                          </p:cTn>
                        </p:par>
                        <p:par>
                          <p:cTn id="26" fill="hold">
                            <p:stCondLst>
                              <p:cond delay="3500"/>
                            </p:stCondLst>
                            <p:childTnLst>
                              <p:par>
                                <p:cTn id="27" presetID="3" presetClass="entr" presetSubtype="10" fill="hold"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linds(horizontal)">
                                      <p:cBhvr>
                                        <p:cTn id="29" dur="750"/>
                                        <p:tgtEl>
                                          <p:spTgt spid="40"/>
                                        </p:tgtEl>
                                      </p:cBhvr>
                                    </p:animEffect>
                                  </p:childTnLst>
                                </p:cTn>
                              </p:par>
                            </p:childTnLst>
                          </p:cTn>
                        </p:par>
                        <p:par>
                          <p:cTn id="30" fill="hold">
                            <p:stCondLst>
                              <p:cond delay="4250"/>
                            </p:stCondLst>
                            <p:childTnLst>
                              <p:par>
                                <p:cTn id="31" presetID="3" presetClass="entr" presetSubtype="1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linds(horizontal)">
                                      <p:cBhvr>
                                        <p:cTn id="33" dur="750"/>
                                        <p:tgtEl>
                                          <p:spTgt spid="25"/>
                                        </p:tgtEl>
                                      </p:cBhvr>
                                    </p:animEffect>
                                  </p:childTnLst>
                                </p:cTn>
                              </p:par>
                            </p:childTnLst>
                          </p:cTn>
                        </p:par>
                        <p:par>
                          <p:cTn id="34" fill="hold">
                            <p:stCondLst>
                              <p:cond delay="5000"/>
                            </p:stCondLst>
                            <p:childTnLst>
                              <p:par>
                                <p:cTn id="35" presetID="3" presetClass="entr" presetSubtype="10"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linds(horizontal)">
                                      <p:cBhvr>
                                        <p:cTn id="37" dur="750"/>
                                        <p:tgtEl>
                                          <p:spTgt spid="41"/>
                                        </p:tgtEl>
                                      </p:cBhvr>
                                    </p:animEffect>
                                  </p:childTnLst>
                                </p:cTn>
                              </p:par>
                            </p:childTnLst>
                          </p:cTn>
                        </p:par>
                        <p:par>
                          <p:cTn id="38" fill="hold">
                            <p:stCondLst>
                              <p:cond delay="5750"/>
                            </p:stCondLst>
                            <p:childTnLst>
                              <p:par>
                                <p:cTn id="39" presetID="3" presetClass="entr" presetSubtype="1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linds(horizontal)">
                                      <p:cBhvr>
                                        <p:cTn id="41" dur="500"/>
                                        <p:tgtEl>
                                          <p:spTgt spid="27"/>
                                        </p:tgtEl>
                                      </p:cBhvr>
                                    </p:animEffect>
                                  </p:childTnLst>
                                </p:cTn>
                              </p:par>
                            </p:childTnLst>
                          </p:cTn>
                        </p:par>
                        <p:par>
                          <p:cTn id="42" fill="hold">
                            <p:stCondLst>
                              <p:cond delay="6250"/>
                            </p:stCondLst>
                            <p:childTnLst>
                              <p:par>
                                <p:cTn id="43" presetID="3" presetClass="entr" presetSubtype="10"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blinds(horizontal)">
                                      <p:cBhvr>
                                        <p:cTn id="45" dur="750"/>
                                        <p:tgtEl>
                                          <p:spTgt spid="47"/>
                                        </p:tgtEl>
                                      </p:cBhvr>
                                    </p:animEffect>
                                  </p:childTnLst>
                                </p:cTn>
                              </p:par>
                            </p:childTnLst>
                          </p:cTn>
                        </p:par>
                        <p:par>
                          <p:cTn id="46" fill="hold">
                            <p:stCondLst>
                              <p:cond delay="7000"/>
                            </p:stCondLst>
                            <p:childTnLst>
                              <p:par>
                                <p:cTn id="47" presetID="3" presetClass="entr" presetSubtype="1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linds(horizontal)">
                                      <p:cBhvr>
                                        <p:cTn id="49" dur="500"/>
                                        <p:tgtEl>
                                          <p:spTgt spid="29"/>
                                        </p:tgtEl>
                                      </p:cBhvr>
                                    </p:animEffect>
                                  </p:childTnLst>
                                </p:cTn>
                              </p:par>
                            </p:childTnLst>
                          </p:cTn>
                        </p:par>
                        <p:par>
                          <p:cTn id="50" fill="hold">
                            <p:stCondLst>
                              <p:cond delay="7500"/>
                            </p:stCondLst>
                            <p:childTnLst>
                              <p:par>
                                <p:cTn id="51" presetID="3" presetClass="entr" presetSubtype="10" fill="hold"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blinds(horizontal)">
                                      <p:cBhvr>
                                        <p:cTn id="53" dur="750"/>
                                        <p:tgtEl>
                                          <p:spTgt spid="43"/>
                                        </p:tgtEl>
                                      </p:cBhvr>
                                    </p:animEffect>
                                  </p:childTnLst>
                                </p:cTn>
                              </p:par>
                            </p:childTnLst>
                          </p:cTn>
                        </p:par>
                        <p:par>
                          <p:cTn id="54" fill="hold">
                            <p:stCondLst>
                              <p:cond delay="8250"/>
                            </p:stCondLst>
                            <p:childTnLst>
                              <p:par>
                                <p:cTn id="55" presetID="3" presetClass="entr" presetSubtype="10"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750"/>
                                        <p:tgtEl>
                                          <p:spTgt spid="31"/>
                                        </p:tgtEl>
                                      </p:cBhvr>
                                    </p:animEffect>
                                  </p:childTnLst>
                                </p:cTn>
                              </p:par>
                            </p:childTnLst>
                          </p:cTn>
                        </p:par>
                        <p:par>
                          <p:cTn id="58" fill="hold">
                            <p:stCondLst>
                              <p:cond delay="9000"/>
                            </p:stCondLst>
                            <p:childTnLst>
                              <p:par>
                                <p:cTn id="59" presetID="3" presetClass="entr" presetSubtype="10"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linds(horizontal)">
                                      <p:cBhvr>
                                        <p:cTn id="61" dur="7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5AF15-B771-9206-3FFB-BBF2E849A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EB8DB-BBDE-E926-4DC7-08D704A4AF9E}"/>
              </a:ext>
            </a:extLst>
          </p:cNvPr>
          <p:cNvSpPr>
            <a:spLocks noGrp="1"/>
          </p:cNvSpPr>
          <p:nvPr>
            <p:ph type="title"/>
          </p:nvPr>
        </p:nvSpPr>
        <p:spPr>
          <a:xfrm>
            <a:off x="324000" y="211574"/>
            <a:ext cx="8496150" cy="415490"/>
          </a:xfrm>
        </p:spPr>
        <p:txBody>
          <a:bodyPr/>
          <a:lstStyle/>
          <a:p>
            <a:r>
              <a:rPr lang="en-US" dirty="0"/>
              <a:t>Sify Data Center Advantage</a:t>
            </a:r>
            <a:endParaRPr lang="en-IN" dirty="0"/>
          </a:p>
        </p:txBody>
      </p:sp>
      <p:sp>
        <p:nvSpPr>
          <p:cNvPr id="7" name="TextBox 6">
            <a:extLst>
              <a:ext uri="{FF2B5EF4-FFF2-40B4-BE49-F238E27FC236}">
                <a16:creationId xmlns:a16="http://schemas.microsoft.com/office/drawing/2014/main" id="{745EE531-CF0E-3C09-734A-9AD8D4F5CF56}"/>
              </a:ext>
            </a:extLst>
          </p:cNvPr>
          <p:cNvSpPr txBox="1"/>
          <p:nvPr/>
        </p:nvSpPr>
        <p:spPr>
          <a:xfrm>
            <a:off x="1797804" y="1051972"/>
            <a:ext cx="2316996"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BED730"/>
                </a:solidFill>
                <a:effectLst/>
                <a:uLnTx/>
                <a:uFillTx/>
                <a:latin typeface="Trebuchet MS" panose="020B0703020202090204" pitchFamily="34" charset="0"/>
              </a:rPr>
              <a:t>RAS</a:t>
            </a:r>
            <a:r>
              <a:rPr kumimoji="0" lang="en-US" sz="1200" b="0" i="0" u="none" strike="noStrike" kern="1200" cap="none" spc="0" normalizeH="0" baseline="0" noProof="0">
                <a:ln>
                  <a:noFill/>
                </a:ln>
                <a:solidFill>
                  <a:prstClr val="white">
                    <a:lumMod val="85000"/>
                  </a:prstClr>
                </a:solidFill>
                <a:effectLst/>
                <a:uLnTx/>
                <a:uFillTx/>
                <a:latin typeface="Trebuchet MS" panose="020B0703020202090204" pitchFamily="34" charset="0"/>
              </a:rPr>
              <a:t> based design for future ready infrastructure  </a:t>
            </a:r>
            <a:endParaRPr kumimoji="0" lang="en-IN" sz="1200" b="0" i="0" u="none" strike="noStrike" kern="1200" cap="none" spc="0" normalizeH="0" baseline="0" noProof="0">
              <a:ln>
                <a:noFill/>
              </a:ln>
              <a:solidFill>
                <a:prstClr val="white">
                  <a:lumMod val="85000"/>
                </a:prstClr>
              </a:solidFill>
              <a:effectLst/>
              <a:uLnTx/>
              <a:uFillTx/>
              <a:latin typeface="Trebuchet MS" panose="020B0703020202090204" pitchFamily="34" charset="0"/>
            </a:endParaRPr>
          </a:p>
        </p:txBody>
      </p:sp>
      <p:sp>
        <p:nvSpPr>
          <p:cNvPr id="9" name="TextBox 8">
            <a:extLst>
              <a:ext uri="{FF2B5EF4-FFF2-40B4-BE49-F238E27FC236}">
                <a16:creationId xmlns:a16="http://schemas.microsoft.com/office/drawing/2014/main" id="{0D8039EC-A840-41EF-903B-9E29D3CD3A5B}"/>
              </a:ext>
            </a:extLst>
          </p:cNvPr>
          <p:cNvSpPr txBox="1"/>
          <p:nvPr/>
        </p:nvSpPr>
        <p:spPr>
          <a:xfrm>
            <a:off x="633875" y="2159304"/>
            <a:ext cx="2375692" cy="646331"/>
          </a:xfrm>
          <a:prstGeom prst="rect">
            <a:avLst/>
          </a:prstGeom>
          <a:noFill/>
        </p:spPr>
        <p:txBody>
          <a:bodyPr wrap="square" rtlCol="0">
            <a:spAutoFit/>
          </a:bodyPr>
          <a:lstStyle/>
          <a:p>
            <a:pPr marL="0" marR="0" lvl="0" indent="0" algn="r" defTabSz="457178" rtl="0" eaLnBrk="1" fontAlgn="auto" latinLnBrk="0" hangingPunct="1">
              <a:lnSpc>
                <a:spcPct val="100000"/>
              </a:lnSpc>
              <a:spcBef>
                <a:spcPts val="0"/>
              </a:spcBef>
              <a:spcAft>
                <a:spcPts val="0"/>
              </a:spcAft>
              <a:buClrTx/>
              <a:buSzTx/>
              <a:buFontTx/>
              <a:buNone/>
              <a:tabLst/>
              <a:defRPr/>
            </a:pPr>
            <a:r>
              <a:rPr lang="en-US" sz="1200" dirty="0">
                <a:solidFill>
                  <a:srgbClr val="BED730"/>
                </a:solidFill>
                <a:latin typeface="Trebuchet MS" panose="020B0703020202090204" pitchFamily="34" charset="0"/>
              </a:rPr>
              <a:t>14 DCs, 227+ </a:t>
            </a:r>
            <a:r>
              <a:rPr lang="en-US" sz="1200" dirty="0">
                <a:solidFill>
                  <a:prstClr val="white">
                    <a:lumMod val="85000"/>
                  </a:prstClr>
                </a:solidFill>
                <a:latin typeface="Trebuchet MS" panose="020B0703020202090204" pitchFamily="34" charset="0"/>
              </a:rPr>
              <a:t>MW IT power, expanding to </a:t>
            </a:r>
            <a:r>
              <a:rPr lang="en-US" sz="1200" dirty="0">
                <a:solidFill>
                  <a:srgbClr val="BED730"/>
                </a:solidFill>
                <a:latin typeface="Trebuchet MS" panose="020B0703020202090204" pitchFamily="34" charset="0"/>
              </a:rPr>
              <a:t>407+ MW </a:t>
            </a:r>
            <a:r>
              <a:rPr lang="en-US" sz="1200" dirty="0">
                <a:solidFill>
                  <a:prstClr val="white">
                    <a:lumMod val="85000"/>
                  </a:prstClr>
                </a:solidFill>
                <a:latin typeface="Trebuchet MS" panose="020B0703020202090204" pitchFamily="34" charset="0"/>
              </a:rPr>
              <a:t>by 2025. 10+ Edge DCs.</a:t>
            </a:r>
            <a:endParaRPr lang="en-IN" sz="1200" dirty="0">
              <a:solidFill>
                <a:prstClr val="white">
                  <a:lumMod val="85000"/>
                </a:prstClr>
              </a:solidFill>
              <a:latin typeface="Trebuchet MS" panose="020B0703020202090204" pitchFamily="34" charset="0"/>
            </a:endParaRPr>
          </a:p>
        </p:txBody>
      </p:sp>
      <p:sp>
        <p:nvSpPr>
          <p:cNvPr id="10" name="TextBox 9">
            <a:extLst>
              <a:ext uri="{FF2B5EF4-FFF2-40B4-BE49-F238E27FC236}">
                <a16:creationId xmlns:a16="http://schemas.microsoft.com/office/drawing/2014/main" id="{3C9C2C8D-F822-54C9-C4CE-1E31E845EF1E}"/>
              </a:ext>
            </a:extLst>
          </p:cNvPr>
          <p:cNvSpPr txBox="1"/>
          <p:nvPr/>
        </p:nvSpPr>
        <p:spPr>
          <a:xfrm>
            <a:off x="482891" y="3182997"/>
            <a:ext cx="2399795" cy="461665"/>
          </a:xfrm>
          <a:prstGeom prst="rect">
            <a:avLst/>
          </a:prstGeom>
          <a:noFill/>
        </p:spPr>
        <p:txBody>
          <a:bodyPr wrap="square" rtlCol="0">
            <a:spAutoFit/>
          </a:bodyPr>
          <a:lstStyle/>
          <a:p>
            <a:pPr algn="r" defTabSz="457178">
              <a:defRPr/>
            </a:pPr>
            <a:r>
              <a:rPr lang="en-US" sz="1200">
                <a:solidFill>
                  <a:prstClr val="white">
                    <a:lumMod val="85000"/>
                  </a:prstClr>
                </a:solidFill>
                <a:latin typeface="Trebuchet MS" panose="020B0703020202090204" pitchFamily="34" charset="0"/>
              </a:rPr>
              <a:t>Campuses scalable to </a:t>
            </a:r>
          </a:p>
          <a:p>
            <a:pPr algn="r" defTabSz="457178">
              <a:defRPr/>
            </a:pPr>
            <a:r>
              <a:rPr lang="en-US" sz="1200">
                <a:solidFill>
                  <a:srgbClr val="BED730"/>
                </a:solidFill>
                <a:latin typeface="Trebuchet MS" panose="020B0703020202090204" pitchFamily="34" charset="0"/>
              </a:rPr>
              <a:t>970+ MW </a:t>
            </a:r>
            <a:r>
              <a:rPr lang="en-US" sz="1200">
                <a:solidFill>
                  <a:prstClr val="white">
                    <a:lumMod val="85000"/>
                  </a:prstClr>
                </a:solidFill>
                <a:latin typeface="Trebuchet MS" panose="020B0703020202090204" pitchFamily="34" charset="0"/>
              </a:rPr>
              <a:t>with BTS capabilities</a:t>
            </a:r>
            <a:endParaRPr lang="en-IN" sz="1200">
              <a:solidFill>
                <a:prstClr val="white">
                  <a:lumMod val="85000"/>
                </a:prstClr>
              </a:solidFill>
              <a:latin typeface="Trebuchet MS" panose="020B0703020202090204" pitchFamily="34" charset="0"/>
            </a:endParaRPr>
          </a:p>
        </p:txBody>
      </p:sp>
      <p:sp>
        <p:nvSpPr>
          <p:cNvPr id="11" name="TextBox 10">
            <a:extLst>
              <a:ext uri="{FF2B5EF4-FFF2-40B4-BE49-F238E27FC236}">
                <a16:creationId xmlns:a16="http://schemas.microsoft.com/office/drawing/2014/main" id="{78F2A64A-95F6-793C-D8EB-F4E3BF8A0537}"/>
              </a:ext>
            </a:extLst>
          </p:cNvPr>
          <p:cNvSpPr txBox="1"/>
          <p:nvPr/>
        </p:nvSpPr>
        <p:spPr>
          <a:xfrm>
            <a:off x="1866952" y="4010758"/>
            <a:ext cx="2216654" cy="461665"/>
          </a:xfrm>
          <a:prstGeom prst="rect">
            <a:avLst/>
          </a:prstGeom>
          <a:noFill/>
        </p:spPr>
        <p:txBody>
          <a:bodyPr wrap="square" rtlCol="0">
            <a:spAutoFit/>
          </a:bodyPr>
          <a:lstStyle/>
          <a:p>
            <a:pPr marL="0" marR="0" lvl="0" indent="0" algn="r" defTabSz="45717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Trebuchet MS" panose="020B0703020202090204" pitchFamily="34" charset="0"/>
              </a:rPr>
              <a:t>Enhanced </a:t>
            </a:r>
            <a:r>
              <a:rPr kumimoji="0" lang="en-US" sz="1200" b="1" i="0" u="none" strike="noStrike" kern="1200" cap="none" spc="0" normalizeH="0" baseline="0" noProof="0">
                <a:ln>
                  <a:noFill/>
                </a:ln>
                <a:solidFill>
                  <a:srgbClr val="BED730"/>
                </a:solidFill>
                <a:effectLst/>
                <a:uLnTx/>
                <a:uFillTx/>
                <a:latin typeface="Trebuchet MS" panose="020B0703020202090204" pitchFamily="34" charset="0"/>
              </a:rPr>
              <a:t>10 levels </a:t>
            </a:r>
            <a:r>
              <a:rPr kumimoji="0" lang="en-US" sz="1200" b="0" i="0" u="none" strike="noStrike" kern="1200" cap="none" spc="0" normalizeH="0" baseline="0" noProof="0">
                <a:ln>
                  <a:noFill/>
                </a:ln>
                <a:solidFill>
                  <a:prstClr val="white"/>
                </a:solidFill>
                <a:effectLst/>
                <a:uLnTx/>
                <a:uFillTx/>
                <a:latin typeface="Trebuchet MS" panose="020B0703020202090204" pitchFamily="34" charset="0"/>
              </a:rPr>
              <a:t>of security with automation</a:t>
            </a:r>
            <a:endParaRPr kumimoji="0" lang="en-IN" sz="12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12" name="TextBox 11">
            <a:extLst>
              <a:ext uri="{FF2B5EF4-FFF2-40B4-BE49-F238E27FC236}">
                <a16:creationId xmlns:a16="http://schemas.microsoft.com/office/drawing/2014/main" id="{446F243D-7BDA-40E4-879A-C1648AD92CBF}"/>
              </a:ext>
            </a:extLst>
          </p:cNvPr>
          <p:cNvSpPr txBox="1"/>
          <p:nvPr/>
        </p:nvSpPr>
        <p:spPr>
          <a:xfrm>
            <a:off x="5013703" y="4010758"/>
            <a:ext cx="2216654" cy="461665"/>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BED730"/>
                </a:solidFill>
                <a:effectLst/>
                <a:uLnTx/>
                <a:uFillTx/>
                <a:latin typeface="Trebuchet MS" panose="020B0703020202090204" pitchFamily="34" charset="0"/>
              </a:rPr>
              <a:t>231 MW </a:t>
            </a:r>
            <a:r>
              <a:rPr kumimoji="0" lang="en-IN" sz="1200" b="0" i="0" u="none" strike="noStrike" kern="1200" cap="none" spc="0" normalizeH="0" baseline="0" noProof="0">
                <a:ln>
                  <a:noFill/>
                </a:ln>
                <a:solidFill>
                  <a:prstClr val="white"/>
                </a:solidFill>
                <a:effectLst/>
                <a:uLnTx/>
                <a:uFillTx/>
                <a:latin typeface="Trebuchet MS" panose="020B0703020202090204" pitchFamily="34" charset="0"/>
              </a:rPr>
              <a:t>renewable energy contracted</a:t>
            </a:r>
          </a:p>
        </p:txBody>
      </p:sp>
      <p:sp>
        <p:nvSpPr>
          <p:cNvPr id="13" name="TextBox 12">
            <a:extLst>
              <a:ext uri="{FF2B5EF4-FFF2-40B4-BE49-F238E27FC236}">
                <a16:creationId xmlns:a16="http://schemas.microsoft.com/office/drawing/2014/main" id="{5159D424-C901-CCD9-37D7-4E7D3D137DBA}"/>
              </a:ext>
            </a:extLst>
          </p:cNvPr>
          <p:cNvSpPr txBox="1"/>
          <p:nvPr/>
        </p:nvSpPr>
        <p:spPr>
          <a:xfrm>
            <a:off x="6261316" y="3182997"/>
            <a:ext cx="2558834" cy="461665"/>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prstClr val="white"/>
                </a:solidFill>
                <a:effectLst/>
                <a:uLnTx/>
                <a:uFillTx/>
                <a:latin typeface="Trebuchet MS" panose="020B0703020202090204" pitchFamily="34" charset="0"/>
              </a:rPr>
              <a:t>AI/ML led operational excellence with </a:t>
            </a:r>
            <a:r>
              <a:rPr kumimoji="0" lang="en-IN" sz="1200" b="1" i="0" u="none" strike="noStrike" kern="1200" cap="none" spc="0" normalizeH="0" baseline="0" noProof="0">
                <a:ln>
                  <a:noFill/>
                </a:ln>
                <a:solidFill>
                  <a:srgbClr val="BED730"/>
                </a:solidFill>
                <a:effectLst/>
                <a:uLnTx/>
                <a:uFillTx/>
                <a:latin typeface="Trebuchet MS" panose="020B0703020202090204" pitchFamily="34" charset="0"/>
              </a:rPr>
              <a:t>100% uptime</a:t>
            </a:r>
            <a:endParaRPr kumimoji="0" lang="en-IN" sz="12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14" name="TextBox 13">
            <a:extLst>
              <a:ext uri="{FF2B5EF4-FFF2-40B4-BE49-F238E27FC236}">
                <a16:creationId xmlns:a16="http://schemas.microsoft.com/office/drawing/2014/main" id="{B701DCF4-0CA4-9952-C62D-65A2472D2B8A}"/>
              </a:ext>
            </a:extLst>
          </p:cNvPr>
          <p:cNvSpPr txBox="1"/>
          <p:nvPr/>
        </p:nvSpPr>
        <p:spPr>
          <a:xfrm>
            <a:off x="6180884" y="2146604"/>
            <a:ext cx="2586377" cy="461665"/>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BED730"/>
                </a:solidFill>
                <a:effectLst/>
                <a:uLnTx/>
                <a:uFillTx/>
                <a:latin typeface="Trebuchet MS" panose="020B0703020202090204" pitchFamily="34" charset="0"/>
              </a:rPr>
              <a:t>Hyperconnected</a:t>
            </a:r>
            <a:r>
              <a:rPr kumimoji="0" lang="en-IN" sz="1200" b="1" i="0" u="none" strike="noStrike" kern="1200" cap="none" spc="0" normalizeH="0" baseline="0" noProof="0">
                <a:ln>
                  <a:noFill/>
                </a:ln>
                <a:solidFill>
                  <a:prstClr val="white"/>
                </a:solidFill>
                <a:effectLst/>
                <a:uLnTx/>
                <a:uFillTx/>
                <a:latin typeface="Trebuchet MS" panose="020B0703020202090204" pitchFamily="34" charset="0"/>
              </a:rPr>
              <a:t>, </a:t>
            </a:r>
            <a:r>
              <a:rPr kumimoji="0" lang="en-IN" sz="1200" b="0" i="0" u="none" strike="noStrike" kern="1200" cap="none" spc="0" normalizeH="0" baseline="0" noProof="0">
                <a:ln>
                  <a:noFill/>
                </a:ln>
                <a:solidFill>
                  <a:prstClr val="white"/>
                </a:solidFill>
                <a:effectLst/>
                <a:uLnTx/>
                <a:uFillTx/>
                <a:latin typeface="Trebuchet MS" panose="020B0703020202090204" pitchFamily="34" charset="0"/>
              </a:rPr>
              <a:t>Carrier-neutral and Rich Interconnect ecosystem</a:t>
            </a:r>
          </a:p>
        </p:txBody>
      </p:sp>
      <p:sp>
        <p:nvSpPr>
          <p:cNvPr id="15" name="TextBox 14">
            <a:extLst>
              <a:ext uri="{FF2B5EF4-FFF2-40B4-BE49-F238E27FC236}">
                <a16:creationId xmlns:a16="http://schemas.microsoft.com/office/drawing/2014/main" id="{C8B6D222-819E-A2C4-FC65-B9F27AFABCDF}"/>
              </a:ext>
            </a:extLst>
          </p:cNvPr>
          <p:cNvSpPr txBox="1"/>
          <p:nvPr/>
        </p:nvSpPr>
        <p:spPr>
          <a:xfrm>
            <a:off x="5013704" y="1051971"/>
            <a:ext cx="315968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BED730"/>
                </a:solidFill>
                <a:effectLst/>
                <a:uLnTx/>
                <a:uFillTx/>
                <a:latin typeface="Trebuchet MS" panose="020B0703020202090204" pitchFamily="34" charset="0"/>
              </a:rPr>
              <a:t>Liquid &amp; Air-Cooling </a:t>
            </a:r>
            <a:r>
              <a:rPr lang="en-IN" sz="1200">
                <a:solidFill>
                  <a:prstClr val="white">
                    <a:lumMod val="85000"/>
                  </a:prstClr>
                </a:solidFill>
                <a:latin typeface="Trebuchet MS" panose="020B0703020202090204" pitchFamily="34" charset="0"/>
              </a:rPr>
              <a:t>r</a:t>
            </a:r>
            <a:r>
              <a:rPr kumimoji="0" lang="en-IN" sz="1200" b="0" i="0" u="none" strike="noStrike" kern="1200" cap="none" spc="0" normalizeH="0" baseline="0" noProof="0" err="1">
                <a:ln>
                  <a:noFill/>
                </a:ln>
                <a:solidFill>
                  <a:prstClr val="white">
                    <a:lumMod val="85000"/>
                  </a:prstClr>
                </a:solidFill>
                <a:effectLst/>
                <a:uLnTx/>
                <a:uFillTx/>
                <a:latin typeface="Trebuchet MS" panose="020B0703020202090204" pitchFamily="34" charset="0"/>
              </a:rPr>
              <a:t>eady</a:t>
            </a:r>
            <a:r>
              <a:rPr kumimoji="0" lang="en-IN" sz="1200" b="0" i="0" u="none" strike="noStrike" kern="1200" cap="none" spc="0" normalizeH="0" baseline="0" noProof="0">
                <a:ln>
                  <a:noFill/>
                </a:ln>
                <a:solidFill>
                  <a:prstClr val="white">
                    <a:lumMod val="85000"/>
                  </a:prstClr>
                </a:solidFill>
                <a:effectLst/>
                <a:uLnTx/>
                <a:uFillTx/>
                <a:latin typeface="Trebuchet MS" panose="020B0703020202090204" pitchFamily="34" charset="0"/>
              </a:rPr>
              <a:t> Data Centers, up to </a:t>
            </a:r>
            <a:r>
              <a:rPr lang="en-IN" sz="1200">
                <a:solidFill>
                  <a:prstClr val="white">
                    <a:lumMod val="85000"/>
                  </a:prstClr>
                </a:solidFill>
                <a:latin typeface="Trebuchet MS" panose="020B0703020202090204" pitchFamily="34" charset="0"/>
              </a:rPr>
              <a:t>20</a:t>
            </a:r>
            <a:r>
              <a:rPr kumimoji="0" lang="en-IN" sz="1200" b="0" i="0" u="none" strike="noStrike" kern="1200" cap="none" spc="0" normalizeH="0" baseline="0" noProof="0">
                <a:ln>
                  <a:noFill/>
                </a:ln>
                <a:solidFill>
                  <a:prstClr val="white">
                    <a:lumMod val="85000"/>
                  </a:prstClr>
                </a:solidFill>
                <a:effectLst/>
                <a:uLnTx/>
                <a:uFillTx/>
                <a:latin typeface="Trebuchet MS" panose="020B0703020202090204" pitchFamily="34" charset="0"/>
              </a:rPr>
              <a:t>0 kW power/rack.</a:t>
            </a:r>
          </a:p>
        </p:txBody>
      </p:sp>
      <p:sp>
        <p:nvSpPr>
          <p:cNvPr id="6" name="Rounded Rectangular Callout 5">
            <a:extLst>
              <a:ext uri="{FF2B5EF4-FFF2-40B4-BE49-F238E27FC236}">
                <a16:creationId xmlns:a16="http://schemas.microsoft.com/office/drawing/2014/main" id="{3F39AD05-C6E3-EA00-4670-B8878F3E275B}"/>
              </a:ext>
            </a:extLst>
          </p:cNvPr>
          <p:cNvSpPr/>
          <p:nvPr/>
        </p:nvSpPr>
        <p:spPr>
          <a:xfrm>
            <a:off x="1816602" y="987425"/>
            <a:ext cx="2375692" cy="596793"/>
          </a:xfrm>
          <a:prstGeom prst="wedgeRoundRectCallout">
            <a:avLst>
              <a:gd name="adj1" fmla="val 33858"/>
              <a:gd name="adj2" fmla="val 141448"/>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8" name="Rounded Rectangular Callout 7">
            <a:extLst>
              <a:ext uri="{FF2B5EF4-FFF2-40B4-BE49-F238E27FC236}">
                <a16:creationId xmlns:a16="http://schemas.microsoft.com/office/drawing/2014/main" id="{EBEFEB26-93AA-C622-A756-1ADF1068FA27}"/>
              </a:ext>
            </a:extLst>
          </p:cNvPr>
          <p:cNvSpPr/>
          <p:nvPr/>
        </p:nvSpPr>
        <p:spPr>
          <a:xfrm>
            <a:off x="4951712" y="987425"/>
            <a:ext cx="3159685" cy="596793"/>
          </a:xfrm>
          <a:prstGeom prst="wedgeRoundRectCallout">
            <a:avLst>
              <a:gd name="adj1" fmla="val -38905"/>
              <a:gd name="adj2" fmla="val 141448"/>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16" name="Rounded Rectangular Callout 15">
            <a:extLst>
              <a:ext uri="{FF2B5EF4-FFF2-40B4-BE49-F238E27FC236}">
                <a16:creationId xmlns:a16="http://schemas.microsoft.com/office/drawing/2014/main" id="{D156D96A-0541-7A16-F645-D39A89EB0E32}"/>
              </a:ext>
            </a:extLst>
          </p:cNvPr>
          <p:cNvSpPr/>
          <p:nvPr/>
        </p:nvSpPr>
        <p:spPr>
          <a:xfrm>
            <a:off x="575484" y="2098952"/>
            <a:ext cx="2479314" cy="690012"/>
          </a:xfrm>
          <a:prstGeom prst="wedgeRoundRectCallout">
            <a:avLst>
              <a:gd name="adj1" fmla="val 59014"/>
              <a:gd name="adj2" fmla="val -2727"/>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2" name="Rounded Rectangular Callout 21">
            <a:extLst>
              <a:ext uri="{FF2B5EF4-FFF2-40B4-BE49-F238E27FC236}">
                <a16:creationId xmlns:a16="http://schemas.microsoft.com/office/drawing/2014/main" id="{AA52649D-ED7F-75DF-3019-7333C79E8AE1}"/>
              </a:ext>
            </a:extLst>
          </p:cNvPr>
          <p:cNvSpPr/>
          <p:nvPr/>
        </p:nvSpPr>
        <p:spPr>
          <a:xfrm>
            <a:off x="6089204" y="2098952"/>
            <a:ext cx="2716201" cy="596793"/>
          </a:xfrm>
          <a:prstGeom prst="wedgeRoundRectCallout">
            <a:avLst>
              <a:gd name="adj1" fmla="val -60971"/>
              <a:gd name="adj2" fmla="val -9288"/>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6" name="Rounded Rectangular Callout 25">
            <a:extLst>
              <a:ext uri="{FF2B5EF4-FFF2-40B4-BE49-F238E27FC236}">
                <a16:creationId xmlns:a16="http://schemas.microsoft.com/office/drawing/2014/main" id="{AC4FC304-A541-F46C-5A2B-694E8ADF8D00}"/>
              </a:ext>
            </a:extLst>
          </p:cNvPr>
          <p:cNvSpPr/>
          <p:nvPr/>
        </p:nvSpPr>
        <p:spPr>
          <a:xfrm>
            <a:off x="323851" y="3124184"/>
            <a:ext cx="2632452" cy="596793"/>
          </a:xfrm>
          <a:prstGeom prst="wedgeRoundRectCallout">
            <a:avLst>
              <a:gd name="adj1" fmla="val 58649"/>
              <a:gd name="adj2" fmla="val -50726"/>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78"/>
            <a:endParaRPr lang="en-US">
              <a:solidFill>
                <a:prstClr val="white"/>
              </a:solidFill>
              <a:latin typeface="Trebuchet MS" panose="020B0703020202090204" pitchFamily="34" charset="0"/>
            </a:endParaRPr>
          </a:p>
        </p:txBody>
      </p:sp>
      <p:sp>
        <p:nvSpPr>
          <p:cNvPr id="27" name="Rounded Rectangular Callout 26">
            <a:extLst>
              <a:ext uri="{FF2B5EF4-FFF2-40B4-BE49-F238E27FC236}">
                <a16:creationId xmlns:a16="http://schemas.microsoft.com/office/drawing/2014/main" id="{BA9F93F2-33A5-426F-7365-7A94147D9CDE}"/>
              </a:ext>
            </a:extLst>
          </p:cNvPr>
          <p:cNvSpPr/>
          <p:nvPr/>
        </p:nvSpPr>
        <p:spPr>
          <a:xfrm>
            <a:off x="6187698" y="3124184"/>
            <a:ext cx="2632452" cy="596793"/>
          </a:xfrm>
          <a:prstGeom prst="wedgeRoundRectCallout">
            <a:avLst>
              <a:gd name="adj1" fmla="val -62337"/>
              <a:gd name="adj2" fmla="val -50726"/>
              <a:gd name="adj3" fmla="val 16667"/>
            </a:avLst>
          </a:pr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8" name="Rounded Rectangular Callout 27">
            <a:extLst>
              <a:ext uri="{FF2B5EF4-FFF2-40B4-BE49-F238E27FC236}">
                <a16:creationId xmlns:a16="http://schemas.microsoft.com/office/drawing/2014/main" id="{C23EB78A-2FD3-F719-989D-070CEF804AEB}"/>
              </a:ext>
            </a:extLst>
          </p:cNvPr>
          <p:cNvSpPr/>
          <p:nvPr/>
        </p:nvSpPr>
        <p:spPr>
          <a:xfrm flipV="1">
            <a:off x="1816602" y="3932990"/>
            <a:ext cx="2375692" cy="596793"/>
          </a:xfrm>
          <a:prstGeom prst="wedgeRoundRectCallout">
            <a:avLst>
              <a:gd name="adj1" fmla="val 33532"/>
              <a:gd name="adj2" fmla="val 97300"/>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9" name="Rounded Rectangular Callout 28">
            <a:extLst>
              <a:ext uri="{FF2B5EF4-FFF2-40B4-BE49-F238E27FC236}">
                <a16:creationId xmlns:a16="http://schemas.microsoft.com/office/drawing/2014/main" id="{275F4A33-CD19-6354-0590-7B9A782A71E2}"/>
              </a:ext>
            </a:extLst>
          </p:cNvPr>
          <p:cNvSpPr/>
          <p:nvPr/>
        </p:nvSpPr>
        <p:spPr>
          <a:xfrm flipV="1">
            <a:off x="4951711" y="3932990"/>
            <a:ext cx="2325338" cy="596793"/>
          </a:xfrm>
          <a:prstGeom prst="wedgeRoundRectCallout">
            <a:avLst>
              <a:gd name="adj1" fmla="val -33795"/>
              <a:gd name="adj2" fmla="val 105091"/>
              <a:gd name="adj3" fmla="val 16667"/>
            </a:avLst>
          </a:prstGeom>
          <a:no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24" name="TextBox 23">
            <a:extLst>
              <a:ext uri="{FF2B5EF4-FFF2-40B4-BE49-F238E27FC236}">
                <a16:creationId xmlns:a16="http://schemas.microsoft.com/office/drawing/2014/main" id="{4A35C35E-43E3-93C0-1AEB-EC2D884DFF32}"/>
              </a:ext>
            </a:extLst>
          </p:cNvPr>
          <p:cNvSpPr txBox="1"/>
          <p:nvPr/>
        </p:nvSpPr>
        <p:spPr>
          <a:xfrm>
            <a:off x="241664" y="535629"/>
            <a:ext cx="8578487"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95000"/>
                  </a:prstClr>
                </a:solidFill>
                <a:effectLst/>
                <a:uLnTx/>
                <a:uFillTx/>
                <a:latin typeface="Trebuchet MS" panose="020B0703020202090204" pitchFamily="34" charset="0"/>
              </a:rPr>
              <a:t>Hyperscale, Hyperconnected, Green, Edge, AI-ready</a:t>
            </a:r>
          </a:p>
        </p:txBody>
      </p:sp>
      <p:sp>
        <p:nvSpPr>
          <p:cNvPr id="5" name="Rounded Rectangle 4">
            <a:extLst>
              <a:ext uri="{FF2B5EF4-FFF2-40B4-BE49-F238E27FC236}">
                <a16:creationId xmlns:a16="http://schemas.microsoft.com/office/drawing/2014/main" id="{4516138D-1343-646A-CFF2-7C45E5F60687}"/>
              </a:ext>
            </a:extLst>
          </p:cNvPr>
          <p:cNvSpPr/>
          <p:nvPr/>
        </p:nvSpPr>
        <p:spPr>
          <a:xfrm>
            <a:off x="3175560" y="2107109"/>
            <a:ext cx="2805193" cy="1570311"/>
          </a:xfrm>
          <a:prstGeom prst="roundRect">
            <a:avLst>
              <a:gd name="adj" fmla="val 50000"/>
            </a:avLst>
          </a:prstGeom>
          <a:solidFill>
            <a:srgbClr val="BED730"/>
          </a:solidFill>
          <a:ln w="57150"/>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703020202090204" pitchFamily="34" charset="0"/>
            </a:endParaRPr>
          </a:p>
        </p:txBody>
      </p:sp>
      <p:sp>
        <p:nvSpPr>
          <p:cNvPr id="3" name="TextBox 2">
            <a:extLst>
              <a:ext uri="{FF2B5EF4-FFF2-40B4-BE49-F238E27FC236}">
                <a16:creationId xmlns:a16="http://schemas.microsoft.com/office/drawing/2014/main" id="{2D944172-B9D1-E850-53F9-546422358544}"/>
              </a:ext>
            </a:extLst>
          </p:cNvPr>
          <p:cNvSpPr txBox="1"/>
          <p:nvPr/>
        </p:nvSpPr>
        <p:spPr>
          <a:xfrm>
            <a:off x="3458462" y="2406843"/>
            <a:ext cx="2379338" cy="430887"/>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Trebuchet MS" panose="020B0703020202090204" pitchFamily="34" charset="0"/>
              </a:rPr>
              <a:t>India’s Data Center Powerhouse for over 2 decades</a:t>
            </a:r>
            <a:endParaRPr kumimoji="0" lang="en-IN" sz="1100" b="1" i="0" u="none" strike="noStrike" kern="1200" cap="none" spc="0" normalizeH="0" baseline="0" noProof="0">
              <a:ln>
                <a:noFill/>
              </a:ln>
              <a:solidFill>
                <a:prstClr val="black"/>
              </a:solidFill>
              <a:effectLst/>
              <a:uLnTx/>
              <a:uFillTx/>
              <a:latin typeface="Trebuchet MS" panose="020B0703020202090204" pitchFamily="34" charset="0"/>
            </a:endParaRPr>
          </a:p>
        </p:txBody>
      </p:sp>
      <p:sp>
        <p:nvSpPr>
          <p:cNvPr id="4" name="TextBox 3">
            <a:extLst>
              <a:ext uri="{FF2B5EF4-FFF2-40B4-BE49-F238E27FC236}">
                <a16:creationId xmlns:a16="http://schemas.microsoft.com/office/drawing/2014/main" id="{55671C53-5F52-460E-0462-93C679BA08FB}"/>
              </a:ext>
            </a:extLst>
          </p:cNvPr>
          <p:cNvSpPr txBox="1"/>
          <p:nvPr/>
        </p:nvSpPr>
        <p:spPr>
          <a:xfrm>
            <a:off x="3318512" y="2788964"/>
            <a:ext cx="2519288" cy="769441"/>
          </a:xfrm>
          <a:prstGeom prst="rect">
            <a:avLst/>
          </a:prstGeom>
          <a:noFill/>
        </p:spPr>
        <p:txBody>
          <a:bodyPr wrap="square" rtlCol="0">
            <a:spAutoFit/>
          </a:bodyPr>
          <a:lstStyle/>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703020202090204" pitchFamily="34" charset="0"/>
              </a:rPr>
              <a:t>3 of 4 </a:t>
            </a:r>
            <a:r>
              <a:rPr kumimoji="0" lang="en-US" sz="1100" b="1" i="0" u="none" strike="noStrike" kern="1200" cap="none" spc="0" normalizeH="0" baseline="0" noProof="0" dirty="0" err="1">
                <a:ln>
                  <a:noFill/>
                </a:ln>
                <a:solidFill>
                  <a:prstClr val="black"/>
                </a:solidFill>
                <a:effectLst/>
                <a:uLnTx/>
                <a:uFillTx/>
                <a:latin typeface="Trebuchet MS" panose="020B0703020202090204" pitchFamily="34" charset="0"/>
              </a:rPr>
              <a:t>Hyperscalers</a:t>
            </a:r>
            <a:r>
              <a:rPr kumimoji="0" lang="en-US" sz="1100" b="1" i="0" u="none" strike="noStrike" kern="1200" cap="none" spc="0" normalizeH="0" baseline="0" noProof="0" dirty="0">
                <a:ln>
                  <a:noFill/>
                </a:ln>
                <a:solidFill>
                  <a:prstClr val="black"/>
                </a:solidFill>
                <a:effectLst/>
                <a:uLnTx/>
                <a:uFillTx/>
                <a:latin typeface="Trebuchet MS" panose="020B0703020202090204" pitchFamily="34" charset="0"/>
              </a:rPr>
              <a:t>, Global OTT &amp; Social media players, </a:t>
            </a:r>
          </a:p>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703020202090204" pitchFamily="34" charset="0"/>
              </a:rPr>
              <a:t>India’s Top 10 banks, </a:t>
            </a:r>
          </a:p>
          <a:p>
            <a:pPr marL="0" marR="0" lvl="0" indent="0" algn="ctr" defTabSz="45716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Trebuchet MS" panose="020B0703020202090204" pitchFamily="34" charset="0"/>
              </a:rPr>
              <a:t> and 600+ enterprises…</a:t>
            </a:r>
          </a:p>
        </p:txBody>
      </p:sp>
      <p:sp>
        <p:nvSpPr>
          <p:cNvPr id="17" name="TextBox 16">
            <a:extLst>
              <a:ext uri="{FF2B5EF4-FFF2-40B4-BE49-F238E27FC236}">
                <a16:creationId xmlns:a16="http://schemas.microsoft.com/office/drawing/2014/main" id="{DCCC8AE6-9890-5D16-1ECA-4A404902651C}"/>
              </a:ext>
            </a:extLst>
          </p:cNvPr>
          <p:cNvSpPr txBox="1"/>
          <p:nvPr/>
        </p:nvSpPr>
        <p:spPr>
          <a:xfrm>
            <a:off x="4540829" y="4833815"/>
            <a:ext cx="4572000" cy="253916"/>
          </a:xfrm>
          <a:prstGeom prst="rect">
            <a:avLst/>
          </a:prstGeom>
          <a:noFill/>
        </p:spPr>
        <p:txBody>
          <a:bodyPr wrap="square">
            <a:spAutoFit/>
          </a:bodyPr>
          <a:lstStyle/>
          <a:p>
            <a:pPr defTabSz="457189"/>
            <a:r>
              <a:rPr lang="en-US" sz="1050" dirty="0">
                <a:solidFill>
                  <a:schemeClr val="bg1">
                    <a:lumMod val="65000"/>
                  </a:schemeClr>
                </a:solidFill>
                <a:latin typeface="Trebuchet MS"/>
              </a:rPr>
              <a:t>Sify is a LEADER in the IDC </a:t>
            </a:r>
            <a:r>
              <a:rPr lang="en-US" sz="1050" dirty="0" err="1">
                <a:solidFill>
                  <a:schemeClr val="bg1">
                    <a:lumMod val="65000"/>
                  </a:schemeClr>
                </a:solidFill>
                <a:latin typeface="Trebuchet MS"/>
              </a:rPr>
              <a:t>MarketScape</a:t>
            </a:r>
            <a:r>
              <a:rPr lang="en-US" sz="1050" dirty="0">
                <a:solidFill>
                  <a:schemeClr val="bg1">
                    <a:lumMod val="65000"/>
                  </a:schemeClr>
                </a:solidFill>
                <a:latin typeface="Trebuchet MS"/>
              </a:rPr>
              <a:t> Data Center Services India, 2024 </a:t>
            </a:r>
          </a:p>
        </p:txBody>
      </p:sp>
    </p:spTree>
    <p:extLst>
      <p:ext uri="{BB962C8B-B14F-4D97-AF65-F5344CB8AC3E}">
        <p14:creationId xmlns:p14="http://schemas.microsoft.com/office/powerpoint/2010/main" val="73839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323850" y="987425"/>
            <a:ext cx="8496300" cy="3744913"/>
          </a:xfrm>
          <a:prstGeom prst="roundRect">
            <a:avLst>
              <a:gd name="adj" fmla="val 4314"/>
            </a:avLst>
          </a:prstGeom>
          <a:solidFill>
            <a:srgbClr val="10253F">
              <a:alpha val="50196"/>
            </a:srgbClr>
          </a:solidFill>
          <a:ln w="6350">
            <a:solidFill>
              <a:schemeClr val="accent1">
                <a:lumMod val="75000"/>
              </a:schemeClr>
            </a:solidFill>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274773" y="1200019"/>
            <a:ext cx="1161042" cy="1477328"/>
          </a:xfrm>
          <a:prstGeom prst="rect">
            <a:avLst/>
          </a:prstGeom>
          <a:noFill/>
          <a:ln w="6350">
            <a:solidFill>
              <a:schemeClr val="bg1"/>
            </a:solidFill>
            <a:prstDash val="sysDot"/>
          </a:ln>
        </p:spPr>
        <p:txBody>
          <a:bodyPr wrap="square" rtlCol="0">
            <a:spAutoFit/>
          </a:bodyPr>
          <a:lstStyle/>
          <a:p>
            <a:endParaRPr lang="en-IN"/>
          </a:p>
          <a:p>
            <a:endParaRPr lang="en-US"/>
          </a:p>
          <a:p>
            <a:endParaRPr lang="en-US"/>
          </a:p>
          <a:p>
            <a:endParaRPr lang="en-US"/>
          </a:p>
          <a:p>
            <a:endParaRPr lang="en-US"/>
          </a:p>
        </p:txBody>
      </p:sp>
      <p:sp>
        <p:nvSpPr>
          <p:cNvPr id="38" name="TextBox 37"/>
          <p:cNvSpPr txBox="1"/>
          <p:nvPr/>
        </p:nvSpPr>
        <p:spPr>
          <a:xfrm>
            <a:off x="7495333" y="1200019"/>
            <a:ext cx="1161042" cy="1477328"/>
          </a:xfrm>
          <a:prstGeom prst="rect">
            <a:avLst/>
          </a:prstGeom>
          <a:noFill/>
          <a:ln w="6350">
            <a:solidFill>
              <a:schemeClr val="bg1"/>
            </a:solidFill>
            <a:prstDash val="sysDot"/>
          </a:ln>
        </p:spPr>
        <p:txBody>
          <a:bodyPr wrap="square" rtlCol="0">
            <a:spAutoFit/>
          </a:bodyPr>
          <a:lstStyle/>
          <a:p>
            <a:endParaRPr lang="en-IN"/>
          </a:p>
          <a:p>
            <a:endParaRPr lang="en-US"/>
          </a:p>
          <a:p>
            <a:endParaRPr lang="en-US"/>
          </a:p>
          <a:p>
            <a:endParaRPr lang="en-US"/>
          </a:p>
          <a:p>
            <a:endParaRPr lang="en-US"/>
          </a:p>
        </p:txBody>
      </p:sp>
      <p:pic>
        <p:nvPicPr>
          <p:cNvPr id="16" name="Picture 2" descr="eGovernments Foundation"/>
          <p:cNvPicPr>
            <a:picLocks noChangeAspect="1" noChangeArrowheads="1"/>
          </p:cNvPicPr>
          <p:nvPr/>
        </p:nvPicPr>
        <p:blipFill>
          <a:blip r:embed="rId3" cstate="screen"/>
          <a:srcRect/>
          <a:stretch>
            <a:fillRect/>
          </a:stretch>
        </p:blipFill>
        <p:spPr bwMode="auto">
          <a:xfrm>
            <a:off x="441368" y="1260535"/>
            <a:ext cx="792000" cy="79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4000" y="211574"/>
            <a:ext cx="8496150" cy="415490"/>
          </a:xfrm>
        </p:spPr>
        <p:txBody>
          <a:bodyPr/>
          <a:lstStyle/>
          <a:p>
            <a:r>
              <a:rPr lang="en-US"/>
              <a:t>COMPLIANCE AND CERTIFICATIONS</a:t>
            </a:r>
            <a:endParaRPr lang="en-IN"/>
          </a:p>
        </p:txBody>
      </p:sp>
      <p:sp>
        <p:nvSpPr>
          <p:cNvPr id="7" name="TextBox 6"/>
          <p:cNvSpPr txBox="1"/>
          <p:nvPr/>
        </p:nvSpPr>
        <p:spPr>
          <a:xfrm>
            <a:off x="2393667" y="2050406"/>
            <a:ext cx="10442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Rated 3: Concurrently Maintainable Site Infrastructure</a:t>
            </a:r>
          </a:p>
        </p:txBody>
      </p:sp>
      <p:sp>
        <p:nvSpPr>
          <p:cNvPr id="8" name="TextBox 7"/>
          <p:cNvSpPr txBox="1"/>
          <p:nvPr/>
        </p:nvSpPr>
        <p:spPr>
          <a:xfrm>
            <a:off x="348125" y="3787226"/>
            <a:ext cx="94361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PCI DSS</a:t>
            </a:r>
          </a:p>
        </p:txBody>
      </p:sp>
      <p:sp>
        <p:nvSpPr>
          <p:cNvPr id="9" name="TextBox 8"/>
          <p:cNvSpPr txBox="1"/>
          <p:nvPr/>
        </p:nvSpPr>
        <p:spPr>
          <a:xfrm>
            <a:off x="3592731" y="2050406"/>
            <a:ext cx="18345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Data Center, Cloud &amp;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Managed Services</a:t>
            </a:r>
            <a:endPar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TextBox 13"/>
          <p:cNvSpPr txBox="1"/>
          <p:nvPr/>
        </p:nvSpPr>
        <p:spPr>
          <a:xfrm>
            <a:off x="4516520" y="3797590"/>
            <a:ext cx="10966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Environmental Management system</a:t>
            </a:r>
          </a:p>
        </p:txBody>
      </p:sp>
      <p:grpSp>
        <p:nvGrpSpPr>
          <p:cNvPr id="24" name="Group 23"/>
          <p:cNvGrpSpPr/>
          <p:nvPr/>
        </p:nvGrpSpPr>
        <p:grpSpPr>
          <a:xfrm>
            <a:off x="1253608" y="2999314"/>
            <a:ext cx="857577" cy="997596"/>
            <a:chOff x="597202" y="2878547"/>
            <a:chExt cx="857577" cy="997596"/>
          </a:xfrm>
        </p:grpSpPr>
        <p:sp>
          <p:nvSpPr>
            <p:cNvPr id="11" name="TextBox 10"/>
            <p:cNvSpPr txBox="1"/>
            <p:nvPr/>
          </p:nvSpPr>
          <p:spPr>
            <a:xfrm>
              <a:off x="597202" y="3660699"/>
              <a:ext cx="85757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SOC 1 Type II</a:t>
              </a:r>
            </a:p>
          </p:txBody>
        </p:sp>
        <p:pic>
          <p:nvPicPr>
            <p:cNvPr id="17" name="Picture 16" descr="Graphical user interface, application&#10;&#10;Description automatically generated with medium confidence"/>
            <p:cNvPicPr>
              <a:picLocks noChangeAspect="1"/>
            </p:cNvPicPr>
            <p:nvPr/>
          </p:nvPicPr>
          <p:blipFill rotWithShape="1">
            <a:blip r:embed="rId4" cstate="screen"/>
            <a:srcRect/>
            <a:stretch>
              <a:fillRect/>
            </a:stretch>
          </p:blipFill>
          <p:spPr>
            <a:xfrm>
              <a:off x="665990" y="2878547"/>
              <a:ext cx="720000" cy="730888"/>
            </a:xfrm>
            <a:prstGeom prst="rect">
              <a:avLst/>
            </a:prstGeom>
          </p:spPr>
        </p:pic>
      </p:grpSp>
      <p:grpSp>
        <p:nvGrpSpPr>
          <p:cNvPr id="22" name="Group 21"/>
          <p:cNvGrpSpPr/>
          <p:nvPr/>
        </p:nvGrpSpPr>
        <p:grpSpPr>
          <a:xfrm>
            <a:off x="2083616" y="2999314"/>
            <a:ext cx="852776" cy="997596"/>
            <a:chOff x="1558981" y="2878547"/>
            <a:chExt cx="852776" cy="997596"/>
          </a:xfrm>
        </p:grpSpPr>
        <p:sp>
          <p:nvSpPr>
            <p:cNvPr id="12" name="TextBox 11"/>
            <p:cNvSpPr txBox="1"/>
            <p:nvPr/>
          </p:nvSpPr>
          <p:spPr>
            <a:xfrm>
              <a:off x="1558981" y="3660699"/>
              <a:ext cx="85277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SOC 2 Type II</a:t>
              </a:r>
            </a:p>
          </p:txBody>
        </p:sp>
        <p:pic>
          <p:nvPicPr>
            <p:cNvPr id="19" name="Picture 18" descr="A picture containing application&#10;&#10;Description automatically generated"/>
            <p:cNvPicPr>
              <a:picLocks noChangeAspect="1"/>
            </p:cNvPicPr>
            <p:nvPr/>
          </p:nvPicPr>
          <p:blipFill>
            <a:blip r:embed="rId5" cstate="screen"/>
            <a:stretch>
              <a:fillRect/>
            </a:stretch>
          </p:blipFill>
          <p:spPr>
            <a:xfrm>
              <a:off x="1625369" y="2878547"/>
              <a:ext cx="720000" cy="720000"/>
            </a:xfrm>
            <a:prstGeom prst="rect">
              <a:avLst/>
            </a:prstGeom>
          </p:spPr>
        </p:pic>
      </p:grpSp>
      <p:pic>
        <p:nvPicPr>
          <p:cNvPr id="21" name="Picture 20" descr="Logo&#10;&#10;Description automatically generated"/>
          <p:cNvPicPr>
            <a:picLocks noChangeAspect="1"/>
          </p:cNvPicPr>
          <p:nvPr/>
        </p:nvPicPr>
        <p:blipFill>
          <a:blip r:embed="rId6" cstate="screen"/>
          <a:stretch>
            <a:fillRect/>
          </a:stretch>
        </p:blipFill>
        <p:spPr>
          <a:xfrm>
            <a:off x="5681599" y="1296535"/>
            <a:ext cx="647091" cy="720000"/>
          </a:xfrm>
          <a:prstGeom prst="rect">
            <a:avLst/>
          </a:prstGeom>
        </p:spPr>
      </p:pic>
      <p:pic>
        <p:nvPicPr>
          <p:cNvPr id="23" name="Picture 22" descr="Graphical user interface, text, website&#10;&#10;Description automatically generated"/>
          <p:cNvPicPr>
            <a:picLocks noChangeAspect="1"/>
          </p:cNvPicPr>
          <p:nvPr/>
        </p:nvPicPr>
        <p:blipFill>
          <a:blip r:embed="rId7" cstate="screen"/>
          <a:stretch>
            <a:fillRect/>
          </a:stretch>
        </p:blipFill>
        <p:spPr>
          <a:xfrm>
            <a:off x="3584466" y="1296535"/>
            <a:ext cx="1842797" cy="720000"/>
          </a:xfrm>
          <a:prstGeom prst="rect">
            <a:avLst/>
          </a:prstGeom>
        </p:spPr>
      </p:pic>
      <p:pic>
        <p:nvPicPr>
          <p:cNvPr id="27" name="Picture 26" descr="Logo&#10;&#10;Description automatically generated"/>
          <p:cNvPicPr>
            <a:picLocks noChangeAspect="1"/>
          </p:cNvPicPr>
          <p:nvPr/>
        </p:nvPicPr>
        <p:blipFill>
          <a:blip r:embed="rId8" cstate="screen"/>
          <a:stretch>
            <a:fillRect/>
          </a:stretch>
        </p:blipFill>
        <p:spPr>
          <a:xfrm>
            <a:off x="4686985" y="2999313"/>
            <a:ext cx="790730" cy="720000"/>
          </a:xfrm>
          <a:prstGeom prst="rect">
            <a:avLst/>
          </a:prstGeom>
        </p:spPr>
      </p:pic>
      <p:pic>
        <p:nvPicPr>
          <p:cNvPr id="29" name="Picture 28" descr="Diagram&#10;&#10;Description automatically generated"/>
          <p:cNvPicPr>
            <a:picLocks noChangeAspect="1"/>
          </p:cNvPicPr>
          <p:nvPr/>
        </p:nvPicPr>
        <p:blipFill>
          <a:blip r:embed="rId9" cstate="screen"/>
          <a:stretch>
            <a:fillRect/>
          </a:stretch>
        </p:blipFill>
        <p:spPr>
          <a:xfrm>
            <a:off x="441368" y="2999313"/>
            <a:ext cx="805713" cy="720000"/>
          </a:xfrm>
          <a:prstGeom prst="rect">
            <a:avLst/>
          </a:prstGeom>
        </p:spPr>
      </p:pic>
      <p:pic>
        <p:nvPicPr>
          <p:cNvPr id="31" name="Picture 30" descr="A picture containing text, wheel, gear&#10;&#10;Description automatically generated"/>
          <p:cNvPicPr>
            <a:picLocks noChangeAspect="1"/>
          </p:cNvPicPr>
          <p:nvPr/>
        </p:nvPicPr>
        <p:blipFill>
          <a:blip r:embed="rId10" cstate="screen"/>
          <a:stretch>
            <a:fillRect/>
          </a:stretch>
        </p:blipFill>
        <p:spPr>
          <a:xfrm>
            <a:off x="2578699" y="1296535"/>
            <a:ext cx="720000" cy="720000"/>
          </a:xfrm>
          <a:prstGeom prst="rect">
            <a:avLst/>
          </a:prstGeom>
        </p:spPr>
      </p:pic>
      <p:sp>
        <p:nvSpPr>
          <p:cNvPr id="3" name="TextBox 2"/>
          <p:cNvSpPr txBox="1"/>
          <p:nvPr/>
        </p:nvSpPr>
        <p:spPr>
          <a:xfrm>
            <a:off x="6436429" y="2050406"/>
            <a:ext cx="10130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Telecom Data Center &amp; Managed Services</a:t>
            </a:r>
          </a:p>
        </p:txBody>
      </p:sp>
      <p:pic>
        <p:nvPicPr>
          <p:cNvPr id="4" name="Picture 3"/>
          <p:cNvPicPr>
            <a:picLocks noChangeAspect="1"/>
          </p:cNvPicPr>
          <p:nvPr/>
        </p:nvPicPr>
        <p:blipFill rotWithShape="1">
          <a:blip r:embed="rId11" cstate="screen"/>
          <a:srcRect/>
          <a:stretch>
            <a:fillRect/>
          </a:stretch>
        </p:blipFill>
        <p:spPr>
          <a:xfrm>
            <a:off x="6576464" y="1296535"/>
            <a:ext cx="732987" cy="720000"/>
          </a:xfrm>
          <a:prstGeom prst="rect">
            <a:avLst/>
          </a:prstGeom>
        </p:spPr>
      </p:pic>
      <p:sp>
        <p:nvSpPr>
          <p:cNvPr id="18" name="TextBox 17"/>
          <p:cNvSpPr txBox="1"/>
          <p:nvPr/>
        </p:nvSpPr>
        <p:spPr>
          <a:xfrm>
            <a:off x="5573860" y="2050406"/>
            <a:ext cx="86256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I</a:t>
            </a: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T Service Management</a:t>
            </a:r>
          </a:p>
        </p:txBody>
      </p:sp>
      <p:pic>
        <p:nvPicPr>
          <p:cNvPr id="26" name="Picture 25"/>
          <p:cNvPicPr>
            <a:picLocks noChangeAspect="1"/>
          </p:cNvPicPr>
          <p:nvPr/>
        </p:nvPicPr>
        <p:blipFill rotWithShape="1">
          <a:blip r:embed="rId12" cstate="screen"/>
          <a:srcRect/>
          <a:stretch>
            <a:fillRect/>
          </a:stretch>
        </p:blipFill>
        <p:spPr>
          <a:xfrm>
            <a:off x="1377565" y="1419916"/>
            <a:ext cx="955459" cy="473238"/>
          </a:xfrm>
          <a:prstGeom prst="rect">
            <a:avLst/>
          </a:prstGeom>
        </p:spPr>
      </p:pic>
      <p:pic>
        <p:nvPicPr>
          <p:cNvPr id="10" name="Picture 9"/>
          <p:cNvPicPr>
            <a:picLocks noChangeAspect="1"/>
          </p:cNvPicPr>
          <p:nvPr/>
        </p:nvPicPr>
        <p:blipFill>
          <a:blip r:embed="rId13" cstate="screen"/>
          <a:stretch>
            <a:fillRect/>
          </a:stretch>
        </p:blipFill>
        <p:spPr>
          <a:xfrm>
            <a:off x="5563457" y="2938230"/>
            <a:ext cx="440471" cy="720000"/>
          </a:xfrm>
          <a:prstGeom prst="rect">
            <a:avLst/>
          </a:prstGeom>
        </p:spPr>
      </p:pic>
      <p:pic>
        <p:nvPicPr>
          <p:cNvPr id="30" name="Picture 2" descr="Image result for Cisco service provider partner of the year 2017"/>
          <p:cNvPicPr>
            <a:picLocks noChangeAspect="1" noChangeArrowheads="1"/>
          </p:cNvPicPr>
          <p:nvPr/>
        </p:nvPicPr>
        <p:blipFill>
          <a:blip r:embed="rId14" cstate="screen"/>
          <a:srcRect/>
          <a:stretch>
            <a:fillRect/>
          </a:stretch>
        </p:blipFill>
        <p:spPr bwMode="auto">
          <a:xfrm>
            <a:off x="6103742" y="2933245"/>
            <a:ext cx="642116" cy="708331"/>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Group 1023"/>
          <p:cNvGrpSpPr/>
          <p:nvPr/>
        </p:nvGrpSpPr>
        <p:grpSpPr>
          <a:xfrm>
            <a:off x="6843553" y="2948082"/>
            <a:ext cx="1202621" cy="691062"/>
            <a:chOff x="3546100" y="4468830"/>
            <a:chExt cx="853036" cy="475040"/>
          </a:xfrm>
        </p:grpSpPr>
        <p:pic>
          <p:nvPicPr>
            <p:cNvPr id="1025" name="Picture 8" descr="Image result for microsoft hosting partner logo"/>
            <p:cNvPicPr>
              <a:picLocks noChangeAspect="1" noChangeArrowheads="1"/>
            </p:cNvPicPr>
            <p:nvPr/>
          </p:nvPicPr>
          <p:blipFill rotWithShape="1">
            <a:blip r:embed="rId15" cstate="screen"/>
            <a:srcRect t="23908" b="23173"/>
            <a:stretch>
              <a:fillRect/>
            </a:stretch>
          </p:blipFill>
          <p:spPr bwMode="auto">
            <a:xfrm>
              <a:off x="3546102" y="4468830"/>
              <a:ext cx="853034" cy="239085"/>
            </a:xfrm>
            <a:prstGeom prst="rect">
              <a:avLst/>
            </a:prstGeom>
            <a:noFill/>
            <a:extLst>
              <a:ext uri="{909E8E84-426E-40DD-AFC4-6F175D3DCCD1}">
                <a14:hiddenFill xmlns:a14="http://schemas.microsoft.com/office/drawing/2010/main">
                  <a:solidFill>
                    <a:srgbClr val="FFFFFF"/>
                  </a:solidFill>
                </a14:hiddenFill>
              </a:ext>
            </a:extLst>
          </p:spPr>
        </p:pic>
        <p:sp>
          <p:nvSpPr>
            <p:cNvPr id="1027" name="Rectangle 1026"/>
            <p:cNvSpPr/>
            <p:nvPr/>
          </p:nvSpPr>
          <p:spPr>
            <a:xfrm>
              <a:off x="3546100" y="4688741"/>
              <a:ext cx="853035" cy="25512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700" b="1" i="0" u="none" strike="noStrike" kern="1200" cap="none" spc="0" normalizeH="0" baseline="0" noProof="0">
                  <a:ln>
                    <a:noFill/>
                  </a:ln>
                  <a:solidFill>
                    <a:prstClr val="white"/>
                  </a:solidFill>
                  <a:effectLst/>
                  <a:uLnTx/>
                  <a:uFillTx/>
                  <a:latin typeface="Trebuchet MS" panose="020B0603020202020204"/>
                  <a:ea typeface="+mn-ea"/>
                  <a:cs typeface="+mn-cs"/>
                </a:rPr>
                <a:t>Hosting Partner</a:t>
              </a:r>
            </a:p>
          </p:txBody>
        </p:sp>
      </p:grpSp>
      <p:sp>
        <p:nvSpPr>
          <p:cNvPr id="32" name="TextBox 31"/>
          <p:cNvSpPr txBox="1"/>
          <p:nvPr/>
        </p:nvSpPr>
        <p:spPr>
          <a:xfrm>
            <a:off x="1306648" y="2050406"/>
            <a:ext cx="1097293" cy="584775"/>
          </a:xfrm>
          <a:prstGeom prst="rect">
            <a:avLst/>
          </a:prstGeom>
          <a:noFill/>
        </p:spPr>
        <p:txBody>
          <a:bodyPr wrap="square" rtlCol="0">
            <a:spAutoFit/>
          </a:bodyPr>
          <a:lstStyle/>
          <a:p>
            <a:pPr algn="ctr" defTabSz="914400">
              <a:defRPr/>
            </a:pPr>
            <a:r>
              <a:rPr lang="en-US" sz="800">
                <a:solidFill>
                  <a:prstClr val="white"/>
                </a:solidFill>
                <a:latin typeface="Trebuchet MS" panose="020B0603020202020204"/>
              </a:rPr>
              <a:t>India’s 1</a:t>
            </a:r>
            <a:r>
              <a:rPr lang="en-US" sz="800" baseline="30000">
                <a:solidFill>
                  <a:prstClr val="white"/>
                </a:solidFill>
                <a:latin typeface="Trebuchet MS" panose="020B0603020202020204"/>
              </a:rPr>
              <a:t>st</a:t>
            </a:r>
            <a:r>
              <a:rPr lang="en-US" sz="800">
                <a:solidFill>
                  <a:prstClr val="white"/>
                </a:solidFill>
                <a:latin typeface="Trebuchet MS" panose="020B0603020202020204"/>
              </a:rPr>
              <a:t> Nvidia DGX Ready Air Cooled DC since 2022</a:t>
            </a:r>
            <a:endParaRPr lang="en-IN" sz="800">
              <a:solidFill>
                <a:prstClr val="white"/>
              </a:solidFill>
              <a:latin typeface="Trebuchet MS" panose="020B0603020202020204"/>
            </a:endParaRPr>
          </a:p>
        </p:txBody>
      </p:sp>
      <p:sp>
        <p:nvSpPr>
          <p:cNvPr id="33" name="TextBox 32"/>
          <p:cNvSpPr txBox="1"/>
          <p:nvPr/>
        </p:nvSpPr>
        <p:spPr>
          <a:xfrm>
            <a:off x="441368" y="2050406"/>
            <a:ext cx="792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MEITY Cloud Empanelled</a:t>
            </a:r>
          </a:p>
        </p:txBody>
      </p:sp>
      <p:sp>
        <p:nvSpPr>
          <p:cNvPr id="35" name="TextBox 34"/>
          <p:cNvSpPr txBox="1"/>
          <p:nvPr/>
        </p:nvSpPr>
        <p:spPr>
          <a:xfrm>
            <a:off x="5390673" y="3781466"/>
            <a:ext cx="7366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Green Building</a:t>
            </a:r>
          </a:p>
        </p:txBody>
      </p:sp>
      <p:pic>
        <p:nvPicPr>
          <p:cNvPr id="36" name="Picture 35"/>
          <p:cNvPicPr>
            <a:picLocks noChangeAspect="1"/>
          </p:cNvPicPr>
          <p:nvPr/>
        </p:nvPicPr>
        <p:blipFill rotWithShape="1">
          <a:blip r:embed="rId16" cstate="screen"/>
          <a:srcRect l="190" t="846" r="921" b="82"/>
          <a:stretch>
            <a:fillRect/>
          </a:stretch>
        </p:blipFill>
        <p:spPr>
          <a:xfrm>
            <a:off x="6083914" y="3781466"/>
            <a:ext cx="594638" cy="384180"/>
          </a:xfrm>
          <a:prstGeom prst="rect">
            <a:avLst/>
          </a:prstGeom>
        </p:spPr>
      </p:pic>
      <p:sp>
        <p:nvSpPr>
          <p:cNvPr id="37" name="TextBox 36"/>
          <p:cNvSpPr txBox="1"/>
          <p:nvPr/>
        </p:nvSpPr>
        <p:spPr>
          <a:xfrm>
            <a:off x="6760226" y="3722049"/>
            <a:ext cx="2158401" cy="630940"/>
          </a:xfrm>
          <a:prstGeom prst="rect">
            <a:avLst/>
          </a:prstGeom>
          <a:noFill/>
        </p:spPr>
        <p:txBody>
          <a:bodyPr wrap="square" lIns="91438" tIns="45719" rIns="91438" bIns="45719" rtlCol="0">
            <a:spAutoFit/>
          </a:body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SAP</a:t>
            </a:r>
            <a:r>
              <a:rPr kumimoji="0" lang="en-IN" sz="700" b="0" i="0" u="none" strike="noStrike" kern="1200" cap="none" spc="0" normalizeH="0" baseline="0" noProof="0">
                <a:ln>
                  <a:noFill/>
                </a:ln>
                <a:solidFill>
                  <a:prstClr val="white"/>
                </a:solidFill>
                <a:effectLst/>
                <a:uLnTx/>
                <a:uFillTx/>
                <a:latin typeface="Trebuchet MS" panose="020B0603020202020204"/>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Hosting Services</a:t>
            </a:r>
          </a:p>
          <a:p>
            <a:pPr marL="0" marR="0" lvl="0" indent="0" algn="l" defTabSz="685800" rtl="0" eaLnBrk="1" fontAlgn="auto" latinLnBrk="0" hangingPunct="1">
              <a:lnSpc>
                <a:spcPct val="100000"/>
              </a:lnSpc>
              <a:spcBef>
                <a:spcPts val="0"/>
              </a:spcBef>
              <a:spcAft>
                <a:spcPts val="0"/>
              </a:spcAft>
              <a:buClrTx/>
              <a:buSzTx/>
              <a:buFontTx/>
              <a:buNone/>
              <a:defRPr/>
            </a:pP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SAP</a:t>
            </a:r>
            <a:r>
              <a:rPr kumimoji="0" lang="en-IN" sz="700" b="0" i="0" u="none" strike="noStrike" kern="1200" cap="none" spc="0" normalizeH="0" baseline="0" noProof="0">
                <a:ln>
                  <a:noFill/>
                </a:ln>
                <a:solidFill>
                  <a:prstClr val="white"/>
                </a:solidFill>
                <a:effectLst/>
                <a:uLnTx/>
                <a:uFillTx/>
                <a:latin typeface="Trebuchet MS" panose="020B0603020202020204"/>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Cloud Services</a:t>
            </a:r>
          </a:p>
          <a:p>
            <a:pPr marL="0" marR="0" lvl="0" indent="0" algn="l" defTabSz="685800" rtl="0" eaLnBrk="1" fontAlgn="auto" latinLnBrk="0" hangingPunct="1">
              <a:lnSpc>
                <a:spcPct val="100000"/>
              </a:lnSpc>
              <a:spcBef>
                <a:spcPts val="0"/>
              </a:spcBef>
              <a:spcAft>
                <a:spcPts val="0"/>
              </a:spcAft>
              <a:buClrTx/>
              <a:buSzTx/>
              <a:buFontTx/>
              <a:buNone/>
              <a:defRPr/>
            </a:pP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SAP</a:t>
            </a:r>
            <a:r>
              <a:rPr kumimoji="0" lang="en-IN" sz="700" b="0" i="0" u="none" strike="noStrike" kern="1200" cap="none" spc="0" normalizeH="0" baseline="0" noProof="0">
                <a:ln>
                  <a:noFill/>
                </a:ln>
                <a:solidFill>
                  <a:prstClr val="white"/>
                </a:solidFill>
                <a:effectLst/>
                <a:uLnTx/>
                <a:uFillTx/>
                <a:latin typeface="Trebuchet MS" panose="020B0603020202020204"/>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SAP HANA Operations Services</a:t>
            </a:r>
          </a:p>
          <a:p>
            <a:pPr marL="0" marR="0" lvl="0" indent="0" algn="l" defTabSz="685800" rtl="0" eaLnBrk="1" fontAlgn="auto" latinLnBrk="0" hangingPunct="1">
              <a:lnSpc>
                <a:spcPct val="100000"/>
              </a:lnSpc>
              <a:spcBef>
                <a:spcPts val="0"/>
              </a:spcBef>
              <a:spcAft>
                <a:spcPts val="0"/>
              </a:spcAft>
              <a:buClrTx/>
              <a:buSzTx/>
              <a:buFontTx/>
              <a:buNone/>
              <a:defRPr/>
            </a:pP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SAP</a:t>
            </a:r>
            <a:r>
              <a:rPr kumimoji="0" lang="en-IN" sz="700" b="0" i="0" u="none" strike="noStrike" kern="1200" cap="none" spc="0" normalizeH="0" baseline="0" noProof="0">
                <a:ln>
                  <a:noFill/>
                </a:ln>
                <a:solidFill>
                  <a:prstClr val="white"/>
                </a:solidFill>
                <a:effectLst/>
                <a:uLnTx/>
                <a:uFillTx/>
                <a:latin typeface="Trebuchet MS" panose="020B0603020202020204"/>
                <a:ea typeface="+mn-ea"/>
                <a:cs typeface="+mn-cs"/>
              </a:rPr>
              <a:t> Certified In </a:t>
            </a:r>
            <a:r>
              <a:rPr kumimoji="0" lang="en-IN" sz="700" b="1" i="0" u="none" strike="noStrike" kern="1200" cap="none" spc="0" normalizeH="0" baseline="0" noProof="0">
                <a:ln>
                  <a:noFill/>
                </a:ln>
                <a:solidFill>
                  <a:prstClr val="white"/>
                </a:solidFill>
                <a:effectLst/>
                <a:uLnTx/>
                <a:uFillTx/>
                <a:latin typeface="Trebuchet MS" panose="020B0603020202020204"/>
                <a:ea typeface="+mn-ea"/>
                <a:cs typeface="+mn-cs"/>
              </a:rPr>
              <a:t>Application Management Services </a:t>
            </a:r>
          </a:p>
        </p:txBody>
      </p:sp>
      <p:grpSp>
        <p:nvGrpSpPr>
          <p:cNvPr id="20" name="Group 19"/>
          <p:cNvGrpSpPr/>
          <p:nvPr/>
        </p:nvGrpSpPr>
        <p:grpSpPr>
          <a:xfrm>
            <a:off x="2727922" y="2999314"/>
            <a:ext cx="1096625" cy="1490039"/>
            <a:chOff x="2400798" y="2878547"/>
            <a:chExt cx="1096625" cy="1490039"/>
          </a:xfrm>
        </p:grpSpPr>
        <p:sp>
          <p:nvSpPr>
            <p:cNvPr id="13" name="TextBox 12"/>
            <p:cNvSpPr txBox="1"/>
            <p:nvPr/>
          </p:nvSpPr>
          <p:spPr>
            <a:xfrm>
              <a:off x="2400798" y="3660700"/>
              <a:ext cx="10966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World’s international standard for occupational health and safety</a:t>
              </a:r>
            </a:p>
          </p:txBody>
        </p:sp>
        <p:pic>
          <p:nvPicPr>
            <p:cNvPr id="1032" name="Picture 8" descr="ISO 45001 OHSAS - ISO 45001 Standard in KSA"/>
            <p:cNvPicPr>
              <a:picLocks noChangeAspect="1" noChangeArrowheads="1"/>
            </p:cNvPicPr>
            <p:nvPr/>
          </p:nvPicPr>
          <p:blipFill>
            <a:blip r:embed="rId17" cstate="screen"/>
            <a:srcRect/>
            <a:stretch>
              <a:fillRect/>
            </a:stretch>
          </p:blipFill>
          <p:spPr bwMode="auto">
            <a:xfrm>
              <a:off x="2632396" y="2878547"/>
              <a:ext cx="820689" cy="7527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3704302" y="2999314"/>
            <a:ext cx="988193" cy="1366927"/>
            <a:chOff x="3597234" y="2878547"/>
            <a:chExt cx="988193" cy="1366927"/>
          </a:xfrm>
        </p:grpSpPr>
        <p:sp>
          <p:nvSpPr>
            <p:cNvPr id="5" name="TextBox 4"/>
            <p:cNvSpPr txBox="1"/>
            <p:nvPr/>
          </p:nvSpPr>
          <p:spPr>
            <a:xfrm>
              <a:off x="3597234" y="3660699"/>
              <a:ext cx="9881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rPr>
                <a:t>Business Continuity Management System</a:t>
              </a:r>
            </a:p>
          </p:txBody>
        </p:sp>
        <p:pic>
          <p:nvPicPr>
            <p:cNvPr id="1036" name="Picture 12" descr="ISO 9001 Compliance Definition | Arena"/>
            <p:cNvPicPr>
              <a:picLocks noChangeAspect="1" noChangeArrowheads="1"/>
            </p:cNvPicPr>
            <p:nvPr/>
          </p:nvPicPr>
          <p:blipFill>
            <a:blip r:embed="rId18" cstate="screen"/>
            <a:srcRect/>
            <a:stretch>
              <a:fillRect/>
            </a:stretch>
          </p:blipFill>
          <p:spPr bwMode="auto">
            <a:xfrm>
              <a:off x="3731330" y="2878547"/>
              <a:ext cx="720000" cy="72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p:cNvPicPr>
            <a:picLocks noChangeAspect="1"/>
          </p:cNvPicPr>
          <p:nvPr/>
        </p:nvPicPr>
        <p:blipFill rotWithShape="1">
          <a:blip r:embed="rId12" cstate="screen"/>
          <a:srcRect/>
          <a:stretch>
            <a:fillRect/>
          </a:stretch>
        </p:blipFill>
        <p:spPr>
          <a:xfrm>
            <a:off x="7585631" y="1419916"/>
            <a:ext cx="955459" cy="473238"/>
          </a:xfrm>
          <a:prstGeom prst="rect">
            <a:avLst/>
          </a:prstGeom>
        </p:spPr>
      </p:pic>
      <p:sp>
        <p:nvSpPr>
          <p:cNvPr id="25" name="TextBox 24"/>
          <p:cNvSpPr txBox="1"/>
          <p:nvPr/>
        </p:nvSpPr>
        <p:spPr>
          <a:xfrm>
            <a:off x="7482839" y="2050406"/>
            <a:ext cx="11610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India’s 1</a:t>
            </a:r>
            <a:r>
              <a:rPr kumimoji="0" lang="en-US" sz="800" b="0" i="0" u="none" strike="noStrike" kern="1200" cap="none" spc="0" normalizeH="0" baseline="30000" noProof="0">
                <a:ln>
                  <a:noFill/>
                </a:ln>
                <a:solidFill>
                  <a:prstClr val="white"/>
                </a:solidFill>
                <a:effectLst/>
                <a:uLnTx/>
                <a:uFillTx/>
                <a:latin typeface="Trebuchet MS" panose="020B0603020202020204"/>
                <a:ea typeface="+mn-ea"/>
                <a:cs typeface="+mn-cs"/>
              </a:rPr>
              <a:t>st</a:t>
            </a: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 Nvidia DGX Ready </a:t>
            </a:r>
            <a:r>
              <a:rPr lang="en-US" sz="800">
                <a:solidFill>
                  <a:prstClr val="white"/>
                </a:solidFill>
                <a:latin typeface="Trebuchet MS" panose="020B0603020202020204"/>
              </a:rPr>
              <a:t>Liquid Cooled 130/kW/rack </a:t>
            </a:r>
            <a:r>
              <a:rPr kumimoji="0" lang="en-US" sz="800" b="0" i="0" u="none" strike="noStrike" kern="1200" cap="none" spc="0" normalizeH="0" baseline="0" noProof="0">
                <a:ln>
                  <a:noFill/>
                </a:ln>
                <a:solidFill>
                  <a:prstClr val="white"/>
                </a:solidFill>
                <a:effectLst/>
                <a:uLnTx/>
                <a:uFillTx/>
                <a:latin typeface="Trebuchet MS" panose="020B0603020202020204"/>
                <a:ea typeface="+mn-ea"/>
                <a:cs typeface="+mn-cs"/>
              </a:rPr>
              <a:t>DC since 2024</a:t>
            </a:r>
            <a:endParaRPr kumimoji="0" lang="en-IN" sz="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24089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9A150-90C4-E68C-31B6-425524A5189D}"/>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194733C2-CFBD-0277-AF2D-8B59CC71652C}"/>
              </a:ext>
            </a:extLst>
          </p:cNvPr>
          <p:cNvSpPr/>
          <p:nvPr/>
        </p:nvSpPr>
        <p:spPr>
          <a:xfrm>
            <a:off x="323850" y="987425"/>
            <a:ext cx="4248150" cy="1871309"/>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B505A3C-7301-47F9-DC43-18E76EE3D4AE}"/>
              </a:ext>
            </a:extLst>
          </p:cNvPr>
          <p:cNvSpPr/>
          <p:nvPr/>
        </p:nvSpPr>
        <p:spPr>
          <a:xfrm>
            <a:off x="4571850" y="2858736"/>
            <a:ext cx="4248150" cy="1859359"/>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D35F20-2CB1-2F5C-B96F-AC48B339F687}"/>
              </a:ext>
            </a:extLst>
          </p:cNvPr>
          <p:cNvSpPr>
            <a:spLocks noGrp="1"/>
          </p:cNvSpPr>
          <p:nvPr>
            <p:ph type="title"/>
          </p:nvPr>
        </p:nvSpPr>
        <p:spPr>
          <a:xfrm>
            <a:off x="324000" y="211574"/>
            <a:ext cx="8496150" cy="415490"/>
          </a:xfrm>
        </p:spPr>
        <p:txBody>
          <a:bodyPr/>
          <a:lstStyle/>
          <a:p>
            <a:r>
              <a:rPr lang="en-US"/>
              <a:t>Key Challenges shaping data center strategies  </a:t>
            </a:r>
          </a:p>
        </p:txBody>
      </p:sp>
      <p:sp>
        <p:nvSpPr>
          <p:cNvPr id="15" name="TextBox 14">
            <a:extLst>
              <a:ext uri="{FF2B5EF4-FFF2-40B4-BE49-F238E27FC236}">
                <a16:creationId xmlns:a16="http://schemas.microsoft.com/office/drawing/2014/main" id="{F105B96C-E16D-3698-9F52-12129979CFBB}"/>
              </a:ext>
            </a:extLst>
          </p:cNvPr>
          <p:cNvSpPr txBox="1"/>
          <p:nvPr/>
        </p:nvSpPr>
        <p:spPr>
          <a:xfrm>
            <a:off x="6040073" y="4838538"/>
            <a:ext cx="2780077" cy="215444"/>
          </a:xfrm>
          <a:prstGeom prst="rect">
            <a:avLst/>
          </a:prstGeom>
          <a:noFill/>
        </p:spPr>
        <p:txBody>
          <a:bodyPr wrap="square">
            <a:spAutoFit/>
          </a:bodyPr>
          <a:lstStyle/>
          <a:p>
            <a:pPr algn="r"/>
            <a:r>
              <a:rPr lang="en-US" sz="800" dirty="0">
                <a:solidFill>
                  <a:schemeClr val="bg1">
                    <a:lumMod val="65000"/>
                  </a:schemeClr>
                </a:solidFill>
                <a:latin typeface="Trebuchet MS" panose="020B0703020202090204" pitchFamily="34" charset="0"/>
              </a:rPr>
              <a:t>Source: Gartner forecasts   </a:t>
            </a:r>
            <a:endParaRPr lang="en-US" dirty="0"/>
          </a:p>
        </p:txBody>
      </p:sp>
      <p:cxnSp>
        <p:nvCxnSpPr>
          <p:cNvPr id="6" name="Straight Connector 5">
            <a:extLst>
              <a:ext uri="{FF2B5EF4-FFF2-40B4-BE49-F238E27FC236}">
                <a16:creationId xmlns:a16="http://schemas.microsoft.com/office/drawing/2014/main" id="{07B91D59-04CF-4C98-CBC4-919AF553D9CA}"/>
              </a:ext>
            </a:extLst>
          </p:cNvPr>
          <p:cNvCxnSpPr>
            <a:cxnSpLocks/>
          </p:cNvCxnSpPr>
          <p:nvPr/>
        </p:nvCxnSpPr>
        <p:spPr>
          <a:xfrm>
            <a:off x="4572000" y="987425"/>
            <a:ext cx="0" cy="3744913"/>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3A6488A-0D95-3E5B-0F04-A6B56A6D212E}"/>
              </a:ext>
            </a:extLst>
          </p:cNvPr>
          <p:cNvCxnSpPr>
            <a:cxnSpLocks/>
          </p:cNvCxnSpPr>
          <p:nvPr/>
        </p:nvCxnSpPr>
        <p:spPr>
          <a:xfrm>
            <a:off x="324000" y="2859881"/>
            <a:ext cx="8496150" cy="0"/>
          </a:xfrm>
          <a:prstGeom prst="line">
            <a:avLst/>
          </a:prstGeom>
          <a:ln w="6350">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7E4E48-ED73-E2E8-0F10-5892EB664B9F}"/>
              </a:ext>
            </a:extLst>
          </p:cNvPr>
          <p:cNvSpPr txBox="1"/>
          <p:nvPr/>
        </p:nvSpPr>
        <p:spPr>
          <a:xfrm>
            <a:off x="525709" y="1515593"/>
            <a:ext cx="3844433" cy="307777"/>
          </a:xfrm>
          <a:prstGeom prst="rect">
            <a:avLst/>
          </a:prstGeom>
          <a:noFill/>
        </p:spPr>
        <p:txBody>
          <a:bodyPr wrap="square" rtlCol="0">
            <a:spAutoFit/>
          </a:bodyPr>
          <a:lstStyle/>
          <a:p>
            <a:pPr algn="ctr"/>
            <a:r>
              <a:rPr lang="en-US" sz="1400" b="1">
                <a:solidFill>
                  <a:srgbClr val="BED730"/>
                </a:solidFill>
              </a:rPr>
              <a:t>AVAILABILITY OF POWER</a:t>
            </a:r>
          </a:p>
        </p:txBody>
      </p:sp>
      <p:sp>
        <p:nvSpPr>
          <p:cNvPr id="14" name="TextBox 13">
            <a:extLst>
              <a:ext uri="{FF2B5EF4-FFF2-40B4-BE49-F238E27FC236}">
                <a16:creationId xmlns:a16="http://schemas.microsoft.com/office/drawing/2014/main" id="{B44EA329-CF8D-EE7F-81DB-5B1722E7C7A9}"/>
              </a:ext>
            </a:extLst>
          </p:cNvPr>
          <p:cNvSpPr txBox="1"/>
          <p:nvPr/>
        </p:nvSpPr>
        <p:spPr>
          <a:xfrm>
            <a:off x="680593" y="1808888"/>
            <a:ext cx="3534665" cy="897105"/>
          </a:xfrm>
          <a:prstGeom prst="rect">
            <a:avLst/>
          </a:prstGeom>
          <a:noFill/>
        </p:spPr>
        <p:txBody>
          <a:bodyPr wrap="square" rtlCol="0">
            <a:spAutoFit/>
          </a:bodyPr>
          <a:lstStyle/>
          <a:p>
            <a:pPr algn="ctr" defTabSz="914196">
              <a:lnSpc>
                <a:spcPts val="1640"/>
              </a:lnSpc>
            </a:pPr>
            <a:r>
              <a:rPr lang="en-US" sz="1200" i="1" dirty="0">
                <a:solidFill>
                  <a:schemeClr val="bg1">
                    <a:lumMod val="95000"/>
                  </a:schemeClr>
                </a:solidFill>
              </a:rPr>
              <a:t>“By 2028, more than 70% of enterprises will alter their data center strategies, due to limited energy supplies, a major increase from less than 5% in 2023”</a:t>
            </a:r>
            <a:endParaRPr lang="en-US" sz="1200" dirty="0">
              <a:solidFill>
                <a:schemeClr val="bg1">
                  <a:lumMod val="95000"/>
                </a:schemeClr>
              </a:solidFill>
              <a:latin typeface="Trebuchet MS"/>
            </a:endParaRPr>
          </a:p>
        </p:txBody>
      </p:sp>
      <p:sp>
        <p:nvSpPr>
          <p:cNvPr id="16" name="TextBox 15">
            <a:extLst>
              <a:ext uri="{FF2B5EF4-FFF2-40B4-BE49-F238E27FC236}">
                <a16:creationId xmlns:a16="http://schemas.microsoft.com/office/drawing/2014/main" id="{27E1F3E2-4C00-104A-4BB3-427DC6506A96}"/>
              </a:ext>
            </a:extLst>
          </p:cNvPr>
          <p:cNvSpPr txBox="1"/>
          <p:nvPr/>
        </p:nvSpPr>
        <p:spPr>
          <a:xfrm>
            <a:off x="4773709" y="1515593"/>
            <a:ext cx="3844433" cy="307777"/>
          </a:xfrm>
          <a:prstGeom prst="rect">
            <a:avLst/>
          </a:prstGeom>
          <a:noFill/>
        </p:spPr>
        <p:txBody>
          <a:bodyPr wrap="square" rtlCol="0">
            <a:spAutoFit/>
          </a:bodyPr>
          <a:lstStyle>
            <a:defPPr>
              <a:defRPr lang="en-US"/>
            </a:defPPr>
            <a:lvl1pPr algn="ctr">
              <a:defRPr sz="1400" b="1">
                <a:solidFill>
                  <a:srgbClr val="BED730"/>
                </a:solidFill>
              </a:defRPr>
            </a:lvl1pPr>
          </a:lstStyle>
          <a:p>
            <a:r>
              <a:rPr lang="en-US"/>
              <a:t>MODERN COOLING TECHNOLOGIES</a:t>
            </a:r>
          </a:p>
        </p:txBody>
      </p:sp>
      <p:sp>
        <p:nvSpPr>
          <p:cNvPr id="17" name="TextBox 16">
            <a:extLst>
              <a:ext uri="{FF2B5EF4-FFF2-40B4-BE49-F238E27FC236}">
                <a16:creationId xmlns:a16="http://schemas.microsoft.com/office/drawing/2014/main" id="{65AC71BE-BDDE-FC86-A095-D480DADCA21D}"/>
              </a:ext>
            </a:extLst>
          </p:cNvPr>
          <p:cNvSpPr txBox="1"/>
          <p:nvPr/>
        </p:nvSpPr>
        <p:spPr>
          <a:xfrm>
            <a:off x="4876962" y="1808888"/>
            <a:ext cx="3637926" cy="897105"/>
          </a:xfrm>
          <a:prstGeom prst="rect">
            <a:avLst/>
          </a:prstGeom>
          <a:noFill/>
        </p:spPr>
        <p:txBody>
          <a:bodyPr wrap="square" rtlCol="0">
            <a:spAutoFit/>
          </a:bodyPr>
          <a:lstStyle/>
          <a:p>
            <a:pPr algn="ctr">
              <a:lnSpc>
                <a:spcPts val="1640"/>
              </a:lnSpc>
            </a:pPr>
            <a:r>
              <a:rPr lang="en-US" sz="1200" dirty="0">
                <a:solidFill>
                  <a:schemeClr val="bg1">
                    <a:lumMod val="95000"/>
                  </a:schemeClr>
                </a:solidFill>
              </a:rPr>
              <a:t>“</a:t>
            </a:r>
            <a:r>
              <a:rPr lang="en-US" sz="1200" i="1" dirty="0">
                <a:solidFill>
                  <a:schemeClr val="bg1">
                    <a:lumMod val="95000"/>
                  </a:schemeClr>
                </a:solidFill>
              </a:rPr>
              <a:t>By 2027, AI workloads will consume nearly 50% of data center compute power, making liquid cooling essential to support the increasing demands of AI-driven infrastructure” </a:t>
            </a:r>
          </a:p>
        </p:txBody>
      </p:sp>
      <p:sp>
        <p:nvSpPr>
          <p:cNvPr id="18" name="TextBox 17">
            <a:extLst>
              <a:ext uri="{FF2B5EF4-FFF2-40B4-BE49-F238E27FC236}">
                <a16:creationId xmlns:a16="http://schemas.microsoft.com/office/drawing/2014/main" id="{DC5F39DA-9767-34B5-8E0F-56CC25AB1DFB}"/>
              </a:ext>
            </a:extLst>
          </p:cNvPr>
          <p:cNvSpPr txBox="1"/>
          <p:nvPr/>
        </p:nvSpPr>
        <p:spPr>
          <a:xfrm>
            <a:off x="525709" y="3427536"/>
            <a:ext cx="3844433" cy="307777"/>
          </a:xfrm>
          <a:prstGeom prst="rect">
            <a:avLst/>
          </a:prstGeom>
          <a:noFill/>
        </p:spPr>
        <p:txBody>
          <a:bodyPr wrap="square" rtlCol="0">
            <a:spAutoFit/>
          </a:bodyPr>
          <a:lstStyle>
            <a:defPPr>
              <a:defRPr lang="en-US"/>
            </a:defPPr>
            <a:lvl1pPr algn="ctr">
              <a:defRPr sz="1400" b="1">
                <a:solidFill>
                  <a:srgbClr val="BED730"/>
                </a:solidFill>
              </a:defRPr>
            </a:lvl1pPr>
          </a:lstStyle>
          <a:p>
            <a:r>
              <a:rPr lang="en-US"/>
              <a:t>SUSTAINABILITY</a:t>
            </a:r>
          </a:p>
        </p:txBody>
      </p:sp>
      <p:sp>
        <p:nvSpPr>
          <p:cNvPr id="19" name="TextBox 18">
            <a:extLst>
              <a:ext uri="{FF2B5EF4-FFF2-40B4-BE49-F238E27FC236}">
                <a16:creationId xmlns:a16="http://schemas.microsoft.com/office/drawing/2014/main" id="{7E28F5D2-2B9E-C937-1213-1AB57DDF5EC9}"/>
              </a:ext>
            </a:extLst>
          </p:cNvPr>
          <p:cNvSpPr txBox="1"/>
          <p:nvPr/>
        </p:nvSpPr>
        <p:spPr>
          <a:xfrm>
            <a:off x="628962" y="3720831"/>
            <a:ext cx="3637926" cy="897105"/>
          </a:xfrm>
          <a:prstGeom prst="rect">
            <a:avLst/>
          </a:prstGeom>
          <a:noFill/>
        </p:spPr>
        <p:txBody>
          <a:bodyPr wrap="square" rtlCol="0">
            <a:spAutoFit/>
          </a:bodyPr>
          <a:lstStyle/>
          <a:p>
            <a:pPr algn="ctr">
              <a:lnSpc>
                <a:spcPts val="1640"/>
              </a:lnSpc>
            </a:pPr>
            <a:r>
              <a:rPr lang="en-US" sz="1200" i="1" dirty="0">
                <a:solidFill>
                  <a:schemeClr val="bg1">
                    <a:lumMod val="95000"/>
                  </a:schemeClr>
                </a:solidFill>
              </a:rPr>
              <a:t>“By 2027, 75% of organizations will have a data center sustainability program, up from less than 5% in 2022, driven by cost optimization and stakeholder pressures”</a:t>
            </a:r>
          </a:p>
        </p:txBody>
      </p:sp>
      <p:sp>
        <p:nvSpPr>
          <p:cNvPr id="20" name="TextBox 19">
            <a:extLst>
              <a:ext uri="{FF2B5EF4-FFF2-40B4-BE49-F238E27FC236}">
                <a16:creationId xmlns:a16="http://schemas.microsoft.com/office/drawing/2014/main" id="{CAD76D83-F92D-CFB3-6154-B2B5C09DC6C7}"/>
              </a:ext>
            </a:extLst>
          </p:cNvPr>
          <p:cNvSpPr txBox="1"/>
          <p:nvPr/>
        </p:nvSpPr>
        <p:spPr>
          <a:xfrm>
            <a:off x="4773709" y="3427536"/>
            <a:ext cx="3844433" cy="307777"/>
          </a:xfrm>
          <a:prstGeom prst="rect">
            <a:avLst/>
          </a:prstGeom>
          <a:noFill/>
        </p:spPr>
        <p:txBody>
          <a:bodyPr wrap="square" rtlCol="0">
            <a:spAutoFit/>
          </a:bodyPr>
          <a:lstStyle>
            <a:defPPr>
              <a:defRPr lang="en-US"/>
            </a:defPPr>
            <a:lvl1pPr algn="ctr">
              <a:defRPr sz="1400" b="1">
                <a:solidFill>
                  <a:srgbClr val="BED730"/>
                </a:solidFill>
              </a:defRPr>
            </a:lvl1pPr>
          </a:lstStyle>
          <a:p>
            <a:r>
              <a:rPr lang="en-US"/>
              <a:t>SCALABILITY</a:t>
            </a:r>
          </a:p>
        </p:txBody>
      </p:sp>
      <p:sp>
        <p:nvSpPr>
          <p:cNvPr id="21" name="TextBox 20">
            <a:extLst>
              <a:ext uri="{FF2B5EF4-FFF2-40B4-BE49-F238E27FC236}">
                <a16:creationId xmlns:a16="http://schemas.microsoft.com/office/drawing/2014/main" id="{11CD9E4C-C549-7115-F74D-B61EF7DEFD63}"/>
              </a:ext>
            </a:extLst>
          </p:cNvPr>
          <p:cNvSpPr txBox="1"/>
          <p:nvPr/>
        </p:nvSpPr>
        <p:spPr>
          <a:xfrm>
            <a:off x="4876962" y="3720831"/>
            <a:ext cx="3637926" cy="897105"/>
          </a:xfrm>
          <a:prstGeom prst="rect">
            <a:avLst/>
          </a:prstGeom>
          <a:noFill/>
        </p:spPr>
        <p:txBody>
          <a:bodyPr wrap="square" rtlCol="0">
            <a:spAutoFit/>
          </a:bodyPr>
          <a:lstStyle/>
          <a:p>
            <a:pPr algn="ctr">
              <a:lnSpc>
                <a:spcPts val="1640"/>
              </a:lnSpc>
            </a:pPr>
            <a:r>
              <a:rPr lang="en-US" sz="1200" i="1" dirty="0">
                <a:solidFill>
                  <a:schemeClr val="bg1">
                    <a:lumMod val="95000"/>
                  </a:schemeClr>
                </a:solidFill>
              </a:rPr>
              <a:t>“By 2026, 75% of organizations will prioritize scalable IT strategies to support growth initiatives like entering new markets and launching products”</a:t>
            </a:r>
          </a:p>
        </p:txBody>
      </p:sp>
      <p:pic>
        <p:nvPicPr>
          <p:cNvPr id="25" name="Picture 24" descr="A black rectangle with white lines&#10;&#10;Description automatically generated">
            <a:extLst>
              <a:ext uri="{FF2B5EF4-FFF2-40B4-BE49-F238E27FC236}">
                <a16:creationId xmlns:a16="http://schemas.microsoft.com/office/drawing/2014/main" id="{410847EF-84D3-BBED-C21F-9363388B8621}"/>
              </a:ext>
            </a:extLst>
          </p:cNvPr>
          <p:cNvPicPr>
            <a:picLocks noChangeAspect="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267925" y="1112501"/>
            <a:ext cx="360000" cy="360000"/>
          </a:xfrm>
          <a:prstGeom prst="rect">
            <a:avLst/>
          </a:prstGeom>
        </p:spPr>
      </p:pic>
      <p:pic>
        <p:nvPicPr>
          <p:cNvPr id="27" name="Picture 26" descr="A black background with a black square&#10;&#10;Description automatically generated with medium confidence">
            <a:extLst>
              <a:ext uri="{FF2B5EF4-FFF2-40B4-BE49-F238E27FC236}">
                <a16:creationId xmlns:a16="http://schemas.microsoft.com/office/drawing/2014/main" id="{4B0A98E5-DF61-EA66-DB8B-E6D02399BE60}"/>
              </a:ext>
            </a:extLst>
          </p:cNvPr>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515925" y="1112501"/>
            <a:ext cx="360000" cy="360000"/>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2A5BCE40-3484-B716-6E49-EB6A796B76E0}"/>
              </a:ext>
            </a:extLst>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515925" y="3056957"/>
            <a:ext cx="360000" cy="360000"/>
          </a:xfrm>
          <a:prstGeom prst="rect">
            <a:avLst/>
          </a:prstGeom>
        </p:spPr>
      </p:pic>
      <p:pic>
        <p:nvPicPr>
          <p:cNvPr id="31" name="Picture 30" descr="A hand holding a globe with a leaf&#10;&#10;Description automatically generated">
            <a:extLst>
              <a:ext uri="{FF2B5EF4-FFF2-40B4-BE49-F238E27FC236}">
                <a16:creationId xmlns:a16="http://schemas.microsoft.com/office/drawing/2014/main" id="{FCF9E550-4297-4F82-2958-E13972EA1758}"/>
              </a:ext>
            </a:extLst>
          </p:cNvPr>
          <p:cNvPicPr>
            <a:picLocks noChangeAspect="1"/>
          </p:cNvPicPr>
          <p:nvPr/>
        </p:nvPicPr>
        <p:blipFill>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231925" y="2984957"/>
            <a:ext cx="432000" cy="432000"/>
          </a:xfrm>
          <a:prstGeom prst="rect">
            <a:avLst/>
          </a:prstGeom>
        </p:spPr>
      </p:pic>
    </p:spTree>
    <p:extLst>
      <p:ext uri="{BB962C8B-B14F-4D97-AF65-F5344CB8AC3E}">
        <p14:creationId xmlns:p14="http://schemas.microsoft.com/office/powerpoint/2010/main" val="308529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E1910-BBDB-A967-8730-BD806B95B58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B60466-A35C-461E-8E7B-9A710B667830}"/>
              </a:ext>
            </a:extLst>
          </p:cNvPr>
          <p:cNvSpPr>
            <a:spLocks noGrp="1"/>
          </p:cNvSpPr>
          <p:nvPr>
            <p:ph type="title"/>
          </p:nvPr>
        </p:nvSpPr>
        <p:spPr>
          <a:xfrm>
            <a:off x="324000" y="211574"/>
            <a:ext cx="8496150" cy="415490"/>
          </a:xfrm>
        </p:spPr>
        <p:txBody>
          <a:bodyPr/>
          <a:lstStyle/>
          <a:p>
            <a:r>
              <a:rPr lang="en-US" dirty="0"/>
              <a:t>our focus areas</a:t>
            </a:r>
            <a:endParaRPr lang="en-IN" dirty="0"/>
          </a:p>
        </p:txBody>
      </p:sp>
      <p:pic>
        <p:nvPicPr>
          <p:cNvPr id="6" name="Picture 5">
            <a:extLst>
              <a:ext uri="{FF2B5EF4-FFF2-40B4-BE49-F238E27FC236}">
                <a16:creationId xmlns:a16="http://schemas.microsoft.com/office/drawing/2014/main" id="{15BE71AA-6BD4-49D0-1907-58F8E1A20A8E}"/>
              </a:ext>
            </a:extLst>
          </p:cNvPr>
          <p:cNvPicPr>
            <a:picLocks noChangeAspect="1"/>
          </p:cNvPicPr>
          <p:nvPr/>
        </p:nvPicPr>
        <p:blipFill>
          <a:blip r:embed="rId2"/>
          <a:srcRect b="34298"/>
          <a:stretch/>
        </p:blipFill>
        <p:spPr>
          <a:xfrm>
            <a:off x="3087077" y="2201125"/>
            <a:ext cx="2808165" cy="2942375"/>
          </a:xfrm>
          <a:prstGeom prst="rect">
            <a:avLst/>
          </a:prstGeom>
        </p:spPr>
      </p:pic>
      <p:grpSp>
        <p:nvGrpSpPr>
          <p:cNvPr id="1054" name="Group 1053">
            <a:extLst>
              <a:ext uri="{FF2B5EF4-FFF2-40B4-BE49-F238E27FC236}">
                <a16:creationId xmlns:a16="http://schemas.microsoft.com/office/drawing/2014/main" id="{8AEF79FF-9FFB-3767-61AA-3465748AE771}"/>
              </a:ext>
            </a:extLst>
          </p:cNvPr>
          <p:cNvGrpSpPr/>
          <p:nvPr/>
        </p:nvGrpSpPr>
        <p:grpSpPr>
          <a:xfrm>
            <a:off x="597389" y="3280086"/>
            <a:ext cx="2160000" cy="1440000"/>
            <a:chOff x="597389" y="3280086"/>
            <a:chExt cx="2160000" cy="1440000"/>
          </a:xfrm>
        </p:grpSpPr>
        <p:sp>
          <p:nvSpPr>
            <p:cNvPr id="10" name="Rounded Rectangle 9">
              <a:extLst>
                <a:ext uri="{FF2B5EF4-FFF2-40B4-BE49-F238E27FC236}">
                  <a16:creationId xmlns:a16="http://schemas.microsoft.com/office/drawing/2014/main" id="{58868108-E913-F3A3-2584-AC0473DAD33F}"/>
                </a:ext>
              </a:extLst>
            </p:cNvPr>
            <p:cNvSpPr/>
            <p:nvPr/>
          </p:nvSpPr>
          <p:spPr>
            <a:xfrm>
              <a:off x="597389" y="3280086"/>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5" name="TextBox 24">
              <a:extLst>
                <a:ext uri="{FF2B5EF4-FFF2-40B4-BE49-F238E27FC236}">
                  <a16:creationId xmlns:a16="http://schemas.microsoft.com/office/drawing/2014/main" id="{99653CCF-B140-6BB9-53F8-5B8584D18191}"/>
                </a:ext>
              </a:extLst>
            </p:cNvPr>
            <p:cNvSpPr txBox="1"/>
            <p:nvPr/>
          </p:nvSpPr>
          <p:spPr>
            <a:xfrm>
              <a:off x="750277" y="3432348"/>
              <a:ext cx="18444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a:ea typeface="+mn-ea"/>
                  <a:cs typeface="+mn-cs"/>
                </a:rPr>
                <a:t>Sustainability and Operational excellence</a:t>
              </a:r>
            </a:p>
          </p:txBody>
        </p:sp>
        <p:sp>
          <p:nvSpPr>
            <p:cNvPr id="26" name="TextBox 25">
              <a:extLst>
                <a:ext uri="{FF2B5EF4-FFF2-40B4-BE49-F238E27FC236}">
                  <a16:creationId xmlns:a16="http://schemas.microsoft.com/office/drawing/2014/main" id="{25331DA7-951B-7D5B-F35C-3961978A54F3}"/>
                </a:ext>
              </a:extLst>
            </p:cNvPr>
            <p:cNvSpPr txBox="1"/>
            <p:nvPr/>
          </p:nvSpPr>
          <p:spPr>
            <a:xfrm>
              <a:off x="750277" y="3894013"/>
              <a:ext cx="1844431" cy="584775"/>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Green Initiatives</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Energy Optimization</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Blending Automation</a:t>
              </a:r>
            </a:p>
          </p:txBody>
        </p:sp>
      </p:grpSp>
      <p:grpSp>
        <p:nvGrpSpPr>
          <p:cNvPr id="1053" name="Group 1052">
            <a:extLst>
              <a:ext uri="{FF2B5EF4-FFF2-40B4-BE49-F238E27FC236}">
                <a16:creationId xmlns:a16="http://schemas.microsoft.com/office/drawing/2014/main" id="{373AEA59-8794-519C-92A3-AAA8A8F19735}"/>
              </a:ext>
            </a:extLst>
          </p:cNvPr>
          <p:cNvGrpSpPr/>
          <p:nvPr/>
        </p:nvGrpSpPr>
        <p:grpSpPr>
          <a:xfrm>
            <a:off x="323850" y="1321226"/>
            <a:ext cx="2160000" cy="1440000"/>
            <a:chOff x="323850" y="1321226"/>
            <a:chExt cx="2160000" cy="1440000"/>
          </a:xfrm>
        </p:grpSpPr>
        <p:sp>
          <p:nvSpPr>
            <p:cNvPr id="11" name="Rounded Rectangle 10">
              <a:extLst>
                <a:ext uri="{FF2B5EF4-FFF2-40B4-BE49-F238E27FC236}">
                  <a16:creationId xmlns:a16="http://schemas.microsoft.com/office/drawing/2014/main" id="{C1ED17C8-C5F8-242D-131F-1434F589D1AE}"/>
                </a:ext>
              </a:extLst>
            </p:cNvPr>
            <p:cNvSpPr/>
            <p:nvPr/>
          </p:nvSpPr>
          <p:spPr>
            <a:xfrm>
              <a:off x="323850" y="1321226"/>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7" name="TextBox 26">
              <a:extLst>
                <a:ext uri="{FF2B5EF4-FFF2-40B4-BE49-F238E27FC236}">
                  <a16:creationId xmlns:a16="http://schemas.microsoft.com/office/drawing/2014/main" id="{354E9F51-1B83-FF30-9261-AE0E933103DF}"/>
                </a:ext>
              </a:extLst>
            </p:cNvPr>
            <p:cNvSpPr txBox="1"/>
            <p:nvPr/>
          </p:nvSpPr>
          <p:spPr>
            <a:xfrm>
              <a:off x="533888" y="1460451"/>
              <a:ext cx="1740389" cy="461665"/>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BED730"/>
                  </a:solidFill>
                  <a:effectLst/>
                  <a:uLnTx/>
                  <a:uFillTx/>
                  <a:latin typeface="Trebuchet MS"/>
                  <a:ea typeface="+mn-ea"/>
                  <a:cs typeface="+mn-cs"/>
                </a:rPr>
                <a:t>Scalability and Modular Designs</a:t>
              </a:r>
              <a:endParaRPr kumimoji="0" lang="en-US" sz="1200" b="1" i="0" u="none" strike="noStrike" kern="1200" cap="none" spc="0" normalizeH="0" baseline="0" noProof="0" dirty="0">
                <a:ln>
                  <a:noFill/>
                </a:ln>
                <a:solidFill>
                  <a:srgbClr val="BED730"/>
                </a:solidFill>
                <a:effectLst/>
                <a:uLnTx/>
                <a:uFillTx/>
                <a:latin typeface="Trebuchet MS"/>
                <a:ea typeface="+mn-ea"/>
                <a:cs typeface="+mn-cs"/>
              </a:endParaRPr>
            </a:p>
          </p:txBody>
        </p:sp>
        <p:sp>
          <p:nvSpPr>
            <p:cNvPr id="28" name="TextBox 27">
              <a:extLst>
                <a:ext uri="{FF2B5EF4-FFF2-40B4-BE49-F238E27FC236}">
                  <a16:creationId xmlns:a16="http://schemas.microsoft.com/office/drawing/2014/main" id="{94E02591-D355-6F7E-3AEB-D9C0E6A33F60}"/>
                </a:ext>
              </a:extLst>
            </p:cNvPr>
            <p:cNvSpPr txBox="1"/>
            <p:nvPr/>
          </p:nvSpPr>
          <p:spPr>
            <a:xfrm>
              <a:off x="533888" y="1922116"/>
              <a:ext cx="1844431" cy="684803"/>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prstClr val="white">
                      <a:lumMod val="85000"/>
                    </a:prstClr>
                  </a:solidFill>
                  <a:effectLst/>
                  <a:uLnTx/>
                  <a:uFillTx/>
                  <a:latin typeface="Trebuchet MS"/>
                  <a:ea typeface="+mn-ea"/>
                  <a:cs typeface="+mn-cs"/>
                </a:rPr>
                <a:t>Modular Data Centers with BTS capabilities</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IN" sz="900" b="0" i="0" u="none" strike="noStrike" kern="1200" cap="none" spc="0" normalizeH="0" baseline="0" noProof="0" dirty="0">
                  <a:ln>
                    <a:noFill/>
                  </a:ln>
                  <a:solidFill>
                    <a:prstClr val="white">
                      <a:lumMod val="85000"/>
                    </a:prstClr>
                  </a:solidFill>
                  <a:effectLst/>
                  <a:uLnTx/>
                  <a:uFillTx/>
                  <a:latin typeface="Trebuchet MS"/>
                  <a:ea typeface="+mn-ea"/>
                  <a:cs typeface="+mn-cs"/>
                </a:rPr>
                <a:t>Horizontal and Vertical expansion</a:t>
              </a:r>
            </a:p>
          </p:txBody>
        </p:sp>
      </p:grpSp>
      <p:grpSp>
        <p:nvGrpSpPr>
          <p:cNvPr id="1055" name="Group 1054">
            <a:extLst>
              <a:ext uri="{FF2B5EF4-FFF2-40B4-BE49-F238E27FC236}">
                <a16:creationId xmlns:a16="http://schemas.microsoft.com/office/drawing/2014/main" id="{A1F8D8FB-2E7F-92CB-829C-DDD55765FBAB}"/>
              </a:ext>
            </a:extLst>
          </p:cNvPr>
          <p:cNvGrpSpPr/>
          <p:nvPr/>
        </p:nvGrpSpPr>
        <p:grpSpPr>
          <a:xfrm>
            <a:off x="3463924" y="546793"/>
            <a:ext cx="2092887" cy="1300987"/>
            <a:chOff x="3463925" y="407780"/>
            <a:chExt cx="2162473" cy="1440000"/>
          </a:xfrm>
        </p:grpSpPr>
        <p:sp>
          <p:nvSpPr>
            <p:cNvPr id="15" name="Rounded Rectangle 14">
              <a:extLst>
                <a:ext uri="{FF2B5EF4-FFF2-40B4-BE49-F238E27FC236}">
                  <a16:creationId xmlns:a16="http://schemas.microsoft.com/office/drawing/2014/main" id="{6C8066D2-CAFC-5D7E-1A3F-DDB3F29A31BC}"/>
                </a:ext>
              </a:extLst>
            </p:cNvPr>
            <p:cNvSpPr/>
            <p:nvPr/>
          </p:nvSpPr>
          <p:spPr>
            <a:xfrm>
              <a:off x="3463925" y="407780"/>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9" name="TextBox 28">
              <a:extLst>
                <a:ext uri="{FF2B5EF4-FFF2-40B4-BE49-F238E27FC236}">
                  <a16:creationId xmlns:a16="http://schemas.microsoft.com/office/drawing/2014/main" id="{438E196A-BCC5-F5CC-3B6F-FB0A738A6F77}"/>
                </a:ext>
              </a:extLst>
            </p:cNvPr>
            <p:cNvSpPr txBox="1"/>
            <p:nvPr/>
          </p:nvSpPr>
          <p:spPr>
            <a:xfrm>
              <a:off x="3601128" y="521750"/>
              <a:ext cx="2025270" cy="306597"/>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a:ea typeface="+mn-ea"/>
                  <a:cs typeface="+mn-cs"/>
                </a:rPr>
                <a:t>AI-Ready Infrastructure</a:t>
              </a:r>
            </a:p>
          </p:txBody>
        </p:sp>
        <p:sp>
          <p:nvSpPr>
            <p:cNvPr id="30" name="TextBox 29">
              <a:extLst>
                <a:ext uri="{FF2B5EF4-FFF2-40B4-BE49-F238E27FC236}">
                  <a16:creationId xmlns:a16="http://schemas.microsoft.com/office/drawing/2014/main" id="{D6756A59-C1A3-C043-F3CC-1CEC769F4226}"/>
                </a:ext>
              </a:extLst>
            </p:cNvPr>
            <p:cNvSpPr txBox="1"/>
            <p:nvPr/>
          </p:nvSpPr>
          <p:spPr>
            <a:xfrm>
              <a:off x="3625067" y="847908"/>
              <a:ext cx="1659548" cy="861774"/>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Power, Cooling, Network, Server Hall </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Specialized Hardware-GPUs, TPUs for HPC </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Advanced Liquid Cooling</a:t>
              </a:r>
            </a:p>
          </p:txBody>
        </p:sp>
      </p:grpSp>
      <p:grpSp>
        <p:nvGrpSpPr>
          <p:cNvPr id="1057" name="Group 1056">
            <a:extLst>
              <a:ext uri="{FF2B5EF4-FFF2-40B4-BE49-F238E27FC236}">
                <a16:creationId xmlns:a16="http://schemas.microsoft.com/office/drawing/2014/main" id="{5335F180-B7AB-968C-3697-F629D631185E}"/>
              </a:ext>
            </a:extLst>
          </p:cNvPr>
          <p:cNvGrpSpPr/>
          <p:nvPr/>
        </p:nvGrpSpPr>
        <p:grpSpPr>
          <a:xfrm>
            <a:off x="6233723" y="3280087"/>
            <a:ext cx="2160000" cy="1440000"/>
            <a:chOff x="6233723" y="3280087"/>
            <a:chExt cx="2160000" cy="1440000"/>
          </a:xfrm>
        </p:grpSpPr>
        <p:sp>
          <p:nvSpPr>
            <p:cNvPr id="13" name="Rounded Rectangle 12">
              <a:extLst>
                <a:ext uri="{FF2B5EF4-FFF2-40B4-BE49-F238E27FC236}">
                  <a16:creationId xmlns:a16="http://schemas.microsoft.com/office/drawing/2014/main" id="{FEF611EF-E359-74DD-1656-6843CAD47DF7}"/>
                </a:ext>
              </a:extLst>
            </p:cNvPr>
            <p:cNvSpPr/>
            <p:nvPr/>
          </p:nvSpPr>
          <p:spPr>
            <a:xfrm>
              <a:off x="6233723" y="3280087"/>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3" name="TextBox 32">
              <a:extLst>
                <a:ext uri="{FF2B5EF4-FFF2-40B4-BE49-F238E27FC236}">
                  <a16:creationId xmlns:a16="http://schemas.microsoft.com/office/drawing/2014/main" id="{5830C8E5-121F-B068-5078-15D9A40CB225}"/>
                </a:ext>
              </a:extLst>
            </p:cNvPr>
            <p:cNvSpPr txBox="1"/>
            <p:nvPr/>
          </p:nvSpPr>
          <p:spPr>
            <a:xfrm>
              <a:off x="6450112" y="3432348"/>
              <a:ext cx="1844431" cy="461665"/>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a:ea typeface="+mn-ea"/>
                  <a:cs typeface="+mn-cs"/>
                </a:rPr>
                <a:t>Enhanced Security and Compliance</a:t>
              </a:r>
            </a:p>
          </p:txBody>
        </p:sp>
        <p:sp>
          <p:nvSpPr>
            <p:cNvPr id="34" name="TextBox 33">
              <a:extLst>
                <a:ext uri="{FF2B5EF4-FFF2-40B4-BE49-F238E27FC236}">
                  <a16:creationId xmlns:a16="http://schemas.microsoft.com/office/drawing/2014/main" id="{7F95324F-7285-BCC7-3374-E2C66E82441D}"/>
                </a:ext>
              </a:extLst>
            </p:cNvPr>
            <p:cNvSpPr txBox="1"/>
            <p:nvPr/>
          </p:nvSpPr>
          <p:spPr>
            <a:xfrm>
              <a:off x="6450112" y="3894013"/>
              <a:ext cx="1844431" cy="546303"/>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Zero-Trust Architecture</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Global Regulations and Compliance</a:t>
              </a:r>
            </a:p>
          </p:txBody>
        </p:sp>
      </p:grpSp>
      <p:grpSp>
        <p:nvGrpSpPr>
          <p:cNvPr id="1056" name="Group 1055">
            <a:extLst>
              <a:ext uri="{FF2B5EF4-FFF2-40B4-BE49-F238E27FC236}">
                <a16:creationId xmlns:a16="http://schemas.microsoft.com/office/drawing/2014/main" id="{777A85AB-2C0B-2AC3-5809-BD501DB78370}"/>
              </a:ext>
            </a:extLst>
          </p:cNvPr>
          <p:cNvGrpSpPr/>
          <p:nvPr/>
        </p:nvGrpSpPr>
        <p:grpSpPr>
          <a:xfrm>
            <a:off x="6703925" y="1400262"/>
            <a:ext cx="2160000" cy="1440000"/>
            <a:chOff x="6703925" y="1400262"/>
            <a:chExt cx="2160000" cy="1440000"/>
          </a:xfrm>
        </p:grpSpPr>
        <p:sp>
          <p:nvSpPr>
            <p:cNvPr id="14" name="Rounded Rectangle 13">
              <a:extLst>
                <a:ext uri="{FF2B5EF4-FFF2-40B4-BE49-F238E27FC236}">
                  <a16:creationId xmlns:a16="http://schemas.microsoft.com/office/drawing/2014/main" id="{3B6455CA-E3AB-B926-9DCE-38C6E5F82FC4}"/>
                </a:ext>
              </a:extLst>
            </p:cNvPr>
            <p:cNvSpPr/>
            <p:nvPr/>
          </p:nvSpPr>
          <p:spPr>
            <a:xfrm>
              <a:off x="6703925" y="1400262"/>
              <a:ext cx="2160000" cy="1440000"/>
            </a:xfrm>
            <a:prstGeom prst="roundRect">
              <a:avLst/>
            </a:prstGeom>
            <a:solidFill>
              <a:srgbClr val="10253F">
                <a:alpha val="50196"/>
              </a:srgbClr>
            </a:solidFill>
            <a:ln w="6350">
              <a:solidFill>
                <a:schemeClr val="accent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5" name="TextBox 34">
              <a:extLst>
                <a:ext uri="{FF2B5EF4-FFF2-40B4-BE49-F238E27FC236}">
                  <a16:creationId xmlns:a16="http://schemas.microsoft.com/office/drawing/2014/main" id="{5FE0E075-4683-B085-3EB4-1845316C64A6}"/>
                </a:ext>
              </a:extLst>
            </p:cNvPr>
            <p:cNvSpPr txBox="1"/>
            <p:nvPr/>
          </p:nvSpPr>
          <p:spPr>
            <a:xfrm>
              <a:off x="6865606" y="1579561"/>
              <a:ext cx="1844431" cy="461665"/>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ED730"/>
                  </a:solidFill>
                  <a:effectLst/>
                  <a:uLnTx/>
                  <a:uFillTx/>
                  <a:latin typeface="Trebuchet MS"/>
                  <a:ea typeface="+mn-ea"/>
                  <a:cs typeface="+mn-cs"/>
                </a:rPr>
                <a:t>Edge Computing and Decentralization</a:t>
              </a:r>
            </a:p>
          </p:txBody>
        </p:sp>
        <p:sp>
          <p:nvSpPr>
            <p:cNvPr id="36" name="TextBox 35">
              <a:extLst>
                <a:ext uri="{FF2B5EF4-FFF2-40B4-BE49-F238E27FC236}">
                  <a16:creationId xmlns:a16="http://schemas.microsoft.com/office/drawing/2014/main" id="{33D5A647-BD16-6C62-BD60-61F9B79C3718}"/>
                </a:ext>
              </a:extLst>
            </p:cNvPr>
            <p:cNvSpPr txBox="1"/>
            <p:nvPr/>
          </p:nvSpPr>
          <p:spPr>
            <a:xfrm>
              <a:off x="6865606" y="2041226"/>
              <a:ext cx="1844431" cy="407804"/>
            </a:xfrm>
            <a:prstGeom prst="rect">
              <a:avLst/>
            </a:prstGeom>
            <a:noFill/>
          </p:spPr>
          <p:txBody>
            <a:bodyPr wrap="square" rtlCol="0">
              <a:spAutoFit/>
            </a:bodyPr>
            <a:lstStyle/>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Proximity to End-Users</a:t>
              </a:r>
            </a:p>
            <a:p>
              <a:pPr marL="92075" marR="0" lvl="1" indent="-85725"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prstClr val="white">
                      <a:lumMod val="85000"/>
                    </a:prstClr>
                  </a:solidFill>
                  <a:effectLst/>
                  <a:uLnTx/>
                  <a:uFillTx/>
                  <a:latin typeface="Trebuchet MS"/>
                  <a:ea typeface="+mn-ea"/>
                  <a:cs typeface="+mn-cs"/>
                </a:rPr>
                <a:t>Hybrid Cloud Integration</a:t>
              </a:r>
            </a:p>
          </p:txBody>
        </p:sp>
      </p:grpSp>
      <p:grpSp>
        <p:nvGrpSpPr>
          <p:cNvPr id="53" name="Group 52">
            <a:extLst>
              <a:ext uri="{FF2B5EF4-FFF2-40B4-BE49-F238E27FC236}">
                <a16:creationId xmlns:a16="http://schemas.microsoft.com/office/drawing/2014/main" id="{0D263D0B-0ACE-011E-235C-3A1406ABE3C8}"/>
              </a:ext>
            </a:extLst>
          </p:cNvPr>
          <p:cNvGrpSpPr/>
          <p:nvPr/>
        </p:nvGrpSpPr>
        <p:grpSpPr>
          <a:xfrm>
            <a:off x="2990850" y="3551822"/>
            <a:ext cx="240979" cy="240979"/>
            <a:chOff x="3051076" y="2783076"/>
            <a:chExt cx="240979" cy="240979"/>
          </a:xfrm>
        </p:grpSpPr>
        <p:sp>
          <p:nvSpPr>
            <p:cNvPr id="38" name="Oval 37">
              <a:extLst>
                <a:ext uri="{FF2B5EF4-FFF2-40B4-BE49-F238E27FC236}">
                  <a16:creationId xmlns:a16="http://schemas.microsoft.com/office/drawing/2014/main" id="{96A48C78-2B4F-342D-7707-76A6A9CE4ACD}"/>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37" name="Oval 36">
              <a:extLst>
                <a:ext uri="{FF2B5EF4-FFF2-40B4-BE49-F238E27FC236}">
                  <a16:creationId xmlns:a16="http://schemas.microsoft.com/office/drawing/2014/main" id="{5780DBC1-1078-E84C-A514-C993E040725E}"/>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54" name="Group 53">
            <a:extLst>
              <a:ext uri="{FF2B5EF4-FFF2-40B4-BE49-F238E27FC236}">
                <a16:creationId xmlns:a16="http://schemas.microsoft.com/office/drawing/2014/main" id="{65D27B88-87D3-D931-D13C-228CB7F596AA}"/>
              </a:ext>
            </a:extLst>
          </p:cNvPr>
          <p:cNvGrpSpPr/>
          <p:nvPr/>
        </p:nvGrpSpPr>
        <p:grpSpPr>
          <a:xfrm>
            <a:off x="3969904" y="2244876"/>
            <a:ext cx="240979" cy="240979"/>
            <a:chOff x="3051076" y="2783076"/>
            <a:chExt cx="240979" cy="240979"/>
          </a:xfrm>
        </p:grpSpPr>
        <p:sp>
          <p:nvSpPr>
            <p:cNvPr id="55" name="Oval 54">
              <a:extLst>
                <a:ext uri="{FF2B5EF4-FFF2-40B4-BE49-F238E27FC236}">
                  <a16:creationId xmlns:a16="http://schemas.microsoft.com/office/drawing/2014/main" id="{001E4C64-9241-DDA3-AA7D-F8A6D0F54CC4}"/>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56" name="Oval 55">
              <a:extLst>
                <a:ext uri="{FF2B5EF4-FFF2-40B4-BE49-F238E27FC236}">
                  <a16:creationId xmlns:a16="http://schemas.microsoft.com/office/drawing/2014/main" id="{C59C85BF-67B1-4A52-FD1D-687D1D30E573}"/>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57" name="Group 56">
            <a:extLst>
              <a:ext uri="{FF2B5EF4-FFF2-40B4-BE49-F238E27FC236}">
                <a16:creationId xmlns:a16="http://schemas.microsoft.com/office/drawing/2014/main" id="{59CD0656-3FF5-5455-CD1E-0C6CB369BF4E}"/>
              </a:ext>
            </a:extLst>
          </p:cNvPr>
          <p:cNvGrpSpPr/>
          <p:nvPr/>
        </p:nvGrpSpPr>
        <p:grpSpPr>
          <a:xfrm>
            <a:off x="4754995" y="2087858"/>
            <a:ext cx="240979" cy="240979"/>
            <a:chOff x="3051076" y="2783076"/>
            <a:chExt cx="240979" cy="240979"/>
          </a:xfrm>
        </p:grpSpPr>
        <p:sp>
          <p:nvSpPr>
            <p:cNvPr id="58" name="Oval 57">
              <a:extLst>
                <a:ext uri="{FF2B5EF4-FFF2-40B4-BE49-F238E27FC236}">
                  <a16:creationId xmlns:a16="http://schemas.microsoft.com/office/drawing/2014/main" id="{CD644E5C-6D22-0C01-A046-D882EE5FF210}"/>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59" name="Oval 58">
              <a:extLst>
                <a:ext uri="{FF2B5EF4-FFF2-40B4-BE49-F238E27FC236}">
                  <a16:creationId xmlns:a16="http://schemas.microsoft.com/office/drawing/2014/main" id="{E8444E58-1184-28C8-A754-9433EE23CC2C}"/>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60" name="Group 59">
            <a:extLst>
              <a:ext uri="{FF2B5EF4-FFF2-40B4-BE49-F238E27FC236}">
                <a16:creationId xmlns:a16="http://schemas.microsoft.com/office/drawing/2014/main" id="{D79E5E66-7A48-F0AA-4855-C43360C4F40D}"/>
              </a:ext>
            </a:extLst>
          </p:cNvPr>
          <p:cNvGrpSpPr/>
          <p:nvPr/>
        </p:nvGrpSpPr>
        <p:grpSpPr>
          <a:xfrm>
            <a:off x="5295322" y="2406513"/>
            <a:ext cx="240979" cy="240979"/>
            <a:chOff x="3051076" y="2783076"/>
            <a:chExt cx="240979" cy="240979"/>
          </a:xfrm>
        </p:grpSpPr>
        <p:sp>
          <p:nvSpPr>
            <p:cNvPr id="61" name="Oval 60">
              <a:extLst>
                <a:ext uri="{FF2B5EF4-FFF2-40B4-BE49-F238E27FC236}">
                  <a16:creationId xmlns:a16="http://schemas.microsoft.com/office/drawing/2014/main" id="{ACC0F8A2-51B0-E09A-77A3-E39C3ABAC342}"/>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62" name="Oval 61">
              <a:extLst>
                <a:ext uri="{FF2B5EF4-FFF2-40B4-BE49-F238E27FC236}">
                  <a16:creationId xmlns:a16="http://schemas.microsoft.com/office/drawing/2014/main" id="{3CBA79F9-747D-23FD-3707-14D6895C8A9C}"/>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grpSp>
        <p:nvGrpSpPr>
          <p:cNvPr id="63" name="Group 62">
            <a:extLst>
              <a:ext uri="{FF2B5EF4-FFF2-40B4-BE49-F238E27FC236}">
                <a16:creationId xmlns:a16="http://schemas.microsoft.com/office/drawing/2014/main" id="{3D9FED40-0186-C2B7-A5C2-CF20A775ECFF}"/>
              </a:ext>
            </a:extLst>
          </p:cNvPr>
          <p:cNvGrpSpPr/>
          <p:nvPr/>
        </p:nvGrpSpPr>
        <p:grpSpPr>
          <a:xfrm>
            <a:off x="5701722" y="3025349"/>
            <a:ext cx="240979" cy="240979"/>
            <a:chOff x="3051076" y="2783076"/>
            <a:chExt cx="240979" cy="240979"/>
          </a:xfrm>
        </p:grpSpPr>
        <p:sp>
          <p:nvSpPr>
            <p:cNvPr id="1024" name="Oval 1023">
              <a:extLst>
                <a:ext uri="{FF2B5EF4-FFF2-40B4-BE49-F238E27FC236}">
                  <a16:creationId xmlns:a16="http://schemas.microsoft.com/office/drawing/2014/main" id="{DC102327-C0C5-0901-FECE-1291BA961659}"/>
                </a:ext>
              </a:extLst>
            </p:cNvPr>
            <p:cNvSpPr>
              <a:spLocks noChangeAspect="1"/>
            </p:cNvSpPr>
            <p:nvPr/>
          </p:nvSpPr>
          <p:spPr>
            <a:xfrm>
              <a:off x="3051076" y="2783076"/>
              <a:ext cx="240979" cy="240979"/>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25" name="Oval 1024">
              <a:extLst>
                <a:ext uri="{FF2B5EF4-FFF2-40B4-BE49-F238E27FC236}">
                  <a16:creationId xmlns:a16="http://schemas.microsoft.com/office/drawing/2014/main" id="{003EA879-BDCF-82BB-ACD1-589D30D71AA6}"/>
                </a:ext>
              </a:extLst>
            </p:cNvPr>
            <p:cNvSpPr>
              <a:spLocks noChangeAspect="1"/>
            </p:cNvSpPr>
            <p:nvPr/>
          </p:nvSpPr>
          <p:spPr>
            <a:xfrm>
              <a:off x="3135565" y="2867565"/>
              <a:ext cx="72000" cy="72000"/>
            </a:xfrm>
            <a:prstGeom prst="ellipse">
              <a:avLst/>
            </a:prstGeom>
            <a:solidFill>
              <a:srgbClr val="00B0F0"/>
            </a:solidFill>
            <a:ln w="63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grpSp>
      <p:cxnSp>
        <p:nvCxnSpPr>
          <p:cNvPr id="1028" name="Elbow Connector 1027">
            <a:extLst>
              <a:ext uri="{FF2B5EF4-FFF2-40B4-BE49-F238E27FC236}">
                <a16:creationId xmlns:a16="http://schemas.microsoft.com/office/drawing/2014/main" id="{723F57B8-70C7-9316-2592-08E440D12C52}"/>
              </a:ext>
            </a:extLst>
          </p:cNvPr>
          <p:cNvCxnSpPr>
            <a:cxnSpLocks/>
            <a:stCxn id="10" idx="3"/>
            <a:endCxn id="38" idx="2"/>
          </p:cNvCxnSpPr>
          <p:nvPr/>
        </p:nvCxnSpPr>
        <p:spPr>
          <a:xfrm flipV="1">
            <a:off x="2757389" y="3672312"/>
            <a:ext cx="233461" cy="327774"/>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0" name="Elbow Connector 1029">
            <a:extLst>
              <a:ext uri="{FF2B5EF4-FFF2-40B4-BE49-F238E27FC236}">
                <a16:creationId xmlns:a16="http://schemas.microsoft.com/office/drawing/2014/main" id="{AE20F92B-F694-45EE-DF86-203EF1A63D59}"/>
              </a:ext>
            </a:extLst>
          </p:cNvPr>
          <p:cNvCxnSpPr>
            <a:cxnSpLocks/>
            <a:stCxn id="11" idx="3"/>
          </p:cNvCxnSpPr>
          <p:nvPr/>
        </p:nvCxnSpPr>
        <p:spPr>
          <a:xfrm>
            <a:off x="2483850" y="2041226"/>
            <a:ext cx="1471522" cy="340388"/>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2" name="Elbow Connector 1031">
            <a:extLst>
              <a:ext uri="{FF2B5EF4-FFF2-40B4-BE49-F238E27FC236}">
                <a16:creationId xmlns:a16="http://schemas.microsoft.com/office/drawing/2014/main" id="{44D51A6F-968D-7E51-B923-191B0F195011}"/>
              </a:ext>
            </a:extLst>
          </p:cNvPr>
          <p:cNvCxnSpPr>
            <a:cxnSpLocks/>
            <a:stCxn id="15" idx="2"/>
            <a:endCxn id="58" idx="2"/>
          </p:cNvCxnSpPr>
          <p:nvPr/>
        </p:nvCxnSpPr>
        <p:spPr>
          <a:xfrm rot="16200000" flipH="1">
            <a:off x="4451799" y="1905152"/>
            <a:ext cx="360568" cy="245823"/>
          </a:xfrm>
          <a:prstGeom prst="bentConnector2">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4" name="Elbow Connector 1033">
            <a:extLst>
              <a:ext uri="{FF2B5EF4-FFF2-40B4-BE49-F238E27FC236}">
                <a16:creationId xmlns:a16="http://schemas.microsoft.com/office/drawing/2014/main" id="{B09B0D76-A020-C04D-3F77-FA5A6CFACAB4}"/>
              </a:ext>
            </a:extLst>
          </p:cNvPr>
          <p:cNvCxnSpPr>
            <a:cxnSpLocks/>
            <a:stCxn id="14" idx="1"/>
            <a:endCxn id="61" idx="6"/>
          </p:cNvCxnSpPr>
          <p:nvPr/>
        </p:nvCxnSpPr>
        <p:spPr>
          <a:xfrm rot="10800000" flipV="1">
            <a:off x="5536301" y="2120261"/>
            <a:ext cx="1167624" cy="406741"/>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6" name="Elbow Connector 1035">
            <a:extLst>
              <a:ext uri="{FF2B5EF4-FFF2-40B4-BE49-F238E27FC236}">
                <a16:creationId xmlns:a16="http://schemas.microsoft.com/office/drawing/2014/main" id="{D5DB8AEA-A008-FB3F-B3E9-E6E0868A2B1F}"/>
              </a:ext>
            </a:extLst>
          </p:cNvPr>
          <p:cNvCxnSpPr>
            <a:cxnSpLocks/>
            <a:stCxn id="13" idx="1"/>
            <a:endCxn id="1024" idx="6"/>
          </p:cNvCxnSpPr>
          <p:nvPr/>
        </p:nvCxnSpPr>
        <p:spPr>
          <a:xfrm rot="10800000">
            <a:off x="5942701" y="3145839"/>
            <a:ext cx="291022" cy="854248"/>
          </a:xfrm>
          <a:prstGeom prst="bentConnector3">
            <a:avLst>
              <a:gd name="adj1" fmla="val 50000"/>
            </a:avLst>
          </a:prstGeom>
          <a:ln w="6350">
            <a:solidFill>
              <a:schemeClr val="accent1">
                <a:lumMod val="7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E468B0E-0BB4-8AC4-C5FF-DA31E74FCC84}"/>
              </a:ext>
            </a:extLst>
          </p:cNvPr>
          <p:cNvGrpSpPr/>
          <p:nvPr/>
        </p:nvGrpSpPr>
        <p:grpSpPr>
          <a:xfrm>
            <a:off x="3594077" y="3201038"/>
            <a:ext cx="1800000" cy="2189107"/>
            <a:chOff x="3594077" y="3201038"/>
            <a:chExt cx="1800000" cy="2189107"/>
          </a:xfrm>
        </p:grpSpPr>
        <p:sp>
          <p:nvSpPr>
            <p:cNvPr id="3" name="Oval 2">
              <a:extLst>
                <a:ext uri="{FF2B5EF4-FFF2-40B4-BE49-F238E27FC236}">
                  <a16:creationId xmlns:a16="http://schemas.microsoft.com/office/drawing/2014/main" id="{8FF5372C-176D-2A05-5DB6-CA3072717CAA}"/>
                </a:ext>
              </a:extLst>
            </p:cNvPr>
            <p:cNvSpPr>
              <a:spLocks noChangeAspect="1"/>
            </p:cNvSpPr>
            <p:nvPr/>
          </p:nvSpPr>
          <p:spPr>
            <a:xfrm>
              <a:off x="3594077" y="3387251"/>
              <a:ext cx="1800000" cy="1800000"/>
            </a:xfrm>
            <a:prstGeom prst="ellipse">
              <a:avLst/>
            </a:prstGeom>
            <a:solidFill>
              <a:srgbClr val="00B0F0">
                <a:alpha val="29804"/>
              </a:srgbClr>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4" name="Oval 3">
              <a:extLst>
                <a:ext uri="{FF2B5EF4-FFF2-40B4-BE49-F238E27FC236}">
                  <a16:creationId xmlns:a16="http://schemas.microsoft.com/office/drawing/2014/main" id="{FAE72C1A-A6DF-9777-E9D6-F19BA6ADEE38}"/>
                </a:ext>
              </a:extLst>
            </p:cNvPr>
            <p:cNvSpPr>
              <a:spLocks noChangeAspect="1"/>
            </p:cNvSpPr>
            <p:nvPr/>
          </p:nvSpPr>
          <p:spPr>
            <a:xfrm>
              <a:off x="3846077" y="3639251"/>
              <a:ext cx="1296000" cy="1296000"/>
            </a:xfrm>
            <a:prstGeom prst="ellipse">
              <a:avLst/>
            </a:prstGeom>
            <a:solidFill>
              <a:srgbClr val="00B0F0"/>
            </a:solidFill>
            <a:ln w="6350">
              <a:solidFill>
                <a:schemeClr val="accent5">
                  <a:lumMod val="60000"/>
                  <a:lumOff val="40000"/>
                </a:schemeClr>
              </a:solidFill>
            </a:ln>
            <a:effectLst>
              <a:glow rad="228600">
                <a:srgbClr val="00B0F0">
                  <a:alpha val="62979"/>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pic>
          <p:nvPicPr>
            <p:cNvPr id="7" name="Picture 6">
              <a:extLst>
                <a:ext uri="{FF2B5EF4-FFF2-40B4-BE49-F238E27FC236}">
                  <a16:creationId xmlns:a16="http://schemas.microsoft.com/office/drawing/2014/main" id="{87CF0775-40EC-69FB-5CD5-64422D0DFD0F}"/>
                </a:ext>
              </a:extLst>
            </p:cNvPr>
            <p:cNvPicPr>
              <a:picLocks noChangeAspect="1"/>
            </p:cNvPicPr>
            <p:nvPr/>
          </p:nvPicPr>
          <p:blipFill>
            <a:blip r:embed="rId3"/>
            <a:stretch>
              <a:fillRect/>
            </a:stretch>
          </p:blipFill>
          <p:spPr>
            <a:xfrm>
              <a:off x="4008365" y="3201038"/>
              <a:ext cx="965588" cy="2189107"/>
            </a:xfrm>
            <a:prstGeom prst="rect">
              <a:avLst/>
            </a:prstGeom>
          </p:spPr>
        </p:pic>
      </p:grpSp>
    </p:spTree>
    <p:extLst>
      <p:ext uri="{BB962C8B-B14F-4D97-AF65-F5344CB8AC3E}">
        <p14:creationId xmlns:p14="http://schemas.microsoft.com/office/powerpoint/2010/main" val="211886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1054"/>
                                        </p:tgtEl>
                                        <p:attrNameLst>
                                          <p:attrName>style.visibility</p:attrName>
                                        </p:attrNameLst>
                                      </p:cBhvr>
                                      <p:to>
                                        <p:strVal val="visible"/>
                                      </p:to>
                                    </p:set>
                                    <p:animEffect transition="in" filter="blinds(horizontal)">
                                      <p:cBhvr>
                                        <p:cTn id="12" dur="500"/>
                                        <p:tgtEl>
                                          <p:spTgt spid="1054"/>
                                        </p:tgtEl>
                                      </p:cBhvr>
                                    </p:animEffect>
                                  </p:childTnLst>
                                </p:cTn>
                              </p:par>
                              <p:par>
                                <p:cTn id="13" presetID="3" presetClass="entr" presetSubtype="1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linds(horizontal)">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54"/>
                                        </p:tgtEl>
                                        <p:attrNameLst>
                                          <p:attrName>style.visibility</p:attrName>
                                        </p:attrNameLst>
                                      </p:cBhvr>
                                      <p:to>
                                        <p:strVal val="visible"/>
                                      </p:to>
                                    </p:set>
                                    <p:anim calcmode="lin" valueType="num">
                                      <p:cBhvr>
                                        <p:cTn id="20" dur="500" fill="hold"/>
                                        <p:tgtEl>
                                          <p:spTgt spid="54"/>
                                        </p:tgtEl>
                                        <p:attrNameLst>
                                          <p:attrName>ppt_w</p:attrName>
                                        </p:attrNameLst>
                                      </p:cBhvr>
                                      <p:tavLst>
                                        <p:tav tm="0">
                                          <p:val>
                                            <p:fltVal val="0"/>
                                          </p:val>
                                        </p:tav>
                                        <p:tav tm="100000">
                                          <p:val>
                                            <p:strVal val="#ppt_w"/>
                                          </p:val>
                                        </p:tav>
                                      </p:tavLst>
                                    </p:anim>
                                    <p:anim calcmode="lin" valueType="num">
                                      <p:cBhvr>
                                        <p:cTn id="21" dur="500" fill="hold"/>
                                        <p:tgtEl>
                                          <p:spTgt spid="54"/>
                                        </p:tgtEl>
                                        <p:attrNameLst>
                                          <p:attrName>ppt_h</p:attrName>
                                        </p:attrNameLst>
                                      </p:cBhvr>
                                      <p:tavLst>
                                        <p:tav tm="0">
                                          <p:val>
                                            <p:fltVal val="0"/>
                                          </p:val>
                                        </p:tav>
                                        <p:tav tm="100000">
                                          <p:val>
                                            <p:strVal val="#ppt_h"/>
                                          </p:val>
                                        </p:tav>
                                      </p:tavLst>
                                    </p:anim>
                                  </p:childTnLst>
                                </p:cTn>
                              </p:par>
                            </p:childTnLst>
                          </p:cTn>
                        </p:par>
                        <p:par>
                          <p:cTn id="22" fill="hold">
                            <p:stCondLst>
                              <p:cond delay="500"/>
                            </p:stCondLst>
                            <p:childTnLst>
                              <p:par>
                                <p:cTn id="23" presetID="3" presetClass="entr" presetSubtype="10" fill="hold" nodeType="afterEffect">
                                  <p:stCondLst>
                                    <p:cond delay="0"/>
                                  </p:stCondLst>
                                  <p:childTnLst>
                                    <p:set>
                                      <p:cBhvr>
                                        <p:cTn id="24" dur="1" fill="hold">
                                          <p:stCondLst>
                                            <p:cond delay="0"/>
                                          </p:stCondLst>
                                        </p:cTn>
                                        <p:tgtEl>
                                          <p:spTgt spid="1053"/>
                                        </p:tgtEl>
                                        <p:attrNameLst>
                                          <p:attrName>style.visibility</p:attrName>
                                        </p:attrNameLst>
                                      </p:cBhvr>
                                      <p:to>
                                        <p:strVal val="visible"/>
                                      </p:to>
                                    </p:set>
                                    <p:animEffect transition="in" filter="blinds(horizontal)">
                                      <p:cBhvr>
                                        <p:cTn id="25" dur="500"/>
                                        <p:tgtEl>
                                          <p:spTgt spid="1053"/>
                                        </p:tgtEl>
                                      </p:cBhvr>
                                    </p:animEffect>
                                  </p:childTnLst>
                                </p:cTn>
                              </p:par>
                              <p:par>
                                <p:cTn id="26" presetID="3" presetClass="entr" presetSubtype="10"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blinds(horizontal)">
                                      <p:cBhvr>
                                        <p:cTn id="28" dur="500"/>
                                        <p:tgtEl>
                                          <p:spTgt spid="1030"/>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57"/>
                                        </p:tgtEl>
                                        <p:attrNameLst>
                                          <p:attrName>style.visibility</p:attrName>
                                        </p:attrNameLst>
                                      </p:cBhvr>
                                      <p:to>
                                        <p:strVal val="visible"/>
                                      </p:to>
                                    </p:set>
                                    <p:anim calcmode="lin" valueType="num">
                                      <p:cBhvr>
                                        <p:cTn id="33" dur="500" fill="hold"/>
                                        <p:tgtEl>
                                          <p:spTgt spid="57"/>
                                        </p:tgtEl>
                                        <p:attrNameLst>
                                          <p:attrName>ppt_w</p:attrName>
                                        </p:attrNameLst>
                                      </p:cBhvr>
                                      <p:tavLst>
                                        <p:tav tm="0">
                                          <p:val>
                                            <p:fltVal val="0"/>
                                          </p:val>
                                        </p:tav>
                                        <p:tav tm="100000">
                                          <p:val>
                                            <p:strVal val="#ppt_w"/>
                                          </p:val>
                                        </p:tav>
                                      </p:tavLst>
                                    </p:anim>
                                    <p:anim calcmode="lin" valueType="num">
                                      <p:cBhvr>
                                        <p:cTn id="34" dur="500" fill="hold"/>
                                        <p:tgtEl>
                                          <p:spTgt spid="57"/>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3" presetClass="entr" presetSubtype="10" fill="hold" nodeType="afterEffect">
                                  <p:stCondLst>
                                    <p:cond delay="0"/>
                                  </p:stCondLst>
                                  <p:childTnLst>
                                    <p:set>
                                      <p:cBhvr>
                                        <p:cTn id="37" dur="1" fill="hold">
                                          <p:stCondLst>
                                            <p:cond delay="0"/>
                                          </p:stCondLst>
                                        </p:cTn>
                                        <p:tgtEl>
                                          <p:spTgt spid="1055"/>
                                        </p:tgtEl>
                                        <p:attrNameLst>
                                          <p:attrName>style.visibility</p:attrName>
                                        </p:attrNameLst>
                                      </p:cBhvr>
                                      <p:to>
                                        <p:strVal val="visible"/>
                                      </p:to>
                                    </p:set>
                                    <p:animEffect transition="in" filter="blinds(horizontal)">
                                      <p:cBhvr>
                                        <p:cTn id="38" dur="500"/>
                                        <p:tgtEl>
                                          <p:spTgt spid="1055"/>
                                        </p:tgtEl>
                                      </p:cBhvr>
                                    </p:animEffect>
                                  </p:childTnLst>
                                </p:cTn>
                              </p:par>
                              <p:par>
                                <p:cTn id="39" presetID="3" presetClass="entr" presetSubtype="10" fill="hold" nodeType="withEffect">
                                  <p:stCondLst>
                                    <p:cond delay="0"/>
                                  </p:stCondLst>
                                  <p:childTnLst>
                                    <p:set>
                                      <p:cBhvr>
                                        <p:cTn id="40" dur="1" fill="hold">
                                          <p:stCondLst>
                                            <p:cond delay="0"/>
                                          </p:stCondLst>
                                        </p:cTn>
                                        <p:tgtEl>
                                          <p:spTgt spid="1032"/>
                                        </p:tgtEl>
                                        <p:attrNameLst>
                                          <p:attrName>style.visibility</p:attrName>
                                        </p:attrNameLst>
                                      </p:cBhvr>
                                      <p:to>
                                        <p:strVal val="visible"/>
                                      </p:to>
                                    </p:set>
                                    <p:animEffect transition="in" filter="blinds(horizontal)">
                                      <p:cBhvr>
                                        <p:cTn id="41" dur="500"/>
                                        <p:tgtEl>
                                          <p:spTgt spid="1032"/>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fltVal val="0"/>
                                          </p:val>
                                        </p:tav>
                                        <p:tav tm="100000">
                                          <p:val>
                                            <p:strVal val="#ppt_w"/>
                                          </p:val>
                                        </p:tav>
                                      </p:tavLst>
                                    </p:anim>
                                    <p:anim calcmode="lin" valueType="num">
                                      <p:cBhvr>
                                        <p:cTn id="47" dur="500" fill="hold"/>
                                        <p:tgtEl>
                                          <p:spTgt spid="60"/>
                                        </p:tgtEl>
                                        <p:attrNameLst>
                                          <p:attrName>ppt_h</p:attrName>
                                        </p:attrNameLst>
                                      </p:cBhvr>
                                      <p:tavLst>
                                        <p:tav tm="0">
                                          <p:val>
                                            <p:fltVal val="0"/>
                                          </p:val>
                                        </p:tav>
                                        <p:tav tm="100000">
                                          <p:val>
                                            <p:strVal val="#ppt_h"/>
                                          </p:val>
                                        </p:tav>
                                      </p:tavLst>
                                    </p:anim>
                                  </p:childTnLst>
                                </p:cTn>
                              </p:par>
                            </p:childTnLst>
                          </p:cTn>
                        </p:par>
                        <p:par>
                          <p:cTn id="48" fill="hold">
                            <p:stCondLst>
                              <p:cond delay="500"/>
                            </p:stCondLst>
                            <p:childTnLst>
                              <p:par>
                                <p:cTn id="49" presetID="3" presetClass="entr" presetSubtype="10" fill="hold" nodeType="afterEffect">
                                  <p:stCondLst>
                                    <p:cond delay="0"/>
                                  </p:stCondLst>
                                  <p:childTnLst>
                                    <p:set>
                                      <p:cBhvr>
                                        <p:cTn id="50" dur="1" fill="hold">
                                          <p:stCondLst>
                                            <p:cond delay="0"/>
                                          </p:stCondLst>
                                        </p:cTn>
                                        <p:tgtEl>
                                          <p:spTgt spid="1056"/>
                                        </p:tgtEl>
                                        <p:attrNameLst>
                                          <p:attrName>style.visibility</p:attrName>
                                        </p:attrNameLst>
                                      </p:cBhvr>
                                      <p:to>
                                        <p:strVal val="visible"/>
                                      </p:to>
                                    </p:set>
                                    <p:animEffect transition="in" filter="blinds(horizontal)">
                                      <p:cBhvr>
                                        <p:cTn id="51" dur="500"/>
                                        <p:tgtEl>
                                          <p:spTgt spid="1056"/>
                                        </p:tgtEl>
                                      </p:cBhvr>
                                    </p:animEffect>
                                  </p:childTnLst>
                                </p:cTn>
                              </p:par>
                              <p:par>
                                <p:cTn id="52" presetID="3" presetClass="entr" presetSubtype="10" fill="hold" nodeType="withEffect">
                                  <p:stCondLst>
                                    <p:cond delay="0"/>
                                  </p:stCondLst>
                                  <p:childTnLst>
                                    <p:set>
                                      <p:cBhvr>
                                        <p:cTn id="53" dur="1" fill="hold">
                                          <p:stCondLst>
                                            <p:cond delay="0"/>
                                          </p:stCondLst>
                                        </p:cTn>
                                        <p:tgtEl>
                                          <p:spTgt spid="1034"/>
                                        </p:tgtEl>
                                        <p:attrNameLst>
                                          <p:attrName>style.visibility</p:attrName>
                                        </p:attrNameLst>
                                      </p:cBhvr>
                                      <p:to>
                                        <p:strVal val="visible"/>
                                      </p:to>
                                    </p:set>
                                    <p:animEffect transition="in" filter="blinds(horizontal)">
                                      <p:cBhvr>
                                        <p:cTn id="54" dur="500"/>
                                        <p:tgtEl>
                                          <p:spTgt spid="1034"/>
                                        </p:tgtEl>
                                      </p:cBhvr>
                                    </p:animEffect>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anim calcmode="lin" valueType="num">
                                      <p:cBhvr>
                                        <p:cTn id="59" dur="500" fill="hold"/>
                                        <p:tgtEl>
                                          <p:spTgt spid="63"/>
                                        </p:tgtEl>
                                        <p:attrNameLst>
                                          <p:attrName>ppt_w</p:attrName>
                                        </p:attrNameLst>
                                      </p:cBhvr>
                                      <p:tavLst>
                                        <p:tav tm="0">
                                          <p:val>
                                            <p:fltVal val="0"/>
                                          </p:val>
                                        </p:tav>
                                        <p:tav tm="100000">
                                          <p:val>
                                            <p:strVal val="#ppt_w"/>
                                          </p:val>
                                        </p:tav>
                                      </p:tavLst>
                                    </p:anim>
                                    <p:anim calcmode="lin" valueType="num">
                                      <p:cBhvr>
                                        <p:cTn id="60" dur="500" fill="hold"/>
                                        <p:tgtEl>
                                          <p:spTgt spid="63"/>
                                        </p:tgtEl>
                                        <p:attrNameLst>
                                          <p:attrName>ppt_h</p:attrName>
                                        </p:attrNameLst>
                                      </p:cBhvr>
                                      <p:tavLst>
                                        <p:tav tm="0">
                                          <p:val>
                                            <p:fltVal val="0"/>
                                          </p:val>
                                        </p:tav>
                                        <p:tav tm="100000">
                                          <p:val>
                                            <p:strVal val="#ppt_h"/>
                                          </p:val>
                                        </p:tav>
                                      </p:tavLst>
                                    </p:anim>
                                  </p:childTnLst>
                                </p:cTn>
                              </p:par>
                            </p:childTnLst>
                          </p:cTn>
                        </p:par>
                        <p:par>
                          <p:cTn id="61" fill="hold">
                            <p:stCondLst>
                              <p:cond delay="500"/>
                            </p:stCondLst>
                            <p:childTnLst>
                              <p:par>
                                <p:cTn id="62" presetID="3" presetClass="entr" presetSubtype="10" fill="hold" nodeType="afterEffect">
                                  <p:stCondLst>
                                    <p:cond delay="0"/>
                                  </p:stCondLst>
                                  <p:childTnLst>
                                    <p:set>
                                      <p:cBhvr>
                                        <p:cTn id="63" dur="1" fill="hold">
                                          <p:stCondLst>
                                            <p:cond delay="0"/>
                                          </p:stCondLst>
                                        </p:cTn>
                                        <p:tgtEl>
                                          <p:spTgt spid="1057"/>
                                        </p:tgtEl>
                                        <p:attrNameLst>
                                          <p:attrName>style.visibility</p:attrName>
                                        </p:attrNameLst>
                                      </p:cBhvr>
                                      <p:to>
                                        <p:strVal val="visible"/>
                                      </p:to>
                                    </p:set>
                                    <p:animEffect transition="in" filter="blinds(horizontal)">
                                      <p:cBhvr>
                                        <p:cTn id="64" dur="500"/>
                                        <p:tgtEl>
                                          <p:spTgt spid="1057"/>
                                        </p:tgtEl>
                                      </p:cBhvr>
                                    </p:animEffect>
                                  </p:childTnLst>
                                </p:cTn>
                              </p:par>
                              <p:par>
                                <p:cTn id="65" presetID="3" presetClass="entr" presetSubtype="10" fill="hold" nodeType="withEffect">
                                  <p:stCondLst>
                                    <p:cond delay="0"/>
                                  </p:stCondLst>
                                  <p:childTnLst>
                                    <p:set>
                                      <p:cBhvr>
                                        <p:cTn id="66" dur="1" fill="hold">
                                          <p:stCondLst>
                                            <p:cond delay="0"/>
                                          </p:stCondLst>
                                        </p:cTn>
                                        <p:tgtEl>
                                          <p:spTgt spid="1036"/>
                                        </p:tgtEl>
                                        <p:attrNameLst>
                                          <p:attrName>style.visibility</p:attrName>
                                        </p:attrNameLst>
                                      </p:cBhvr>
                                      <p:to>
                                        <p:strVal val="visible"/>
                                      </p:to>
                                    </p:set>
                                    <p:animEffect transition="in" filter="blinds(horizontal)">
                                      <p:cBhvr>
                                        <p:cTn id="67"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749885" y="2575620"/>
            <a:ext cx="2834756" cy="1584325"/>
          </a:xfrm>
          <a:prstGeom prst="rect">
            <a:avLst/>
          </a:prstGeom>
          <a:solidFill>
            <a:schemeClr val="tx2">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575985" y="2575620"/>
            <a:ext cx="2834756" cy="1584325"/>
          </a:xfrm>
          <a:prstGeom prst="rect">
            <a:avLst/>
          </a:prstGeom>
          <a:solidFill>
            <a:schemeClr val="tx2">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158607" y="987425"/>
            <a:ext cx="2834756" cy="1584325"/>
          </a:xfrm>
          <a:prstGeom prst="rect">
            <a:avLst/>
          </a:prstGeom>
          <a:solidFill>
            <a:schemeClr val="tx2">
              <a:lumMod val="75000"/>
              <a:alpha val="2980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4170794"/>
            <a:ext cx="9144000" cy="561543"/>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title"/>
          </p:nvPr>
        </p:nvSpPr>
        <p:spPr>
          <a:xfrm>
            <a:off x="324000" y="211574"/>
            <a:ext cx="8496150" cy="415490"/>
          </a:xfrm>
        </p:spPr>
        <p:txBody>
          <a:bodyPr/>
          <a:lstStyle/>
          <a:p>
            <a:r>
              <a:rPr lang="en-US"/>
              <a:t>Future-READY data center architecture  </a:t>
            </a:r>
          </a:p>
        </p:txBody>
      </p:sp>
      <p:sp>
        <p:nvSpPr>
          <p:cNvPr id="10" name="TextBox 9"/>
          <p:cNvSpPr txBox="1"/>
          <p:nvPr/>
        </p:nvSpPr>
        <p:spPr>
          <a:xfrm>
            <a:off x="323850" y="4221500"/>
            <a:ext cx="8496300" cy="461665"/>
          </a:xfrm>
          <a:prstGeom prst="rect">
            <a:avLst/>
          </a:prstGeom>
          <a:noFill/>
        </p:spPr>
        <p:txBody>
          <a:bodyPr wrap="square">
            <a:spAutoFit/>
          </a:bodyPr>
          <a:lstStyle/>
          <a:p>
            <a:pPr algn="ctr"/>
            <a:r>
              <a:rPr lang="en-US" sz="1200" b="1" i="1"/>
              <a:t>Ensure business continuity, maximize uptime, resilient connectivity and sustainability </a:t>
            </a:r>
          </a:p>
          <a:p>
            <a:pPr algn="ctr"/>
            <a:r>
              <a:rPr lang="en-US" sz="1200" b="1" i="1"/>
              <a:t>with RAS designed scalable digital infrastructure </a:t>
            </a:r>
          </a:p>
        </p:txBody>
      </p:sp>
      <p:cxnSp>
        <p:nvCxnSpPr>
          <p:cNvPr id="13" name="Straight Connector 12"/>
          <p:cNvCxnSpPr/>
          <p:nvPr/>
        </p:nvCxnSpPr>
        <p:spPr>
          <a:xfrm>
            <a:off x="323850" y="2579109"/>
            <a:ext cx="8496300" cy="0"/>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158607" y="987425"/>
            <a:ext cx="2834756" cy="1569033"/>
            <a:chOff x="3158607" y="987425"/>
            <a:chExt cx="2834756" cy="3183369"/>
          </a:xfrm>
        </p:grpSpPr>
        <p:cxnSp>
          <p:nvCxnSpPr>
            <p:cNvPr id="18" name="Straight Connector 17"/>
            <p:cNvCxnSpPr/>
            <p:nvPr/>
          </p:nvCxnSpPr>
          <p:spPr>
            <a:xfrm>
              <a:off x="5993363" y="987425"/>
              <a:ext cx="0" cy="3183369"/>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158607" y="987425"/>
              <a:ext cx="0" cy="3183369"/>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548180" y="1089445"/>
            <a:ext cx="2386098" cy="523220"/>
          </a:xfrm>
          <a:prstGeom prst="rect">
            <a:avLst/>
          </a:prstGeom>
          <a:noFill/>
        </p:spPr>
        <p:txBody>
          <a:bodyPr wrap="square" rtlCol="0">
            <a:spAutoFit/>
          </a:bodyPr>
          <a:lstStyle/>
          <a:p>
            <a:pPr algn="ctr"/>
            <a:r>
              <a:rPr lang="en-US" sz="1400" b="1">
                <a:solidFill>
                  <a:srgbClr val="BED730"/>
                </a:solidFill>
                <a:latin typeface="Trebuchet MS" panose="020B0603020202020204"/>
              </a:rPr>
              <a:t>CUSTOMIZABLE &amp; MODULAR INFRA</a:t>
            </a:r>
            <a:endParaRPr lang="en-US" sz="1400" b="1">
              <a:solidFill>
                <a:srgbClr val="BED730"/>
              </a:solidFill>
            </a:endParaRPr>
          </a:p>
        </p:txBody>
      </p:sp>
      <p:sp>
        <p:nvSpPr>
          <p:cNvPr id="24" name="TextBox 23"/>
          <p:cNvSpPr txBox="1"/>
          <p:nvPr/>
        </p:nvSpPr>
        <p:spPr>
          <a:xfrm>
            <a:off x="548180" y="1612665"/>
            <a:ext cx="2386098" cy="600164"/>
          </a:xfrm>
          <a:prstGeom prst="rect">
            <a:avLst/>
          </a:prstGeom>
          <a:noFill/>
        </p:spPr>
        <p:txBody>
          <a:bodyPr wrap="square" rtlCol="0">
            <a:spAutoFit/>
          </a:bodyPr>
          <a:lstStyle/>
          <a:p>
            <a:pPr algn="ctr" defTabSz="914400"/>
            <a:r>
              <a:rPr lang="en-US" sz="1100">
                <a:solidFill>
                  <a:schemeClr val="bg1"/>
                </a:solidFill>
                <a:latin typeface="Trebuchet MS" panose="020B0603020202020204"/>
              </a:rPr>
              <a:t>Multi tower campuses with Vertical and Horizontal expansion to support future business growth </a:t>
            </a:r>
          </a:p>
        </p:txBody>
      </p:sp>
      <p:sp>
        <p:nvSpPr>
          <p:cNvPr id="25" name="TextBox 24"/>
          <p:cNvSpPr txBox="1"/>
          <p:nvPr/>
        </p:nvSpPr>
        <p:spPr>
          <a:xfrm>
            <a:off x="3378951" y="1089445"/>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panose="020B0603020202020204"/>
              </a:defRPr>
            </a:lvl1pPr>
          </a:lstStyle>
          <a:p>
            <a:r>
              <a:rPr lang="en-US"/>
              <a:t>ENGINEERED FOR </a:t>
            </a:r>
            <a:br>
              <a:rPr lang="en-US"/>
            </a:br>
            <a:r>
              <a:rPr lang="en-US"/>
              <a:t>AI WORKLOADS</a:t>
            </a:r>
          </a:p>
        </p:txBody>
      </p:sp>
      <p:sp>
        <p:nvSpPr>
          <p:cNvPr id="26" name="TextBox 25"/>
          <p:cNvSpPr txBox="1"/>
          <p:nvPr/>
        </p:nvSpPr>
        <p:spPr>
          <a:xfrm>
            <a:off x="3268782" y="1612665"/>
            <a:ext cx="2614405" cy="600164"/>
          </a:xfrm>
          <a:prstGeom prst="rect">
            <a:avLst/>
          </a:prstGeom>
          <a:noFill/>
        </p:spPr>
        <p:txBody>
          <a:bodyPr wrap="square" rtlCol="0">
            <a:spAutoFit/>
          </a:bodyPr>
          <a:lstStyle/>
          <a:p>
            <a:pPr algn="ctr" defTabSz="914400"/>
            <a:r>
              <a:rPr lang="en-US" sz="1100">
                <a:solidFill>
                  <a:schemeClr val="bg1"/>
                </a:solidFill>
                <a:latin typeface="Trebuchet MS" panose="020B0603020202020204"/>
              </a:rPr>
              <a:t>Designed for 200 kW/rack high density racks. 6.3m floor to floor height, 2100 kg/m</a:t>
            </a:r>
            <a:r>
              <a:rPr lang="en-US" sz="1100" baseline="30000">
                <a:solidFill>
                  <a:schemeClr val="bg1"/>
                </a:solidFill>
                <a:latin typeface="Trebuchet MS" panose="020B0603020202020204"/>
              </a:rPr>
              <a:t>2 </a:t>
            </a:r>
            <a:r>
              <a:rPr lang="en-US" sz="1100">
                <a:solidFill>
                  <a:schemeClr val="bg1"/>
                </a:solidFill>
                <a:latin typeface="Trebuchet MS" panose="020B0603020202020204"/>
              </a:rPr>
              <a:t>load bearing capacity</a:t>
            </a:r>
          </a:p>
        </p:txBody>
      </p:sp>
      <p:sp>
        <p:nvSpPr>
          <p:cNvPr id="27" name="TextBox 26"/>
          <p:cNvSpPr txBox="1"/>
          <p:nvPr/>
        </p:nvSpPr>
        <p:spPr>
          <a:xfrm>
            <a:off x="6213708" y="1089445"/>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panose="020B0603020202020204"/>
              </a:defRPr>
            </a:lvl1pPr>
          </a:lstStyle>
          <a:p>
            <a:r>
              <a:rPr lang="en-US"/>
              <a:t>MULTI-LAYERED NETWORKS </a:t>
            </a:r>
          </a:p>
        </p:txBody>
      </p:sp>
      <p:sp>
        <p:nvSpPr>
          <p:cNvPr id="28" name="TextBox 27"/>
          <p:cNvSpPr txBox="1"/>
          <p:nvPr/>
        </p:nvSpPr>
        <p:spPr>
          <a:xfrm>
            <a:off x="6213708" y="1612665"/>
            <a:ext cx="2386098" cy="769441"/>
          </a:xfrm>
          <a:prstGeom prst="rect">
            <a:avLst/>
          </a:prstGeom>
          <a:noFill/>
        </p:spPr>
        <p:txBody>
          <a:bodyPr wrap="square" rtlCol="0">
            <a:spAutoFit/>
          </a:bodyPr>
          <a:lstStyle/>
          <a:p>
            <a:pPr algn="ctr" defTabSz="914400"/>
            <a:r>
              <a:rPr lang="en-US" sz="1100" dirty="0">
                <a:solidFill>
                  <a:schemeClr val="bg1"/>
                </a:solidFill>
                <a:latin typeface="Trebuchet MS" panose="020B0603020202020204"/>
              </a:rPr>
              <a:t>Multi-tier fiber and copper for low-latency deployments, supporting high-capacity network bandwidth up to 600 Gbps</a:t>
            </a:r>
            <a:endParaRPr lang="en-US" sz="1100" dirty="0">
              <a:latin typeface="Trebuchet MS" panose="020B0603020202020204"/>
            </a:endParaRPr>
          </a:p>
        </p:txBody>
      </p:sp>
      <p:sp>
        <p:nvSpPr>
          <p:cNvPr id="29" name="TextBox 28"/>
          <p:cNvSpPr txBox="1"/>
          <p:nvPr/>
        </p:nvSpPr>
        <p:spPr>
          <a:xfrm>
            <a:off x="1965558" y="2761394"/>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panose="020B0603020202020204"/>
              </a:defRPr>
            </a:lvl1pPr>
          </a:lstStyle>
          <a:p>
            <a:r>
              <a:rPr lang="en-US"/>
              <a:t>RELIABLE </a:t>
            </a:r>
          </a:p>
          <a:p>
            <a:r>
              <a:rPr lang="en-US"/>
              <a:t>POWER SUPPLY</a:t>
            </a:r>
          </a:p>
        </p:txBody>
      </p:sp>
      <p:sp>
        <p:nvSpPr>
          <p:cNvPr id="30" name="TextBox 29"/>
          <p:cNvSpPr txBox="1"/>
          <p:nvPr/>
        </p:nvSpPr>
        <p:spPr>
          <a:xfrm>
            <a:off x="1965558" y="3284614"/>
            <a:ext cx="2386098" cy="769441"/>
          </a:xfrm>
          <a:prstGeom prst="rect">
            <a:avLst/>
          </a:prstGeom>
          <a:noFill/>
        </p:spPr>
        <p:txBody>
          <a:bodyPr wrap="square" rtlCol="0">
            <a:spAutoFit/>
          </a:bodyPr>
          <a:lstStyle/>
          <a:p>
            <a:pPr algn="ctr" defTabSz="914400"/>
            <a:r>
              <a:rPr lang="en-US" sz="1100">
                <a:solidFill>
                  <a:schemeClr val="bg1"/>
                </a:solidFill>
                <a:latin typeface="Trebuchet MS" panose="020B0603020202020204"/>
              </a:rPr>
              <a:t>On-premises 110, 220, and 230 kV substation with 48 hours of fuel storage with redundant supply contracts</a:t>
            </a:r>
          </a:p>
        </p:txBody>
      </p:sp>
      <p:sp>
        <p:nvSpPr>
          <p:cNvPr id="31" name="TextBox 30"/>
          <p:cNvSpPr txBox="1"/>
          <p:nvPr/>
        </p:nvSpPr>
        <p:spPr>
          <a:xfrm>
            <a:off x="4796329" y="2761394"/>
            <a:ext cx="2386098" cy="523220"/>
          </a:xfrm>
          <a:prstGeom prst="rect">
            <a:avLst/>
          </a:prstGeom>
          <a:noFill/>
        </p:spPr>
        <p:txBody>
          <a:bodyPr wrap="square" rtlCol="0">
            <a:spAutoFit/>
          </a:bodyPr>
          <a:lstStyle>
            <a:defPPr>
              <a:defRPr lang="en-US"/>
            </a:defPPr>
            <a:lvl1pPr algn="ctr">
              <a:defRPr sz="1400" b="1">
                <a:solidFill>
                  <a:srgbClr val="BED730"/>
                </a:solidFill>
                <a:latin typeface="Trebuchet MS" panose="020B0603020202020204"/>
              </a:defRPr>
            </a:lvl1pPr>
          </a:lstStyle>
          <a:p>
            <a:r>
              <a:rPr lang="en-US"/>
              <a:t>SUSTAINABLE </a:t>
            </a:r>
          </a:p>
          <a:p>
            <a:r>
              <a:rPr lang="en-US"/>
              <a:t>OPERATIONS</a:t>
            </a:r>
          </a:p>
        </p:txBody>
      </p:sp>
      <p:sp>
        <p:nvSpPr>
          <p:cNvPr id="32" name="TextBox 31"/>
          <p:cNvSpPr txBox="1"/>
          <p:nvPr/>
        </p:nvSpPr>
        <p:spPr>
          <a:xfrm>
            <a:off x="4796329" y="3284614"/>
            <a:ext cx="2386098" cy="769441"/>
          </a:xfrm>
          <a:prstGeom prst="rect">
            <a:avLst/>
          </a:prstGeom>
          <a:noFill/>
        </p:spPr>
        <p:txBody>
          <a:bodyPr wrap="square" rtlCol="0">
            <a:spAutoFit/>
          </a:bodyPr>
          <a:lstStyle/>
          <a:p>
            <a:pPr algn="ctr" defTabSz="914400"/>
            <a:r>
              <a:rPr lang="en-US" sz="1100" dirty="0">
                <a:solidFill>
                  <a:schemeClr val="bg1"/>
                </a:solidFill>
                <a:latin typeface="Trebuchet MS" panose="020B0603020202020204"/>
              </a:rPr>
              <a:t>Liquid &amp; Air-cooling solutions, 60% renewable energy, ESG best practices and automation led continuous monitoring</a:t>
            </a:r>
          </a:p>
        </p:txBody>
      </p:sp>
      <p:cxnSp>
        <p:nvCxnSpPr>
          <p:cNvPr id="40" name="Straight Connector 39"/>
          <p:cNvCxnSpPr/>
          <p:nvPr/>
        </p:nvCxnSpPr>
        <p:spPr>
          <a:xfrm>
            <a:off x="4572000" y="2576822"/>
            <a:ext cx="0" cy="1569033"/>
          </a:xfrm>
          <a:prstGeom prst="line">
            <a:avLst/>
          </a:prstGeom>
          <a:ln>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7DF4F-430E-C80A-832D-FECC97791794}"/>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A8787793-DBB0-D63E-240A-0B17DD0ABFF5}"/>
              </a:ext>
            </a:extLst>
          </p:cNvPr>
          <p:cNvSpPr/>
          <p:nvPr/>
        </p:nvSpPr>
        <p:spPr>
          <a:xfrm>
            <a:off x="3149409" y="2859881"/>
            <a:ext cx="2841738" cy="1872456"/>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4ADD96E-8DA8-32E0-2915-63A2318B22B1}"/>
              </a:ext>
            </a:extLst>
          </p:cNvPr>
          <p:cNvSpPr/>
          <p:nvPr/>
        </p:nvSpPr>
        <p:spPr>
          <a:xfrm>
            <a:off x="5984780" y="987425"/>
            <a:ext cx="2841738" cy="1872456"/>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460A572-3CB6-7776-53AB-102D22072925}"/>
              </a:ext>
            </a:extLst>
          </p:cNvPr>
          <p:cNvSpPr/>
          <p:nvPr/>
        </p:nvSpPr>
        <p:spPr>
          <a:xfrm>
            <a:off x="323850" y="987425"/>
            <a:ext cx="2841738" cy="1872456"/>
          </a:xfrm>
          <a:prstGeom prst="rect">
            <a:avLst/>
          </a:prstGeom>
          <a:solidFill>
            <a:srgbClr val="00B0F0">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1678FE-52E1-8055-B01F-71769A99A529}"/>
              </a:ext>
            </a:extLst>
          </p:cNvPr>
          <p:cNvSpPr>
            <a:spLocks noGrp="1"/>
          </p:cNvSpPr>
          <p:nvPr>
            <p:ph type="title"/>
          </p:nvPr>
        </p:nvSpPr>
        <p:spPr>
          <a:xfrm>
            <a:off x="324000" y="211574"/>
            <a:ext cx="8496150" cy="415490"/>
          </a:xfrm>
        </p:spPr>
        <p:txBody>
          <a:bodyPr/>
          <a:lstStyle/>
          <a:p>
            <a:r>
              <a:rPr lang="en-US" dirty="0"/>
              <a:t>Operational Philosophy</a:t>
            </a:r>
          </a:p>
        </p:txBody>
      </p:sp>
      <p:cxnSp>
        <p:nvCxnSpPr>
          <p:cNvPr id="5" name="Straight Connector 4">
            <a:extLst>
              <a:ext uri="{FF2B5EF4-FFF2-40B4-BE49-F238E27FC236}">
                <a16:creationId xmlns:a16="http://schemas.microsoft.com/office/drawing/2014/main" id="{7E701D45-AC69-240D-6695-1BE7F8C76A5C}"/>
              </a:ext>
            </a:extLst>
          </p:cNvPr>
          <p:cNvCxnSpPr/>
          <p:nvPr/>
        </p:nvCxnSpPr>
        <p:spPr>
          <a:xfrm>
            <a:off x="3156050" y="987425"/>
            <a:ext cx="0" cy="3744913"/>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198BE2-5016-D620-CCD4-35F695DF02A1}"/>
              </a:ext>
            </a:extLst>
          </p:cNvPr>
          <p:cNvCxnSpPr/>
          <p:nvPr/>
        </p:nvCxnSpPr>
        <p:spPr>
          <a:xfrm>
            <a:off x="5988100" y="987425"/>
            <a:ext cx="0" cy="3744913"/>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F4E99A-651F-FED2-2D5B-4AE5B3B6FA55}"/>
              </a:ext>
            </a:extLst>
          </p:cNvPr>
          <p:cNvCxnSpPr>
            <a:cxnSpLocks/>
          </p:cNvCxnSpPr>
          <p:nvPr/>
        </p:nvCxnSpPr>
        <p:spPr>
          <a:xfrm>
            <a:off x="324000" y="2859881"/>
            <a:ext cx="8496150" cy="0"/>
          </a:xfrm>
          <a:prstGeom prst="line">
            <a:avLst/>
          </a:prstGeom>
          <a:ln>
            <a:solidFill>
              <a:schemeClr val="accent1">
                <a:lumMod val="75000"/>
              </a:schemeClr>
            </a:solidFill>
            <a:prstDash val="sys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73DF985-EA9B-4EB8-41CF-54B21830A4C4}"/>
              </a:ext>
            </a:extLst>
          </p:cNvPr>
          <p:cNvSpPr txBox="1"/>
          <p:nvPr/>
        </p:nvSpPr>
        <p:spPr>
          <a:xfrm>
            <a:off x="533887" y="1583169"/>
            <a:ext cx="2431367" cy="523220"/>
          </a:xfrm>
          <a:prstGeom prst="rect">
            <a:avLst/>
          </a:prstGeom>
          <a:noFill/>
        </p:spPr>
        <p:txBody>
          <a:bodyPr wrap="square" rtlCol="0">
            <a:spAutoFit/>
          </a:bodyPr>
          <a:lstStyle>
            <a:defPPr>
              <a:defRPr lang="en-US"/>
            </a:defPPr>
            <a:lvl1pPr>
              <a:defRPr sz="1200" b="1">
                <a:solidFill>
                  <a:srgbClr val="BED730"/>
                </a:solidFill>
                <a:latin typeface="Trebuchet MS"/>
              </a:defRPr>
            </a:lvl1pPr>
          </a:lstStyle>
          <a:p>
            <a:pPr algn="ctr"/>
            <a:r>
              <a:rPr lang="en-US" sz="1400" dirty="0">
                <a:solidFill>
                  <a:srgbClr val="BED730"/>
                </a:solidFill>
              </a:rPr>
              <a:t>Zero </a:t>
            </a:r>
          </a:p>
          <a:p>
            <a:pPr algn="ctr"/>
            <a:r>
              <a:rPr lang="en-US" sz="1400" dirty="0">
                <a:solidFill>
                  <a:schemeClr val="bg1"/>
                </a:solidFill>
              </a:rPr>
              <a:t>Availability Incidents</a:t>
            </a:r>
          </a:p>
        </p:txBody>
      </p:sp>
      <p:sp>
        <p:nvSpPr>
          <p:cNvPr id="17" name="TextBox 16">
            <a:extLst>
              <a:ext uri="{FF2B5EF4-FFF2-40B4-BE49-F238E27FC236}">
                <a16:creationId xmlns:a16="http://schemas.microsoft.com/office/drawing/2014/main" id="{967F5F56-100A-FD0F-0A0A-07251D6E9C4F}"/>
              </a:ext>
            </a:extLst>
          </p:cNvPr>
          <p:cNvSpPr txBox="1"/>
          <p:nvPr/>
        </p:nvSpPr>
        <p:spPr>
          <a:xfrm>
            <a:off x="533888" y="2106389"/>
            <a:ext cx="2431379" cy="577081"/>
          </a:xfrm>
          <a:prstGeom prst="rect">
            <a:avLst/>
          </a:prstGeom>
          <a:noFill/>
        </p:spPr>
        <p:txBody>
          <a:bodyPr wrap="square" rtlCol="0">
            <a:spAutoFit/>
          </a:bodyPr>
          <a:lstStyle/>
          <a:p>
            <a:pPr algn="ctr"/>
            <a:r>
              <a:rPr lang="en-US" sz="1050" dirty="0">
                <a:solidFill>
                  <a:schemeClr val="bg1">
                    <a:lumMod val="85000"/>
                  </a:schemeClr>
                </a:solidFill>
              </a:rPr>
              <a:t>Enhance infrastructure with automated failover systems to ensure uninterrupted operations.</a:t>
            </a:r>
            <a:endParaRPr lang="en-IN" sz="1050" dirty="0">
              <a:solidFill>
                <a:schemeClr val="bg1">
                  <a:lumMod val="85000"/>
                </a:schemeClr>
              </a:solidFill>
            </a:endParaRPr>
          </a:p>
        </p:txBody>
      </p:sp>
      <p:sp>
        <p:nvSpPr>
          <p:cNvPr id="18" name="TextBox 17">
            <a:extLst>
              <a:ext uri="{FF2B5EF4-FFF2-40B4-BE49-F238E27FC236}">
                <a16:creationId xmlns:a16="http://schemas.microsoft.com/office/drawing/2014/main" id="{CCFCC569-1C0E-4F8F-4699-FB6A7F820436}"/>
              </a:ext>
            </a:extLst>
          </p:cNvPr>
          <p:cNvSpPr txBox="1"/>
          <p:nvPr/>
        </p:nvSpPr>
        <p:spPr>
          <a:xfrm>
            <a:off x="3356385" y="1583169"/>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dirty="0"/>
              <a:t>Zero </a:t>
            </a:r>
          </a:p>
          <a:p>
            <a:r>
              <a:rPr lang="en-US" dirty="0">
                <a:solidFill>
                  <a:schemeClr val="bg1"/>
                </a:solidFill>
              </a:rPr>
              <a:t>Redundancy Incidents</a:t>
            </a:r>
          </a:p>
        </p:txBody>
      </p:sp>
      <p:sp>
        <p:nvSpPr>
          <p:cNvPr id="19" name="TextBox 18">
            <a:extLst>
              <a:ext uri="{FF2B5EF4-FFF2-40B4-BE49-F238E27FC236}">
                <a16:creationId xmlns:a16="http://schemas.microsoft.com/office/drawing/2014/main" id="{5C7CC07D-76B9-579F-09D6-4A0658AEEE08}"/>
              </a:ext>
            </a:extLst>
          </p:cNvPr>
          <p:cNvSpPr txBox="1"/>
          <p:nvPr/>
        </p:nvSpPr>
        <p:spPr>
          <a:xfrm>
            <a:off x="3402490" y="2106389"/>
            <a:ext cx="2339020" cy="577081"/>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dirty="0"/>
              <a:t>Penalty-proof SLAs by proactively testing and documenting redundancy systems.</a:t>
            </a:r>
          </a:p>
        </p:txBody>
      </p:sp>
      <p:sp>
        <p:nvSpPr>
          <p:cNvPr id="20" name="TextBox 19">
            <a:extLst>
              <a:ext uri="{FF2B5EF4-FFF2-40B4-BE49-F238E27FC236}">
                <a16:creationId xmlns:a16="http://schemas.microsoft.com/office/drawing/2014/main" id="{601D6FA2-5B05-FB95-E8CA-9F4C7490813B}"/>
              </a:ext>
            </a:extLst>
          </p:cNvPr>
          <p:cNvSpPr txBox="1"/>
          <p:nvPr/>
        </p:nvSpPr>
        <p:spPr>
          <a:xfrm>
            <a:off x="6188435" y="1583169"/>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dirty="0"/>
              <a:t>Zero </a:t>
            </a:r>
          </a:p>
          <a:p>
            <a:r>
              <a:rPr lang="en-US" dirty="0">
                <a:solidFill>
                  <a:schemeClr val="bg1"/>
                </a:solidFill>
              </a:rPr>
              <a:t>Security Incidents</a:t>
            </a:r>
          </a:p>
        </p:txBody>
      </p:sp>
      <p:sp>
        <p:nvSpPr>
          <p:cNvPr id="21" name="TextBox 20">
            <a:extLst>
              <a:ext uri="{FF2B5EF4-FFF2-40B4-BE49-F238E27FC236}">
                <a16:creationId xmlns:a16="http://schemas.microsoft.com/office/drawing/2014/main" id="{AD77E52E-8BC7-307A-580F-BEFD94BBCE24}"/>
              </a:ext>
            </a:extLst>
          </p:cNvPr>
          <p:cNvSpPr txBox="1"/>
          <p:nvPr/>
        </p:nvSpPr>
        <p:spPr>
          <a:xfrm>
            <a:off x="6188436" y="2106389"/>
            <a:ext cx="2431379" cy="577081"/>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dirty="0"/>
              <a:t>AI-driven anomaly detection to monitor cyber and physical security in real-time.</a:t>
            </a:r>
          </a:p>
        </p:txBody>
      </p:sp>
      <p:sp>
        <p:nvSpPr>
          <p:cNvPr id="22" name="TextBox 21">
            <a:extLst>
              <a:ext uri="{FF2B5EF4-FFF2-40B4-BE49-F238E27FC236}">
                <a16:creationId xmlns:a16="http://schemas.microsoft.com/office/drawing/2014/main" id="{E7AB4AE9-109C-819A-7535-7B77702D3826}"/>
              </a:ext>
            </a:extLst>
          </p:cNvPr>
          <p:cNvSpPr txBox="1"/>
          <p:nvPr/>
        </p:nvSpPr>
        <p:spPr>
          <a:xfrm>
            <a:off x="533887" y="3379312"/>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dirty="0"/>
              <a:t>Zero </a:t>
            </a:r>
          </a:p>
          <a:p>
            <a:r>
              <a:rPr lang="en-US" dirty="0">
                <a:solidFill>
                  <a:schemeClr val="bg1"/>
                </a:solidFill>
              </a:rPr>
              <a:t>Safety Incidents</a:t>
            </a:r>
          </a:p>
        </p:txBody>
      </p:sp>
      <p:sp>
        <p:nvSpPr>
          <p:cNvPr id="23" name="TextBox 22">
            <a:extLst>
              <a:ext uri="{FF2B5EF4-FFF2-40B4-BE49-F238E27FC236}">
                <a16:creationId xmlns:a16="http://schemas.microsoft.com/office/drawing/2014/main" id="{B6322B95-4A3C-EF8E-9617-6F74CD2D97F3}"/>
              </a:ext>
            </a:extLst>
          </p:cNvPr>
          <p:cNvSpPr txBox="1"/>
          <p:nvPr/>
        </p:nvSpPr>
        <p:spPr>
          <a:xfrm>
            <a:off x="533888" y="3902532"/>
            <a:ext cx="2431379" cy="577081"/>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pPr marL="0" lvl="1" algn="ctr"/>
            <a:r>
              <a:rPr lang="en-IN" sz="1050" dirty="0">
                <a:solidFill>
                  <a:schemeClr val="bg1">
                    <a:lumMod val="85000"/>
                  </a:schemeClr>
                </a:solidFill>
              </a:rPr>
              <a:t>Transparent safety dashboard to track incident-free days and improvements.</a:t>
            </a:r>
          </a:p>
        </p:txBody>
      </p:sp>
      <p:sp>
        <p:nvSpPr>
          <p:cNvPr id="24" name="TextBox 23">
            <a:extLst>
              <a:ext uri="{FF2B5EF4-FFF2-40B4-BE49-F238E27FC236}">
                <a16:creationId xmlns:a16="http://schemas.microsoft.com/office/drawing/2014/main" id="{C63133E0-5660-1344-9ED8-7D451B2974DA}"/>
              </a:ext>
            </a:extLst>
          </p:cNvPr>
          <p:cNvSpPr txBox="1"/>
          <p:nvPr/>
        </p:nvSpPr>
        <p:spPr>
          <a:xfrm>
            <a:off x="3356385" y="3379312"/>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dirty="0"/>
              <a:t>Zero </a:t>
            </a:r>
          </a:p>
          <a:p>
            <a:r>
              <a:rPr lang="en-US" dirty="0">
                <a:solidFill>
                  <a:schemeClr val="bg1"/>
                </a:solidFill>
              </a:rPr>
              <a:t>Defects</a:t>
            </a:r>
          </a:p>
        </p:txBody>
      </p:sp>
      <p:sp>
        <p:nvSpPr>
          <p:cNvPr id="25" name="TextBox 24">
            <a:extLst>
              <a:ext uri="{FF2B5EF4-FFF2-40B4-BE49-F238E27FC236}">
                <a16:creationId xmlns:a16="http://schemas.microsoft.com/office/drawing/2014/main" id="{33E4E09F-6136-41E3-CF01-EC2C535EC5D8}"/>
              </a:ext>
            </a:extLst>
          </p:cNvPr>
          <p:cNvSpPr txBox="1"/>
          <p:nvPr/>
        </p:nvSpPr>
        <p:spPr>
          <a:xfrm>
            <a:off x="3356386" y="3902532"/>
            <a:ext cx="2431379" cy="738664"/>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dirty="0"/>
              <a:t>Real time visibility &amp; measurability across operations, predictive maintenance, cross-functional quality audit team.</a:t>
            </a:r>
          </a:p>
        </p:txBody>
      </p:sp>
      <p:sp>
        <p:nvSpPr>
          <p:cNvPr id="26" name="TextBox 25">
            <a:extLst>
              <a:ext uri="{FF2B5EF4-FFF2-40B4-BE49-F238E27FC236}">
                <a16:creationId xmlns:a16="http://schemas.microsoft.com/office/drawing/2014/main" id="{659E6A81-0537-2B67-29D6-1DBC3BAC5AD8}"/>
              </a:ext>
            </a:extLst>
          </p:cNvPr>
          <p:cNvSpPr txBox="1"/>
          <p:nvPr/>
        </p:nvSpPr>
        <p:spPr>
          <a:xfrm>
            <a:off x="6188435" y="3379312"/>
            <a:ext cx="2431367" cy="523220"/>
          </a:xfrm>
          <a:prstGeom prst="rect">
            <a:avLst/>
          </a:prstGeom>
          <a:noFill/>
        </p:spPr>
        <p:txBody>
          <a:bodyPr wrap="square" rtlCol="0">
            <a:spAutoFit/>
          </a:bodyPr>
          <a:lstStyle>
            <a:defPPr>
              <a:defRPr lang="en-US"/>
            </a:defPPr>
            <a:lvl1pPr algn="ctr">
              <a:defRPr sz="1400" b="1">
                <a:solidFill>
                  <a:srgbClr val="BED730"/>
                </a:solidFill>
                <a:latin typeface="Trebuchet MS"/>
              </a:defRPr>
            </a:lvl1pPr>
          </a:lstStyle>
          <a:p>
            <a:r>
              <a:rPr lang="en-US" dirty="0"/>
              <a:t>Zero </a:t>
            </a:r>
          </a:p>
          <a:p>
            <a:r>
              <a:rPr lang="en-US" dirty="0">
                <a:solidFill>
                  <a:schemeClr val="bg1"/>
                </a:solidFill>
              </a:rPr>
              <a:t>Carbon Footprint</a:t>
            </a:r>
          </a:p>
        </p:txBody>
      </p:sp>
      <p:sp>
        <p:nvSpPr>
          <p:cNvPr id="27" name="TextBox 26">
            <a:extLst>
              <a:ext uri="{FF2B5EF4-FFF2-40B4-BE49-F238E27FC236}">
                <a16:creationId xmlns:a16="http://schemas.microsoft.com/office/drawing/2014/main" id="{3481F729-578D-1D08-20D0-9957BC034283}"/>
              </a:ext>
            </a:extLst>
          </p:cNvPr>
          <p:cNvSpPr txBox="1"/>
          <p:nvPr/>
        </p:nvSpPr>
        <p:spPr>
          <a:xfrm>
            <a:off x="6188436" y="3902532"/>
            <a:ext cx="2431379" cy="738664"/>
          </a:xfrm>
          <a:prstGeom prst="rect">
            <a:avLst/>
          </a:prstGeom>
          <a:noFill/>
        </p:spPr>
        <p:txBody>
          <a:bodyPr wrap="square" rtlCol="0">
            <a:spAutoFit/>
          </a:bodyPr>
          <a:lstStyle>
            <a:defPPr>
              <a:defRPr lang="en-US"/>
            </a:defPPr>
            <a:lvl1pPr algn="ctr">
              <a:defRPr sz="1050">
                <a:solidFill>
                  <a:schemeClr val="bg1">
                    <a:lumMod val="85000"/>
                  </a:schemeClr>
                </a:solidFill>
              </a:defRPr>
            </a:lvl1pPr>
          </a:lstStyle>
          <a:p>
            <a:r>
              <a:rPr lang="en-US" dirty="0"/>
              <a:t>RE 100 (carbon neutral by 2030), Contracted 231 MW green power, ASHRAE, IGBC, carbon abetment policy, low PUE/WUE.</a:t>
            </a:r>
          </a:p>
        </p:txBody>
      </p:sp>
      <p:pic>
        <p:nvPicPr>
          <p:cNvPr id="31" name="Picture 30" descr="A blue circle with a check mark in the center&#10;&#10;Description automatically generated">
            <a:extLst>
              <a:ext uri="{FF2B5EF4-FFF2-40B4-BE49-F238E27FC236}">
                <a16:creationId xmlns:a16="http://schemas.microsoft.com/office/drawing/2014/main" id="{5C816BB9-F549-49EE-F857-56FD38B7E4BA}"/>
              </a:ext>
            </a:extLst>
          </p:cNvPr>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560025" y="1146741"/>
            <a:ext cx="360000" cy="360000"/>
          </a:xfrm>
          <a:prstGeom prst="rect">
            <a:avLst/>
          </a:prstGeom>
        </p:spPr>
      </p:pic>
      <p:pic>
        <p:nvPicPr>
          <p:cNvPr id="32" name="Picture 31">
            <a:extLst>
              <a:ext uri="{FF2B5EF4-FFF2-40B4-BE49-F238E27FC236}">
                <a16:creationId xmlns:a16="http://schemas.microsoft.com/office/drawing/2014/main" id="{0DE9A334-8E01-09C0-934E-0F043DDBC8D1}"/>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rcRect/>
          <a:stretch/>
        </p:blipFill>
        <p:spPr>
          <a:xfrm>
            <a:off x="4402978" y="1146741"/>
            <a:ext cx="360000" cy="360000"/>
          </a:xfrm>
          <a:prstGeom prst="rect">
            <a:avLst/>
          </a:prstGeom>
        </p:spPr>
      </p:pic>
      <p:pic>
        <p:nvPicPr>
          <p:cNvPr id="33" name="Picture 32">
            <a:extLst>
              <a:ext uri="{FF2B5EF4-FFF2-40B4-BE49-F238E27FC236}">
                <a16:creationId xmlns:a16="http://schemas.microsoft.com/office/drawing/2014/main" id="{27A72CEC-2FB1-BE32-0EC0-CBA0EA83F49A}"/>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rcRect/>
          <a:stretch/>
        </p:blipFill>
        <p:spPr>
          <a:xfrm>
            <a:off x="7220993" y="1146741"/>
            <a:ext cx="360000" cy="360000"/>
          </a:xfrm>
          <a:prstGeom prst="rect">
            <a:avLst/>
          </a:prstGeom>
        </p:spPr>
      </p:pic>
      <p:pic>
        <p:nvPicPr>
          <p:cNvPr id="34" name="Picture 33">
            <a:extLst>
              <a:ext uri="{FF2B5EF4-FFF2-40B4-BE49-F238E27FC236}">
                <a16:creationId xmlns:a16="http://schemas.microsoft.com/office/drawing/2014/main" id="{A33AAF25-13BD-6C27-EDC8-21E3554AEA9B}"/>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rcRect/>
          <a:stretch/>
        </p:blipFill>
        <p:spPr>
          <a:xfrm>
            <a:off x="1560025" y="3019132"/>
            <a:ext cx="360000" cy="360000"/>
          </a:xfrm>
          <a:prstGeom prst="rect">
            <a:avLst/>
          </a:prstGeom>
        </p:spPr>
      </p:pic>
      <p:pic>
        <p:nvPicPr>
          <p:cNvPr id="35" name="Picture 34">
            <a:extLst>
              <a:ext uri="{FF2B5EF4-FFF2-40B4-BE49-F238E27FC236}">
                <a16:creationId xmlns:a16="http://schemas.microsoft.com/office/drawing/2014/main" id="{CEDC320F-EBB1-060F-CB63-C067B5E6A7F2}"/>
              </a:ext>
            </a:extLst>
          </p:cNvPr>
          <p:cNvPicPr>
            <a:picLocks noChangeAspect="1"/>
          </p:cNvPicPr>
          <p:nvPr/>
        </p:nvPicPr>
        <p:blipFill>
          <a:blip r:embed="rId6" cstate="print">
            <a:lum bright="70000" contrast="-70000"/>
            <a:extLst>
              <a:ext uri="{28A0092B-C50C-407E-A947-70E740481C1C}">
                <a14:useLocalDpi xmlns:a14="http://schemas.microsoft.com/office/drawing/2010/main" val="0"/>
              </a:ext>
            </a:extLst>
          </a:blip>
          <a:srcRect/>
          <a:stretch/>
        </p:blipFill>
        <p:spPr>
          <a:xfrm>
            <a:off x="4402978" y="3019132"/>
            <a:ext cx="360000" cy="360000"/>
          </a:xfrm>
          <a:prstGeom prst="rect">
            <a:avLst/>
          </a:prstGeom>
        </p:spPr>
      </p:pic>
      <p:pic>
        <p:nvPicPr>
          <p:cNvPr id="36" name="Picture 35">
            <a:extLst>
              <a:ext uri="{FF2B5EF4-FFF2-40B4-BE49-F238E27FC236}">
                <a16:creationId xmlns:a16="http://schemas.microsoft.com/office/drawing/2014/main" id="{CD745969-2D2D-A62F-C219-DDC06594F5ED}"/>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rcRect/>
          <a:stretch/>
        </p:blipFill>
        <p:spPr>
          <a:xfrm>
            <a:off x="7170125" y="2972690"/>
            <a:ext cx="468000" cy="468000"/>
          </a:xfrm>
          <a:prstGeom prst="rect">
            <a:avLst/>
          </a:prstGeom>
        </p:spPr>
      </p:pic>
    </p:spTree>
    <p:extLst>
      <p:ext uri="{BB962C8B-B14F-4D97-AF65-F5344CB8AC3E}">
        <p14:creationId xmlns:p14="http://schemas.microsoft.com/office/powerpoint/2010/main" val="331345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9AFA0-6A1F-B9B3-9684-6AF0A216ADB3}"/>
            </a:ext>
          </a:extLst>
        </p:cNvPr>
        <p:cNvGrpSpPr/>
        <p:nvPr/>
      </p:nvGrpSpPr>
      <p:grpSpPr>
        <a:xfrm>
          <a:off x="0" y="0"/>
          <a:ext cx="0" cy="0"/>
          <a:chOff x="0" y="0"/>
          <a:chExt cx="0" cy="0"/>
        </a:xfrm>
      </p:grpSpPr>
      <p:grpSp>
        <p:nvGrpSpPr>
          <p:cNvPr id="81" name="Group 80">
            <a:extLst>
              <a:ext uri="{FF2B5EF4-FFF2-40B4-BE49-F238E27FC236}">
                <a16:creationId xmlns:a16="http://schemas.microsoft.com/office/drawing/2014/main" id="{B5396FE8-2CBB-C9AB-8062-3A54AD398860}"/>
              </a:ext>
            </a:extLst>
          </p:cNvPr>
          <p:cNvGrpSpPr/>
          <p:nvPr/>
        </p:nvGrpSpPr>
        <p:grpSpPr>
          <a:xfrm>
            <a:off x="4074582" y="831142"/>
            <a:ext cx="2688284" cy="2988000"/>
            <a:chOff x="4074582" y="831142"/>
            <a:chExt cx="2688284" cy="2988000"/>
          </a:xfrm>
        </p:grpSpPr>
        <p:pic>
          <p:nvPicPr>
            <p:cNvPr id="82" name="Picture 81">
              <a:extLst>
                <a:ext uri="{FF2B5EF4-FFF2-40B4-BE49-F238E27FC236}">
                  <a16:creationId xmlns:a16="http://schemas.microsoft.com/office/drawing/2014/main" id="{F81FC2E6-7865-64B9-15C9-8A1AA9DB92CE}"/>
                </a:ext>
              </a:extLst>
            </p:cNvPr>
            <p:cNvPicPr>
              <a:picLocks noChangeAspect="1"/>
            </p:cNvPicPr>
            <p:nvPr/>
          </p:nvPicPr>
          <p:blipFill>
            <a:blip r:embed="rId3">
              <a:duotone>
                <a:schemeClr val="accent3">
                  <a:shade val="45000"/>
                  <a:satMod val="135000"/>
                </a:schemeClr>
                <a:prstClr val="white"/>
              </a:duotone>
            </a:blip>
            <a:stretch>
              <a:fillRect/>
            </a:stretch>
          </p:blipFill>
          <p:spPr>
            <a:xfrm>
              <a:off x="4074582" y="831142"/>
              <a:ext cx="2688284" cy="2988000"/>
            </a:xfrm>
            <a:prstGeom prst="rect">
              <a:avLst/>
            </a:prstGeom>
          </p:spPr>
        </p:pic>
        <p:grpSp>
          <p:nvGrpSpPr>
            <p:cNvPr id="83" name="Group 82">
              <a:extLst>
                <a:ext uri="{FF2B5EF4-FFF2-40B4-BE49-F238E27FC236}">
                  <a16:creationId xmlns:a16="http://schemas.microsoft.com/office/drawing/2014/main" id="{67F9D386-1482-7D29-B546-A929813AD515}"/>
                </a:ext>
              </a:extLst>
            </p:cNvPr>
            <p:cNvGrpSpPr/>
            <p:nvPr/>
          </p:nvGrpSpPr>
          <p:grpSpPr>
            <a:xfrm>
              <a:off x="4330933" y="1395216"/>
              <a:ext cx="1838031" cy="1994700"/>
              <a:chOff x="4548964" y="1633892"/>
              <a:chExt cx="1838031" cy="1994700"/>
            </a:xfrm>
          </p:grpSpPr>
          <p:pic>
            <p:nvPicPr>
              <p:cNvPr id="85" name="Picture 84" descr="A close up of a logo&#10;&#10;Description automatically generated">
                <a:extLst>
                  <a:ext uri="{FF2B5EF4-FFF2-40B4-BE49-F238E27FC236}">
                    <a16:creationId xmlns:a16="http://schemas.microsoft.com/office/drawing/2014/main" id="{525CB0D0-DF96-06C6-659A-C92ED3C86101}"/>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89135" y="1633892"/>
                <a:ext cx="360000" cy="360000"/>
              </a:xfrm>
              <a:prstGeom prst="rect">
                <a:avLst/>
              </a:prstGeom>
            </p:spPr>
          </p:pic>
          <p:pic>
            <p:nvPicPr>
              <p:cNvPr id="86" name="Picture 85" descr="A close up of a logo&#10;&#10;Description automatically generated">
                <a:extLst>
                  <a:ext uri="{FF2B5EF4-FFF2-40B4-BE49-F238E27FC236}">
                    <a16:creationId xmlns:a16="http://schemas.microsoft.com/office/drawing/2014/main" id="{ADBCC2A5-4A80-1434-280B-0722B4D9D2EB}"/>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54292" y="2821496"/>
                <a:ext cx="360000" cy="360000"/>
              </a:xfrm>
              <a:prstGeom prst="rect">
                <a:avLst/>
              </a:prstGeom>
            </p:spPr>
          </p:pic>
          <p:pic>
            <p:nvPicPr>
              <p:cNvPr id="87" name="Picture 86" descr="A close up of a logo&#10;&#10;Description automatically generated">
                <a:extLst>
                  <a:ext uri="{FF2B5EF4-FFF2-40B4-BE49-F238E27FC236}">
                    <a16:creationId xmlns:a16="http://schemas.microsoft.com/office/drawing/2014/main" id="{87881042-0219-C2E9-7FDE-A5338760A75E}"/>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54292" y="3268592"/>
                <a:ext cx="360000" cy="360000"/>
              </a:xfrm>
              <a:prstGeom prst="rect">
                <a:avLst/>
              </a:prstGeom>
            </p:spPr>
          </p:pic>
          <p:pic>
            <p:nvPicPr>
              <p:cNvPr id="89" name="Picture 88" descr="A close up of a logo&#10;&#10;Description automatically generated">
                <a:extLst>
                  <a:ext uri="{FF2B5EF4-FFF2-40B4-BE49-F238E27FC236}">
                    <a16:creationId xmlns:a16="http://schemas.microsoft.com/office/drawing/2014/main" id="{63B111DE-E206-D5EE-14FA-039B2CABC0F8}"/>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978020" y="3243990"/>
                <a:ext cx="360000" cy="360000"/>
              </a:xfrm>
              <a:prstGeom prst="rect">
                <a:avLst/>
              </a:prstGeom>
            </p:spPr>
          </p:pic>
          <p:pic>
            <p:nvPicPr>
              <p:cNvPr id="90" name="Picture 89" descr="A close up of a logo&#10;&#10;Description automatically generated">
                <a:extLst>
                  <a:ext uri="{FF2B5EF4-FFF2-40B4-BE49-F238E27FC236}">
                    <a16:creationId xmlns:a16="http://schemas.microsoft.com/office/drawing/2014/main" id="{9C001B00-BBC0-0932-23D4-B71720A41774}"/>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548964" y="2599841"/>
                <a:ext cx="360000" cy="360000"/>
              </a:xfrm>
              <a:prstGeom prst="rect">
                <a:avLst/>
              </a:prstGeom>
            </p:spPr>
          </p:pic>
          <p:pic>
            <p:nvPicPr>
              <p:cNvPr id="91" name="Picture 90" descr="A close up of a logo&#10;&#10;Description automatically generated">
                <a:extLst>
                  <a:ext uri="{FF2B5EF4-FFF2-40B4-BE49-F238E27FC236}">
                    <a16:creationId xmlns:a16="http://schemas.microsoft.com/office/drawing/2014/main" id="{43E5515F-8523-B6A5-6B8F-D8D79C72481C}"/>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26995" y="2274385"/>
                <a:ext cx="360000" cy="360000"/>
              </a:xfrm>
              <a:prstGeom prst="rect">
                <a:avLst/>
              </a:prstGeom>
            </p:spPr>
          </p:pic>
        </p:grpSp>
      </p:grpSp>
      <p:cxnSp>
        <p:nvCxnSpPr>
          <p:cNvPr id="25" name="Straight Connector 24">
            <a:extLst>
              <a:ext uri="{FF2B5EF4-FFF2-40B4-BE49-F238E27FC236}">
                <a16:creationId xmlns:a16="http://schemas.microsoft.com/office/drawing/2014/main" id="{19871998-E9A0-3FA0-085B-997DA3F66D27}"/>
              </a:ext>
            </a:extLst>
          </p:cNvPr>
          <p:cNvCxnSpPr>
            <a:cxnSpLocks/>
          </p:cNvCxnSpPr>
          <p:nvPr/>
        </p:nvCxnSpPr>
        <p:spPr>
          <a:xfrm rot="16200000">
            <a:off x="6047638"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1A7E2E-8AB6-455C-E361-98FA4D772EB1}"/>
              </a:ext>
            </a:extLst>
          </p:cNvPr>
          <p:cNvCxnSpPr>
            <a:cxnSpLocks/>
          </p:cNvCxnSpPr>
          <p:nvPr/>
        </p:nvCxnSpPr>
        <p:spPr>
          <a:xfrm rot="16200000">
            <a:off x="3626215" y="2515322"/>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9F5C71C-EEBC-5BC1-8B23-89A17D2FE66A}"/>
              </a:ext>
            </a:extLst>
          </p:cNvPr>
          <p:cNvSpPr txBox="1"/>
          <p:nvPr/>
        </p:nvSpPr>
        <p:spPr>
          <a:xfrm>
            <a:off x="7802756" y="655833"/>
            <a:ext cx="900000" cy="439989"/>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Tower B</a:t>
            </a:r>
          </a:p>
          <a:p>
            <a:r>
              <a:rPr lang="en-US"/>
              <a:t>43+ MW</a:t>
            </a:r>
          </a:p>
        </p:txBody>
      </p:sp>
      <p:sp>
        <p:nvSpPr>
          <p:cNvPr id="34" name="TextBox 33">
            <a:extLst>
              <a:ext uri="{FF2B5EF4-FFF2-40B4-BE49-F238E27FC236}">
                <a16:creationId xmlns:a16="http://schemas.microsoft.com/office/drawing/2014/main" id="{22776648-1B14-1DF5-73FF-869B78FA384C}"/>
              </a:ext>
            </a:extLst>
          </p:cNvPr>
          <p:cNvSpPr txBox="1"/>
          <p:nvPr/>
        </p:nvSpPr>
        <p:spPr>
          <a:xfrm>
            <a:off x="4549484" y="4215129"/>
            <a:ext cx="900000"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CHENNAI 01 </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Tidel Park</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3.6 MW</a:t>
            </a:r>
          </a:p>
        </p:txBody>
      </p:sp>
      <p:sp>
        <p:nvSpPr>
          <p:cNvPr id="44" name="TextBox 43">
            <a:extLst>
              <a:ext uri="{FF2B5EF4-FFF2-40B4-BE49-F238E27FC236}">
                <a16:creationId xmlns:a16="http://schemas.microsoft.com/office/drawing/2014/main" id="{A18C8470-D3FE-1E0A-BA5F-3059EB0870AF}"/>
              </a:ext>
            </a:extLst>
          </p:cNvPr>
          <p:cNvSpPr txBox="1"/>
          <p:nvPr/>
        </p:nvSpPr>
        <p:spPr>
          <a:xfrm>
            <a:off x="6633292" y="4232734"/>
            <a:ext cx="900000"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Tower B</a:t>
            </a:r>
          </a:p>
          <a:p>
            <a:r>
              <a:rPr lang="en-US"/>
              <a:t>43+ MW</a:t>
            </a:r>
          </a:p>
        </p:txBody>
      </p:sp>
      <p:sp>
        <p:nvSpPr>
          <p:cNvPr id="55" name="TextBox 54">
            <a:extLst>
              <a:ext uri="{FF2B5EF4-FFF2-40B4-BE49-F238E27FC236}">
                <a16:creationId xmlns:a16="http://schemas.microsoft.com/office/drawing/2014/main" id="{5BA2D291-5072-2484-8451-9EDC53F21FED}"/>
              </a:ext>
            </a:extLst>
          </p:cNvPr>
          <p:cNvSpPr txBox="1"/>
          <p:nvPr/>
        </p:nvSpPr>
        <p:spPr>
          <a:xfrm>
            <a:off x="5921713" y="2901958"/>
            <a:ext cx="835027"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HYDERABAD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Financial Dist.</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14.4 MW</a:t>
            </a:r>
          </a:p>
        </p:txBody>
      </p:sp>
      <p:sp>
        <p:nvSpPr>
          <p:cNvPr id="51" name="TextBox 50">
            <a:extLst>
              <a:ext uri="{FF2B5EF4-FFF2-40B4-BE49-F238E27FC236}">
                <a16:creationId xmlns:a16="http://schemas.microsoft.com/office/drawing/2014/main" id="{2E5ACD9C-7E91-2C08-106F-F056A30B6C9F}"/>
              </a:ext>
            </a:extLst>
          </p:cNvPr>
          <p:cNvSpPr txBox="1"/>
          <p:nvPr/>
        </p:nvSpPr>
        <p:spPr>
          <a:xfrm>
            <a:off x="6958737" y="2097621"/>
            <a:ext cx="921508" cy="39923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KOLKATA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2.2 MW</a:t>
            </a:r>
          </a:p>
        </p:txBody>
      </p:sp>
      <p:sp>
        <p:nvSpPr>
          <p:cNvPr id="60" name="TextBox 59">
            <a:extLst>
              <a:ext uri="{FF2B5EF4-FFF2-40B4-BE49-F238E27FC236}">
                <a16:creationId xmlns:a16="http://schemas.microsoft.com/office/drawing/2014/main" id="{E2695603-C42E-0D78-6CCB-884ABC1996FF}"/>
              </a:ext>
            </a:extLst>
          </p:cNvPr>
          <p:cNvSpPr txBox="1"/>
          <p:nvPr/>
        </p:nvSpPr>
        <p:spPr>
          <a:xfrm>
            <a:off x="5644224" y="4246884"/>
            <a:ext cx="900000" cy="43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A</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43+</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39" name="TextBox 38">
            <a:extLst>
              <a:ext uri="{FF2B5EF4-FFF2-40B4-BE49-F238E27FC236}">
                <a16:creationId xmlns:a16="http://schemas.microsoft.com/office/drawing/2014/main" id="{F30293F8-024C-6609-9F39-FB6DC926486F}"/>
              </a:ext>
            </a:extLst>
          </p:cNvPr>
          <p:cNvSpPr txBox="1"/>
          <p:nvPr/>
        </p:nvSpPr>
        <p:spPr>
          <a:xfrm>
            <a:off x="5132739" y="4760419"/>
            <a:ext cx="3687415" cy="215444"/>
          </a:xfrm>
          <a:prstGeom prst="rect">
            <a:avLst/>
          </a:prstGeom>
          <a:noFill/>
        </p:spPr>
        <p:txBody>
          <a:bodyPr wrap="square" rtlCol="0">
            <a:spAutoFit/>
          </a:bodyPr>
          <a:lstStyle/>
          <a:p>
            <a:pPr marL="0" marR="0" lvl="0" indent="0" algn="r" defTabSz="91422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Trebuchet MS"/>
                <a:ea typeface="+mn-ea"/>
                <a:cs typeface="Arial" panose="020B0604020202020204" pitchFamily="34" charset="0"/>
              </a:rPr>
              <a:t>All Power references are Design IT Power at Full Capacity </a:t>
            </a:r>
          </a:p>
        </p:txBody>
      </p:sp>
      <p:sp>
        <p:nvSpPr>
          <p:cNvPr id="63" name="TextBox 62">
            <a:extLst>
              <a:ext uri="{FF2B5EF4-FFF2-40B4-BE49-F238E27FC236}">
                <a16:creationId xmlns:a16="http://schemas.microsoft.com/office/drawing/2014/main" id="{D71A0559-03AD-1CEE-19A8-C135F214C08D}"/>
              </a:ext>
            </a:extLst>
          </p:cNvPr>
          <p:cNvSpPr txBox="1"/>
          <p:nvPr/>
        </p:nvSpPr>
        <p:spPr>
          <a:xfrm>
            <a:off x="7643865" y="4222498"/>
            <a:ext cx="900000" cy="432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C</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43+ MW</a:t>
            </a:r>
          </a:p>
        </p:txBody>
      </p:sp>
      <p:cxnSp>
        <p:nvCxnSpPr>
          <p:cNvPr id="69" name="Straight Connector 68">
            <a:extLst>
              <a:ext uri="{FF2B5EF4-FFF2-40B4-BE49-F238E27FC236}">
                <a16:creationId xmlns:a16="http://schemas.microsoft.com/office/drawing/2014/main" id="{2ECFF0EC-CC04-A680-E96B-9081866587AA}"/>
              </a:ext>
            </a:extLst>
          </p:cNvPr>
          <p:cNvCxnSpPr>
            <a:cxnSpLocks/>
          </p:cNvCxnSpPr>
          <p:nvPr/>
        </p:nvCxnSpPr>
        <p:spPr>
          <a:xfrm>
            <a:off x="4985489" y="4024851"/>
            <a:ext cx="3112509" cy="0"/>
          </a:xfrm>
          <a:prstGeom prst="line">
            <a:avLst/>
          </a:prstGeom>
          <a:ln w="12700">
            <a:solidFill>
              <a:srgbClr val="ABC125"/>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2F3F938-52E7-A35B-8811-B89241F9EA80}"/>
              </a:ext>
            </a:extLst>
          </p:cNvPr>
          <p:cNvCxnSpPr>
            <a:cxnSpLocks/>
          </p:cNvCxnSpPr>
          <p:nvPr/>
        </p:nvCxnSpPr>
        <p:spPr>
          <a:xfrm rot="5400000" flipV="1">
            <a:off x="3626215" y="2352446"/>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Freeform 18">
            <a:extLst>
              <a:ext uri="{FF2B5EF4-FFF2-40B4-BE49-F238E27FC236}">
                <a16:creationId xmlns:a16="http://schemas.microsoft.com/office/drawing/2014/main" id="{5A53F80E-3FB8-5A13-8C1C-E3F9519F8757}"/>
              </a:ext>
            </a:extLst>
          </p:cNvPr>
          <p:cNvSpPr>
            <a:spLocks/>
          </p:cNvSpPr>
          <p:nvPr/>
        </p:nvSpPr>
        <p:spPr bwMode="auto">
          <a:xfrm>
            <a:off x="5419685" y="3695680"/>
            <a:ext cx="9183" cy="11477"/>
          </a:xfrm>
          <a:custGeom>
            <a:avLst/>
            <a:gdLst/>
            <a:ahLst/>
            <a:cxnLst>
              <a:cxn ang="0">
                <a:pos x="0" y="2"/>
              </a:cxn>
              <a:cxn ang="0">
                <a:pos x="0" y="5"/>
              </a:cxn>
              <a:cxn ang="0">
                <a:pos x="4" y="6"/>
              </a:cxn>
              <a:cxn ang="0">
                <a:pos x="5" y="5"/>
              </a:cxn>
              <a:cxn ang="0">
                <a:pos x="4" y="1"/>
              </a:cxn>
              <a:cxn ang="0">
                <a:pos x="4" y="0"/>
              </a:cxn>
              <a:cxn ang="0">
                <a:pos x="2" y="1"/>
              </a:cxn>
              <a:cxn ang="0">
                <a:pos x="0" y="2"/>
              </a:cxn>
              <a:cxn ang="0">
                <a:pos x="0" y="2"/>
              </a:cxn>
            </a:cxnLst>
            <a:rect l="0" t="0" r="r" b="b"/>
            <a:pathLst>
              <a:path w="5" h="6">
                <a:moveTo>
                  <a:pt x="0" y="2"/>
                </a:moveTo>
                <a:cubicBezTo>
                  <a:pt x="0" y="5"/>
                  <a:pt x="0" y="5"/>
                  <a:pt x="0" y="5"/>
                </a:cubicBezTo>
                <a:cubicBezTo>
                  <a:pt x="4" y="6"/>
                  <a:pt x="4" y="6"/>
                  <a:pt x="4" y="6"/>
                </a:cubicBezTo>
                <a:cubicBezTo>
                  <a:pt x="4" y="5"/>
                  <a:pt x="4" y="5"/>
                  <a:pt x="5" y="5"/>
                </a:cubicBezTo>
                <a:cubicBezTo>
                  <a:pt x="5" y="4"/>
                  <a:pt x="4" y="1"/>
                  <a:pt x="4" y="1"/>
                </a:cubicBezTo>
                <a:cubicBezTo>
                  <a:pt x="4" y="0"/>
                  <a:pt x="4" y="0"/>
                  <a:pt x="4" y="0"/>
                </a:cubicBezTo>
                <a:cubicBezTo>
                  <a:pt x="2" y="1"/>
                  <a:pt x="2" y="1"/>
                  <a:pt x="2" y="1"/>
                </a:cubicBezTo>
                <a:cubicBezTo>
                  <a:pt x="0" y="2"/>
                  <a:pt x="0" y="2"/>
                  <a:pt x="0" y="2"/>
                </a:cubicBezTo>
                <a:cubicBezTo>
                  <a:pt x="0" y="2"/>
                  <a:pt x="0" y="2"/>
                  <a:pt x="0" y="2"/>
                </a:cubicBezTo>
                <a:close/>
              </a:path>
            </a:pathLst>
          </a:custGeom>
          <a:solidFill>
            <a:srgbClr val="ABC125"/>
          </a:solid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ctr" defTabSz="914198" rtl="0" eaLnBrk="1" fontAlgn="auto" latinLnBrk="0" hangingPunct="1">
              <a:lnSpc>
                <a:spcPct val="100000"/>
              </a:lnSpc>
              <a:spcBef>
                <a:spcPts val="0"/>
              </a:spcBef>
              <a:spcAft>
                <a:spcPts val="0"/>
              </a:spcAft>
              <a:buClrTx/>
              <a:buSzTx/>
              <a:buFontTx/>
              <a:buNone/>
              <a:tabLst/>
              <a:defRPr/>
            </a:pPr>
            <a:endParaRPr kumimoji="0" lang="ro-RO" sz="1600" b="0" i="0" u="none" strike="noStrike" kern="1200" cap="none" spc="0" normalizeH="0" baseline="0" noProof="0">
              <a:ln>
                <a:noFill/>
              </a:ln>
              <a:solidFill>
                <a:sysClr val="windowText" lastClr="000000"/>
              </a:solidFill>
              <a:effectLst/>
              <a:uLnTx/>
              <a:uFillTx/>
              <a:latin typeface="Trebuchet MS"/>
              <a:ea typeface="+mn-ea"/>
              <a:cs typeface="Arial" panose="020B0604020202020204" pitchFamily="34" charset="0"/>
            </a:endParaRPr>
          </a:p>
        </p:txBody>
      </p:sp>
      <p:sp>
        <p:nvSpPr>
          <p:cNvPr id="104" name="Freeform 26">
            <a:extLst>
              <a:ext uri="{FF2B5EF4-FFF2-40B4-BE49-F238E27FC236}">
                <a16:creationId xmlns:a16="http://schemas.microsoft.com/office/drawing/2014/main" id="{34F9A626-867E-7E7E-8EDA-68A1D2F3CB91}"/>
              </a:ext>
            </a:extLst>
          </p:cNvPr>
          <p:cNvSpPr>
            <a:spLocks/>
          </p:cNvSpPr>
          <p:nvPr/>
        </p:nvSpPr>
        <p:spPr bwMode="auto">
          <a:xfrm>
            <a:off x="5671435" y="3309430"/>
            <a:ext cx="13010" cy="11477"/>
          </a:xfrm>
          <a:custGeom>
            <a:avLst/>
            <a:gdLst/>
            <a:ahLst/>
            <a:cxnLst>
              <a:cxn ang="0">
                <a:pos x="7" y="6"/>
              </a:cxn>
              <a:cxn ang="0">
                <a:pos x="7" y="3"/>
              </a:cxn>
              <a:cxn ang="0">
                <a:pos x="5" y="0"/>
              </a:cxn>
              <a:cxn ang="0">
                <a:pos x="0" y="5"/>
              </a:cxn>
              <a:cxn ang="0">
                <a:pos x="7" y="6"/>
              </a:cxn>
              <a:cxn ang="0">
                <a:pos x="7" y="6"/>
              </a:cxn>
            </a:cxnLst>
            <a:rect l="0" t="0" r="r" b="b"/>
            <a:pathLst>
              <a:path w="7" h="6">
                <a:moveTo>
                  <a:pt x="7" y="6"/>
                </a:moveTo>
                <a:cubicBezTo>
                  <a:pt x="7" y="5"/>
                  <a:pt x="7" y="4"/>
                  <a:pt x="7" y="3"/>
                </a:cubicBezTo>
                <a:cubicBezTo>
                  <a:pt x="6" y="1"/>
                  <a:pt x="6" y="1"/>
                  <a:pt x="5" y="0"/>
                </a:cubicBezTo>
                <a:cubicBezTo>
                  <a:pt x="0" y="5"/>
                  <a:pt x="0" y="5"/>
                  <a:pt x="0" y="5"/>
                </a:cubicBezTo>
                <a:cubicBezTo>
                  <a:pt x="7" y="6"/>
                  <a:pt x="7" y="6"/>
                  <a:pt x="7" y="6"/>
                </a:cubicBezTo>
                <a:cubicBezTo>
                  <a:pt x="7" y="6"/>
                  <a:pt x="7" y="6"/>
                  <a:pt x="7" y="6"/>
                </a:cubicBezTo>
                <a:close/>
              </a:path>
            </a:pathLst>
          </a:custGeom>
          <a:solidFill>
            <a:srgbClr val="ABC125"/>
          </a:solidFill>
          <a:ln w="3175">
            <a:solidFill>
              <a:schemeClr val="tx1">
                <a:lumMod val="50000"/>
                <a:lumOff val="50000"/>
              </a:schemeClr>
            </a:solidFill>
            <a:headEnd/>
            <a:tailEnd/>
          </a:ln>
          <a:effectLst/>
        </p:spPr>
        <p:style>
          <a:lnRef idx="1">
            <a:schemeClr val="accent3"/>
          </a:lnRef>
          <a:fillRef idx="3">
            <a:schemeClr val="accent3"/>
          </a:fillRef>
          <a:effectRef idx="2">
            <a:schemeClr val="accent3"/>
          </a:effectRef>
          <a:fontRef idx="minor">
            <a:schemeClr val="lt1"/>
          </a:fontRef>
        </p:style>
        <p:txBody>
          <a:bodyPr/>
          <a:lstStyle/>
          <a:p>
            <a:pPr marL="0" marR="0" lvl="0" indent="0" algn="ctr" defTabSz="914198" rtl="0" eaLnBrk="1" fontAlgn="auto" latinLnBrk="0" hangingPunct="1">
              <a:lnSpc>
                <a:spcPct val="100000"/>
              </a:lnSpc>
              <a:spcBef>
                <a:spcPts val="0"/>
              </a:spcBef>
              <a:spcAft>
                <a:spcPts val="0"/>
              </a:spcAft>
              <a:buClrTx/>
              <a:buSzTx/>
              <a:buFontTx/>
              <a:buNone/>
              <a:tabLst/>
              <a:defRPr/>
            </a:pPr>
            <a:endParaRPr kumimoji="0" lang="ro-RO" sz="1600" b="0" i="0" u="none" strike="noStrike" kern="1200" cap="none" spc="0" normalizeH="0" baseline="0" noProof="0">
              <a:ln>
                <a:noFill/>
              </a:ln>
              <a:solidFill>
                <a:sysClr val="windowText" lastClr="000000"/>
              </a:solidFill>
              <a:effectLst/>
              <a:uLnTx/>
              <a:uFillTx/>
              <a:latin typeface="Trebuchet MS"/>
              <a:ea typeface="+mn-ea"/>
              <a:cs typeface="Arial" panose="020B0604020202020204" pitchFamily="34" charset="0"/>
            </a:endParaRPr>
          </a:p>
        </p:txBody>
      </p:sp>
      <p:sp>
        <p:nvSpPr>
          <p:cNvPr id="120" name="Freeform 77">
            <a:extLst>
              <a:ext uri="{FF2B5EF4-FFF2-40B4-BE49-F238E27FC236}">
                <a16:creationId xmlns:a16="http://schemas.microsoft.com/office/drawing/2014/main" id="{8FABD552-1451-B5A7-7330-C6CE12E97437}"/>
              </a:ext>
            </a:extLst>
          </p:cNvPr>
          <p:cNvSpPr/>
          <p:nvPr/>
        </p:nvSpPr>
        <p:spPr>
          <a:xfrm rot="16878557">
            <a:off x="4935233" y="2632326"/>
            <a:ext cx="840633" cy="466714"/>
          </a:xfrm>
          <a:custGeom>
            <a:avLst/>
            <a:gdLst>
              <a:gd name="connsiteX0" fmla="*/ 204230 w 537605"/>
              <a:gd name="connsiteY0" fmla="*/ 0 h 895350"/>
              <a:gd name="connsiteX1" fmla="*/ 13730 w 537605"/>
              <a:gd name="connsiteY1" fmla="*/ 400050 h 895350"/>
              <a:gd name="connsiteX2" fmla="*/ 537605 w 537605"/>
              <a:gd name="connsiteY2" fmla="*/ 895350 h 895350"/>
              <a:gd name="connsiteX3" fmla="*/ 537605 w 537605"/>
              <a:gd name="connsiteY3" fmla="*/ 895350 h 895350"/>
              <a:gd name="connsiteX0" fmla="*/ 153265 w 486640"/>
              <a:gd name="connsiteY0" fmla="*/ 0 h 895350"/>
              <a:gd name="connsiteX1" fmla="*/ 19915 w 486640"/>
              <a:gd name="connsiteY1" fmla="*/ 571500 h 895350"/>
              <a:gd name="connsiteX2" fmla="*/ 486640 w 486640"/>
              <a:gd name="connsiteY2" fmla="*/ 895350 h 895350"/>
              <a:gd name="connsiteX3" fmla="*/ 486640 w 486640"/>
              <a:gd name="connsiteY3" fmla="*/ 895350 h 895350"/>
              <a:gd name="connsiteX0" fmla="*/ 153265 w 743815"/>
              <a:gd name="connsiteY0" fmla="*/ 0 h 1514475"/>
              <a:gd name="connsiteX1" fmla="*/ 19915 w 743815"/>
              <a:gd name="connsiteY1" fmla="*/ 571500 h 1514475"/>
              <a:gd name="connsiteX2" fmla="*/ 486640 w 743815"/>
              <a:gd name="connsiteY2" fmla="*/ 895350 h 1514475"/>
              <a:gd name="connsiteX3" fmla="*/ 743815 w 743815"/>
              <a:gd name="connsiteY3" fmla="*/ 1514475 h 1514475"/>
              <a:gd name="connsiteX0" fmla="*/ 138093 w 728643"/>
              <a:gd name="connsiteY0" fmla="*/ 0 h 1514475"/>
              <a:gd name="connsiteX1" fmla="*/ 4743 w 728643"/>
              <a:gd name="connsiteY1" fmla="*/ 571500 h 1514475"/>
              <a:gd name="connsiteX2" fmla="*/ 242868 w 728643"/>
              <a:gd name="connsiteY2" fmla="*/ 1181100 h 1514475"/>
              <a:gd name="connsiteX3" fmla="*/ 728643 w 728643"/>
              <a:gd name="connsiteY3" fmla="*/ 1514475 h 1514475"/>
              <a:gd name="connsiteX0" fmla="*/ 138093 w 823893"/>
              <a:gd name="connsiteY0" fmla="*/ 0 h 1714500"/>
              <a:gd name="connsiteX1" fmla="*/ 4743 w 823893"/>
              <a:gd name="connsiteY1" fmla="*/ 571500 h 1714500"/>
              <a:gd name="connsiteX2" fmla="*/ 242868 w 823893"/>
              <a:gd name="connsiteY2" fmla="*/ 1181100 h 1714500"/>
              <a:gd name="connsiteX3" fmla="*/ 823893 w 823893"/>
              <a:gd name="connsiteY3" fmla="*/ 1714500 h 1714500"/>
              <a:gd name="connsiteX0" fmla="*/ 138093 w 798493"/>
              <a:gd name="connsiteY0" fmla="*/ 0 h 1651000"/>
              <a:gd name="connsiteX1" fmla="*/ 4743 w 798493"/>
              <a:gd name="connsiteY1" fmla="*/ 571500 h 1651000"/>
              <a:gd name="connsiteX2" fmla="*/ 242868 w 798493"/>
              <a:gd name="connsiteY2" fmla="*/ 1181100 h 1651000"/>
              <a:gd name="connsiteX3" fmla="*/ 798493 w 798493"/>
              <a:gd name="connsiteY3" fmla="*/ 1651000 h 1651000"/>
              <a:gd name="connsiteX0" fmla="*/ 138093 w 538849"/>
              <a:gd name="connsiteY0" fmla="*/ 0 h 2170289"/>
              <a:gd name="connsiteX1" fmla="*/ 4743 w 538849"/>
              <a:gd name="connsiteY1" fmla="*/ 571500 h 2170289"/>
              <a:gd name="connsiteX2" fmla="*/ 242868 w 538849"/>
              <a:gd name="connsiteY2" fmla="*/ 1181100 h 2170289"/>
              <a:gd name="connsiteX3" fmla="*/ 538849 w 538849"/>
              <a:gd name="connsiteY3" fmla="*/ 2170289 h 2170289"/>
              <a:gd name="connsiteX0" fmla="*/ 157999 w 558755"/>
              <a:gd name="connsiteY0" fmla="*/ 0 h 2170289"/>
              <a:gd name="connsiteX1" fmla="*/ 24649 w 558755"/>
              <a:gd name="connsiteY1" fmla="*/ 571500 h 2170289"/>
              <a:gd name="connsiteX2" fmla="*/ 558755 w 558755"/>
              <a:gd name="connsiteY2" fmla="*/ 2170289 h 2170289"/>
              <a:gd name="connsiteX0" fmla="*/ 238880 w 639636"/>
              <a:gd name="connsiteY0" fmla="*/ 0 h 2170289"/>
              <a:gd name="connsiteX1" fmla="*/ 15218 w 639636"/>
              <a:gd name="connsiteY1" fmla="*/ 560211 h 2170289"/>
              <a:gd name="connsiteX2" fmla="*/ 639636 w 639636"/>
              <a:gd name="connsiteY2" fmla="*/ 2170289 h 2170289"/>
              <a:gd name="connsiteX0" fmla="*/ 368631 w 769387"/>
              <a:gd name="connsiteY0" fmla="*/ 0 h 2170289"/>
              <a:gd name="connsiteX1" fmla="*/ 9503 w 769387"/>
              <a:gd name="connsiteY1" fmla="*/ 808566 h 2170289"/>
              <a:gd name="connsiteX2" fmla="*/ 769387 w 769387"/>
              <a:gd name="connsiteY2" fmla="*/ 2170289 h 2170289"/>
              <a:gd name="connsiteX0" fmla="*/ -1 w 400755"/>
              <a:gd name="connsiteY0" fmla="*/ 0 h 2170289"/>
              <a:gd name="connsiteX1" fmla="*/ 400755 w 400755"/>
              <a:gd name="connsiteY1" fmla="*/ 2170289 h 2170289"/>
              <a:gd name="connsiteX0" fmla="*/ 247996 w 648752"/>
              <a:gd name="connsiteY0" fmla="*/ 0 h 2170289"/>
              <a:gd name="connsiteX1" fmla="*/ 648752 w 648752"/>
              <a:gd name="connsiteY1" fmla="*/ 2170289 h 2170289"/>
              <a:gd name="connsiteX0" fmla="*/ 318029 w 718785"/>
              <a:gd name="connsiteY0" fmla="*/ 0 h 2170289"/>
              <a:gd name="connsiteX1" fmla="*/ 718785 w 718785"/>
              <a:gd name="connsiteY1" fmla="*/ 2170289 h 2170289"/>
              <a:gd name="connsiteX0" fmla="*/ 291070 w 806304"/>
              <a:gd name="connsiteY0" fmla="*/ 0 h 2443706"/>
              <a:gd name="connsiteX1" fmla="*/ 806303 w 806304"/>
              <a:gd name="connsiteY1" fmla="*/ 2443706 h 2443706"/>
              <a:gd name="connsiteX0" fmla="*/ 519206 w 1034438"/>
              <a:gd name="connsiteY0" fmla="*/ 0 h 2443706"/>
              <a:gd name="connsiteX1" fmla="*/ 1034439 w 1034438"/>
              <a:gd name="connsiteY1" fmla="*/ 2443706 h 2443706"/>
              <a:gd name="connsiteX0" fmla="*/ 590268 w 1105502"/>
              <a:gd name="connsiteY0" fmla="*/ 0 h 2443706"/>
              <a:gd name="connsiteX1" fmla="*/ 1105501 w 1105502"/>
              <a:gd name="connsiteY1" fmla="*/ 2443706 h 2443706"/>
              <a:gd name="connsiteX0" fmla="*/ 570229 w 1135334"/>
              <a:gd name="connsiteY0" fmla="*/ 0 h 2530292"/>
              <a:gd name="connsiteX1" fmla="*/ 1135334 w 1135334"/>
              <a:gd name="connsiteY1" fmla="*/ 2530292 h 2530292"/>
              <a:gd name="connsiteX0" fmla="*/ 489914 w 1055019"/>
              <a:gd name="connsiteY0" fmla="*/ 0 h 2530292"/>
              <a:gd name="connsiteX1" fmla="*/ 1055019 w 1055019"/>
              <a:gd name="connsiteY1" fmla="*/ 2530292 h 2530292"/>
              <a:gd name="connsiteX0" fmla="*/ 235533 w 800638"/>
              <a:gd name="connsiteY0" fmla="*/ 0 h 2530292"/>
              <a:gd name="connsiteX1" fmla="*/ 800638 w 800638"/>
              <a:gd name="connsiteY1" fmla="*/ 2530292 h 2530292"/>
              <a:gd name="connsiteX0" fmla="*/ 1198 w 566303"/>
              <a:gd name="connsiteY0" fmla="*/ 0 h 2530292"/>
              <a:gd name="connsiteX1" fmla="*/ 566303 w 566303"/>
              <a:gd name="connsiteY1" fmla="*/ 2530292 h 2530292"/>
              <a:gd name="connsiteX0" fmla="*/ 232 w 739067"/>
              <a:gd name="connsiteY0" fmla="*/ 1 h 2607778"/>
              <a:gd name="connsiteX1" fmla="*/ 739067 w 739067"/>
              <a:gd name="connsiteY1" fmla="*/ 2607778 h 2607778"/>
              <a:gd name="connsiteX0" fmla="*/ 170 w 811748"/>
              <a:gd name="connsiteY0" fmla="*/ -2 h 1433476"/>
              <a:gd name="connsiteX1" fmla="*/ 811748 w 811748"/>
              <a:gd name="connsiteY1" fmla="*/ 1433476 h 1433476"/>
              <a:gd name="connsiteX0" fmla="*/ 0 w 811578"/>
              <a:gd name="connsiteY0" fmla="*/ 95352 h 1528830"/>
              <a:gd name="connsiteX1" fmla="*/ 811578 w 811578"/>
              <a:gd name="connsiteY1" fmla="*/ 1528830 h 1528830"/>
              <a:gd name="connsiteX0" fmla="*/ 0 w 811578"/>
              <a:gd name="connsiteY0" fmla="*/ 79861 h 1513339"/>
              <a:gd name="connsiteX1" fmla="*/ 811578 w 811578"/>
              <a:gd name="connsiteY1" fmla="*/ 1513339 h 1513339"/>
              <a:gd name="connsiteX0" fmla="*/ 0 w 811578"/>
              <a:gd name="connsiteY0" fmla="*/ 42845 h 1476323"/>
              <a:gd name="connsiteX1" fmla="*/ 811578 w 811578"/>
              <a:gd name="connsiteY1" fmla="*/ 1476323 h 1476323"/>
            </a:gdLst>
            <a:ahLst/>
            <a:cxnLst>
              <a:cxn ang="0">
                <a:pos x="connsiteX0" y="connsiteY0"/>
              </a:cxn>
              <a:cxn ang="0">
                <a:pos x="connsiteX1" y="connsiteY1"/>
              </a:cxn>
            </a:cxnLst>
            <a:rect l="l" t="t" r="r" b="b"/>
            <a:pathLst>
              <a:path w="811578" h="1476323">
                <a:moveTo>
                  <a:pt x="0" y="42845"/>
                </a:moveTo>
                <a:cubicBezTo>
                  <a:pt x="599229" y="-281205"/>
                  <a:pt x="701109" y="1334678"/>
                  <a:pt x="811578" y="1476323"/>
                </a:cubicBezTo>
              </a:path>
            </a:pathLst>
          </a:custGeom>
          <a:noFill/>
          <a:ln w="19050"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98"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a:ln>
                <a:noFill/>
              </a:ln>
              <a:solidFill>
                <a:sysClr val="windowText" lastClr="000000"/>
              </a:solidFill>
              <a:effectLst/>
              <a:uLnTx/>
              <a:uFillTx/>
              <a:latin typeface="Trebuchet MS"/>
              <a:ea typeface="+mn-ea"/>
              <a:cs typeface="Arial" panose="020B0604020202020204" pitchFamily="34" charset="0"/>
            </a:endParaRPr>
          </a:p>
        </p:txBody>
      </p:sp>
      <p:sp>
        <p:nvSpPr>
          <p:cNvPr id="136" name="TextBox 135">
            <a:extLst>
              <a:ext uri="{FF2B5EF4-FFF2-40B4-BE49-F238E27FC236}">
                <a16:creationId xmlns:a16="http://schemas.microsoft.com/office/drawing/2014/main" id="{57F4C887-0A99-BAB0-85D9-A731745DBC06}"/>
              </a:ext>
            </a:extLst>
          </p:cNvPr>
          <p:cNvSpPr txBox="1"/>
          <p:nvPr/>
        </p:nvSpPr>
        <p:spPr>
          <a:xfrm>
            <a:off x="6828798" y="1138019"/>
            <a:ext cx="900000" cy="314293"/>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A</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 43</a:t>
            </a:r>
            <a:r>
              <a:rPr lang="en-US">
                <a:latin typeface="Trebuchet MS"/>
              </a:rPr>
              <a:t>+</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137" name="TextBox 136">
            <a:extLst>
              <a:ext uri="{FF2B5EF4-FFF2-40B4-BE49-F238E27FC236}">
                <a16:creationId xmlns:a16="http://schemas.microsoft.com/office/drawing/2014/main" id="{CD1DCD66-FB92-0316-887D-56533CBA5EBD}"/>
              </a:ext>
            </a:extLst>
          </p:cNvPr>
          <p:cNvSpPr txBox="1"/>
          <p:nvPr/>
        </p:nvSpPr>
        <p:spPr>
          <a:xfrm>
            <a:off x="7797077" y="1125573"/>
            <a:ext cx="900000" cy="314293"/>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C</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43+</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cxnSp>
        <p:nvCxnSpPr>
          <p:cNvPr id="139" name="Straight Connector 138">
            <a:extLst>
              <a:ext uri="{FF2B5EF4-FFF2-40B4-BE49-F238E27FC236}">
                <a16:creationId xmlns:a16="http://schemas.microsoft.com/office/drawing/2014/main" id="{371CB141-C470-C08F-5820-09E98FDF889C}"/>
              </a:ext>
            </a:extLst>
          </p:cNvPr>
          <p:cNvCxnSpPr>
            <a:cxnSpLocks/>
          </p:cNvCxnSpPr>
          <p:nvPr/>
        </p:nvCxnSpPr>
        <p:spPr>
          <a:xfrm>
            <a:off x="8252756" y="1504459"/>
            <a:ext cx="0" cy="10800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496616B6-A5D3-633C-50C3-914644BCCFAD}"/>
              </a:ext>
            </a:extLst>
          </p:cNvPr>
          <p:cNvSpPr/>
          <p:nvPr/>
        </p:nvSpPr>
        <p:spPr>
          <a:xfrm>
            <a:off x="3338215" y="1759933"/>
            <a:ext cx="720000" cy="432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algn="ctr" defTabSz="914174"/>
            <a:r>
              <a:rPr lang="en-US" sz="700" b="1">
                <a:solidFill>
                  <a:prstClr val="black"/>
                </a:solidFill>
                <a:latin typeface="Trebuchet MS"/>
              </a:rPr>
              <a:t>MUMBAI 01</a:t>
            </a:r>
          </a:p>
          <a:p>
            <a:pPr algn="ctr" defTabSz="914174"/>
            <a:r>
              <a:rPr lang="en-US" sz="700" b="1">
                <a:solidFill>
                  <a:prstClr val="black"/>
                </a:solidFill>
                <a:latin typeface="Trebuchet MS"/>
              </a:rPr>
              <a:t>Vashi</a:t>
            </a:r>
          </a:p>
          <a:p>
            <a:pPr algn="ctr" defTabSz="914174"/>
            <a:r>
              <a:rPr lang="en-US" sz="700" b="1">
                <a:solidFill>
                  <a:prstClr val="black"/>
                </a:solidFill>
                <a:latin typeface="Trebuchet MS"/>
              </a:rPr>
              <a:t>0.9 MW</a:t>
            </a:r>
          </a:p>
        </p:txBody>
      </p:sp>
      <p:sp>
        <p:nvSpPr>
          <p:cNvPr id="140" name="Rounded Rectangle 139">
            <a:extLst>
              <a:ext uri="{FF2B5EF4-FFF2-40B4-BE49-F238E27FC236}">
                <a16:creationId xmlns:a16="http://schemas.microsoft.com/office/drawing/2014/main" id="{F2A4BA95-C655-2EFE-6EA6-70AE4EB15934}"/>
              </a:ext>
            </a:extLst>
          </p:cNvPr>
          <p:cNvSpPr/>
          <p:nvPr/>
        </p:nvSpPr>
        <p:spPr>
          <a:xfrm>
            <a:off x="3338215" y="2693018"/>
            <a:ext cx="720000" cy="432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MUMBAI 02</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Airoli</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5.4 MW</a:t>
            </a:r>
          </a:p>
        </p:txBody>
      </p:sp>
      <p:cxnSp>
        <p:nvCxnSpPr>
          <p:cNvPr id="144" name="Straight Connector 143">
            <a:extLst>
              <a:ext uri="{FF2B5EF4-FFF2-40B4-BE49-F238E27FC236}">
                <a16:creationId xmlns:a16="http://schemas.microsoft.com/office/drawing/2014/main" id="{77DF5A89-BE70-0B94-4E7D-9EB00A4BFC63}"/>
              </a:ext>
            </a:extLst>
          </p:cNvPr>
          <p:cNvCxnSpPr>
            <a:cxnSpLocks/>
          </p:cNvCxnSpPr>
          <p:nvPr/>
        </p:nvCxnSpPr>
        <p:spPr>
          <a:xfrm rot="16200000">
            <a:off x="6966767"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DD5C958-B24C-A902-ED65-918136CE0A1D}"/>
              </a:ext>
            </a:extLst>
          </p:cNvPr>
          <p:cNvCxnSpPr>
            <a:cxnSpLocks/>
          </p:cNvCxnSpPr>
          <p:nvPr/>
        </p:nvCxnSpPr>
        <p:spPr>
          <a:xfrm rot="16200000">
            <a:off x="8025996"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084147F-A252-4785-BFCA-2AF1E6731E4B}"/>
              </a:ext>
            </a:extLst>
          </p:cNvPr>
          <p:cNvCxnSpPr>
            <a:cxnSpLocks/>
          </p:cNvCxnSpPr>
          <p:nvPr/>
        </p:nvCxnSpPr>
        <p:spPr>
          <a:xfrm rot="16200000">
            <a:off x="4913487" y="409920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93BFEF32-78BF-AB68-4F04-0FD61ABF0768}"/>
              </a:ext>
            </a:extLst>
          </p:cNvPr>
          <p:cNvSpPr txBox="1"/>
          <p:nvPr/>
        </p:nvSpPr>
        <p:spPr>
          <a:xfrm>
            <a:off x="5589079" y="686224"/>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26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NOIDA 01</a:t>
            </a:r>
          </a:p>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Noida</a:t>
            </a:r>
          </a:p>
          <a:p>
            <a:pPr marL="0" marR="0" lvl="0" indent="0" algn="ctr" defTabSz="91419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 10.8MW</a:t>
            </a:r>
          </a:p>
        </p:txBody>
      </p:sp>
      <p:sp>
        <p:nvSpPr>
          <p:cNvPr id="6" name="Rectangle 5">
            <a:extLst>
              <a:ext uri="{FF2B5EF4-FFF2-40B4-BE49-F238E27FC236}">
                <a16:creationId xmlns:a16="http://schemas.microsoft.com/office/drawing/2014/main" id="{205FCA90-ECD2-9BBF-BB36-864ABE8A1483}"/>
              </a:ext>
            </a:extLst>
          </p:cNvPr>
          <p:cNvSpPr/>
          <p:nvPr/>
        </p:nvSpPr>
        <p:spPr>
          <a:xfrm>
            <a:off x="107576" y="850344"/>
            <a:ext cx="3137921" cy="2407192"/>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7" name="TextBox 6">
            <a:extLst>
              <a:ext uri="{FF2B5EF4-FFF2-40B4-BE49-F238E27FC236}">
                <a16:creationId xmlns:a16="http://schemas.microsoft.com/office/drawing/2014/main" id="{CE22B8A6-3AB2-00CC-626D-57074503DCBB}"/>
              </a:ext>
            </a:extLst>
          </p:cNvPr>
          <p:cNvSpPr txBox="1"/>
          <p:nvPr/>
        </p:nvSpPr>
        <p:spPr>
          <a:xfrm>
            <a:off x="450953" y="2992219"/>
            <a:ext cx="2423973" cy="246221"/>
          </a:xfrm>
          <a:prstGeom prst="rect">
            <a:avLst/>
          </a:prstGeom>
          <a:noFill/>
        </p:spPr>
        <p:txBody>
          <a:bodyPr wrap="square" rtlCol="0">
            <a:spAutoFit/>
          </a:body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MUMBAI 03 CAMPUS (RABALE)</a:t>
            </a:r>
          </a:p>
        </p:txBody>
      </p:sp>
      <p:sp>
        <p:nvSpPr>
          <p:cNvPr id="149" name="Rectangle 148">
            <a:extLst>
              <a:ext uri="{FF2B5EF4-FFF2-40B4-BE49-F238E27FC236}">
                <a16:creationId xmlns:a16="http://schemas.microsoft.com/office/drawing/2014/main" id="{E2F21855-19AF-998C-C571-AEF88EF0332D}"/>
              </a:ext>
            </a:extLst>
          </p:cNvPr>
          <p:cNvSpPr/>
          <p:nvPr/>
        </p:nvSpPr>
        <p:spPr>
          <a:xfrm>
            <a:off x="6550785" y="623085"/>
            <a:ext cx="2280612" cy="889432"/>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0" name="TextBox 149">
            <a:extLst>
              <a:ext uri="{FF2B5EF4-FFF2-40B4-BE49-F238E27FC236}">
                <a16:creationId xmlns:a16="http://schemas.microsoft.com/office/drawing/2014/main" id="{5CF20F82-9D9D-4BD5-841B-955AF9988334}"/>
              </a:ext>
            </a:extLst>
          </p:cNvPr>
          <p:cNvSpPr txBox="1"/>
          <p:nvPr/>
        </p:nvSpPr>
        <p:spPr>
          <a:xfrm>
            <a:off x="6598148" y="663572"/>
            <a:ext cx="1045717" cy="415498"/>
          </a:xfrm>
          <a:prstGeom prst="rect">
            <a:avLst/>
          </a:prstGeom>
          <a:noFill/>
        </p:spPr>
        <p:txBody>
          <a:bodyPr wrap="square" rtlCol="0">
            <a:spAutoFit/>
          </a:bodyPr>
          <a:lstStyle/>
          <a:p>
            <a:pPr marL="0" marR="0" lvl="0" indent="0" algn="l" defTabSz="91417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a:ea typeface="+mn-ea"/>
                <a:cs typeface="+mn-cs"/>
              </a:rPr>
              <a:t>NOIDA 02 CAMPUS </a:t>
            </a:r>
          </a:p>
        </p:txBody>
      </p:sp>
      <p:sp>
        <p:nvSpPr>
          <p:cNvPr id="151" name="Rectangle 150">
            <a:extLst>
              <a:ext uri="{FF2B5EF4-FFF2-40B4-BE49-F238E27FC236}">
                <a16:creationId xmlns:a16="http://schemas.microsoft.com/office/drawing/2014/main" id="{4AE4C5C7-E1A1-39E1-9685-F50DFF9A4AA6}"/>
              </a:ext>
            </a:extLst>
          </p:cNvPr>
          <p:cNvSpPr/>
          <p:nvPr/>
        </p:nvSpPr>
        <p:spPr>
          <a:xfrm>
            <a:off x="5552210" y="3787258"/>
            <a:ext cx="3106452" cy="942320"/>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52" name="TextBox 151">
            <a:extLst>
              <a:ext uri="{FF2B5EF4-FFF2-40B4-BE49-F238E27FC236}">
                <a16:creationId xmlns:a16="http://schemas.microsoft.com/office/drawing/2014/main" id="{7CFC87AC-7174-E8BC-44D8-80BABD48E369}"/>
              </a:ext>
            </a:extLst>
          </p:cNvPr>
          <p:cNvSpPr txBox="1"/>
          <p:nvPr/>
        </p:nvSpPr>
        <p:spPr>
          <a:xfrm>
            <a:off x="5615179" y="3787258"/>
            <a:ext cx="2928683" cy="253916"/>
          </a:xfrm>
          <a:prstGeom prst="rect">
            <a:avLst/>
          </a:prstGeom>
          <a:noFill/>
        </p:spPr>
        <p:txBody>
          <a:bodyPr wrap="square" rtlCol="0">
            <a:spAutoFit/>
          </a:body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a:ea typeface="+mn-ea"/>
                <a:cs typeface="+mn-cs"/>
              </a:rPr>
              <a:t>CHENNAI 02 CAMPUS (SIRUSERI)</a:t>
            </a:r>
          </a:p>
        </p:txBody>
      </p:sp>
      <p:sp>
        <p:nvSpPr>
          <p:cNvPr id="153" name="TextBox 152">
            <a:extLst>
              <a:ext uri="{FF2B5EF4-FFF2-40B4-BE49-F238E27FC236}">
                <a16:creationId xmlns:a16="http://schemas.microsoft.com/office/drawing/2014/main" id="{327C646E-75D8-8055-13A7-8ABBFD3C9D8A}"/>
              </a:ext>
            </a:extLst>
          </p:cNvPr>
          <p:cNvSpPr txBox="1"/>
          <p:nvPr/>
        </p:nvSpPr>
        <p:spPr>
          <a:xfrm>
            <a:off x="1172414" y="3852294"/>
            <a:ext cx="687782" cy="360000"/>
          </a:xfrm>
          <a:prstGeom prst="roundRect">
            <a:avLst>
              <a:gd name="adj" fmla="val 9442"/>
            </a:avLst>
          </a:prstGeom>
          <a:solidFill>
            <a:schemeClr val="accent6"/>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20+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Q2 2025</a:t>
            </a:r>
          </a:p>
        </p:txBody>
      </p:sp>
      <p:cxnSp>
        <p:nvCxnSpPr>
          <p:cNvPr id="130" name="Straight Connector 129">
            <a:extLst>
              <a:ext uri="{FF2B5EF4-FFF2-40B4-BE49-F238E27FC236}">
                <a16:creationId xmlns:a16="http://schemas.microsoft.com/office/drawing/2014/main" id="{D5972D47-A5BB-A111-DD2B-ACBA44330AFC}"/>
              </a:ext>
            </a:extLst>
          </p:cNvPr>
          <p:cNvCxnSpPr>
            <a:cxnSpLocks/>
          </p:cNvCxnSpPr>
          <p:nvPr/>
        </p:nvCxnSpPr>
        <p:spPr>
          <a:xfrm flipH="1" flipV="1">
            <a:off x="3698215" y="2443323"/>
            <a:ext cx="841189" cy="103919"/>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36602911-1C9F-95E2-F5DB-65B92CFC54AB}"/>
              </a:ext>
            </a:extLst>
          </p:cNvPr>
          <p:cNvSpPr/>
          <p:nvPr/>
        </p:nvSpPr>
        <p:spPr>
          <a:xfrm>
            <a:off x="6836647" y="2717012"/>
            <a:ext cx="2092433" cy="799226"/>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2" name="TextBox 131">
            <a:extLst>
              <a:ext uri="{FF2B5EF4-FFF2-40B4-BE49-F238E27FC236}">
                <a16:creationId xmlns:a16="http://schemas.microsoft.com/office/drawing/2014/main" id="{E3B1C6BF-D8D7-166C-B1BA-4D47E58B9303}"/>
              </a:ext>
            </a:extLst>
          </p:cNvPr>
          <p:cNvSpPr txBox="1"/>
          <p:nvPr/>
        </p:nvSpPr>
        <p:spPr>
          <a:xfrm>
            <a:off x="6865885" y="2712708"/>
            <a:ext cx="2063191" cy="400110"/>
          </a:xfrm>
          <a:prstGeom prst="rect">
            <a:avLst/>
          </a:prstGeom>
          <a:noFill/>
        </p:spPr>
        <p:txBody>
          <a:bodyPr wrap="square" rtlCol="0">
            <a:spAutoFit/>
          </a:bodyPr>
          <a:lstStyle/>
          <a:p>
            <a:pPr marL="0" marR="0" lvl="0" indent="0" algn="l" defTabSz="91417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HYDERABAD 02 CAMPUS</a:t>
            </a:r>
          </a:p>
          <a:p>
            <a:pPr marL="0" marR="0" lvl="0" indent="0" algn="l" defTabSz="914174"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Trebuchet MS"/>
                <a:ea typeface="+mn-ea"/>
                <a:cs typeface="+mn-cs"/>
              </a:rPr>
              <a:t>(FAB CITY) </a:t>
            </a:r>
          </a:p>
        </p:txBody>
      </p:sp>
      <p:sp>
        <p:nvSpPr>
          <p:cNvPr id="203" name="TextBox 202">
            <a:extLst>
              <a:ext uri="{FF2B5EF4-FFF2-40B4-BE49-F238E27FC236}">
                <a16:creationId xmlns:a16="http://schemas.microsoft.com/office/drawing/2014/main" id="{236B9F9F-473B-3820-00D4-1A40FD0ECA91}"/>
              </a:ext>
            </a:extLst>
          </p:cNvPr>
          <p:cNvSpPr txBox="1"/>
          <p:nvPr/>
        </p:nvSpPr>
        <p:spPr>
          <a:xfrm>
            <a:off x="1111948" y="3436796"/>
            <a:ext cx="1742759" cy="415498"/>
          </a:xfrm>
          <a:prstGeom prst="rect">
            <a:avLst/>
          </a:prstGeom>
          <a:noFill/>
        </p:spPr>
        <p:txBody>
          <a:bodyPr wrap="square" rtlCol="0">
            <a:spAutoFit/>
          </a:body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Trebuchet MS"/>
                <a:ea typeface="+mn-ea"/>
                <a:cs typeface="+mn-cs"/>
              </a:rPr>
              <a:t>BANGALORE 02 CAMPUS (AEROSPACE PARK)</a:t>
            </a:r>
          </a:p>
        </p:txBody>
      </p:sp>
      <p:sp>
        <p:nvSpPr>
          <p:cNvPr id="117" name="TextBox 116">
            <a:extLst>
              <a:ext uri="{FF2B5EF4-FFF2-40B4-BE49-F238E27FC236}">
                <a16:creationId xmlns:a16="http://schemas.microsoft.com/office/drawing/2014/main" id="{056AEC79-B22C-F3FC-D5FE-EEF760C8C505}"/>
              </a:ext>
            </a:extLst>
          </p:cNvPr>
          <p:cNvSpPr txBox="1"/>
          <p:nvPr/>
        </p:nvSpPr>
        <p:spPr>
          <a:xfrm>
            <a:off x="6958967" y="3094457"/>
            <a:ext cx="864020" cy="341317"/>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5 Blocks</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Current Plan: 26-52 MW each</a:t>
            </a:r>
          </a:p>
        </p:txBody>
      </p:sp>
      <p:sp>
        <p:nvSpPr>
          <p:cNvPr id="207" name="TextBox 206">
            <a:extLst>
              <a:ext uri="{FF2B5EF4-FFF2-40B4-BE49-F238E27FC236}">
                <a16:creationId xmlns:a16="http://schemas.microsoft.com/office/drawing/2014/main" id="{455810CC-6462-DD4E-83A7-0E1B74F0DE10}"/>
              </a:ext>
            </a:extLst>
          </p:cNvPr>
          <p:cNvSpPr txBox="1"/>
          <p:nvPr/>
        </p:nvSpPr>
        <p:spPr>
          <a:xfrm>
            <a:off x="7861450" y="3094456"/>
            <a:ext cx="950967" cy="331121"/>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AI Optimized Plan</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Up to ~500MW</a:t>
            </a: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193" name="Title 2">
            <a:extLst>
              <a:ext uri="{FF2B5EF4-FFF2-40B4-BE49-F238E27FC236}">
                <a16:creationId xmlns:a16="http://schemas.microsoft.com/office/drawing/2014/main" id="{3E79054F-9C84-8C74-3566-1B21C781E8EF}"/>
              </a:ext>
            </a:extLst>
          </p:cNvPr>
          <p:cNvSpPr>
            <a:spLocks noGrp="1"/>
          </p:cNvSpPr>
          <p:nvPr>
            <p:ph type="title"/>
          </p:nvPr>
        </p:nvSpPr>
        <p:spPr>
          <a:xfrm>
            <a:off x="324000" y="219270"/>
            <a:ext cx="8496150" cy="400099"/>
          </a:xfrm>
        </p:spPr>
        <p:txBody>
          <a:bodyPr/>
          <a:lstStyle/>
          <a:p>
            <a:r>
              <a:rPr lang="en-US" dirty="0"/>
              <a:t>Our DATA CENTER FOOTPRINT- 6 Major metros </a:t>
            </a:r>
            <a:endParaRPr lang="en-IN" dirty="0"/>
          </a:p>
        </p:txBody>
      </p:sp>
      <p:cxnSp>
        <p:nvCxnSpPr>
          <p:cNvPr id="36" name="Straight Connector 35">
            <a:extLst>
              <a:ext uri="{FF2B5EF4-FFF2-40B4-BE49-F238E27FC236}">
                <a16:creationId xmlns:a16="http://schemas.microsoft.com/office/drawing/2014/main" id="{EFF74834-8CEA-D908-10D5-E1EF2C70372E}"/>
              </a:ext>
            </a:extLst>
          </p:cNvPr>
          <p:cNvCxnSpPr>
            <a:cxnSpLocks/>
            <a:stCxn id="102" idx="3"/>
          </p:cNvCxnSpPr>
          <p:nvPr/>
        </p:nvCxnSpPr>
        <p:spPr>
          <a:xfrm flipV="1">
            <a:off x="3966522" y="3225682"/>
            <a:ext cx="925936" cy="48963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C44D58C-BBED-D5C5-E547-B781F3DD1F6C}"/>
              </a:ext>
            </a:extLst>
          </p:cNvPr>
          <p:cNvCxnSpPr>
            <a:cxnSpLocks/>
            <a:stCxn id="51" idx="1"/>
          </p:cNvCxnSpPr>
          <p:nvPr/>
        </p:nvCxnSpPr>
        <p:spPr>
          <a:xfrm flipH="1" flipV="1">
            <a:off x="6037229" y="2248084"/>
            <a:ext cx="921508" cy="49152"/>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951EB3A-FFDB-2885-7B2D-8DC773FCEE95}"/>
              </a:ext>
            </a:extLst>
          </p:cNvPr>
          <p:cNvCxnSpPr>
            <a:cxnSpLocks/>
          </p:cNvCxnSpPr>
          <p:nvPr/>
        </p:nvCxnSpPr>
        <p:spPr>
          <a:xfrm>
            <a:off x="3270469" y="2415953"/>
            <a:ext cx="434096" cy="20986"/>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4EB2F71-F14D-69FE-BFB4-B5DB1D8DBC00}"/>
              </a:ext>
            </a:extLst>
          </p:cNvPr>
          <p:cNvCxnSpPr>
            <a:cxnSpLocks/>
          </p:cNvCxnSpPr>
          <p:nvPr/>
        </p:nvCxnSpPr>
        <p:spPr>
          <a:xfrm flipV="1">
            <a:off x="6324259" y="1046224"/>
            <a:ext cx="0" cy="562570"/>
          </a:xfrm>
          <a:prstGeom prst="line">
            <a:avLst/>
          </a:prstGeom>
          <a:ln w="12700">
            <a:solidFill>
              <a:srgbClr val="ABC125"/>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238FC87-729A-6ED3-8A69-3F13DF524D81}"/>
              </a:ext>
            </a:extLst>
          </p:cNvPr>
          <p:cNvCxnSpPr>
            <a:cxnSpLocks/>
          </p:cNvCxnSpPr>
          <p:nvPr/>
        </p:nvCxnSpPr>
        <p:spPr>
          <a:xfrm flipV="1">
            <a:off x="5021870" y="1616495"/>
            <a:ext cx="3230887" cy="11565"/>
          </a:xfrm>
          <a:prstGeom prst="line">
            <a:avLst/>
          </a:prstGeom>
          <a:ln w="12700">
            <a:solidFill>
              <a:srgbClr val="C0D72F"/>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4966534-5553-7A64-C0F2-A9E7272B285B}"/>
              </a:ext>
            </a:extLst>
          </p:cNvPr>
          <p:cNvCxnSpPr>
            <a:cxnSpLocks/>
          </p:cNvCxnSpPr>
          <p:nvPr/>
        </p:nvCxnSpPr>
        <p:spPr>
          <a:xfrm>
            <a:off x="7198676" y="1504459"/>
            <a:ext cx="0" cy="10800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728D33C-4C3A-DA5A-5B09-AC5265CA901D}"/>
              </a:ext>
            </a:extLst>
          </p:cNvPr>
          <p:cNvCxnSpPr>
            <a:cxnSpLocks/>
            <a:stCxn id="152" idx="0"/>
          </p:cNvCxnSpPr>
          <p:nvPr/>
        </p:nvCxnSpPr>
        <p:spPr>
          <a:xfrm flipH="1" flipV="1">
            <a:off x="5145183" y="3216796"/>
            <a:ext cx="1934338" cy="570462"/>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03B832F-C2A3-DE57-71C9-D6AAA53795FF}"/>
              </a:ext>
            </a:extLst>
          </p:cNvPr>
          <p:cNvCxnSpPr>
            <a:cxnSpLocks/>
            <a:stCxn id="55" idx="1"/>
          </p:cNvCxnSpPr>
          <p:nvPr/>
        </p:nvCxnSpPr>
        <p:spPr>
          <a:xfrm flipH="1" flipV="1">
            <a:off x="5275923" y="2825297"/>
            <a:ext cx="645790" cy="256661"/>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07E9D00-AFC5-A6AF-F32A-05719E498040}"/>
              </a:ext>
            </a:extLst>
          </p:cNvPr>
          <p:cNvCxnSpPr>
            <a:cxnSpLocks/>
          </p:cNvCxnSpPr>
          <p:nvPr/>
        </p:nvCxnSpPr>
        <p:spPr>
          <a:xfrm>
            <a:off x="2962765" y="3722605"/>
            <a:ext cx="148409" cy="2774"/>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8933E976-7D89-2103-F0DC-0CE9E947C5FF}"/>
              </a:ext>
            </a:extLst>
          </p:cNvPr>
          <p:cNvSpPr txBox="1"/>
          <p:nvPr/>
        </p:nvSpPr>
        <p:spPr>
          <a:xfrm>
            <a:off x="3111195" y="3499320"/>
            <a:ext cx="855328" cy="432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BANGALORE 01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Electronic City</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7.6 MW</a:t>
            </a:r>
          </a:p>
        </p:txBody>
      </p:sp>
      <p:sp>
        <p:nvSpPr>
          <p:cNvPr id="103" name="Rectangle 102">
            <a:extLst>
              <a:ext uri="{FF2B5EF4-FFF2-40B4-BE49-F238E27FC236}">
                <a16:creationId xmlns:a16="http://schemas.microsoft.com/office/drawing/2014/main" id="{32DFC55D-1593-0686-33B8-E3569693FCB1}"/>
              </a:ext>
            </a:extLst>
          </p:cNvPr>
          <p:cNvSpPr/>
          <p:nvPr/>
        </p:nvSpPr>
        <p:spPr>
          <a:xfrm>
            <a:off x="1031634" y="3435959"/>
            <a:ext cx="1910088" cy="865629"/>
          </a:xfrm>
          <a:prstGeom prst="rect">
            <a:avLst/>
          </a:prstGeom>
          <a:noFill/>
          <a:ln w="12700">
            <a:solidFill>
              <a:schemeClr val="accent3">
                <a:lumMod val="75000"/>
              </a:schemeClr>
            </a:solidFill>
            <a:prstDash val="sysDot"/>
            <a:extLst>
              <a:ext uri="{C807C97D-BFC1-408E-A445-0C87EB9F89A2}">
                <ask:lineSketchStyleProps xmlns:ask="http://schemas.microsoft.com/office/drawing/2018/sketchyshapes" sd="1219033472">
                  <a:custGeom>
                    <a:avLst/>
                    <a:gdLst>
                      <a:gd name="connsiteX0" fmla="*/ 0 w 3114248"/>
                      <a:gd name="connsiteY0" fmla="*/ 383776 h 2302609"/>
                      <a:gd name="connsiteX1" fmla="*/ 383776 w 3114248"/>
                      <a:gd name="connsiteY1" fmla="*/ 0 h 2302609"/>
                      <a:gd name="connsiteX2" fmla="*/ 1017384 w 3114248"/>
                      <a:gd name="connsiteY2" fmla="*/ 0 h 2302609"/>
                      <a:gd name="connsiteX3" fmla="*/ 1580591 w 3114248"/>
                      <a:gd name="connsiteY3" fmla="*/ 0 h 2302609"/>
                      <a:gd name="connsiteX4" fmla="*/ 2120331 w 3114248"/>
                      <a:gd name="connsiteY4" fmla="*/ 0 h 2302609"/>
                      <a:gd name="connsiteX5" fmla="*/ 2730472 w 3114248"/>
                      <a:gd name="connsiteY5" fmla="*/ 0 h 2302609"/>
                      <a:gd name="connsiteX6" fmla="*/ 3114248 w 3114248"/>
                      <a:gd name="connsiteY6" fmla="*/ 383776 h 2302609"/>
                      <a:gd name="connsiteX7" fmla="*/ 3114248 w 3114248"/>
                      <a:gd name="connsiteY7" fmla="*/ 895462 h 2302609"/>
                      <a:gd name="connsiteX8" fmla="*/ 3114248 w 3114248"/>
                      <a:gd name="connsiteY8" fmla="*/ 1437848 h 2302609"/>
                      <a:gd name="connsiteX9" fmla="*/ 3114248 w 3114248"/>
                      <a:gd name="connsiteY9" fmla="*/ 1918833 h 2302609"/>
                      <a:gd name="connsiteX10" fmla="*/ 2730472 w 3114248"/>
                      <a:gd name="connsiteY10" fmla="*/ 2302609 h 2302609"/>
                      <a:gd name="connsiteX11" fmla="*/ 2120331 w 3114248"/>
                      <a:gd name="connsiteY11" fmla="*/ 2302609 h 2302609"/>
                      <a:gd name="connsiteX12" fmla="*/ 1486723 w 3114248"/>
                      <a:gd name="connsiteY12" fmla="*/ 2302609 h 2302609"/>
                      <a:gd name="connsiteX13" fmla="*/ 383776 w 3114248"/>
                      <a:gd name="connsiteY13" fmla="*/ 2302609 h 2302609"/>
                      <a:gd name="connsiteX14" fmla="*/ 0 w 3114248"/>
                      <a:gd name="connsiteY14" fmla="*/ 1918833 h 2302609"/>
                      <a:gd name="connsiteX15" fmla="*/ 0 w 3114248"/>
                      <a:gd name="connsiteY15" fmla="*/ 1391797 h 2302609"/>
                      <a:gd name="connsiteX16" fmla="*/ 0 w 3114248"/>
                      <a:gd name="connsiteY16" fmla="*/ 880111 h 2302609"/>
                      <a:gd name="connsiteX17" fmla="*/ 0 w 3114248"/>
                      <a:gd name="connsiteY17" fmla="*/ 383776 h 2302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14248" h="2302609" extrusionOk="0">
                        <a:moveTo>
                          <a:pt x="0" y="383776"/>
                        </a:moveTo>
                        <a:cubicBezTo>
                          <a:pt x="-11782" y="164555"/>
                          <a:pt x="118190" y="20129"/>
                          <a:pt x="383776" y="0"/>
                        </a:cubicBezTo>
                        <a:cubicBezTo>
                          <a:pt x="680474" y="-48040"/>
                          <a:pt x="770610" y="27209"/>
                          <a:pt x="1017384" y="0"/>
                        </a:cubicBezTo>
                        <a:cubicBezTo>
                          <a:pt x="1264158" y="-27209"/>
                          <a:pt x="1452803" y="23102"/>
                          <a:pt x="1580591" y="0"/>
                        </a:cubicBezTo>
                        <a:cubicBezTo>
                          <a:pt x="1708379" y="-23102"/>
                          <a:pt x="1853356" y="47641"/>
                          <a:pt x="2120331" y="0"/>
                        </a:cubicBezTo>
                        <a:cubicBezTo>
                          <a:pt x="2387306" y="-47641"/>
                          <a:pt x="2541497" y="50656"/>
                          <a:pt x="2730472" y="0"/>
                        </a:cubicBezTo>
                        <a:cubicBezTo>
                          <a:pt x="2964745" y="-45933"/>
                          <a:pt x="3075667" y="165914"/>
                          <a:pt x="3114248" y="383776"/>
                        </a:cubicBezTo>
                        <a:cubicBezTo>
                          <a:pt x="3131173" y="530947"/>
                          <a:pt x="3101768" y="769204"/>
                          <a:pt x="3114248" y="895462"/>
                        </a:cubicBezTo>
                        <a:cubicBezTo>
                          <a:pt x="3126728" y="1021720"/>
                          <a:pt x="3080839" y="1300577"/>
                          <a:pt x="3114248" y="1437848"/>
                        </a:cubicBezTo>
                        <a:cubicBezTo>
                          <a:pt x="3147657" y="1575119"/>
                          <a:pt x="3077405" y="1762147"/>
                          <a:pt x="3114248" y="1918833"/>
                        </a:cubicBezTo>
                        <a:cubicBezTo>
                          <a:pt x="3081832" y="2128933"/>
                          <a:pt x="2946257" y="2292104"/>
                          <a:pt x="2730472" y="2302609"/>
                        </a:cubicBezTo>
                        <a:cubicBezTo>
                          <a:pt x="2479409" y="2317908"/>
                          <a:pt x="2292976" y="2257427"/>
                          <a:pt x="2120331" y="2302609"/>
                        </a:cubicBezTo>
                        <a:cubicBezTo>
                          <a:pt x="1947686" y="2347791"/>
                          <a:pt x="1757835" y="2283029"/>
                          <a:pt x="1486723" y="2302609"/>
                        </a:cubicBezTo>
                        <a:cubicBezTo>
                          <a:pt x="1215611" y="2322189"/>
                          <a:pt x="628957" y="2227431"/>
                          <a:pt x="383776" y="2302609"/>
                        </a:cubicBezTo>
                        <a:cubicBezTo>
                          <a:pt x="152746" y="2305742"/>
                          <a:pt x="-7307" y="2125746"/>
                          <a:pt x="0" y="1918833"/>
                        </a:cubicBezTo>
                        <a:cubicBezTo>
                          <a:pt x="-40056" y="1684704"/>
                          <a:pt x="24159" y="1505021"/>
                          <a:pt x="0" y="1391797"/>
                        </a:cubicBezTo>
                        <a:cubicBezTo>
                          <a:pt x="-24159" y="1278573"/>
                          <a:pt x="43723" y="1045835"/>
                          <a:pt x="0" y="880111"/>
                        </a:cubicBezTo>
                        <a:cubicBezTo>
                          <a:pt x="-43723" y="714387"/>
                          <a:pt x="17243" y="625202"/>
                          <a:pt x="0" y="38377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3" name="TextBox 12">
            <a:extLst>
              <a:ext uri="{FF2B5EF4-FFF2-40B4-BE49-F238E27FC236}">
                <a16:creationId xmlns:a16="http://schemas.microsoft.com/office/drawing/2014/main" id="{D4BE9B54-DD5B-AD4F-F191-C770B4F42825}"/>
              </a:ext>
            </a:extLst>
          </p:cNvPr>
          <p:cNvSpPr txBox="1"/>
          <p:nvPr/>
        </p:nvSpPr>
        <p:spPr>
          <a:xfrm>
            <a:off x="5132736" y="4822188"/>
            <a:ext cx="3687415" cy="215444"/>
          </a:xfrm>
          <a:prstGeom prst="rect">
            <a:avLst/>
          </a:prstGeom>
          <a:noFill/>
        </p:spPr>
        <p:txBody>
          <a:bodyPr wrap="square" rtlCol="0">
            <a:spAutoFit/>
          </a:bodyPr>
          <a:lstStyle/>
          <a:p>
            <a:pPr marL="0" marR="0" lvl="0" indent="0" algn="r" defTabSz="91428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50000"/>
                    <a:lumOff val="50000"/>
                  </a:schemeClr>
                </a:solidFill>
                <a:effectLst/>
                <a:uLnTx/>
                <a:uFillTx/>
                <a:latin typeface="Trebuchet MS"/>
                <a:ea typeface="+mn-ea"/>
                <a:cs typeface="Arial" panose="020B0604020202020204" pitchFamily="34" charset="0"/>
              </a:rPr>
              <a:t>All Power references are Design IT Power at </a:t>
            </a:r>
            <a:r>
              <a:rPr lang="en-US" sz="800">
                <a:solidFill>
                  <a:schemeClr val="tx1">
                    <a:lumMod val="50000"/>
                    <a:lumOff val="50000"/>
                  </a:schemeClr>
                </a:solidFill>
                <a:latin typeface="Trebuchet MS"/>
                <a:cs typeface="Arial" panose="020B0604020202020204" pitchFamily="34" charset="0"/>
              </a:rPr>
              <a:t>maximum </a:t>
            </a:r>
            <a:r>
              <a:rPr kumimoji="0" lang="en-US" sz="800" b="0" i="0" u="none" strike="noStrike" kern="1200" cap="none" spc="0" normalizeH="0" baseline="0" noProof="0">
                <a:ln>
                  <a:noFill/>
                </a:ln>
                <a:solidFill>
                  <a:schemeClr val="tx1">
                    <a:lumMod val="50000"/>
                    <a:lumOff val="50000"/>
                  </a:schemeClr>
                </a:solidFill>
                <a:effectLst/>
                <a:uLnTx/>
                <a:uFillTx/>
                <a:latin typeface="Trebuchet MS"/>
                <a:ea typeface="+mn-ea"/>
                <a:cs typeface="Arial" panose="020B0604020202020204" pitchFamily="34" charset="0"/>
              </a:rPr>
              <a:t>Capacity </a:t>
            </a:r>
          </a:p>
        </p:txBody>
      </p:sp>
      <p:sp>
        <p:nvSpPr>
          <p:cNvPr id="38" name="TextBox 37">
            <a:extLst>
              <a:ext uri="{FF2B5EF4-FFF2-40B4-BE49-F238E27FC236}">
                <a16:creationId xmlns:a16="http://schemas.microsoft.com/office/drawing/2014/main" id="{50BF10FB-16B9-966D-CC17-F166D2E01AB5}"/>
              </a:ext>
            </a:extLst>
          </p:cNvPr>
          <p:cNvSpPr txBox="1"/>
          <p:nvPr/>
        </p:nvSpPr>
        <p:spPr>
          <a:xfrm>
            <a:off x="327268" y="4610734"/>
            <a:ext cx="108000" cy="108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48" name="TextBox 47">
            <a:extLst>
              <a:ext uri="{FF2B5EF4-FFF2-40B4-BE49-F238E27FC236}">
                <a16:creationId xmlns:a16="http://schemas.microsoft.com/office/drawing/2014/main" id="{AF856E84-3603-8732-FF42-BD6F52A9AC73}"/>
              </a:ext>
            </a:extLst>
          </p:cNvPr>
          <p:cNvSpPr txBox="1"/>
          <p:nvPr/>
        </p:nvSpPr>
        <p:spPr>
          <a:xfrm>
            <a:off x="1209224" y="4610734"/>
            <a:ext cx="108000" cy="108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62" name="TextBox 61">
            <a:extLst>
              <a:ext uri="{FF2B5EF4-FFF2-40B4-BE49-F238E27FC236}">
                <a16:creationId xmlns:a16="http://schemas.microsoft.com/office/drawing/2014/main" id="{A5C2A65D-54ED-E393-E7B6-7FAD34558D7B}"/>
              </a:ext>
            </a:extLst>
          </p:cNvPr>
          <p:cNvSpPr txBox="1"/>
          <p:nvPr/>
        </p:nvSpPr>
        <p:spPr>
          <a:xfrm>
            <a:off x="2316732" y="4610734"/>
            <a:ext cx="108000" cy="108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a:ln>
                <a:noFill/>
              </a:ln>
              <a:solidFill>
                <a:prstClr val="black"/>
              </a:solidFill>
              <a:effectLst/>
              <a:uLnTx/>
              <a:uFillTx/>
              <a:latin typeface="Trebuchet MS"/>
              <a:ea typeface="+mn-ea"/>
              <a:cs typeface="+mn-cs"/>
            </a:endParaRPr>
          </a:p>
        </p:txBody>
      </p:sp>
      <p:sp>
        <p:nvSpPr>
          <p:cNvPr id="24" name="TextBox 23">
            <a:extLst>
              <a:ext uri="{FF2B5EF4-FFF2-40B4-BE49-F238E27FC236}">
                <a16:creationId xmlns:a16="http://schemas.microsoft.com/office/drawing/2014/main" id="{A8D1D146-9203-59F3-E36C-8B48782A5006}"/>
              </a:ext>
            </a:extLst>
          </p:cNvPr>
          <p:cNvSpPr txBox="1"/>
          <p:nvPr/>
        </p:nvSpPr>
        <p:spPr>
          <a:xfrm>
            <a:off x="435268" y="4557012"/>
            <a:ext cx="740389" cy="215444"/>
          </a:xfrm>
          <a:prstGeom prst="rect">
            <a:avLst/>
          </a:prstGeom>
          <a:noFill/>
        </p:spPr>
        <p:txBody>
          <a:bodyPr wrap="square" rtlCol="0">
            <a:spAutoFit/>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Operational</a:t>
            </a:r>
            <a:endParaRPr kumimoji="0" lang="en-IN" sz="800" b="0" i="0" u="none" strike="noStrike" kern="1200" cap="none" spc="0" normalizeH="0" baseline="0" noProof="0">
              <a:ln>
                <a:noFill/>
              </a:ln>
              <a:solidFill>
                <a:prstClr val="white">
                  <a:lumMod val="85000"/>
                </a:prstClr>
              </a:solidFill>
              <a:effectLst/>
              <a:uLnTx/>
              <a:uFillTx/>
              <a:latin typeface="Trebuchet MS"/>
              <a:ea typeface="+mn-ea"/>
              <a:cs typeface="+mn-cs"/>
            </a:endParaRPr>
          </a:p>
        </p:txBody>
      </p:sp>
      <p:sp>
        <p:nvSpPr>
          <p:cNvPr id="26" name="TextBox 25">
            <a:extLst>
              <a:ext uri="{FF2B5EF4-FFF2-40B4-BE49-F238E27FC236}">
                <a16:creationId xmlns:a16="http://schemas.microsoft.com/office/drawing/2014/main" id="{180ABCD9-401F-A48D-4BFE-F792CE23D16E}"/>
              </a:ext>
            </a:extLst>
          </p:cNvPr>
          <p:cNvSpPr txBox="1"/>
          <p:nvPr/>
        </p:nvSpPr>
        <p:spPr>
          <a:xfrm>
            <a:off x="1317224" y="4557012"/>
            <a:ext cx="965941" cy="215444"/>
          </a:xfrm>
          <a:prstGeom prst="rect">
            <a:avLst/>
          </a:prstGeom>
          <a:noFill/>
        </p:spPr>
        <p:txBody>
          <a:bodyPr wrap="square" rtlCol="0">
            <a:spAutoFit/>
          </a:bodyPr>
          <a:lstStyle/>
          <a:p>
            <a:pPr marL="0" marR="0" lvl="0" indent="0" algn="l" defTabSz="9141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In Development</a:t>
            </a:r>
          </a:p>
        </p:txBody>
      </p:sp>
      <p:sp>
        <p:nvSpPr>
          <p:cNvPr id="28" name="TextBox 27">
            <a:extLst>
              <a:ext uri="{FF2B5EF4-FFF2-40B4-BE49-F238E27FC236}">
                <a16:creationId xmlns:a16="http://schemas.microsoft.com/office/drawing/2014/main" id="{F07C5637-2273-1E51-D3BF-B4E22969D87A}"/>
              </a:ext>
            </a:extLst>
          </p:cNvPr>
          <p:cNvSpPr txBox="1"/>
          <p:nvPr/>
        </p:nvSpPr>
        <p:spPr>
          <a:xfrm>
            <a:off x="2424732" y="4557012"/>
            <a:ext cx="741239" cy="215444"/>
          </a:xfrm>
          <a:prstGeom prst="rect">
            <a:avLst/>
          </a:prstGeom>
          <a:noFill/>
        </p:spPr>
        <p:txBody>
          <a:bodyPr wrap="square" rtlCol="0">
            <a:spAutoFit/>
          </a:bodyPr>
          <a:lstStyle/>
          <a:p>
            <a:pPr marL="0" marR="0" lvl="0" indent="0" algn="l" defTabSz="9141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85000"/>
                  </a:prstClr>
                </a:solidFill>
                <a:effectLst/>
                <a:uLnTx/>
                <a:uFillTx/>
                <a:latin typeface="Trebuchet MS"/>
                <a:ea typeface="+mn-ea"/>
                <a:cs typeface="+mn-cs"/>
              </a:rPr>
              <a:t>Planning</a:t>
            </a:r>
          </a:p>
        </p:txBody>
      </p:sp>
      <p:sp>
        <p:nvSpPr>
          <p:cNvPr id="46" name="TextBox 45">
            <a:extLst>
              <a:ext uri="{FF2B5EF4-FFF2-40B4-BE49-F238E27FC236}">
                <a16:creationId xmlns:a16="http://schemas.microsoft.com/office/drawing/2014/main" id="{D014D773-06C4-B8BA-2687-F59ACCC2B235}"/>
              </a:ext>
            </a:extLst>
          </p:cNvPr>
          <p:cNvSpPr txBox="1"/>
          <p:nvPr/>
        </p:nvSpPr>
        <p:spPr>
          <a:xfrm>
            <a:off x="1230498" y="953206"/>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2</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9.6 MW</a:t>
            </a:r>
          </a:p>
        </p:txBody>
      </p:sp>
      <p:sp>
        <p:nvSpPr>
          <p:cNvPr id="47" name="TextBox 46">
            <a:extLst>
              <a:ext uri="{FF2B5EF4-FFF2-40B4-BE49-F238E27FC236}">
                <a16:creationId xmlns:a16="http://schemas.microsoft.com/office/drawing/2014/main" id="{08D5DF48-AB39-08AD-77D8-F057FFAA5AC5}"/>
              </a:ext>
            </a:extLst>
          </p:cNvPr>
          <p:cNvSpPr txBox="1"/>
          <p:nvPr/>
        </p:nvSpPr>
        <p:spPr>
          <a:xfrm>
            <a:off x="231472" y="953206"/>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11.5 MW</a:t>
            </a:r>
          </a:p>
        </p:txBody>
      </p:sp>
      <p:cxnSp>
        <p:nvCxnSpPr>
          <p:cNvPr id="72" name="Straight Connector 71">
            <a:extLst>
              <a:ext uri="{FF2B5EF4-FFF2-40B4-BE49-F238E27FC236}">
                <a16:creationId xmlns:a16="http://schemas.microsoft.com/office/drawing/2014/main" id="{E4685C13-762E-36D7-45AA-29EA3B41CD63}"/>
              </a:ext>
            </a:extLst>
          </p:cNvPr>
          <p:cNvCxnSpPr>
            <a:cxnSpLocks/>
          </p:cNvCxnSpPr>
          <p:nvPr/>
        </p:nvCxnSpPr>
        <p:spPr>
          <a:xfrm rot="5400000" flipV="1">
            <a:off x="643445" y="19712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586A473-2461-3635-3E3A-EF47E43EA928}"/>
              </a:ext>
            </a:extLst>
          </p:cNvPr>
          <p:cNvCxnSpPr>
            <a:cxnSpLocks/>
          </p:cNvCxnSpPr>
          <p:nvPr/>
        </p:nvCxnSpPr>
        <p:spPr>
          <a:xfrm rot="5400000" flipV="1">
            <a:off x="1296357" y="19712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141" name="Rounded Rectangle 140">
            <a:extLst>
              <a:ext uri="{FF2B5EF4-FFF2-40B4-BE49-F238E27FC236}">
                <a16:creationId xmlns:a16="http://schemas.microsoft.com/office/drawing/2014/main" id="{1E4DA414-F752-F613-B079-C15E8DB40414}"/>
              </a:ext>
            </a:extLst>
          </p:cNvPr>
          <p:cNvSpPr/>
          <p:nvPr/>
        </p:nvSpPr>
        <p:spPr>
          <a:xfrm>
            <a:off x="2231018" y="953206"/>
            <a:ext cx="904417" cy="360000"/>
          </a:xfrm>
          <a:prstGeom prst="roundRect">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3</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BTS</a:t>
            </a:r>
          </a:p>
        </p:txBody>
      </p:sp>
      <p:cxnSp>
        <p:nvCxnSpPr>
          <p:cNvPr id="143" name="Straight Connector 142">
            <a:extLst>
              <a:ext uri="{FF2B5EF4-FFF2-40B4-BE49-F238E27FC236}">
                <a16:creationId xmlns:a16="http://schemas.microsoft.com/office/drawing/2014/main" id="{DFFA994C-3A8A-8452-3F37-51D754344516}"/>
              </a:ext>
            </a:extLst>
          </p:cNvPr>
          <p:cNvCxnSpPr>
            <a:cxnSpLocks/>
          </p:cNvCxnSpPr>
          <p:nvPr/>
        </p:nvCxnSpPr>
        <p:spPr>
          <a:xfrm rot="5400000" flipV="1">
            <a:off x="2691253" y="141976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B1327BA-CCA9-0DBD-E4D7-7814723FAE1F}"/>
              </a:ext>
            </a:extLst>
          </p:cNvPr>
          <p:cNvSpPr txBox="1"/>
          <p:nvPr/>
        </p:nvSpPr>
        <p:spPr>
          <a:xfrm>
            <a:off x="1238895" y="1506123"/>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5</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43+</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5" name="TextBox 4">
            <a:extLst>
              <a:ext uri="{FF2B5EF4-FFF2-40B4-BE49-F238E27FC236}">
                <a16:creationId xmlns:a16="http://schemas.microsoft.com/office/drawing/2014/main" id="{77044232-EF2E-5FD6-5F88-B4E70C68CD50}"/>
              </a:ext>
            </a:extLst>
          </p:cNvPr>
          <p:cNvSpPr txBox="1"/>
          <p:nvPr/>
        </p:nvSpPr>
        <p:spPr>
          <a:xfrm>
            <a:off x="239869" y="1506123"/>
            <a:ext cx="900000" cy="360000"/>
          </a:xfrm>
          <a:prstGeom prst="roundRect">
            <a:avLst>
              <a:gd name="adj" fmla="val 9442"/>
            </a:avLst>
          </a:prstGeom>
          <a:solidFill>
            <a:srgbClr val="BED730"/>
          </a:solidFill>
          <a:ln w="6350">
            <a:solidFill>
              <a:schemeClr val="bg1"/>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4</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8.1 MW</a:t>
            </a:r>
          </a:p>
        </p:txBody>
      </p:sp>
      <p:sp>
        <p:nvSpPr>
          <p:cNvPr id="8" name="Rounded Rectangle 140">
            <a:extLst>
              <a:ext uri="{FF2B5EF4-FFF2-40B4-BE49-F238E27FC236}">
                <a16:creationId xmlns:a16="http://schemas.microsoft.com/office/drawing/2014/main" id="{6E23F79A-C0C3-344F-5D37-F6ACE1992467}"/>
              </a:ext>
            </a:extLst>
          </p:cNvPr>
          <p:cNvSpPr/>
          <p:nvPr/>
        </p:nvSpPr>
        <p:spPr>
          <a:xfrm>
            <a:off x="2239480" y="1506123"/>
            <a:ext cx="904417"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6</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sz="700" b="1">
                <a:solidFill>
                  <a:prstClr val="black"/>
                </a:solidFill>
                <a:latin typeface="Trebuchet MS"/>
              </a:rPr>
              <a:t>40+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Q2 2025</a:t>
            </a:r>
          </a:p>
        </p:txBody>
      </p:sp>
      <p:sp>
        <p:nvSpPr>
          <p:cNvPr id="9" name="TextBox 8">
            <a:extLst>
              <a:ext uri="{FF2B5EF4-FFF2-40B4-BE49-F238E27FC236}">
                <a16:creationId xmlns:a16="http://schemas.microsoft.com/office/drawing/2014/main" id="{B7B4958F-BFC6-4584-FA65-7EBA08AE45D5}"/>
              </a:ext>
            </a:extLst>
          </p:cNvPr>
          <p:cNvSpPr txBox="1"/>
          <p:nvPr/>
        </p:nvSpPr>
        <p:spPr>
          <a:xfrm>
            <a:off x="986760" y="2044676"/>
            <a:ext cx="648000" cy="360000"/>
          </a:xfrm>
          <a:prstGeom prst="roundRect">
            <a:avLst>
              <a:gd name="adj" fmla="val 9442"/>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8</a:t>
            </a:r>
          </a:p>
          <a:p>
            <a:pPr marL="0" marR="0" lvl="0" indent="0" algn="ctr" defTabSz="914220" rtl="0" eaLnBrk="1" fontAlgn="auto" latinLnBrk="0" hangingPunct="1">
              <a:lnSpc>
                <a:spcPct val="100000"/>
              </a:lnSpc>
              <a:spcBef>
                <a:spcPts val="0"/>
              </a:spcBef>
              <a:spcAft>
                <a:spcPts val="0"/>
              </a:spcAft>
              <a:buClrTx/>
              <a:buSzTx/>
              <a:buFontTx/>
              <a:buNone/>
              <a:tabLst/>
              <a:defRPr/>
            </a:pPr>
            <a:r>
              <a:rPr lang="en-US" sz="700">
                <a:solidFill>
                  <a:prstClr val="black"/>
                </a:solidFill>
                <a:latin typeface="Trebuchet MS"/>
              </a:rPr>
              <a:t>40+</a:t>
            </a:r>
            <a:r>
              <a:rPr kumimoji="0" lang="en-US" sz="700" b="0" i="0" u="none" strike="noStrike" kern="1200" cap="none" spc="0" normalizeH="0" baseline="0" noProof="0">
                <a:ln>
                  <a:noFill/>
                </a:ln>
                <a:solidFill>
                  <a:prstClr val="black"/>
                </a:solidFill>
                <a:effectLst/>
                <a:uLnTx/>
                <a:uFillTx/>
                <a:latin typeface="Trebuchet MS"/>
                <a:ea typeface="+mn-ea"/>
                <a:cs typeface="+mn-cs"/>
              </a:rPr>
              <a:t> MW</a:t>
            </a:r>
          </a:p>
        </p:txBody>
      </p:sp>
      <p:sp>
        <p:nvSpPr>
          <p:cNvPr id="10" name="TextBox 9">
            <a:extLst>
              <a:ext uri="{FF2B5EF4-FFF2-40B4-BE49-F238E27FC236}">
                <a16:creationId xmlns:a16="http://schemas.microsoft.com/office/drawing/2014/main" id="{57BA3BD5-280B-7FCC-A4EF-15C472162BD5}"/>
              </a:ext>
            </a:extLst>
          </p:cNvPr>
          <p:cNvSpPr txBox="1"/>
          <p:nvPr/>
        </p:nvSpPr>
        <p:spPr>
          <a:xfrm>
            <a:off x="233794" y="2044676"/>
            <a:ext cx="648000" cy="360000"/>
          </a:xfrm>
          <a:prstGeom prst="roundRect">
            <a:avLst>
              <a:gd name="adj" fmla="val 9442"/>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a:defRPr sz="1000">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7</a:t>
            </a:r>
          </a:p>
          <a:p>
            <a:pPr marL="0" marR="0" lvl="0" indent="0" algn="ctr" defTabSz="914220" rtl="0" eaLnBrk="1" fontAlgn="auto" latinLnBrk="0" hangingPunct="1">
              <a:lnSpc>
                <a:spcPct val="100000"/>
              </a:lnSpc>
              <a:spcBef>
                <a:spcPts val="0"/>
              </a:spcBef>
              <a:spcAft>
                <a:spcPts val="0"/>
              </a:spcAft>
              <a:buClrTx/>
              <a:buSzTx/>
              <a:buFontTx/>
              <a:buNone/>
              <a:tabLst/>
              <a:defRPr/>
            </a:pPr>
            <a:r>
              <a:rPr lang="en-US" sz="700">
                <a:solidFill>
                  <a:prstClr val="black"/>
                </a:solidFill>
                <a:latin typeface="Trebuchet MS"/>
              </a:rPr>
              <a:t>40+</a:t>
            </a:r>
            <a:r>
              <a:rPr kumimoji="0" lang="en-US" sz="700" b="0"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22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black"/>
                </a:solidFill>
                <a:effectLst/>
                <a:uLnTx/>
                <a:uFillTx/>
                <a:latin typeface="Trebuchet MS"/>
                <a:ea typeface="+mn-ea"/>
                <a:cs typeface="+mn-cs"/>
              </a:rPr>
              <a:t>Q3 2025</a:t>
            </a:r>
          </a:p>
        </p:txBody>
      </p:sp>
      <p:sp>
        <p:nvSpPr>
          <p:cNvPr id="11" name="Rounded Rectangle 140">
            <a:extLst>
              <a:ext uri="{FF2B5EF4-FFF2-40B4-BE49-F238E27FC236}">
                <a16:creationId xmlns:a16="http://schemas.microsoft.com/office/drawing/2014/main" id="{8017E380-FC44-C686-84B9-908B8DA8B482}"/>
              </a:ext>
            </a:extLst>
          </p:cNvPr>
          <p:cNvSpPr/>
          <p:nvPr/>
        </p:nvSpPr>
        <p:spPr>
          <a:xfrm>
            <a:off x="1739726" y="2044676"/>
            <a:ext cx="648000" cy="360000"/>
          </a:xfrm>
          <a:prstGeom prst="roundRect">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9</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40+ MW</a:t>
            </a:r>
          </a:p>
        </p:txBody>
      </p:sp>
      <p:cxnSp>
        <p:nvCxnSpPr>
          <p:cNvPr id="18" name="Straight Connector 17">
            <a:extLst>
              <a:ext uri="{FF2B5EF4-FFF2-40B4-BE49-F238E27FC236}">
                <a16:creationId xmlns:a16="http://schemas.microsoft.com/office/drawing/2014/main" id="{41671E30-C689-08B5-75D5-43A2820E17CF}"/>
              </a:ext>
            </a:extLst>
          </p:cNvPr>
          <p:cNvCxnSpPr>
            <a:cxnSpLocks/>
          </p:cNvCxnSpPr>
          <p:nvPr/>
        </p:nvCxnSpPr>
        <p:spPr>
          <a:xfrm rot="5400000" flipV="1">
            <a:off x="637946" y="141976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439343-6962-4B5E-5E46-6152873413B1}"/>
              </a:ext>
            </a:extLst>
          </p:cNvPr>
          <p:cNvCxnSpPr>
            <a:cxnSpLocks/>
          </p:cNvCxnSpPr>
          <p:nvPr/>
        </p:nvCxnSpPr>
        <p:spPr>
          <a:xfrm rot="5400000" flipV="1">
            <a:off x="1646058" y="141976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782542-0DD6-3E3E-4129-3C44DA486BDC}"/>
              </a:ext>
            </a:extLst>
          </p:cNvPr>
          <p:cNvCxnSpPr>
            <a:cxnSpLocks/>
          </p:cNvCxnSpPr>
          <p:nvPr/>
        </p:nvCxnSpPr>
        <p:spPr>
          <a:xfrm rot="5400000" flipV="1">
            <a:off x="2691729" y="1970009"/>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ounded Rectangle 140">
            <a:extLst>
              <a:ext uri="{FF2B5EF4-FFF2-40B4-BE49-F238E27FC236}">
                <a16:creationId xmlns:a16="http://schemas.microsoft.com/office/drawing/2014/main" id="{969950A6-F183-587A-CB58-940360BC3F2E}"/>
              </a:ext>
            </a:extLst>
          </p:cNvPr>
          <p:cNvSpPr/>
          <p:nvPr/>
        </p:nvSpPr>
        <p:spPr>
          <a:xfrm>
            <a:off x="2492692" y="2044676"/>
            <a:ext cx="648000" cy="360000"/>
          </a:xfrm>
          <a:prstGeom prst="roundRect">
            <a:avLst/>
          </a:prstGeom>
          <a:solidFill>
            <a:schemeClr val="accent2">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10</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40+ MW</a:t>
            </a:r>
          </a:p>
        </p:txBody>
      </p:sp>
      <p:cxnSp>
        <p:nvCxnSpPr>
          <p:cNvPr id="12" name="Straight Connector 11">
            <a:extLst>
              <a:ext uri="{FF2B5EF4-FFF2-40B4-BE49-F238E27FC236}">
                <a16:creationId xmlns:a16="http://schemas.microsoft.com/office/drawing/2014/main" id="{ADF6B414-886C-EC14-EDA5-22E48B183354}"/>
              </a:ext>
            </a:extLst>
          </p:cNvPr>
          <p:cNvCxnSpPr>
            <a:cxnSpLocks/>
          </p:cNvCxnSpPr>
          <p:nvPr/>
        </p:nvCxnSpPr>
        <p:spPr>
          <a:xfrm rot="5400000" flipV="1">
            <a:off x="1935167" y="1971220"/>
            <a:ext cx="144000" cy="0"/>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78FA4BD-D865-ABF5-D7C7-9A40BB1A773C}"/>
              </a:ext>
            </a:extLst>
          </p:cNvPr>
          <p:cNvCxnSpPr>
            <a:cxnSpLocks/>
          </p:cNvCxnSpPr>
          <p:nvPr/>
        </p:nvCxnSpPr>
        <p:spPr>
          <a:xfrm>
            <a:off x="686056" y="2452303"/>
            <a:ext cx="3813" cy="20129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B579C51-EF41-F5BD-8B99-F4BCBBF2EC6C}"/>
              </a:ext>
            </a:extLst>
          </p:cNvPr>
          <p:cNvCxnSpPr>
            <a:cxnSpLocks/>
          </p:cNvCxnSpPr>
          <p:nvPr/>
        </p:nvCxnSpPr>
        <p:spPr>
          <a:xfrm>
            <a:off x="1313332" y="2452303"/>
            <a:ext cx="3813" cy="201298"/>
          </a:xfrm>
          <a:prstGeom prst="line">
            <a:avLst/>
          </a:prstGeom>
          <a:ln w="12700">
            <a:solidFill>
              <a:srgbClr val="ABC125"/>
            </a:solidFill>
            <a:prstDash val="sysDot"/>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ounded Rectangle 140">
            <a:extLst>
              <a:ext uri="{FF2B5EF4-FFF2-40B4-BE49-F238E27FC236}">
                <a16:creationId xmlns:a16="http://schemas.microsoft.com/office/drawing/2014/main" id="{3EFDA09F-91D8-FBBB-3131-8FB10390E3F2}"/>
              </a:ext>
            </a:extLst>
          </p:cNvPr>
          <p:cNvSpPr/>
          <p:nvPr/>
        </p:nvSpPr>
        <p:spPr>
          <a:xfrm>
            <a:off x="323850" y="2578624"/>
            <a:ext cx="648000"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11</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sz="700" b="1">
                <a:solidFill>
                  <a:prstClr val="black"/>
                </a:solidFill>
                <a:latin typeface="Trebuchet MS"/>
              </a:rPr>
              <a:t>40+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Q3 2025</a:t>
            </a:r>
          </a:p>
        </p:txBody>
      </p:sp>
      <p:sp>
        <p:nvSpPr>
          <p:cNvPr id="41" name="Rounded Rectangle 140">
            <a:extLst>
              <a:ext uri="{FF2B5EF4-FFF2-40B4-BE49-F238E27FC236}">
                <a16:creationId xmlns:a16="http://schemas.microsoft.com/office/drawing/2014/main" id="{34521302-90EE-72FF-2771-43593C4116D0}"/>
              </a:ext>
            </a:extLst>
          </p:cNvPr>
          <p:cNvSpPr/>
          <p:nvPr/>
        </p:nvSpPr>
        <p:spPr>
          <a:xfrm>
            <a:off x="1066009" y="2578624"/>
            <a:ext cx="648000" cy="360000"/>
          </a:xfrm>
          <a:prstGeom prst="roundRect">
            <a:avLst/>
          </a:prstGeom>
          <a:solidFill>
            <a:schemeClr val="accent6"/>
          </a:solidFill>
          <a:ln w="6350">
            <a:solidFill>
              <a:schemeClr val="accent6">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12</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sz="700" b="1">
                <a:solidFill>
                  <a:prstClr val="black"/>
                </a:solidFill>
                <a:latin typeface="Trebuchet MS"/>
              </a:rPr>
              <a:t>40+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Q4 2025</a:t>
            </a:r>
          </a:p>
        </p:txBody>
      </p:sp>
      <p:sp>
        <p:nvSpPr>
          <p:cNvPr id="14" name="TextBox 13">
            <a:extLst>
              <a:ext uri="{FF2B5EF4-FFF2-40B4-BE49-F238E27FC236}">
                <a16:creationId xmlns:a16="http://schemas.microsoft.com/office/drawing/2014/main" id="{EEE6DB53-5AD8-CF8A-644D-2DCE9046A15C}"/>
              </a:ext>
            </a:extLst>
          </p:cNvPr>
          <p:cNvSpPr txBox="1"/>
          <p:nvPr/>
        </p:nvSpPr>
        <p:spPr>
          <a:xfrm>
            <a:off x="2036494" y="3864132"/>
            <a:ext cx="687782" cy="360000"/>
          </a:xfrm>
          <a:prstGeom prst="roundRect">
            <a:avLst>
              <a:gd name="adj" fmla="val 9442"/>
            </a:avLst>
          </a:prstGeom>
          <a:solidFill>
            <a:schemeClr val="accent6">
              <a:lumMod val="40000"/>
              <a:lumOff val="60000"/>
            </a:schemeClr>
          </a:solidFill>
          <a:ln w="6350">
            <a:solidFill>
              <a:schemeClr val="accent2">
                <a:lumMod val="40000"/>
                <a:lumOff val="6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algn="ctr" defTabSz="914174">
              <a:defRPr sz="700" b="1">
                <a:solidFill>
                  <a:prstClr val="black"/>
                </a:solidFill>
                <a:latin typeface="+mj-l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ctr" defTabSz="914174"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black"/>
                </a:solidFill>
                <a:effectLst/>
                <a:uLnTx/>
                <a:uFillTx/>
                <a:latin typeface="Trebuchet MS"/>
                <a:ea typeface="+mn-ea"/>
                <a:cs typeface="+mn-cs"/>
              </a:rPr>
              <a:t>Tower 2</a:t>
            </a:r>
          </a:p>
          <a:p>
            <a:pPr marL="0" marR="0" lvl="0" indent="0" algn="ctr" defTabSz="914174" rtl="0" eaLnBrk="1" fontAlgn="auto" latinLnBrk="0" hangingPunct="1">
              <a:lnSpc>
                <a:spcPct val="100000"/>
              </a:lnSpc>
              <a:spcBef>
                <a:spcPts val="0"/>
              </a:spcBef>
              <a:spcAft>
                <a:spcPts val="0"/>
              </a:spcAft>
              <a:buClrTx/>
              <a:buSzTx/>
              <a:buFontTx/>
              <a:buNone/>
              <a:tabLst/>
              <a:defRPr/>
            </a:pPr>
            <a:r>
              <a:rPr lang="en-US">
                <a:latin typeface="Trebuchet MS"/>
              </a:rPr>
              <a:t>20+</a:t>
            </a:r>
            <a:r>
              <a:rPr kumimoji="0" lang="en-US" sz="700" b="1" i="0" u="none" strike="noStrike" kern="1200" cap="none" spc="0" normalizeH="0" baseline="0" noProof="0">
                <a:ln>
                  <a:noFill/>
                </a:ln>
                <a:solidFill>
                  <a:prstClr val="black"/>
                </a:solidFill>
                <a:effectLst/>
                <a:uLnTx/>
                <a:uFillTx/>
                <a:latin typeface="Trebuchet MS"/>
                <a:ea typeface="+mn-ea"/>
                <a:cs typeface="+mn-cs"/>
              </a:rPr>
              <a:t> MW</a:t>
            </a:r>
          </a:p>
        </p:txBody>
      </p:sp>
      <p:sp>
        <p:nvSpPr>
          <p:cNvPr id="16" name="Star: 5 Points 14">
            <a:extLst>
              <a:ext uri="{FF2B5EF4-FFF2-40B4-BE49-F238E27FC236}">
                <a16:creationId xmlns:a16="http://schemas.microsoft.com/office/drawing/2014/main" id="{F912EFC4-EC69-DC69-B027-C0631CE9B6AC}"/>
              </a:ext>
            </a:extLst>
          </p:cNvPr>
          <p:cNvSpPr/>
          <p:nvPr/>
        </p:nvSpPr>
        <p:spPr>
          <a:xfrm>
            <a:off x="3292652" y="1125573"/>
            <a:ext cx="688026" cy="628108"/>
          </a:xfrm>
          <a:prstGeom prst="star6">
            <a:avLst/>
          </a:prstGeom>
          <a:solidFill>
            <a:srgbClr val="00B0F0"/>
          </a:solidFill>
          <a:ln w="635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defTabSz="457189"/>
            <a:endParaRPr lang="en-US" sz="800">
              <a:solidFill>
                <a:schemeClr val="tx1"/>
              </a:solidFill>
              <a:latin typeface="Trebuchet MS"/>
            </a:endParaRPr>
          </a:p>
        </p:txBody>
      </p:sp>
      <p:sp>
        <p:nvSpPr>
          <p:cNvPr id="17" name="TextBox 16">
            <a:extLst>
              <a:ext uri="{FF2B5EF4-FFF2-40B4-BE49-F238E27FC236}">
                <a16:creationId xmlns:a16="http://schemas.microsoft.com/office/drawing/2014/main" id="{AD65E0C6-E606-CE4C-B384-2A54235D38C6}"/>
              </a:ext>
            </a:extLst>
          </p:cNvPr>
          <p:cNvSpPr txBox="1"/>
          <p:nvPr/>
        </p:nvSpPr>
        <p:spPr>
          <a:xfrm>
            <a:off x="3293997" y="1270350"/>
            <a:ext cx="686587" cy="338554"/>
          </a:xfrm>
          <a:prstGeom prst="rect">
            <a:avLst/>
          </a:prstGeom>
          <a:noFill/>
        </p:spPr>
        <p:txBody>
          <a:bodyPr wrap="square" rtlCol="0">
            <a:spAutoFit/>
          </a:bodyPr>
          <a:lstStyle/>
          <a:p>
            <a:pPr algn="ctr" defTabSz="457189"/>
            <a:r>
              <a:rPr lang="en-US" sz="800">
                <a:solidFill>
                  <a:schemeClr val="tx1"/>
                </a:solidFill>
                <a:latin typeface="Trebuchet MS"/>
              </a:rPr>
              <a:t>1</a:t>
            </a:r>
            <a:r>
              <a:rPr lang="en-US" sz="800" baseline="30000">
                <a:solidFill>
                  <a:schemeClr val="tx1"/>
                </a:solidFill>
                <a:latin typeface="Trebuchet MS"/>
              </a:rPr>
              <a:t>st</a:t>
            </a:r>
            <a:r>
              <a:rPr lang="en-US" sz="800">
                <a:solidFill>
                  <a:schemeClr val="tx1"/>
                </a:solidFill>
                <a:latin typeface="Trebuchet MS"/>
              </a:rPr>
              <a:t> Tier 3</a:t>
            </a:r>
          </a:p>
          <a:p>
            <a:pPr algn="ctr" defTabSz="457189"/>
            <a:r>
              <a:rPr lang="en-US" sz="800">
                <a:solidFill>
                  <a:schemeClr val="tx1"/>
                </a:solidFill>
                <a:latin typeface="Trebuchet MS"/>
              </a:rPr>
              <a:t>in 2000</a:t>
            </a:r>
            <a:endParaRPr lang="en-US" sz="800"/>
          </a:p>
        </p:txBody>
      </p:sp>
      <p:sp>
        <p:nvSpPr>
          <p:cNvPr id="22" name="TextBox 21">
            <a:extLst>
              <a:ext uri="{FF2B5EF4-FFF2-40B4-BE49-F238E27FC236}">
                <a16:creationId xmlns:a16="http://schemas.microsoft.com/office/drawing/2014/main" id="{690D0271-C039-5B07-6AFF-30F0E056BF68}"/>
              </a:ext>
            </a:extLst>
          </p:cNvPr>
          <p:cNvSpPr txBox="1"/>
          <p:nvPr/>
        </p:nvSpPr>
        <p:spPr>
          <a:xfrm>
            <a:off x="3670547" y="741154"/>
            <a:ext cx="900000" cy="288000"/>
          </a:xfrm>
          <a:prstGeom prst="round2DiagRect">
            <a:avLst/>
          </a:prstGeom>
          <a:solidFill>
            <a:schemeClr val="accent6"/>
          </a:solidFill>
          <a:ln w="6350">
            <a:solidFill>
              <a:schemeClr val="accent6">
                <a:lumMod val="20000"/>
                <a:lumOff val="8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r>
              <a:rPr lang="en-US" dirty="0">
                <a:solidFill>
                  <a:schemeClr val="bg1"/>
                </a:solidFill>
              </a:rPr>
              <a:t>CHANDIGARH 01</a:t>
            </a:r>
          </a:p>
          <a:p>
            <a:r>
              <a:rPr lang="en-IN" dirty="0">
                <a:solidFill>
                  <a:schemeClr val="bg1"/>
                </a:solidFill>
              </a:rPr>
              <a:t>EDGE | 14 MW</a:t>
            </a:r>
          </a:p>
        </p:txBody>
      </p:sp>
      <p:sp>
        <p:nvSpPr>
          <p:cNvPr id="56" name="TextBox 55">
            <a:extLst>
              <a:ext uri="{FF2B5EF4-FFF2-40B4-BE49-F238E27FC236}">
                <a16:creationId xmlns:a16="http://schemas.microsoft.com/office/drawing/2014/main" id="{DC42E1F1-7069-4E31-FB96-BA4B4D6F5D3C}"/>
              </a:ext>
            </a:extLst>
          </p:cNvPr>
          <p:cNvSpPr txBox="1"/>
          <p:nvPr/>
        </p:nvSpPr>
        <p:spPr>
          <a:xfrm>
            <a:off x="5314188" y="1151165"/>
            <a:ext cx="792000" cy="288000"/>
          </a:xfrm>
          <a:prstGeom prst="round2DiagRect">
            <a:avLst/>
          </a:prstGeom>
          <a:solidFill>
            <a:schemeClr val="accent6"/>
          </a:solidFill>
          <a:ln w="6350">
            <a:solidFill>
              <a:schemeClr val="accent6">
                <a:lumMod val="20000"/>
                <a:lumOff val="80000"/>
              </a:schemeClr>
            </a:solidFill>
            <a:prstDash val="sysDot"/>
          </a:ln>
          <a:effectLst/>
        </p:spPr>
        <p:style>
          <a:lnRef idx="1">
            <a:schemeClr val="dk1"/>
          </a:lnRef>
          <a:fillRef idx="2">
            <a:schemeClr val="dk1"/>
          </a:fillRef>
          <a:effectRef idx="1">
            <a:schemeClr val="dk1"/>
          </a:effectRef>
          <a:fontRef idx="minor">
            <a:schemeClr val="dk1"/>
          </a:fontRef>
        </p:style>
        <p:txBody>
          <a:bodyPr rtlCol="0" anchor="ctr"/>
          <a:lstStyle>
            <a:defPPr>
              <a:defRPr lang="en-US"/>
            </a:defPPr>
            <a:lvl1pPr marR="0" lvl="0" indent="0" algn="ctr" defTabSz="914174" fontAlgn="auto">
              <a:lnSpc>
                <a:spcPct val="100000"/>
              </a:lnSpc>
              <a:spcBef>
                <a:spcPts val="0"/>
              </a:spcBef>
              <a:spcAft>
                <a:spcPts val="0"/>
              </a:spcAft>
              <a:buClrTx/>
              <a:buSzTx/>
              <a:buFontTx/>
              <a:buNone/>
              <a:tabLst/>
              <a:defRPr kumimoji="0" sz="700" b="1" i="0" u="none" strike="noStrike" cap="none" spc="0" normalizeH="0" baseline="0">
                <a:ln>
                  <a:noFill/>
                </a:ln>
                <a:solidFill>
                  <a:prstClr val="black"/>
                </a:solidFill>
                <a:effectLst/>
                <a:uLnTx/>
                <a:uFillTx/>
                <a:latin typeface="Trebuchet MS"/>
              </a:defRPr>
            </a:lvl1pPr>
          </a:lstStyle>
          <a:p>
            <a:r>
              <a:rPr lang="en-US" dirty="0">
                <a:solidFill>
                  <a:schemeClr val="bg1"/>
                </a:solidFill>
              </a:rPr>
              <a:t>LUCKNOW 01</a:t>
            </a:r>
          </a:p>
          <a:p>
            <a:r>
              <a:rPr lang="en-IN" dirty="0">
                <a:solidFill>
                  <a:schemeClr val="bg1"/>
                </a:solidFill>
              </a:rPr>
              <a:t>EDGE |14 MW</a:t>
            </a:r>
          </a:p>
        </p:txBody>
      </p:sp>
      <p:cxnSp>
        <p:nvCxnSpPr>
          <p:cNvPr id="64" name="Elbow Connector 63">
            <a:extLst>
              <a:ext uri="{FF2B5EF4-FFF2-40B4-BE49-F238E27FC236}">
                <a16:creationId xmlns:a16="http://schemas.microsoft.com/office/drawing/2014/main" id="{CB50A135-A706-99B0-C8F0-D0F7745EFB8C}"/>
              </a:ext>
            </a:extLst>
          </p:cNvPr>
          <p:cNvCxnSpPr>
            <a:cxnSpLocks/>
            <a:stCxn id="65" idx="0"/>
            <a:endCxn id="56" idx="1"/>
          </p:cNvCxnSpPr>
          <p:nvPr/>
        </p:nvCxnSpPr>
        <p:spPr>
          <a:xfrm rot="5400000" flipH="1" flipV="1">
            <a:off x="5353014" y="1473845"/>
            <a:ext cx="391853" cy="322495"/>
          </a:xfrm>
          <a:prstGeom prst="bentConnector3">
            <a:avLst>
              <a:gd name="adj1" fmla="val 50000"/>
            </a:avLst>
          </a:prstGeom>
          <a:ln w="12700">
            <a:solidFill>
              <a:schemeClr val="accent6"/>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6" name="Elbow Connector 65">
            <a:extLst>
              <a:ext uri="{FF2B5EF4-FFF2-40B4-BE49-F238E27FC236}">
                <a16:creationId xmlns:a16="http://schemas.microsoft.com/office/drawing/2014/main" id="{8E399CD4-D351-019E-91E3-D27A699AD7CE}"/>
              </a:ext>
            </a:extLst>
          </p:cNvPr>
          <p:cNvCxnSpPr>
            <a:cxnSpLocks/>
            <a:stCxn id="57" idx="2"/>
            <a:endCxn id="22" idx="1"/>
          </p:cNvCxnSpPr>
          <p:nvPr/>
        </p:nvCxnSpPr>
        <p:spPr>
          <a:xfrm rot="10800000">
            <a:off x="4120548" y="1029155"/>
            <a:ext cx="771911" cy="356011"/>
          </a:xfrm>
          <a:prstGeom prst="bentConnector2">
            <a:avLst/>
          </a:prstGeom>
          <a:ln w="12700">
            <a:solidFill>
              <a:schemeClr val="accent6"/>
            </a:solidFill>
            <a:prstDash val="sysDot"/>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9B9B5BD4-693E-0E3C-1AA5-59D08AA286BD}"/>
              </a:ext>
            </a:extLst>
          </p:cNvPr>
          <p:cNvGrpSpPr>
            <a:grpSpLocks noChangeAspect="1"/>
          </p:cNvGrpSpPr>
          <p:nvPr/>
        </p:nvGrpSpPr>
        <p:grpSpPr>
          <a:xfrm>
            <a:off x="4892458" y="1295165"/>
            <a:ext cx="180000" cy="180000"/>
            <a:chOff x="3956949" y="1725527"/>
            <a:chExt cx="288000" cy="288000"/>
          </a:xfrm>
        </p:grpSpPr>
        <p:sp>
          <p:nvSpPr>
            <p:cNvPr id="52" name="Oval 51">
              <a:extLst>
                <a:ext uri="{FF2B5EF4-FFF2-40B4-BE49-F238E27FC236}">
                  <a16:creationId xmlns:a16="http://schemas.microsoft.com/office/drawing/2014/main" id="{6C54A9B3-9C7A-0E59-9989-E1E36ABA90B6}"/>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1B0BE7AE-E9C4-F673-2D83-C9E3382CC9FA}"/>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92D05EA-9B70-FDCB-DA9D-96304D4C00B9}"/>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221DDDA1-65EF-38C0-E402-479261EEB877}"/>
              </a:ext>
            </a:extLst>
          </p:cNvPr>
          <p:cNvGrpSpPr>
            <a:grpSpLocks noChangeAspect="1"/>
          </p:cNvGrpSpPr>
          <p:nvPr/>
        </p:nvGrpSpPr>
        <p:grpSpPr>
          <a:xfrm>
            <a:off x="5297693" y="1831018"/>
            <a:ext cx="180000" cy="180000"/>
            <a:chOff x="3956949" y="1725527"/>
            <a:chExt cx="288000" cy="288000"/>
          </a:xfrm>
        </p:grpSpPr>
        <p:sp>
          <p:nvSpPr>
            <p:cNvPr id="59" name="Oval 58">
              <a:extLst>
                <a:ext uri="{FF2B5EF4-FFF2-40B4-BE49-F238E27FC236}">
                  <a16:creationId xmlns:a16="http://schemas.microsoft.com/office/drawing/2014/main" id="{91F77646-0635-ED84-34A0-692FEF1ADF22}"/>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1CBF223-95A7-E129-068D-96BC3A8E0BF8}"/>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5CA43CF9-7CEE-01F9-B553-AEA190D1B5CB}"/>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177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715DD-35A8-307B-4CCB-4F819678D49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3B9AA42-4D97-1A98-69D0-74FA9C11866F}"/>
              </a:ext>
            </a:extLst>
          </p:cNvPr>
          <p:cNvSpPr>
            <a:spLocks noGrp="1"/>
          </p:cNvSpPr>
          <p:nvPr>
            <p:ph type="title"/>
          </p:nvPr>
        </p:nvSpPr>
        <p:spPr>
          <a:xfrm>
            <a:off x="324000" y="211574"/>
            <a:ext cx="8496150" cy="415490"/>
          </a:xfrm>
        </p:spPr>
        <p:txBody>
          <a:bodyPr/>
          <a:lstStyle/>
          <a:p>
            <a:r>
              <a:rPr lang="en-IN"/>
              <a:t>Edge data </a:t>
            </a:r>
            <a:r>
              <a:rPr lang="en-IN" err="1"/>
              <a:t>center</a:t>
            </a:r>
            <a:r>
              <a:rPr lang="en-IN"/>
              <a:t> footprint. Rollout planned over 2-3 years</a:t>
            </a:r>
          </a:p>
        </p:txBody>
      </p:sp>
      <p:grpSp>
        <p:nvGrpSpPr>
          <p:cNvPr id="56" name="Group 55">
            <a:extLst>
              <a:ext uri="{FF2B5EF4-FFF2-40B4-BE49-F238E27FC236}">
                <a16:creationId xmlns:a16="http://schemas.microsoft.com/office/drawing/2014/main" id="{1A61D8B8-D78B-2389-74E4-528DE51B0306}"/>
              </a:ext>
            </a:extLst>
          </p:cNvPr>
          <p:cNvGrpSpPr/>
          <p:nvPr/>
        </p:nvGrpSpPr>
        <p:grpSpPr>
          <a:xfrm>
            <a:off x="3064080" y="789902"/>
            <a:ext cx="5416435" cy="3864586"/>
            <a:chOff x="4048102" y="636348"/>
            <a:chExt cx="4620426" cy="3296640"/>
          </a:xfrm>
        </p:grpSpPr>
        <p:pic>
          <p:nvPicPr>
            <p:cNvPr id="4" name="Graphic 3">
              <a:extLst>
                <a:ext uri="{FF2B5EF4-FFF2-40B4-BE49-F238E27FC236}">
                  <a16:creationId xmlns:a16="http://schemas.microsoft.com/office/drawing/2014/main" id="{AC38C8C4-5987-F7F6-A8E2-30A4F0FC2C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3381" y="636348"/>
              <a:ext cx="2745649" cy="3192979"/>
            </a:xfrm>
            <a:prstGeom prst="rect">
              <a:avLst/>
            </a:prstGeom>
          </p:spPr>
        </p:pic>
        <p:sp>
          <p:nvSpPr>
            <p:cNvPr id="12" name="TextBox 11">
              <a:extLst>
                <a:ext uri="{FF2B5EF4-FFF2-40B4-BE49-F238E27FC236}">
                  <a16:creationId xmlns:a16="http://schemas.microsoft.com/office/drawing/2014/main" id="{37F30993-B7F3-740C-2C3D-A81E9B64DD01}"/>
                </a:ext>
              </a:extLst>
            </p:cNvPr>
            <p:cNvSpPr txBox="1"/>
            <p:nvPr/>
          </p:nvSpPr>
          <p:spPr>
            <a:xfrm>
              <a:off x="6490670" y="1220958"/>
              <a:ext cx="583814"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NOIDA 01 </a:t>
              </a:r>
            </a:p>
          </p:txBody>
        </p:sp>
        <p:sp>
          <p:nvSpPr>
            <p:cNvPr id="14" name="TextBox 13">
              <a:extLst>
                <a:ext uri="{FF2B5EF4-FFF2-40B4-BE49-F238E27FC236}">
                  <a16:creationId xmlns:a16="http://schemas.microsoft.com/office/drawing/2014/main" id="{4C68E740-02CB-F19E-EC77-56B73064D725}"/>
                </a:ext>
              </a:extLst>
            </p:cNvPr>
            <p:cNvSpPr txBox="1"/>
            <p:nvPr/>
          </p:nvSpPr>
          <p:spPr>
            <a:xfrm>
              <a:off x="7471944" y="2307015"/>
              <a:ext cx="671979"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KOLKATA 01</a:t>
              </a:r>
            </a:p>
          </p:txBody>
        </p:sp>
        <p:sp>
          <p:nvSpPr>
            <p:cNvPr id="18" name="TextBox 17">
              <a:extLst>
                <a:ext uri="{FF2B5EF4-FFF2-40B4-BE49-F238E27FC236}">
                  <a16:creationId xmlns:a16="http://schemas.microsoft.com/office/drawing/2014/main" id="{FE41E861-78A1-1394-C550-F2461A336F84}"/>
                </a:ext>
              </a:extLst>
            </p:cNvPr>
            <p:cNvSpPr txBox="1"/>
            <p:nvPr/>
          </p:nvSpPr>
          <p:spPr>
            <a:xfrm>
              <a:off x="6547857" y="3178094"/>
              <a:ext cx="1065521"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HYDERABAD 01</a:t>
              </a:r>
            </a:p>
          </p:txBody>
        </p:sp>
        <p:sp>
          <p:nvSpPr>
            <p:cNvPr id="21" name="TextBox 20">
              <a:extLst>
                <a:ext uri="{FF2B5EF4-FFF2-40B4-BE49-F238E27FC236}">
                  <a16:creationId xmlns:a16="http://schemas.microsoft.com/office/drawing/2014/main" id="{43649CFA-A23B-2B14-9473-CE47EDB05879}"/>
                </a:ext>
              </a:extLst>
            </p:cNvPr>
            <p:cNvSpPr txBox="1"/>
            <p:nvPr/>
          </p:nvSpPr>
          <p:spPr>
            <a:xfrm>
              <a:off x="6671559" y="3597984"/>
              <a:ext cx="659155"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algn="l" defTabSz="685664">
                <a:defRPr/>
              </a:pPr>
              <a:r>
                <a:rPr lang="en-IN">
                  <a:solidFill>
                    <a:prstClr val="white">
                      <a:lumMod val="75000"/>
                    </a:prstClr>
                  </a:solidFill>
                </a:rPr>
                <a:t>CHENNAI 01</a:t>
              </a:r>
            </a:p>
          </p:txBody>
        </p:sp>
        <p:sp>
          <p:nvSpPr>
            <p:cNvPr id="25" name="TextBox 24">
              <a:extLst>
                <a:ext uri="{FF2B5EF4-FFF2-40B4-BE49-F238E27FC236}">
                  <a16:creationId xmlns:a16="http://schemas.microsoft.com/office/drawing/2014/main" id="{F6CFB52C-836B-CFD1-B589-42E3D0AD346E}"/>
                </a:ext>
              </a:extLst>
            </p:cNvPr>
            <p:cNvSpPr txBox="1"/>
            <p:nvPr/>
          </p:nvSpPr>
          <p:spPr>
            <a:xfrm>
              <a:off x="4835647" y="3762333"/>
              <a:ext cx="850129" cy="170655"/>
            </a:xfrm>
            <a:prstGeom prst="rect">
              <a:avLst/>
            </a:prstGeom>
            <a:noFill/>
          </p:spPr>
          <p:txBody>
            <a:bodyPr wrap="square" rtlCol="0">
              <a:spAutoFit/>
            </a:bodyPr>
            <a:lstStyle/>
            <a:p>
              <a:pPr algn="r" defTabSz="685664">
                <a:defRPr/>
              </a:pPr>
              <a:r>
                <a:rPr lang="en-IN" sz="700">
                  <a:solidFill>
                    <a:prstClr val="white">
                      <a:lumMod val="75000"/>
                    </a:prstClr>
                  </a:solidFill>
                  <a:latin typeface="Trebuchet MS"/>
                </a:rPr>
                <a:t>BENGALURU 01</a:t>
              </a:r>
            </a:p>
          </p:txBody>
        </p:sp>
        <p:sp>
          <p:nvSpPr>
            <p:cNvPr id="27" name="TextBox 26">
              <a:extLst>
                <a:ext uri="{FF2B5EF4-FFF2-40B4-BE49-F238E27FC236}">
                  <a16:creationId xmlns:a16="http://schemas.microsoft.com/office/drawing/2014/main" id="{54F7FF3B-B0CC-9FCF-0EB2-E7A00524ED5A}"/>
                </a:ext>
              </a:extLst>
            </p:cNvPr>
            <p:cNvSpPr txBox="1"/>
            <p:nvPr/>
          </p:nvSpPr>
          <p:spPr>
            <a:xfrm>
              <a:off x="4421706" y="2772387"/>
              <a:ext cx="908183"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MUMBAI 01 VASHI</a:t>
              </a:r>
            </a:p>
          </p:txBody>
        </p:sp>
        <p:sp>
          <p:nvSpPr>
            <p:cNvPr id="28" name="TextBox 27">
              <a:extLst>
                <a:ext uri="{FF2B5EF4-FFF2-40B4-BE49-F238E27FC236}">
                  <a16:creationId xmlns:a16="http://schemas.microsoft.com/office/drawing/2014/main" id="{154DCC41-FB9C-8A72-4FB1-9FD25910F90E}"/>
                </a:ext>
              </a:extLst>
            </p:cNvPr>
            <p:cNvSpPr txBox="1"/>
            <p:nvPr/>
          </p:nvSpPr>
          <p:spPr>
            <a:xfrm>
              <a:off x="4361703" y="2555353"/>
              <a:ext cx="908183"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IN">
                  <a:solidFill>
                    <a:prstClr val="white">
                      <a:lumMod val="75000"/>
                    </a:prstClr>
                  </a:solidFill>
                </a:rPr>
                <a:t>MUMBAI 02 AIROLI</a:t>
              </a:r>
            </a:p>
          </p:txBody>
        </p:sp>
        <p:sp>
          <p:nvSpPr>
            <p:cNvPr id="31" name="Freeform: Shape 38">
              <a:extLst>
                <a:ext uri="{FF2B5EF4-FFF2-40B4-BE49-F238E27FC236}">
                  <a16:creationId xmlns:a16="http://schemas.microsoft.com/office/drawing/2014/main" id="{5052E567-7B43-39A5-4DA5-5389C42DDA17}"/>
                </a:ext>
              </a:extLst>
            </p:cNvPr>
            <p:cNvSpPr/>
            <p:nvPr/>
          </p:nvSpPr>
          <p:spPr>
            <a:xfrm>
              <a:off x="5623161" y="3272204"/>
              <a:ext cx="341772" cy="586879"/>
            </a:xfrm>
            <a:custGeom>
              <a:avLst/>
              <a:gdLst>
                <a:gd name="connsiteX0" fmla="*/ 0 w 617220"/>
                <a:gd name="connsiteY0" fmla="*/ 1531620 h 1539240"/>
                <a:gd name="connsiteX1" fmla="*/ 114300 w 617220"/>
                <a:gd name="connsiteY1" fmla="*/ 1539240 h 1539240"/>
                <a:gd name="connsiteX2" fmla="*/ 617220 w 617220"/>
                <a:gd name="connsiteY2" fmla="*/ 0 h 1539240"/>
              </a:gdLst>
              <a:ahLst/>
              <a:cxnLst>
                <a:cxn ang="0">
                  <a:pos x="connsiteX0" y="connsiteY0"/>
                </a:cxn>
                <a:cxn ang="0">
                  <a:pos x="connsiteX1" y="connsiteY1"/>
                </a:cxn>
                <a:cxn ang="0">
                  <a:pos x="connsiteX2" y="connsiteY2"/>
                </a:cxn>
              </a:cxnLst>
              <a:rect l="l" t="t" r="r" b="b"/>
              <a:pathLst>
                <a:path w="617220" h="1539240">
                  <a:moveTo>
                    <a:pt x="0" y="1531620"/>
                  </a:moveTo>
                  <a:lnTo>
                    <a:pt x="114300" y="1539240"/>
                  </a:lnTo>
                  <a:lnTo>
                    <a:pt x="617220" y="0"/>
                  </a:lnTo>
                </a:path>
              </a:pathLst>
            </a:custGeom>
            <a:noFill/>
            <a:ln w="63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2" name="Freeform: Shape 39">
              <a:extLst>
                <a:ext uri="{FF2B5EF4-FFF2-40B4-BE49-F238E27FC236}">
                  <a16:creationId xmlns:a16="http://schemas.microsoft.com/office/drawing/2014/main" id="{FB2B3A3A-0FAB-709E-6D16-4CCBB8F32A5F}"/>
                </a:ext>
              </a:extLst>
            </p:cNvPr>
            <p:cNvSpPr/>
            <p:nvPr/>
          </p:nvSpPr>
          <p:spPr>
            <a:xfrm>
              <a:off x="5539058" y="3290653"/>
              <a:ext cx="423813" cy="422525"/>
            </a:xfrm>
            <a:custGeom>
              <a:avLst/>
              <a:gdLst>
                <a:gd name="connsiteX0" fmla="*/ 0 w 815990"/>
                <a:gd name="connsiteY0" fmla="*/ 1189130 h 1189130"/>
                <a:gd name="connsiteX1" fmla="*/ 323936 w 815990"/>
                <a:gd name="connsiteY1" fmla="*/ 1189130 h 1189130"/>
                <a:gd name="connsiteX2" fmla="*/ 815990 w 815990"/>
                <a:gd name="connsiteY2" fmla="*/ 0 h 1189130"/>
              </a:gdLst>
              <a:ahLst/>
              <a:cxnLst>
                <a:cxn ang="0">
                  <a:pos x="connsiteX0" y="connsiteY0"/>
                </a:cxn>
                <a:cxn ang="0">
                  <a:pos x="connsiteX1" y="connsiteY1"/>
                </a:cxn>
                <a:cxn ang="0">
                  <a:pos x="connsiteX2" y="connsiteY2"/>
                </a:cxn>
              </a:cxnLst>
              <a:rect l="l" t="t" r="r" b="b"/>
              <a:pathLst>
                <a:path w="815990" h="1189130">
                  <a:moveTo>
                    <a:pt x="0" y="1189130"/>
                  </a:moveTo>
                  <a:lnTo>
                    <a:pt x="323936" y="1189130"/>
                  </a:lnTo>
                  <a:lnTo>
                    <a:pt x="815990"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3" name="Freeform: Shape 40">
              <a:extLst>
                <a:ext uri="{FF2B5EF4-FFF2-40B4-BE49-F238E27FC236}">
                  <a16:creationId xmlns:a16="http://schemas.microsoft.com/office/drawing/2014/main" id="{128AA179-F8A2-698A-4050-FEA253FFE0DF}"/>
                </a:ext>
              </a:extLst>
            </p:cNvPr>
            <p:cNvSpPr/>
            <p:nvPr/>
          </p:nvSpPr>
          <p:spPr>
            <a:xfrm>
              <a:off x="5311234" y="2682308"/>
              <a:ext cx="356975" cy="469483"/>
            </a:xfrm>
            <a:custGeom>
              <a:avLst/>
              <a:gdLst>
                <a:gd name="connsiteX0" fmla="*/ 0 w 947204"/>
                <a:gd name="connsiteY0" fmla="*/ 582263 h 582263"/>
                <a:gd name="connsiteX1" fmla="*/ 172219 w 947204"/>
                <a:gd name="connsiteY1" fmla="*/ 582263 h 582263"/>
                <a:gd name="connsiteX2" fmla="*/ 947204 w 947204"/>
                <a:gd name="connsiteY2" fmla="*/ 0 h 582263"/>
              </a:gdLst>
              <a:ahLst/>
              <a:cxnLst>
                <a:cxn ang="0">
                  <a:pos x="connsiteX0" y="connsiteY0"/>
                </a:cxn>
                <a:cxn ang="0">
                  <a:pos x="connsiteX1" y="connsiteY1"/>
                </a:cxn>
                <a:cxn ang="0">
                  <a:pos x="connsiteX2" y="connsiteY2"/>
                </a:cxn>
              </a:cxnLst>
              <a:rect l="l" t="t" r="r" b="b"/>
              <a:pathLst>
                <a:path w="947204" h="582263">
                  <a:moveTo>
                    <a:pt x="0" y="582263"/>
                  </a:moveTo>
                  <a:lnTo>
                    <a:pt x="172219" y="582263"/>
                  </a:lnTo>
                  <a:lnTo>
                    <a:pt x="947204" y="0"/>
                  </a:lnTo>
                </a:path>
              </a:pathLst>
            </a:custGeom>
            <a:no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4" name="Freeform: Shape 41">
              <a:extLst>
                <a:ext uri="{FF2B5EF4-FFF2-40B4-BE49-F238E27FC236}">
                  <a16:creationId xmlns:a16="http://schemas.microsoft.com/office/drawing/2014/main" id="{867A5166-1140-2ED1-3BC6-3D183FD1A259}"/>
                </a:ext>
              </a:extLst>
            </p:cNvPr>
            <p:cNvSpPr/>
            <p:nvPr/>
          </p:nvSpPr>
          <p:spPr>
            <a:xfrm>
              <a:off x="5286176" y="2688920"/>
              <a:ext cx="375697" cy="191762"/>
            </a:xfrm>
            <a:custGeom>
              <a:avLst/>
              <a:gdLst>
                <a:gd name="connsiteX0" fmla="*/ 0 w 1041514"/>
                <a:gd name="connsiteY0" fmla="*/ 237826 h 237826"/>
                <a:gd name="connsiteX1" fmla="*/ 254228 w 1041514"/>
                <a:gd name="connsiteY1" fmla="*/ 237826 h 237826"/>
                <a:gd name="connsiteX2" fmla="*/ 1041514 w 1041514"/>
                <a:gd name="connsiteY2" fmla="*/ 0 h 237826"/>
              </a:gdLst>
              <a:ahLst/>
              <a:cxnLst>
                <a:cxn ang="0">
                  <a:pos x="connsiteX0" y="connsiteY0"/>
                </a:cxn>
                <a:cxn ang="0">
                  <a:pos x="connsiteX1" y="connsiteY1"/>
                </a:cxn>
                <a:cxn ang="0">
                  <a:pos x="connsiteX2" y="connsiteY2"/>
                </a:cxn>
              </a:cxnLst>
              <a:rect l="l" t="t" r="r" b="b"/>
              <a:pathLst>
                <a:path w="1041514" h="237826">
                  <a:moveTo>
                    <a:pt x="0" y="237826"/>
                  </a:moveTo>
                  <a:lnTo>
                    <a:pt x="254228" y="237826"/>
                  </a:lnTo>
                  <a:lnTo>
                    <a:pt x="1041514"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6" name="Freeform: Shape 43">
              <a:extLst>
                <a:ext uri="{FF2B5EF4-FFF2-40B4-BE49-F238E27FC236}">
                  <a16:creationId xmlns:a16="http://schemas.microsoft.com/office/drawing/2014/main" id="{9AF671DA-2001-0FBF-3E0A-4B326DE51EF8}"/>
                </a:ext>
              </a:extLst>
            </p:cNvPr>
            <p:cNvSpPr/>
            <p:nvPr/>
          </p:nvSpPr>
          <p:spPr>
            <a:xfrm>
              <a:off x="4998388" y="2511022"/>
              <a:ext cx="663485" cy="17789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7" name="Freeform: Shape 44">
              <a:extLst>
                <a:ext uri="{FF2B5EF4-FFF2-40B4-BE49-F238E27FC236}">
                  <a16:creationId xmlns:a16="http://schemas.microsoft.com/office/drawing/2014/main" id="{9CFADE15-960A-BDC4-D159-6B4AE7FB3964}"/>
                </a:ext>
              </a:extLst>
            </p:cNvPr>
            <p:cNvSpPr/>
            <p:nvPr/>
          </p:nvSpPr>
          <p:spPr>
            <a:xfrm>
              <a:off x="6219513" y="3346862"/>
              <a:ext cx="482732" cy="482465"/>
            </a:xfrm>
            <a:custGeom>
              <a:avLst/>
              <a:gdLst>
                <a:gd name="connsiteX0" fmla="*/ 889797 w 889797"/>
                <a:gd name="connsiteY0" fmla="*/ 1349047 h 1349047"/>
                <a:gd name="connsiteX1" fmla="*/ 561761 w 889797"/>
                <a:gd name="connsiteY1" fmla="*/ 1349047 h 1349047"/>
                <a:gd name="connsiteX2" fmla="*/ 0 w 889797"/>
                <a:gd name="connsiteY2" fmla="*/ 0 h 1349047"/>
              </a:gdLst>
              <a:ahLst/>
              <a:cxnLst>
                <a:cxn ang="0">
                  <a:pos x="connsiteX0" y="connsiteY0"/>
                </a:cxn>
                <a:cxn ang="0">
                  <a:pos x="connsiteX1" y="connsiteY1"/>
                </a:cxn>
                <a:cxn ang="0">
                  <a:pos x="connsiteX2" y="connsiteY2"/>
                </a:cxn>
              </a:cxnLst>
              <a:rect l="l" t="t" r="r" b="b"/>
              <a:pathLst>
                <a:path w="889797" h="1349047">
                  <a:moveTo>
                    <a:pt x="889797" y="1349047"/>
                  </a:moveTo>
                  <a:lnTo>
                    <a:pt x="561761" y="1349047"/>
                  </a:lnTo>
                  <a:lnTo>
                    <a:pt x="0" y="0"/>
                  </a:lnTo>
                </a:path>
              </a:pathLst>
            </a:custGeom>
            <a:no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8" name="Freeform: Shape 45">
              <a:extLst>
                <a:ext uri="{FF2B5EF4-FFF2-40B4-BE49-F238E27FC236}">
                  <a16:creationId xmlns:a16="http://schemas.microsoft.com/office/drawing/2014/main" id="{B9A53DA5-9B2A-41E0-B286-A1A145A246F7}"/>
                </a:ext>
              </a:extLst>
            </p:cNvPr>
            <p:cNvSpPr/>
            <p:nvPr/>
          </p:nvSpPr>
          <p:spPr>
            <a:xfrm>
              <a:off x="6222680" y="3346860"/>
              <a:ext cx="482731" cy="340936"/>
            </a:xfrm>
            <a:custGeom>
              <a:avLst/>
              <a:gdLst>
                <a:gd name="connsiteX0" fmla="*/ 836492 w 836492"/>
                <a:gd name="connsiteY0" fmla="*/ 996409 h 996409"/>
                <a:gd name="connsiteX1" fmla="*/ 553561 w 836492"/>
                <a:gd name="connsiteY1" fmla="*/ 996409 h 996409"/>
                <a:gd name="connsiteX2" fmla="*/ 0 w 836492"/>
                <a:gd name="connsiteY2" fmla="*/ 0 h 996409"/>
              </a:gdLst>
              <a:ahLst/>
              <a:cxnLst>
                <a:cxn ang="0">
                  <a:pos x="connsiteX0" y="connsiteY0"/>
                </a:cxn>
                <a:cxn ang="0">
                  <a:pos x="connsiteX1" y="connsiteY1"/>
                </a:cxn>
                <a:cxn ang="0">
                  <a:pos x="connsiteX2" y="connsiteY2"/>
                </a:cxn>
              </a:cxnLst>
              <a:rect l="l" t="t" r="r" b="b"/>
              <a:pathLst>
                <a:path w="836492" h="996409">
                  <a:moveTo>
                    <a:pt x="836492" y="996409"/>
                  </a:moveTo>
                  <a:lnTo>
                    <a:pt x="553561" y="996409"/>
                  </a:lnTo>
                  <a:lnTo>
                    <a:pt x="0"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39" name="Freeform: Shape 46">
              <a:extLst>
                <a:ext uri="{FF2B5EF4-FFF2-40B4-BE49-F238E27FC236}">
                  <a16:creationId xmlns:a16="http://schemas.microsoft.com/office/drawing/2014/main" id="{590DAB08-CFF8-EF0E-0582-40EB746808BC}"/>
                </a:ext>
              </a:extLst>
            </p:cNvPr>
            <p:cNvSpPr/>
            <p:nvPr/>
          </p:nvSpPr>
          <p:spPr>
            <a:xfrm>
              <a:off x="6219512" y="3346860"/>
              <a:ext cx="485899" cy="195301"/>
            </a:xfrm>
            <a:custGeom>
              <a:avLst/>
              <a:gdLst>
                <a:gd name="connsiteX0" fmla="*/ 914400 w 914400"/>
                <a:gd name="connsiteY0" fmla="*/ 717578 h 717578"/>
                <a:gd name="connsiteX1" fmla="*/ 557661 w 914400"/>
                <a:gd name="connsiteY1" fmla="*/ 717578 h 717578"/>
                <a:gd name="connsiteX2" fmla="*/ 0 w 914400"/>
                <a:gd name="connsiteY2" fmla="*/ 0 h 717578"/>
              </a:gdLst>
              <a:ahLst/>
              <a:cxnLst>
                <a:cxn ang="0">
                  <a:pos x="connsiteX0" y="connsiteY0"/>
                </a:cxn>
                <a:cxn ang="0">
                  <a:pos x="connsiteX1" y="connsiteY1"/>
                </a:cxn>
                <a:cxn ang="0">
                  <a:pos x="connsiteX2" y="connsiteY2"/>
                </a:cxn>
              </a:cxnLst>
              <a:rect l="l" t="t" r="r" b="b"/>
              <a:pathLst>
                <a:path w="914400" h="717578">
                  <a:moveTo>
                    <a:pt x="914400" y="717578"/>
                  </a:moveTo>
                  <a:lnTo>
                    <a:pt x="557661" y="717578"/>
                  </a:lnTo>
                  <a:lnTo>
                    <a:pt x="0" y="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0" name="Freeform: Shape 47">
              <a:extLst>
                <a:ext uri="{FF2B5EF4-FFF2-40B4-BE49-F238E27FC236}">
                  <a16:creationId xmlns:a16="http://schemas.microsoft.com/office/drawing/2014/main" id="{7B84722E-08EB-B1A2-4927-DB42FCF0D9DE}"/>
                </a:ext>
              </a:extLst>
            </p:cNvPr>
            <p:cNvSpPr/>
            <p:nvPr/>
          </p:nvSpPr>
          <p:spPr>
            <a:xfrm>
              <a:off x="6244860" y="2705452"/>
              <a:ext cx="328748" cy="565365"/>
            </a:xfrm>
            <a:custGeom>
              <a:avLst/>
              <a:gdLst>
                <a:gd name="connsiteX0" fmla="*/ 811888 w 811888"/>
                <a:gd name="connsiteY0" fmla="*/ 701177 h 701177"/>
                <a:gd name="connsiteX1" fmla="*/ 516656 w 811888"/>
                <a:gd name="connsiteY1" fmla="*/ 701177 h 701177"/>
                <a:gd name="connsiteX2" fmla="*/ 0 w 811888"/>
                <a:gd name="connsiteY2" fmla="*/ 0 h 701177"/>
              </a:gdLst>
              <a:ahLst/>
              <a:cxnLst>
                <a:cxn ang="0">
                  <a:pos x="connsiteX0" y="connsiteY0"/>
                </a:cxn>
                <a:cxn ang="0">
                  <a:pos x="connsiteX1" y="connsiteY1"/>
                </a:cxn>
                <a:cxn ang="0">
                  <a:pos x="connsiteX2" y="connsiteY2"/>
                </a:cxn>
              </a:cxnLst>
              <a:rect l="l" t="t" r="r" b="b"/>
              <a:pathLst>
                <a:path w="811888" h="701177">
                  <a:moveTo>
                    <a:pt x="811888" y="701177"/>
                  </a:moveTo>
                  <a:lnTo>
                    <a:pt x="516656" y="701177"/>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1" name="Freeform: Shape 48">
              <a:extLst>
                <a:ext uri="{FF2B5EF4-FFF2-40B4-BE49-F238E27FC236}">
                  <a16:creationId xmlns:a16="http://schemas.microsoft.com/office/drawing/2014/main" id="{84EA6CA6-9971-9625-4924-1241B0BB03A7}"/>
                </a:ext>
              </a:extLst>
            </p:cNvPr>
            <p:cNvSpPr/>
            <p:nvPr/>
          </p:nvSpPr>
          <p:spPr>
            <a:xfrm>
              <a:off x="6239648" y="2707512"/>
              <a:ext cx="340982" cy="383232"/>
            </a:xfrm>
            <a:custGeom>
              <a:avLst/>
              <a:gdLst>
                <a:gd name="connsiteX0" fmla="*/ 881597 w 881597"/>
                <a:gd name="connsiteY0" fmla="*/ 405945 h 405945"/>
                <a:gd name="connsiteX1" fmla="*/ 545360 w 881597"/>
                <a:gd name="connsiteY1" fmla="*/ 405945 h 405945"/>
                <a:gd name="connsiteX2" fmla="*/ 0 w 881597"/>
                <a:gd name="connsiteY2" fmla="*/ 0 h 405945"/>
              </a:gdLst>
              <a:ahLst/>
              <a:cxnLst>
                <a:cxn ang="0">
                  <a:pos x="connsiteX0" y="connsiteY0"/>
                </a:cxn>
                <a:cxn ang="0">
                  <a:pos x="connsiteX1" y="connsiteY1"/>
                </a:cxn>
                <a:cxn ang="0">
                  <a:pos x="connsiteX2" y="connsiteY2"/>
                </a:cxn>
              </a:cxnLst>
              <a:rect l="l" t="t" r="r" b="b"/>
              <a:pathLst>
                <a:path w="881597" h="405945">
                  <a:moveTo>
                    <a:pt x="881597" y="405945"/>
                  </a:moveTo>
                  <a:lnTo>
                    <a:pt x="545360" y="405945"/>
                  </a:lnTo>
                  <a:lnTo>
                    <a:pt x="0" y="0"/>
                  </a:lnTo>
                </a:path>
              </a:pathLst>
            </a:custGeom>
            <a:noFill/>
            <a:ln w="9525">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2" name="Freeform: Shape 49">
              <a:extLst>
                <a:ext uri="{FF2B5EF4-FFF2-40B4-BE49-F238E27FC236}">
                  <a16:creationId xmlns:a16="http://schemas.microsoft.com/office/drawing/2014/main" id="{28C0E62E-BF5A-6761-843A-14AA50067071}"/>
                </a:ext>
              </a:extLst>
            </p:cNvPr>
            <p:cNvSpPr/>
            <p:nvPr/>
          </p:nvSpPr>
          <p:spPr>
            <a:xfrm>
              <a:off x="7030622" y="2265724"/>
              <a:ext cx="453064" cy="122838"/>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3" name="Freeform: Shape 50">
              <a:extLst>
                <a:ext uri="{FF2B5EF4-FFF2-40B4-BE49-F238E27FC236}">
                  <a16:creationId xmlns:a16="http://schemas.microsoft.com/office/drawing/2014/main" id="{49B76119-9462-2772-4DB0-B0D1301D2FA5}"/>
                </a:ext>
              </a:extLst>
            </p:cNvPr>
            <p:cNvSpPr/>
            <p:nvPr/>
          </p:nvSpPr>
          <p:spPr>
            <a:xfrm>
              <a:off x="7040127" y="2265723"/>
              <a:ext cx="573251" cy="45719"/>
            </a:xfrm>
            <a:custGeom>
              <a:avLst/>
              <a:gdLst>
                <a:gd name="connsiteX0" fmla="*/ 401844 w 401844"/>
                <a:gd name="connsiteY0" fmla="*/ 0 h 0"/>
                <a:gd name="connsiteX1" fmla="*/ 0 w 401844"/>
                <a:gd name="connsiteY1" fmla="*/ 0 h 0"/>
              </a:gdLst>
              <a:ahLst/>
              <a:cxnLst>
                <a:cxn ang="0">
                  <a:pos x="connsiteX0" y="connsiteY0"/>
                </a:cxn>
                <a:cxn ang="0">
                  <a:pos x="connsiteX1" y="connsiteY1"/>
                </a:cxn>
              </a:cxnLst>
              <a:rect l="l" t="t" r="r" b="b"/>
              <a:pathLst>
                <a:path w="401844">
                  <a:moveTo>
                    <a:pt x="401844" y="0"/>
                  </a:moveTo>
                  <a:lnTo>
                    <a:pt x="0" y="0"/>
                  </a:lnTo>
                </a:path>
              </a:pathLst>
            </a:custGeom>
            <a:no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4" name="Freeform: Shape 51">
              <a:extLst>
                <a:ext uri="{FF2B5EF4-FFF2-40B4-BE49-F238E27FC236}">
                  <a16:creationId xmlns:a16="http://schemas.microsoft.com/office/drawing/2014/main" id="{A15CDEB5-1464-CE9C-4E6B-54B876DBBEAE}"/>
                </a:ext>
              </a:extLst>
            </p:cNvPr>
            <p:cNvSpPr/>
            <p:nvPr/>
          </p:nvSpPr>
          <p:spPr>
            <a:xfrm>
              <a:off x="6070597" y="1321960"/>
              <a:ext cx="434071" cy="335418"/>
            </a:xfrm>
            <a:custGeom>
              <a:avLst/>
              <a:gdLst>
                <a:gd name="connsiteX0" fmla="*/ 561761 w 561761"/>
                <a:gd name="connsiteY0" fmla="*/ 0 h 541260"/>
                <a:gd name="connsiteX1" fmla="*/ 455150 w 561761"/>
                <a:gd name="connsiteY1" fmla="*/ 0 h 541260"/>
                <a:gd name="connsiteX2" fmla="*/ 0 w 561761"/>
                <a:gd name="connsiteY2" fmla="*/ 541260 h 541260"/>
              </a:gdLst>
              <a:ahLst/>
              <a:cxnLst>
                <a:cxn ang="0">
                  <a:pos x="connsiteX0" y="connsiteY0"/>
                </a:cxn>
                <a:cxn ang="0">
                  <a:pos x="connsiteX1" y="connsiteY1"/>
                </a:cxn>
                <a:cxn ang="0">
                  <a:pos x="connsiteX2" y="connsiteY2"/>
                </a:cxn>
              </a:cxnLst>
              <a:rect l="l" t="t" r="r" b="b"/>
              <a:pathLst>
                <a:path w="561761" h="541260">
                  <a:moveTo>
                    <a:pt x="561761" y="0"/>
                  </a:moveTo>
                  <a:lnTo>
                    <a:pt x="455150" y="0"/>
                  </a:lnTo>
                  <a:lnTo>
                    <a:pt x="0" y="541260"/>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45" name="Freeform: Shape 52">
              <a:extLst>
                <a:ext uri="{FF2B5EF4-FFF2-40B4-BE49-F238E27FC236}">
                  <a16:creationId xmlns:a16="http://schemas.microsoft.com/office/drawing/2014/main" id="{1AC57DCA-35E8-6378-3366-B5D892E492C4}"/>
                </a:ext>
              </a:extLst>
            </p:cNvPr>
            <p:cNvSpPr/>
            <p:nvPr/>
          </p:nvSpPr>
          <p:spPr>
            <a:xfrm>
              <a:off x="6067428" y="1135932"/>
              <a:ext cx="532291" cy="508221"/>
            </a:xfrm>
            <a:custGeom>
              <a:avLst/>
              <a:gdLst>
                <a:gd name="connsiteX0" fmla="*/ 688876 w 688876"/>
                <a:gd name="connsiteY0" fmla="*/ 0 h 815989"/>
                <a:gd name="connsiteX1" fmla="*/ 438748 w 688876"/>
                <a:gd name="connsiteY1" fmla="*/ 0 h 815989"/>
                <a:gd name="connsiteX2" fmla="*/ 0 w 688876"/>
                <a:gd name="connsiteY2" fmla="*/ 815989 h 815989"/>
              </a:gdLst>
              <a:ahLst/>
              <a:cxnLst>
                <a:cxn ang="0">
                  <a:pos x="connsiteX0" y="connsiteY0"/>
                </a:cxn>
                <a:cxn ang="0">
                  <a:pos x="connsiteX1" y="connsiteY1"/>
                </a:cxn>
                <a:cxn ang="0">
                  <a:pos x="connsiteX2" y="connsiteY2"/>
                </a:cxn>
              </a:cxnLst>
              <a:rect l="l" t="t" r="r" b="b"/>
              <a:pathLst>
                <a:path w="688876" h="815989">
                  <a:moveTo>
                    <a:pt x="688876" y="0"/>
                  </a:moveTo>
                  <a:lnTo>
                    <a:pt x="438748" y="0"/>
                  </a:lnTo>
                  <a:lnTo>
                    <a:pt x="0" y="815989"/>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6" name="TextBox 15">
              <a:extLst>
                <a:ext uri="{FF2B5EF4-FFF2-40B4-BE49-F238E27FC236}">
                  <a16:creationId xmlns:a16="http://schemas.microsoft.com/office/drawing/2014/main" id="{D3DE6138-3602-6EE0-E01F-60A8192FD8B7}"/>
                </a:ext>
              </a:extLst>
            </p:cNvPr>
            <p:cNvSpPr txBox="1"/>
            <p:nvPr/>
          </p:nvSpPr>
          <p:spPr>
            <a:xfrm>
              <a:off x="4731369" y="3621399"/>
              <a:ext cx="850129" cy="170655"/>
            </a:xfrm>
            <a:prstGeom prst="rect">
              <a:avLst/>
            </a:prstGeom>
            <a:noFill/>
          </p:spPr>
          <p:txBody>
            <a:bodyPr wrap="square" rtlCol="0">
              <a:spAutoFit/>
            </a:bodyPr>
            <a:lstStyle/>
            <a:p>
              <a:pPr algn="r" defTabSz="685664">
                <a:defRPr/>
              </a:pPr>
              <a:r>
                <a:rPr lang="en-IN" sz="700" b="1">
                  <a:solidFill>
                    <a:srgbClr val="FFDA00"/>
                  </a:solidFill>
                  <a:latin typeface="Trebuchet MS"/>
                </a:rPr>
                <a:t>BENGALURU 02</a:t>
              </a:r>
            </a:p>
          </p:txBody>
        </p:sp>
        <p:sp>
          <p:nvSpPr>
            <p:cNvPr id="46" name="TextBox 45">
              <a:extLst>
                <a:ext uri="{FF2B5EF4-FFF2-40B4-BE49-F238E27FC236}">
                  <a16:creationId xmlns:a16="http://schemas.microsoft.com/office/drawing/2014/main" id="{CB7D74C0-B91E-E43C-BDE5-C33051672EEC}"/>
                </a:ext>
              </a:extLst>
            </p:cNvPr>
            <p:cNvSpPr txBox="1"/>
            <p:nvPr/>
          </p:nvSpPr>
          <p:spPr>
            <a:xfrm>
              <a:off x="6667515" y="3454192"/>
              <a:ext cx="686405"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algn="l" defTabSz="685664">
                <a:defRPr/>
              </a:pPr>
              <a:r>
                <a:rPr lang="en-IN" b="1">
                  <a:solidFill>
                    <a:srgbClr val="FFDA00"/>
                  </a:solidFill>
                </a:rPr>
                <a:t>CHENNAI 02 </a:t>
              </a:r>
            </a:p>
          </p:txBody>
        </p:sp>
        <p:sp>
          <p:nvSpPr>
            <p:cNvPr id="47" name="TextBox 46">
              <a:extLst>
                <a:ext uri="{FF2B5EF4-FFF2-40B4-BE49-F238E27FC236}">
                  <a16:creationId xmlns:a16="http://schemas.microsoft.com/office/drawing/2014/main" id="{D694CD58-1B0F-430C-0151-68E799FDEF8F}"/>
                </a:ext>
              </a:extLst>
            </p:cNvPr>
            <p:cNvSpPr txBox="1"/>
            <p:nvPr/>
          </p:nvSpPr>
          <p:spPr>
            <a:xfrm>
              <a:off x="6676612" y="3738236"/>
              <a:ext cx="1072730"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algn="l" defTabSz="685664">
                <a:defRPr/>
              </a:pPr>
              <a:r>
                <a:rPr lang="en-IN">
                  <a:solidFill>
                    <a:srgbClr val="00B0F0"/>
                  </a:solidFill>
                </a:rPr>
                <a:t>CLS, </a:t>
              </a:r>
              <a:r>
                <a:rPr lang="en-IN" err="1">
                  <a:solidFill>
                    <a:srgbClr val="00B0F0"/>
                  </a:solidFill>
                </a:rPr>
                <a:t>Siruseri</a:t>
              </a:r>
              <a:r>
                <a:rPr lang="en-IN">
                  <a:solidFill>
                    <a:srgbClr val="00B0F0"/>
                  </a:solidFill>
                </a:rPr>
                <a:t>, Chennai</a:t>
              </a:r>
            </a:p>
          </p:txBody>
        </p:sp>
        <p:sp>
          <p:nvSpPr>
            <p:cNvPr id="50" name="TextBox 49">
              <a:extLst>
                <a:ext uri="{FF2B5EF4-FFF2-40B4-BE49-F238E27FC236}">
                  <a16:creationId xmlns:a16="http://schemas.microsoft.com/office/drawing/2014/main" id="{2B23CBDF-B2DC-793F-6086-6D25C35E0E15}"/>
                </a:ext>
              </a:extLst>
            </p:cNvPr>
            <p:cNvSpPr txBox="1"/>
            <p:nvPr/>
          </p:nvSpPr>
          <p:spPr>
            <a:xfrm>
              <a:off x="6541011" y="3030410"/>
              <a:ext cx="888157"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US" b="1">
                  <a:solidFill>
                    <a:srgbClr val="FFDA00"/>
                  </a:solidFill>
                </a:rPr>
                <a:t>HYDERABAD 02 </a:t>
              </a:r>
              <a:endParaRPr lang="en-IN" b="1">
                <a:solidFill>
                  <a:srgbClr val="FFDA00"/>
                </a:solidFill>
              </a:endParaRPr>
            </a:p>
          </p:txBody>
        </p:sp>
        <p:sp>
          <p:nvSpPr>
            <p:cNvPr id="51" name="TextBox 50">
              <a:extLst>
                <a:ext uri="{FF2B5EF4-FFF2-40B4-BE49-F238E27FC236}">
                  <a16:creationId xmlns:a16="http://schemas.microsoft.com/office/drawing/2014/main" id="{F2DF5733-5B4C-7F3F-5D6A-1654295DC0FB}"/>
                </a:ext>
              </a:extLst>
            </p:cNvPr>
            <p:cNvSpPr txBox="1"/>
            <p:nvPr/>
          </p:nvSpPr>
          <p:spPr>
            <a:xfrm>
              <a:off x="7590033" y="2168266"/>
              <a:ext cx="1078495"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a:solidFill>
                    <a:srgbClr val="00B0F0"/>
                  </a:solidFill>
                </a:rPr>
                <a:t>SAARC Gateway, Kolkata</a:t>
              </a:r>
            </a:p>
          </p:txBody>
        </p:sp>
        <p:sp>
          <p:nvSpPr>
            <p:cNvPr id="52" name="TextBox 51">
              <a:extLst>
                <a:ext uri="{FF2B5EF4-FFF2-40B4-BE49-F238E27FC236}">
                  <a16:creationId xmlns:a16="http://schemas.microsoft.com/office/drawing/2014/main" id="{A4B5A619-B578-CE3F-FBB8-E56B8141D28C}"/>
                </a:ext>
              </a:extLst>
            </p:cNvPr>
            <p:cNvSpPr txBox="1"/>
            <p:nvPr/>
          </p:nvSpPr>
          <p:spPr>
            <a:xfrm>
              <a:off x="6595529" y="1050736"/>
              <a:ext cx="583814" cy="170655"/>
            </a:xfrm>
            <a:prstGeom prst="rect">
              <a:avLst/>
            </a:prstGeom>
            <a:noFill/>
          </p:spPr>
          <p:txBody>
            <a:bodyPr wrap="square" rtlCol="0">
              <a:spAutoFit/>
            </a:bodyPr>
            <a:lstStyle>
              <a:defPPr>
                <a:defRPr lang="en-US"/>
              </a:defPPr>
              <a:lvl1pPr defTabSz="685681">
                <a:defRPr sz="700">
                  <a:solidFill>
                    <a:schemeClr val="bg1">
                      <a:lumMod val="75000"/>
                    </a:schemeClr>
                  </a:solidFill>
                  <a:latin typeface="Trebuchet MS"/>
                </a:defRPr>
              </a:lvl1pPr>
            </a:lstStyle>
            <a:p>
              <a:pPr defTabSz="685664">
                <a:defRPr/>
              </a:pPr>
              <a:r>
                <a:rPr lang="en-IN" b="1">
                  <a:solidFill>
                    <a:srgbClr val="FFDA00"/>
                  </a:solidFill>
                </a:rPr>
                <a:t>NOIDA 02 </a:t>
              </a:r>
            </a:p>
          </p:txBody>
        </p:sp>
        <p:sp>
          <p:nvSpPr>
            <p:cNvPr id="53" name="TextBox 52">
              <a:extLst>
                <a:ext uri="{FF2B5EF4-FFF2-40B4-BE49-F238E27FC236}">
                  <a16:creationId xmlns:a16="http://schemas.microsoft.com/office/drawing/2014/main" id="{FA1E09D8-3109-3484-6269-E5B59DE251A0}"/>
                </a:ext>
              </a:extLst>
            </p:cNvPr>
            <p:cNvSpPr txBox="1"/>
            <p:nvPr/>
          </p:nvSpPr>
          <p:spPr>
            <a:xfrm>
              <a:off x="4048102" y="2437027"/>
              <a:ext cx="1001144"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pt-BR" b="1">
                  <a:solidFill>
                    <a:srgbClr val="FFDA00"/>
                  </a:solidFill>
                </a:rPr>
                <a:t>MUMBAI 03 RABALE</a:t>
              </a:r>
              <a:endParaRPr lang="en-IN" b="1">
                <a:solidFill>
                  <a:srgbClr val="FFDA00"/>
                </a:solidFill>
              </a:endParaRPr>
            </a:p>
          </p:txBody>
        </p:sp>
        <p:sp>
          <p:nvSpPr>
            <p:cNvPr id="54" name="TextBox 53">
              <a:extLst>
                <a:ext uri="{FF2B5EF4-FFF2-40B4-BE49-F238E27FC236}">
                  <a16:creationId xmlns:a16="http://schemas.microsoft.com/office/drawing/2014/main" id="{4BF1A615-4ED7-DEC4-E30E-D1BB4CA068FA}"/>
                </a:ext>
              </a:extLst>
            </p:cNvPr>
            <p:cNvSpPr txBox="1"/>
            <p:nvPr/>
          </p:nvSpPr>
          <p:spPr>
            <a:xfrm>
              <a:off x="4197615" y="3050771"/>
              <a:ext cx="1132515" cy="170655"/>
            </a:xfrm>
            <a:prstGeom prst="rect">
              <a:avLst/>
            </a:prstGeom>
            <a:no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IN">
                  <a:solidFill>
                    <a:srgbClr val="00B0F0"/>
                  </a:solidFill>
                </a:rPr>
                <a:t>CLS, Versova, Mumbai</a:t>
              </a:r>
            </a:p>
          </p:txBody>
        </p:sp>
        <p:sp>
          <p:nvSpPr>
            <p:cNvPr id="55" name="Freeform: Shape 43">
              <a:extLst>
                <a:ext uri="{FF2B5EF4-FFF2-40B4-BE49-F238E27FC236}">
                  <a16:creationId xmlns:a16="http://schemas.microsoft.com/office/drawing/2014/main" id="{9C7507EA-452B-59F1-050F-5CAFAB405D8D}"/>
                </a:ext>
              </a:extLst>
            </p:cNvPr>
            <p:cNvSpPr/>
            <p:nvPr/>
          </p:nvSpPr>
          <p:spPr>
            <a:xfrm>
              <a:off x="5230153" y="2649593"/>
              <a:ext cx="418106" cy="4571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7" name="Freeform: Shape 43">
              <a:extLst>
                <a:ext uri="{FF2B5EF4-FFF2-40B4-BE49-F238E27FC236}">
                  <a16:creationId xmlns:a16="http://schemas.microsoft.com/office/drawing/2014/main" id="{A0CCA45E-F1C8-D964-1028-1EBA007D775F}"/>
                </a:ext>
              </a:extLst>
            </p:cNvPr>
            <p:cNvSpPr/>
            <p:nvPr/>
          </p:nvSpPr>
          <p:spPr>
            <a:xfrm>
              <a:off x="4938398" y="2207450"/>
              <a:ext cx="1006508" cy="183782"/>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8" name="Freeform: Shape 43">
              <a:extLst>
                <a:ext uri="{FF2B5EF4-FFF2-40B4-BE49-F238E27FC236}">
                  <a16:creationId xmlns:a16="http://schemas.microsoft.com/office/drawing/2014/main" id="{2D9275C9-BDDF-E1C7-55AB-EE33A56E81B8}"/>
                </a:ext>
              </a:extLst>
            </p:cNvPr>
            <p:cNvSpPr/>
            <p:nvPr/>
          </p:nvSpPr>
          <p:spPr>
            <a:xfrm>
              <a:off x="5558692" y="977291"/>
              <a:ext cx="400275" cy="138507"/>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9" name="Freeform: Shape 43">
              <a:extLst>
                <a:ext uri="{FF2B5EF4-FFF2-40B4-BE49-F238E27FC236}">
                  <a16:creationId xmlns:a16="http://schemas.microsoft.com/office/drawing/2014/main" id="{303E35FD-D16D-A025-3D45-BE29FDD9AE2A}"/>
                </a:ext>
              </a:extLst>
            </p:cNvPr>
            <p:cNvSpPr/>
            <p:nvPr/>
          </p:nvSpPr>
          <p:spPr>
            <a:xfrm flipH="1">
              <a:off x="6606430" y="1391182"/>
              <a:ext cx="449999" cy="55958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rgbClr val="BED73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0" name="Freeform: Shape 43">
              <a:extLst>
                <a:ext uri="{FF2B5EF4-FFF2-40B4-BE49-F238E27FC236}">
                  <a16:creationId xmlns:a16="http://schemas.microsoft.com/office/drawing/2014/main" id="{E3CE211F-A5A3-70AA-892B-547421A5EE93}"/>
                </a:ext>
              </a:extLst>
            </p:cNvPr>
            <p:cNvSpPr/>
            <p:nvPr/>
          </p:nvSpPr>
          <p:spPr>
            <a:xfrm flipH="1">
              <a:off x="6870709" y="1622662"/>
              <a:ext cx="1018492" cy="31872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2" name="Freeform: Shape 49">
              <a:extLst>
                <a:ext uri="{FF2B5EF4-FFF2-40B4-BE49-F238E27FC236}">
                  <a16:creationId xmlns:a16="http://schemas.microsoft.com/office/drawing/2014/main" id="{F2437320-B954-15B4-B1F0-F838FE1D3BB2}"/>
                </a:ext>
              </a:extLst>
            </p:cNvPr>
            <p:cNvSpPr/>
            <p:nvPr/>
          </p:nvSpPr>
          <p:spPr>
            <a:xfrm>
              <a:off x="7512911" y="1820621"/>
              <a:ext cx="290041" cy="53517"/>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3" name="Freeform: Shape 49">
              <a:extLst>
                <a:ext uri="{FF2B5EF4-FFF2-40B4-BE49-F238E27FC236}">
                  <a16:creationId xmlns:a16="http://schemas.microsoft.com/office/drawing/2014/main" id="{E9F21C01-9B00-50E1-F0E2-DB21B9BFA51D}"/>
                </a:ext>
              </a:extLst>
            </p:cNvPr>
            <p:cNvSpPr/>
            <p:nvPr/>
          </p:nvSpPr>
          <p:spPr>
            <a:xfrm>
              <a:off x="6714273" y="2595793"/>
              <a:ext cx="277863" cy="75741"/>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4" name="Freeform: Shape 49">
              <a:extLst>
                <a:ext uri="{FF2B5EF4-FFF2-40B4-BE49-F238E27FC236}">
                  <a16:creationId xmlns:a16="http://schemas.microsoft.com/office/drawing/2014/main" id="{0829372D-7717-D2E9-5788-F27050B4A2A4}"/>
                </a:ext>
              </a:extLst>
            </p:cNvPr>
            <p:cNvSpPr/>
            <p:nvPr/>
          </p:nvSpPr>
          <p:spPr>
            <a:xfrm flipH="1" flipV="1">
              <a:off x="5139029" y="1813163"/>
              <a:ext cx="1163725" cy="568957"/>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5" name="Freeform: Shape 40">
              <a:extLst>
                <a:ext uri="{FF2B5EF4-FFF2-40B4-BE49-F238E27FC236}">
                  <a16:creationId xmlns:a16="http://schemas.microsoft.com/office/drawing/2014/main" id="{F0A30318-8C58-B615-2212-3BE537273912}"/>
                </a:ext>
              </a:extLst>
            </p:cNvPr>
            <p:cNvSpPr/>
            <p:nvPr/>
          </p:nvSpPr>
          <p:spPr>
            <a:xfrm>
              <a:off x="5423560" y="3458218"/>
              <a:ext cx="427538" cy="96944"/>
            </a:xfrm>
            <a:custGeom>
              <a:avLst/>
              <a:gdLst>
                <a:gd name="connsiteX0" fmla="*/ 0 w 947204"/>
                <a:gd name="connsiteY0" fmla="*/ 582263 h 582263"/>
                <a:gd name="connsiteX1" fmla="*/ 172219 w 947204"/>
                <a:gd name="connsiteY1" fmla="*/ 582263 h 582263"/>
                <a:gd name="connsiteX2" fmla="*/ 947204 w 947204"/>
                <a:gd name="connsiteY2" fmla="*/ 0 h 582263"/>
              </a:gdLst>
              <a:ahLst/>
              <a:cxnLst>
                <a:cxn ang="0">
                  <a:pos x="connsiteX0" y="connsiteY0"/>
                </a:cxn>
                <a:cxn ang="0">
                  <a:pos x="connsiteX1" y="connsiteY1"/>
                </a:cxn>
                <a:cxn ang="0">
                  <a:pos x="connsiteX2" y="connsiteY2"/>
                </a:cxn>
              </a:cxnLst>
              <a:rect l="l" t="t" r="r" b="b"/>
              <a:pathLst>
                <a:path w="947204" h="582263">
                  <a:moveTo>
                    <a:pt x="0" y="582263"/>
                  </a:moveTo>
                  <a:lnTo>
                    <a:pt x="172219" y="582263"/>
                  </a:lnTo>
                  <a:lnTo>
                    <a:pt x="947204"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6" name="Freeform: Shape 43">
              <a:extLst>
                <a:ext uri="{FF2B5EF4-FFF2-40B4-BE49-F238E27FC236}">
                  <a16:creationId xmlns:a16="http://schemas.microsoft.com/office/drawing/2014/main" id="{32572B22-C289-FA5E-6F16-A1585609B1C3}"/>
                </a:ext>
              </a:extLst>
            </p:cNvPr>
            <p:cNvSpPr/>
            <p:nvPr/>
          </p:nvSpPr>
          <p:spPr>
            <a:xfrm>
              <a:off x="4891799" y="1985391"/>
              <a:ext cx="510389" cy="14064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37" name="Freeform: Shape 43">
              <a:extLst>
                <a:ext uri="{FF2B5EF4-FFF2-40B4-BE49-F238E27FC236}">
                  <a16:creationId xmlns:a16="http://schemas.microsoft.com/office/drawing/2014/main" id="{020DC81C-2F63-E6BF-1042-53C64731EE92}"/>
                </a:ext>
              </a:extLst>
            </p:cNvPr>
            <p:cNvSpPr/>
            <p:nvPr/>
          </p:nvSpPr>
          <p:spPr>
            <a:xfrm>
              <a:off x="5093946" y="1605736"/>
              <a:ext cx="754610" cy="354429"/>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05" name="Freeform: Shape 49">
              <a:extLst>
                <a:ext uri="{FF2B5EF4-FFF2-40B4-BE49-F238E27FC236}">
                  <a16:creationId xmlns:a16="http://schemas.microsoft.com/office/drawing/2014/main" id="{31B26833-4DA4-3164-AF67-1CFA1F0C97E9}"/>
                </a:ext>
              </a:extLst>
            </p:cNvPr>
            <p:cNvSpPr/>
            <p:nvPr/>
          </p:nvSpPr>
          <p:spPr>
            <a:xfrm>
              <a:off x="6817782" y="1926724"/>
              <a:ext cx="962314" cy="183782"/>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10" name="Freeform: Shape 49">
              <a:extLst>
                <a:ext uri="{FF2B5EF4-FFF2-40B4-BE49-F238E27FC236}">
                  <a16:creationId xmlns:a16="http://schemas.microsoft.com/office/drawing/2014/main" id="{420D88AC-87AA-8CD2-107C-9C4AFE010D9C}"/>
                </a:ext>
              </a:extLst>
            </p:cNvPr>
            <p:cNvSpPr/>
            <p:nvPr/>
          </p:nvSpPr>
          <p:spPr>
            <a:xfrm>
              <a:off x="6302132" y="2497591"/>
              <a:ext cx="706676" cy="497071"/>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15" name="Freeform: Shape 43">
              <a:extLst>
                <a:ext uri="{FF2B5EF4-FFF2-40B4-BE49-F238E27FC236}">
                  <a16:creationId xmlns:a16="http://schemas.microsoft.com/office/drawing/2014/main" id="{BD0CA881-7ECB-AA27-B0FA-2B9B79BFD6EF}"/>
                </a:ext>
              </a:extLst>
            </p:cNvPr>
            <p:cNvSpPr/>
            <p:nvPr/>
          </p:nvSpPr>
          <p:spPr>
            <a:xfrm>
              <a:off x="5046667" y="2358220"/>
              <a:ext cx="969794" cy="88520"/>
            </a:xfrm>
            <a:custGeom>
              <a:avLst/>
              <a:gdLst>
                <a:gd name="connsiteX0" fmla="*/ 0 w 1107121"/>
                <a:gd name="connsiteY0" fmla="*/ 0 h 483853"/>
                <a:gd name="connsiteX1" fmla="*/ 336237 w 1107121"/>
                <a:gd name="connsiteY1" fmla="*/ 0 h 483853"/>
                <a:gd name="connsiteX2" fmla="*/ 1107121 w 1107121"/>
                <a:gd name="connsiteY2" fmla="*/ 483853 h 483853"/>
              </a:gdLst>
              <a:ahLst/>
              <a:cxnLst>
                <a:cxn ang="0">
                  <a:pos x="connsiteX0" y="connsiteY0"/>
                </a:cxn>
                <a:cxn ang="0">
                  <a:pos x="connsiteX1" y="connsiteY1"/>
                </a:cxn>
                <a:cxn ang="0">
                  <a:pos x="connsiteX2" y="connsiteY2"/>
                </a:cxn>
              </a:cxnLst>
              <a:rect l="l" t="t" r="r" b="b"/>
              <a:pathLst>
                <a:path w="1107121" h="483853">
                  <a:moveTo>
                    <a:pt x="0" y="0"/>
                  </a:moveTo>
                  <a:lnTo>
                    <a:pt x="336237" y="0"/>
                  </a:lnTo>
                  <a:lnTo>
                    <a:pt x="1107121" y="483853"/>
                  </a:lnTo>
                </a:path>
              </a:pathLst>
            </a:custGeom>
            <a:noFill/>
            <a:ln w="635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0" name="Freeform: Shape 49">
              <a:extLst>
                <a:ext uri="{FF2B5EF4-FFF2-40B4-BE49-F238E27FC236}">
                  <a16:creationId xmlns:a16="http://schemas.microsoft.com/office/drawing/2014/main" id="{0CF56B92-5106-5CF5-E49B-53135044E9B9}"/>
                </a:ext>
              </a:extLst>
            </p:cNvPr>
            <p:cNvSpPr/>
            <p:nvPr/>
          </p:nvSpPr>
          <p:spPr>
            <a:xfrm>
              <a:off x="6744736" y="2464152"/>
              <a:ext cx="277863" cy="56380"/>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sp>
          <p:nvSpPr>
            <p:cNvPr id="121" name="Freeform: Shape 49">
              <a:extLst>
                <a:ext uri="{FF2B5EF4-FFF2-40B4-BE49-F238E27FC236}">
                  <a16:creationId xmlns:a16="http://schemas.microsoft.com/office/drawing/2014/main" id="{6182F362-CA9C-6896-AD88-C32CC36F238D}"/>
                </a:ext>
              </a:extLst>
            </p:cNvPr>
            <p:cNvSpPr/>
            <p:nvPr/>
          </p:nvSpPr>
          <p:spPr>
            <a:xfrm>
              <a:off x="6586322" y="2750041"/>
              <a:ext cx="138932" cy="95498"/>
            </a:xfrm>
            <a:custGeom>
              <a:avLst/>
              <a:gdLst>
                <a:gd name="connsiteX0" fmla="*/ 1357248 w 1357248"/>
                <a:gd name="connsiteY0" fmla="*/ 287032 h 287032"/>
                <a:gd name="connsiteX1" fmla="*/ 410045 w 1357248"/>
                <a:gd name="connsiteY1" fmla="*/ 287032 h 287032"/>
                <a:gd name="connsiteX2" fmla="*/ 0 w 1357248"/>
                <a:gd name="connsiteY2" fmla="*/ 0 h 287032"/>
              </a:gdLst>
              <a:ahLst/>
              <a:cxnLst>
                <a:cxn ang="0">
                  <a:pos x="connsiteX0" y="connsiteY0"/>
                </a:cxn>
                <a:cxn ang="0">
                  <a:pos x="connsiteX1" y="connsiteY1"/>
                </a:cxn>
                <a:cxn ang="0">
                  <a:pos x="connsiteX2" y="connsiteY2"/>
                </a:cxn>
              </a:cxnLst>
              <a:rect l="l" t="t" r="r" b="b"/>
              <a:pathLst>
                <a:path w="1357248" h="287032">
                  <a:moveTo>
                    <a:pt x="1357248" y="287032"/>
                  </a:moveTo>
                  <a:lnTo>
                    <a:pt x="410045" y="287032"/>
                  </a:lnTo>
                  <a:lnTo>
                    <a:pt x="0" y="0"/>
                  </a:lnTo>
                </a:path>
              </a:pathLst>
            </a:custGeom>
            <a:noFill/>
            <a:ln w="63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98">
                <a:defRPr/>
              </a:pPr>
              <a:endParaRPr lang="en-IN" sz="1013">
                <a:solidFill>
                  <a:prstClr val="white"/>
                </a:solidFill>
                <a:latin typeface="Trebuchet MS"/>
              </a:endParaRPr>
            </a:p>
          </p:txBody>
        </p:sp>
      </p:grpSp>
      <p:sp>
        <p:nvSpPr>
          <p:cNvPr id="62" name="TextBox 61">
            <a:extLst>
              <a:ext uri="{FF2B5EF4-FFF2-40B4-BE49-F238E27FC236}">
                <a16:creationId xmlns:a16="http://schemas.microsoft.com/office/drawing/2014/main" id="{0AA9A9A1-EB10-C83D-9565-18E371438488}"/>
              </a:ext>
            </a:extLst>
          </p:cNvPr>
          <p:cNvSpPr txBox="1"/>
          <p:nvPr/>
        </p:nvSpPr>
        <p:spPr>
          <a:xfrm>
            <a:off x="6601573" y="1447872"/>
            <a:ext cx="771497" cy="307777"/>
          </a:xfrm>
          <a:prstGeom prst="rect">
            <a:avLst/>
          </a:prstGeom>
          <a:solidFill>
            <a:srgbClr val="BED730"/>
          </a:solidFill>
        </p:spPr>
        <p:txBody>
          <a:bodyPr wrap="square" rtlCol="0">
            <a:spAutoFit/>
          </a:bodyPr>
          <a:lstStyle>
            <a:defPPr>
              <a:defRPr lang="en-US"/>
            </a:defPPr>
            <a:lvl1pPr algn="r" defTabSz="685681">
              <a:defRPr sz="900" b="1">
                <a:latin typeface="Trebuchet MS"/>
              </a:defRPr>
            </a:lvl1pPr>
          </a:lstStyle>
          <a:p>
            <a:pPr algn="l" defTabSz="685664">
              <a:defRPr/>
            </a:pPr>
            <a:r>
              <a:rPr lang="en-US" sz="700">
                <a:solidFill>
                  <a:prstClr val="black"/>
                </a:solidFill>
              </a:rPr>
              <a:t>LUCKNOW 01</a:t>
            </a:r>
          </a:p>
          <a:p>
            <a:pPr algn="l" defTabSz="685664">
              <a:defRPr/>
            </a:pPr>
            <a:r>
              <a:rPr lang="en-US" sz="700">
                <a:solidFill>
                  <a:prstClr val="black"/>
                </a:solidFill>
              </a:rPr>
              <a:t>June 2025</a:t>
            </a:r>
            <a:endParaRPr lang="en-IN" sz="700">
              <a:solidFill>
                <a:prstClr val="black"/>
              </a:solidFill>
            </a:endParaRPr>
          </a:p>
        </p:txBody>
      </p:sp>
      <p:sp>
        <p:nvSpPr>
          <p:cNvPr id="63" name="TextBox 62">
            <a:extLst>
              <a:ext uri="{FF2B5EF4-FFF2-40B4-BE49-F238E27FC236}">
                <a16:creationId xmlns:a16="http://schemas.microsoft.com/office/drawing/2014/main" id="{57CFFA09-9A1E-F241-7522-74719E399DD0}"/>
              </a:ext>
            </a:extLst>
          </p:cNvPr>
          <p:cNvSpPr txBox="1"/>
          <p:nvPr/>
        </p:nvSpPr>
        <p:spPr>
          <a:xfrm>
            <a:off x="3866760" y="1072368"/>
            <a:ext cx="968159" cy="307777"/>
          </a:xfrm>
          <a:prstGeom prst="rect">
            <a:avLst/>
          </a:prstGeom>
          <a:solidFill>
            <a:srgbClr val="BED730"/>
          </a:solidFill>
        </p:spPr>
        <p:txBody>
          <a:bodyPr wrap="square" rtlCol="0">
            <a:spAutoFit/>
          </a:bodyPr>
          <a:lstStyle>
            <a:defPPr>
              <a:defRPr lang="en-US"/>
            </a:defPPr>
            <a:lvl1pPr algn="r" defTabSz="685681">
              <a:defRPr sz="700">
                <a:solidFill>
                  <a:schemeClr val="bg1">
                    <a:lumMod val="75000"/>
                  </a:schemeClr>
                </a:solidFill>
                <a:latin typeface="Trebuchet MS"/>
              </a:defRPr>
            </a:lvl1pPr>
          </a:lstStyle>
          <a:p>
            <a:pPr defTabSz="685664">
              <a:defRPr/>
            </a:pPr>
            <a:r>
              <a:rPr lang="en-US" b="1" dirty="0">
                <a:solidFill>
                  <a:prstClr val="black"/>
                </a:solidFill>
              </a:rPr>
              <a:t>CHANDIGARH 01</a:t>
            </a:r>
          </a:p>
          <a:p>
            <a:pPr defTabSz="685664">
              <a:defRPr/>
            </a:pPr>
            <a:r>
              <a:rPr lang="en-US" b="1" dirty="0">
                <a:solidFill>
                  <a:prstClr val="black"/>
                </a:solidFill>
              </a:rPr>
              <a:t>Oct 2025</a:t>
            </a:r>
            <a:endParaRPr lang="en-IN" b="1" dirty="0">
              <a:solidFill>
                <a:prstClr val="black"/>
              </a:solidFill>
            </a:endParaRPr>
          </a:p>
        </p:txBody>
      </p:sp>
      <p:sp>
        <p:nvSpPr>
          <p:cNvPr id="64" name="TextBox 63">
            <a:extLst>
              <a:ext uri="{FF2B5EF4-FFF2-40B4-BE49-F238E27FC236}">
                <a16:creationId xmlns:a16="http://schemas.microsoft.com/office/drawing/2014/main" id="{BA93FDCE-77E4-D0B8-578D-5BF9591E5FC9}"/>
              </a:ext>
            </a:extLst>
          </p:cNvPr>
          <p:cNvSpPr txBox="1"/>
          <p:nvPr/>
        </p:nvSpPr>
        <p:spPr>
          <a:xfrm>
            <a:off x="7552696" y="1841162"/>
            <a:ext cx="603578" cy="200055"/>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PATNA 01</a:t>
            </a:r>
            <a:endParaRPr lang="en-IN" sz="700">
              <a:solidFill>
                <a:prstClr val="black"/>
              </a:solidFill>
            </a:endParaRPr>
          </a:p>
        </p:txBody>
      </p:sp>
      <p:sp>
        <p:nvSpPr>
          <p:cNvPr id="65" name="TextBox 64">
            <a:extLst>
              <a:ext uri="{FF2B5EF4-FFF2-40B4-BE49-F238E27FC236}">
                <a16:creationId xmlns:a16="http://schemas.microsoft.com/office/drawing/2014/main" id="{9B88F275-149A-A4B4-AD09-AB140EDC76E0}"/>
              </a:ext>
            </a:extLst>
          </p:cNvPr>
          <p:cNvSpPr txBox="1"/>
          <p:nvPr/>
        </p:nvSpPr>
        <p:spPr>
          <a:xfrm>
            <a:off x="3223144" y="2505530"/>
            <a:ext cx="884613" cy="200055"/>
          </a:xfrm>
          <a:prstGeom prst="rect">
            <a:avLst/>
          </a:prstGeom>
          <a:solidFill>
            <a:schemeClr val="accent6"/>
          </a:solidFill>
        </p:spPr>
        <p:txBody>
          <a:bodyPr wrap="square" rtlCol="0">
            <a:spAutoFit/>
          </a:bodyPr>
          <a:lstStyle>
            <a:defPPr>
              <a:defRPr lang="en-US"/>
            </a:defPPr>
            <a:lvl1pPr algn="r" defTabSz="685681">
              <a:defRPr sz="900" b="1">
                <a:latin typeface="Trebuchet MS"/>
              </a:defRPr>
            </a:lvl1pPr>
          </a:lstStyle>
          <a:p>
            <a:pPr defTabSz="685664">
              <a:defRPr/>
            </a:pPr>
            <a:r>
              <a:rPr lang="en-US" sz="700">
                <a:solidFill>
                  <a:prstClr val="black"/>
                </a:solidFill>
              </a:rPr>
              <a:t>INDORE 01</a:t>
            </a:r>
            <a:endParaRPr lang="en-IN" sz="700">
              <a:solidFill>
                <a:prstClr val="black"/>
              </a:solidFill>
            </a:endParaRPr>
          </a:p>
        </p:txBody>
      </p:sp>
      <p:sp>
        <p:nvSpPr>
          <p:cNvPr id="66" name="TextBox 65">
            <a:extLst>
              <a:ext uri="{FF2B5EF4-FFF2-40B4-BE49-F238E27FC236}">
                <a16:creationId xmlns:a16="http://schemas.microsoft.com/office/drawing/2014/main" id="{AC003ACB-0287-9EAD-E078-E58823591C94}"/>
              </a:ext>
            </a:extLst>
          </p:cNvPr>
          <p:cNvSpPr txBox="1"/>
          <p:nvPr/>
        </p:nvSpPr>
        <p:spPr>
          <a:xfrm flipH="1">
            <a:off x="3103434" y="2304403"/>
            <a:ext cx="953527"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defTabSz="685664">
              <a:defRPr/>
            </a:pPr>
            <a:r>
              <a:rPr lang="en-US" sz="700">
                <a:solidFill>
                  <a:prstClr val="black"/>
                </a:solidFill>
              </a:rPr>
              <a:t>AHMEDABAD 01</a:t>
            </a:r>
            <a:endParaRPr lang="en-IN" sz="700">
              <a:solidFill>
                <a:prstClr val="black"/>
              </a:solidFill>
            </a:endParaRPr>
          </a:p>
        </p:txBody>
      </p:sp>
      <p:sp>
        <p:nvSpPr>
          <p:cNvPr id="67" name="TextBox 66">
            <a:extLst>
              <a:ext uri="{FF2B5EF4-FFF2-40B4-BE49-F238E27FC236}">
                <a16:creationId xmlns:a16="http://schemas.microsoft.com/office/drawing/2014/main" id="{9FD445BF-1F99-278E-01C9-E34BBC269440}"/>
              </a:ext>
            </a:extLst>
          </p:cNvPr>
          <p:cNvSpPr txBox="1"/>
          <p:nvPr/>
        </p:nvSpPr>
        <p:spPr>
          <a:xfrm flipH="1">
            <a:off x="3600533" y="1854711"/>
            <a:ext cx="690400"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defTabSz="685664">
              <a:defRPr/>
            </a:pPr>
            <a:r>
              <a:rPr lang="en-US" sz="700">
                <a:solidFill>
                  <a:prstClr val="black"/>
                </a:solidFill>
              </a:rPr>
              <a:t>JAIPUR 01</a:t>
            </a:r>
            <a:endParaRPr lang="en-IN" sz="700">
              <a:solidFill>
                <a:prstClr val="black"/>
              </a:solidFill>
            </a:endParaRPr>
          </a:p>
        </p:txBody>
      </p:sp>
      <p:sp>
        <p:nvSpPr>
          <p:cNvPr id="68" name="TextBox 67">
            <a:extLst>
              <a:ext uri="{FF2B5EF4-FFF2-40B4-BE49-F238E27FC236}">
                <a16:creationId xmlns:a16="http://schemas.microsoft.com/office/drawing/2014/main" id="{FB54698C-C272-1523-FEA0-C4875EE08937}"/>
              </a:ext>
            </a:extLst>
          </p:cNvPr>
          <p:cNvSpPr txBox="1"/>
          <p:nvPr/>
        </p:nvSpPr>
        <p:spPr>
          <a:xfrm flipH="1">
            <a:off x="6515314" y="3090644"/>
            <a:ext cx="1037240" cy="144000"/>
          </a:xfrm>
          <a:prstGeom prst="rect">
            <a:avLst/>
          </a:prstGeom>
          <a:solidFill>
            <a:schemeClr val="accent6">
              <a:lumMod val="60000"/>
              <a:lumOff val="40000"/>
            </a:schemeClr>
          </a:solidFill>
        </p:spPr>
        <p:txBody>
          <a:bodyPr wrap="square" rtlCol="0" anchor="ctr">
            <a:spAutoFit/>
          </a:bodyPr>
          <a:lstStyle>
            <a:defPPr>
              <a:defRPr lang="en-US"/>
            </a:defPPr>
            <a:lvl1pPr defTabSz="685664">
              <a:defRPr sz="700" b="1">
                <a:solidFill>
                  <a:prstClr val="black"/>
                </a:solidFill>
                <a:latin typeface="Trebuchet MS"/>
              </a:defRPr>
            </a:lvl1pPr>
          </a:lstStyle>
          <a:p>
            <a:r>
              <a:rPr lang="en-US"/>
              <a:t>BHUBANESWAR </a:t>
            </a:r>
            <a:r>
              <a:rPr lang="en-US" dirty="0"/>
              <a:t>01</a:t>
            </a:r>
            <a:endParaRPr lang="en-IN" dirty="0"/>
          </a:p>
        </p:txBody>
      </p:sp>
      <p:sp>
        <p:nvSpPr>
          <p:cNvPr id="69" name="TextBox 68">
            <a:extLst>
              <a:ext uri="{FF2B5EF4-FFF2-40B4-BE49-F238E27FC236}">
                <a16:creationId xmlns:a16="http://schemas.microsoft.com/office/drawing/2014/main" id="{94D883D1-3004-50A1-115C-452E6D4F7135}"/>
              </a:ext>
            </a:extLst>
          </p:cNvPr>
          <p:cNvSpPr txBox="1"/>
          <p:nvPr/>
        </p:nvSpPr>
        <p:spPr>
          <a:xfrm flipH="1">
            <a:off x="3866760" y="4056246"/>
            <a:ext cx="806826" cy="200055"/>
          </a:xfrm>
          <a:prstGeom prst="rect">
            <a:avLst/>
          </a:prstGeom>
          <a:solidFill>
            <a:schemeClr val="accent6"/>
          </a:solidFill>
        </p:spPr>
        <p:txBody>
          <a:bodyPr wrap="square" rtlCol="0">
            <a:spAutoFit/>
          </a:bodyPr>
          <a:lstStyle>
            <a:defPPr>
              <a:defRPr lang="en-US"/>
            </a:defPPr>
            <a:lvl1pPr algn="r" defTabSz="685681">
              <a:defRPr sz="900" b="1">
                <a:latin typeface="Trebuchet MS"/>
              </a:defRPr>
            </a:lvl1pPr>
          </a:lstStyle>
          <a:p>
            <a:pPr defTabSz="685664">
              <a:defRPr/>
            </a:pPr>
            <a:r>
              <a:rPr lang="en-US" sz="700">
                <a:solidFill>
                  <a:prstClr val="black"/>
                </a:solidFill>
              </a:rPr>
              <a:t>COCHIN 01</a:t>
            </a:r>
            <a:endParaRPr lang="en-IN" sz="700">
              <a:solidFill>
                <a:prstClr val="black"/>
              </a:solidFill>
            </a:endParaRPr>
          </a:p>
        </p:txBody>
      </p:sp>
      <p:sp>
        <p:nvSpPr>
          <p:cNvPr id="70" name="TextBox 69">
            <a:extLst>
              <a:ext uri="{FF2B5EF4-FFF2-40B4-BE49-F238E27FC236}">
                <a16:creationId xmlns:a16="http://schemas.microsoft.com/office/drawing/2014/main" id="{02357A87-1713-924C-E01B-ABCB8E69D965}"/>
              </a:ext>
            </a:extLst>
          </p:cNvPr>
          <p:cNvSpPr txBox="1"/>
          <p:nvPr/>
        </p:nvSpPr>
        <p:spPr>
          <a:xfrm flipH="1">
            <a:off x="7466945" y="2134384"/>
            <a:ext cx="794439" cy="200055"/>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GUWAHATI 01</a:t>
            </a:r>
            <a:endParaRPr lang="en-IN" sz="700">
              <a:solidFill>
                <a:prstClr val="black"/>
              </a:solidFill>
            </a:endParaRPr>
          </a:p>
        </p:txBody>
      </p:sp>
      <p:sp>
        <p:nvSpPr>
          <p:cNvPr id="71" name="TextBox 70">
            <a:extLst>
              <a:ext uri="{FF2B5EF4-FFF2-40B4-BE49-F238E27FC236}">
                <a16:creationId xmlns:a16="http://schemas.microsoft.com/office/drawing/2014/main" id="{A129CBFB-BA83-E99D-F2FE-18E98BB42F8D}"/>
              </a:ext>
            </a:extLst>
          </p:cNvPr>
          <p:cNvSpPr txBox="1"/>
          <p:nvPr/>
        </p:nvSpPr>
        <p:spPr>
          <a:xfrm flipH="1">
            <a:off x="3548513" y="2050274"/>
            <a:ext cx="794440" cy="200055"/>
          </a:xfrm>
          <a:prstGeom prst="rect">
            <a:avLst/>
          </a:prstGeom>
          <a:solidFill>
            <a:schemeClr val="accent6"/>
          </a:solidFill>
        </p:spPr>
        <p:txBody>
          <a:bodyPr wrap="square" rtlCol="0">
            <a:spAutoFit/>
          </a:bodyPr>
          <a:lstStyle>
            <a:defPPr>
              <a:defRPr lang="en-US"/>
            </a:defPPr>
            <a:lvl1pPr algn="r" defTabSz="685681">
              <a:defRPr sz="900" b="1">
                <a:latin typeface="Trebuchet MS"/>
              </a:defRPr>
            </a:lvl1pPr>
          </a:lstStyle>
          <a:p>
            <a:pPr algn="l" defTabSz="685664">
              <a:defRPr/>
            </a:pPr>
            <a:r>
              <a:rPr lang="en-US" sz="700">
                <a:solidFill>
                  <a:prstClr val="black"/>
                </a:solidFill>
              </a:rPr>
              <a:t>NAGPUR 01</a:t>
            </a:r>
            <a:endParaRPr lang="en-IN" sz="700">
              <a:solidFill>
                <a:prstClr val="black"/>
              </a:solidFill>
            </a:endParaRPr>
          </a:p>
        </p:txBody>
      </p:sp>
      <p:grpSp>
        <p:nvGrpSpPr>
          <p:cNvPr id="83" name="Group 82">
            <a:extLst>
              <a:ext uri="{FF2B5EF4-FFF2-40B4-BE49-F238E27FC236}">
                <a16:creationId xmlns:a16="http://schemas.microsoft.com/office/drawing/2014/main" id="{A9EE7D56-6F29-B617-CCC4-2FD0DF531EEC}"/>
              </a:ext>
            </a:extLst>
          </p:cNvPr>
          <p:cNvGrpSpPr>
            <a:grpSpLocks noChangeAspect="1"/>
          </p:cNvGrpSpPr>
          <p:nvPr/>
        </p:nvGrpSpPr>
        <p:grpSpPr>
          <a:xfrm>
            <a:off x="5992353" y="2253938"/>
            <a:ext cx="180000" cy="180000"/>
            <a:chOff x="3956949" y="1725527"/>
            <a:chExt cx="288000" cy="288000"/>
          </a:xfrm>
        </p:grpSpPr>
        <p:sp>
          <p:nvSpPr>
            <p:cNvPr id="80" name="Oval 79">
              <a:extLst>
                <a:ext uri="{FF2B5EF4-FFF2-40B4-BE49-F238E27FC236}">
                  <a16:creationId xmlns:a16="http://schemas.microsoft.com/office/drawing/2014/main" id="{0993FFC3-B627-392A-A97D-2B755CCB1981}"/>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1" name="Oval 80">
              <a:extLst>
                <a:ext uri="{FF2B5EF4-FFF2-40B4-BE49-F238E27FC236}">
                  <a16:creationId xmlns:a16="http://schemas.microsoft.com/office/drawing/2014/main" id="{297CC538-3F2D-D698-B492-A07D2E560B71}"/>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2" name="Oval 81">
              <a:extLst>
                <a:ext uri="{FF2B5EF4-FFF2-40B4-BE49-F238E27FC236}">
                  <a16:creationId xmlns:a16="http://schemas.microsoft.com/office/drawing/2014/main" id="{CFF723FB-1AC5-ADAA-E725-EC8D22A7CE43}"/>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84" name="Group 83">
            <a:extLst>
              <a:ext uri="{FF2B5EF4-FFF2-40B4-BE49-F238E27FC236}">
                <a16:creationId xmlns:a16="http://schemas.microsoft.com/office/drawing/2014/main" id="{757398C5-D418-4BA2-954C-20D6E6968B3E}"/>
              </a:ext>
            </a:extLst>
          </p:cNvPr>
          <p:cNvGrpSpPr>
            <a:grpSpLocks noChangeAspect="1"/>
          </p:cNvGrpSpPr>
          <p:nvPr/>
        </p:nvGrpSpPr>
        <p:grpSpPr>
          <a:xfrm>
            <a:off x="5204356" y="1263041"/>
            <a:ext cx="180000" cy="180000"/>
            <a:chOff x="3956949" y="1725527"/>
            <a:chExt cx="288000" cy="288000"/>
          </a:xfrm>
        </p:grpSpPr>
        <p:sp>
          <p:nvSpPr>
            <p:cNvPr id="85" name="Oval 84">
              <a:extLst>
                <a:ext uri="{FF2B5EF4-FFF2-40B4-BE49-F238E27FC236}">
                  <a16:creationId xmlns:a16="http://schemas.microsoft.com/office/drawing/2014/main" id="{C01DBACD-23B4-227C-6CF3-D0225168B5E5}"/>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6" name="Oval 85">
              <a:extLst>
                <a:ext uri="{FF2B5EF4-FFF2-40B4-BE49-F238E27FC236}">
                  <a16:creationId xmlns:a16="http://schemas.microsoft.com/office/drawing/2014/main" id="{D99F2400-4DB7-5AF5-8F7A-AD922F38E2FD}"/>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87" name="Oval 86">
              <a:extLst>
                <a:ext uri="{FF2B5EF4-FFF2-40B4-BE49-F238E27FC236}">
                  <a16:creationId xmlns:a16="http://schemas.microsoft.com/office/drawing/2014/main" id="{4C666478-E08C-7B0B-1FE8-63A2FA6F4D6F}"/>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88" name="Group 87">
            <a:extLst>
              <a:ext uri="{FF2B5EF4-FFF2-40B4-BE49-F238E27FC236}">
                <a16:creationId xmlns:a16="http://schemas.microsoft.com/office/drawing/2014/main" id="{4F9C48C8-5B36-5624-511C-A6E500178FE0}"/>
              </a:ext>
            </a:extLst>
          </p:cNvPr>
          <p:cNvGrpSpPr>
            <a:grpSpLocks noChangeAspect="1"/>
          </p:cNvGrpSpPr>
          <p:nvPr/>
        </p:nvGrpSpPr>
        <p:grpSpPr>
          <a:xfrm>
            <a:off x="6371025" y="2168931"/>
            <a:ext cx="180000" cy="180000"/>
            <a:chOff x="3997200" y="1682220"/>
            <a:chExt cx="288000" cy="288000"/>
          </a:xfrm>
        </p:grpSpPr>
        <p:sp>
          <p:nvSpPr>
            <p:cNvPr id="89" name="Oval 88">
              <a:extLst>
                <a:ext uri="{FF2B5EF4-FFF2-40B4-BE49-F238E27FC236}">
                  <a16:creationId xmlns:a16="http://schemas.microsoft.com/office/drawing/2014/main" id="{62A34D06-8FFC-2ECE-725A-4F8E801C1571}"/>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0" name="Oval 89">
              <a:extLst>
                <a:ext uri="{FF2B5EF4-FFF2-40B4-BE49-F238E27FC236}">
                  <a16:creationId xmlns:a16="http://schemas.microsoft.com/office/drawing/2014/main" id="{07F475F8-BA59-D5D0-9A4D-95FF7B1F9E08}"/>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1" name="Oval 90">
              <a:extLst>
                <a:ext uri="{FF2B5EF4-FFF2-40B4-BE49-F238E27FC236}">
                  <a16:creationId xmlns:a16="http://schemas.microsoft.com/office/drawing/2014/main" id="{3ACF75F9-CADE-9848-C193-6A8342516810}"/>
                </a:ext>
              </a:extLst>
            </p:cNvPr>
            <p:cNvSpPr/>
            <p:nvPr/>
          </p:nvSpPr>
          <p:spPr>
            <a:xfrm>
              <a:off x="3997200" y="1682220"/>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92" name="Group 91">
            <a:extLst>
              <a:ext uri="{FF2B5EF4-FFF2-40B4-BE49-F238E27FC236}">
                <a16:creationId xmlns:a16="http://schemas.microsoft.com/office/drawing/2014/main" id="{0B52C557-9021-9DE4-90B1-24A34B31F3A4}"/>
              </a:ext>
            </a:extLst>
          </p:cNvPr>
          <p:cNvGrpSpPr>
            <a:grpSpLocks noChangeAspect="1"/>
          </p:cNvGrpSpPr>
          <p:nvPr/>
        </p:nvGrpSpPr>
        <p:grpSpPr>
          <a:xfrm>
            <a:off x="5145707" y="2734589"/>
            <a:ext cx="180000" cy="180000"/>
            <a:chOff x="3956949" y="1725527"/>
            <a:chExt cx="288000" cy="288000"/>
          </a:xfrm>
        </p:grpSpPr>
        <p:sp>
          <p:nvSpPr>
            <p:cNvPr id="93" name="Oval 92">
              <a:extLst>
                <a:ext uri="{FF2B5EF4-FFF2-40B4-BE49-F238E27FC236}">
                  <a16:creationId xmlns:a16="http://schemas.microsoft.com/office/drawing/2014/main" id="{97484EDC-FD3C-EE5E-0E2A-0380E943CCF0}"/>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4" name="Oval 93">
              <a:extLst>
                <a:ext uri="{FF2B5EF4-FFF2-40B4-BE49-F238E27FC236}">
                  <a16:creationId xmlns:a16="http://schemas.microsoft.com/office/drawing/2014/main" id="{04FF5CEE-C9EE-B673-F9FC-5D96D786BD44}"/>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5" name="Oval 94">
              <a:extLst>
                <a:ext uri="{FF2B5EF4-FFF2-40B4-BE49-F238E27FC236}">
                  <a16:creationId xmlns:a16="http://schemas.microsoft.com/office/drawing/2014/main" id="{E8EA3DA8-4143-A75A-52A3-DCCB2DF77840}"/>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2" name="Group 1">
            <a:extLst>
              <a:ext uri="{FF2B5EF4-FFF2-40B4-BE49-F238E27FC236}">
                <a16:creationId xmlns:a16="http://schemas.microsoft.com/office/drawing/2014/main" id="{DE52F1E2-B2BA-DA22-5751-03B2954F56CF}"/>
              </a:ext>
            </a:extLst>
          </p:cNvPr>
          <p:cNvGrpSpPr>
            <a:grpSpLocks noChangeAspect="1"/>
          </p:cNvGrpSpPr>
          <p:nvPr/>
        </p:nvGrpSpPr>
        <p:grpSpPr>
          <a:xfrm>
            <a:off x="4583586" y="2473656"/>
            <a:ext cx="180000" cy="180000"/>
            <a:chOff x="3956949" y="1725527"/>
            <a:chExt cx="288000" cy="288000"/>
          </a:xfrm>
        </p:grpSpPr>
        <p:sp>
          <p:nvSpPr>
            <p:cNvPr id="3" name="Oval 2">
              <a:extLst>
                <a:ext uri="{FF2B5EF4-FFF2-40B4-BE49-F238E27FC236}">
                  <a16:creationId xmlns:a16="http://schemas.microsoft.com/office/drawing/2014/main" id="{1FC09480-5F2F-C48A-A2B4-AB60A0E9AFBC}"/>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9" name="Oval 8">
              <a:extLst>
                <a:ext uri="{FF2B5EF4-FFF2-40B4-BE49-F238E27FC236}">
                  <a16:creationId xmlns:a16="http://schemas.microsoft.com/office/drawing/2014/main" id="{410A5F62-3262-E4E4-C048-024ED7E88276}"/>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 name="Oval 10">
              <a:extLst>
                <a:ext uri="{FF2B5EF4-FFF2-40B4-BE49-F238E27FC236}">
                  <a16:creationId xmlns:a16="http://schemas.microsoft.com/office/drawing/2014/main" id="{54FB9F62-6FD8-23EA-59B5-41CE44C7F3AC}"/>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3" name="Group 12">
            <a:extLst>
              <a:ext uri="{FF2B5EF4-FFF2-40B4-BE49-F238E27FC236}">
                <a16:creationId xmlns:a16="http://schemas.microsoft.com/office/drawing/2014/main" id="{42EF817C-9ACF-55D0-779B-4B938E9CB539}"/>
              </a:ext>
            </a:extLst>
          </p:cNvPr>
          <p:cNvGrpSpPr>
            <a:grpSpLocks noChangeAspect="1"/>
          </p:cNvGrpSpPr>
          <p:nvPr/>
        </p:nvGrpSpPr>
        <p:grpSpPr>
          <a:xfrm>
            <a:off x="5066764" y="2239861"/>
            <a:ext cx="180000" cy="180000"/>
            <a:chOff x="3956949" y="1725527"/>
            <a:chExt cx="288000" cy="288000"/>
          </a:xfrm>
        </p:grpSpPr>
        <p:sp>
          <p:nvSpPr>
            <p:cNvPr id="15" name="Oval 14">
              <a:extLst>
                <a:ext uri="{FF2B5EF4-FFF2-40B4-BE49-F238E27FC236}">
                  <a16:creationId xmlns:a16="http://schemas.microsoft.com/office/drawing/2014/main" id="{512830B7-571F-C01D-3F46-70B21C2D6A1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7" name="Oval 16">
              <a:extLst>
                <a:ext uri="{FF2B5EF4-FFF2-40B4-BE49-F238E27FC236}">
                  <a16:creationId xmlns:a16="http://schemas.microsoft.com/office/drawing/2014/main" id="{34592381-050D-A527-51B9-63469681C541}"/>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9" name="Oval 18">
              <a:extLst>
                <a:ext uri="{FF2B5EF4-FFF2-40B4-BE49-F238E27FC236}">
                  <a16:creationId xmlns:a16="http://schemas.microsoft.com/office/drawing/2014/main" id="{58933935-D2C0-6C9A-7B24-B9254B240D66}"/>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20" name="Group 19">
            <a:extLst>
              <a:ext uri="{FF2B5EF4-FFF2-40B4-BE49-F238E27FC236}">
                <a16:creationId xmlns:a16="http://schemas.microsoft.com/office/drawing/2014/main" id="{6378F546-3D16-6402-4C9F-C7254B17575F}"/>
              </a:ext>
            </a:extLst>
          </p:cNvPr>
          <p:cNvGrpSpPr>
            <a:grpSpLocks noChangeAspect="1"/>
          </p:cNvGrpSpPr>
          <p:nvPr/>
        </p:nvGrpSpPr>
        <p:grpSpPr>
          <a:xfrm>
            <a:off x="7016082" y="2060916"/>
            <a:ext cx="180000" cy="180000"/>
            <a:chOff x="3956949" y="1725527"/>
            <a:chExt cx="288000" cy="288000"/>
          </a:xfrm>
        </p:grpSpPr>
        <p:sp>
          <p:nvSpPr>
            <p:cNvPr id="22" name="Oval 21">
              <a:extLst>
                <a:ext uri="{FF2B5EF4-FFF2-40B4-BE49-F238E27FC236}">
                  <a16:creationId xmlns:a16="http://schemas.microsoft.com/office/drawing/2014/main" id="{682BA432-5FB2-BEB3-9C08-561485A1B96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23" name="Oval 22">
              <a:extLst>
                <a:ext uri="{FF2B5EF4-FFF2-40B4-BE49-F238E27FC236}">
                  <a16:creationId xmlns:a16="http://schemas.microsoft.com/office/drawing/2014/main" id="{D68C8A6F-AE22-AE3F-0E76-80A70B4160CC}"/>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24" name="Oval 23">
              <a:extLst>
                <a:ext uri="{FF2B5EF4-FFF2-40B4-BE49-F238E27FC236}">
                  <a16:creationId xmlns:a16="http://schemas.microsoft.com/office/drawing/2014/main" id="{C3623C6B-4B90-FCE8-370B-8205BB788134}"/>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26" name="Group 25">
            <a:extLst>
              <a:ext uri="{FF2B5EF4-FFF2-40B4-BE49-F238E27FC236}">
                <a16:creationId xmlns:a16="http://schemas.microsoft.com/office/drawing/2014/main" id="{9208010E-9A43-3003-A080-1D0B5822324B}"/>
              </a:ext>
            </a:extLst>
          </p:cNvPr>
          <p:cNvGrpSpPr>
            <a:grpSpLocks noChangeAspect="1"/>
          </p:cNvGrpSpPr>
          <p:nvPr/>
        </p:nvGrpSpPr>
        <p:grpSpPr>
          <a:xfrm>
            <a:off x="6106653" y="3012474"/>
            <a:ext cx="180000" cy="180000"/>
            <a:chOff x="3956949" y="1725527"/>
            <a:chExt cx="288000" cy="288000"/>
          </a:xfrm>
        </p:grpSpPr>
        <p:sp>
          <p:nvSpPr>
            <p:cNvPr id="29" name="Oval 28">
              <a:extLst>
                <a:ext uri="{FF2B5EF4-FFF2-40B4-BE49-F238E27FC236}">
                  <a16:creationId xmlns:a16="http://schemas.microsoft.com/office/drawing/2014/main" id="{8719D895-2833-EAC5-0131-BB6DB1DC7CE9}"/>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30" name="Oval 29">
              <a:extLst>
                <a:ext uri="{FF2B5EF4-FFF2-40B4-BE49-F238E27FC236}">
                  <a16:creationId xmlns:a16="http://schemas.microsoft.com/office/drawing/2014/main" id="{19BB1EB3-F4CD-447C-3B23-9505DAFDDB93}"/>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35" name="Oval 34">
              <a:extLst>
                <a:ext uri="{FF2B5EF4-FFF2-40B4-BE49-F238E27FC236}">
                  <a16:creationId xmlns:a16="http://schemas.microsoft.com/office/drawing/2014/main" id="{EFA9BC3E-2651-C28F-6211-E8B00F19D4DB}"/>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48" name="Group 47">
            <a:extLst>
              <a:ext uri="{FF2B5EF4-FFF2-40B4-BE49-F238E27FC236}">
                <a16:creationId xmlns:a16="http://schemas.microsoft.com/office/drawing/2014/main" id="{803EA19E-BC3C-2B56-CB35-AFADEDDF1831}"/>
              </a:ext>
            </a:extLst>
          </p:cNvPr>
          <p:cNvGrpSpPr>
            <a:grpSpLocks noChangeAspect="1"/>
          </p:cNvGrpSpPr>
          <p:nvPr/>
        </p:nvGrpSpPr>
        <p:grpSpPr>
          <a:xfrm>
            <a:off x="5587107" y="2700747"/>
            <a:ext cx="180000" cy="180000"/>
            <a:chOff x="3956949" y="1725527"/>
            <a:chExt cx="288000" cy="288000"/>
          </a:xfrm>
        </p:grpSpPr>
        <p:sp>
          <p:nvSpPr>
            <p:cNvPr id="49" name="Oval 48">
              <a:extLst>
                <a:ext uri="{FF2B5EF4-FFF2-40B4-BE49-F238E27FC236}">
                  <a16:creationId xmlns:a16="http://schemas.microsoft.com/office/drawing/2014/main" id="{62C51422-52A2-6FE7-AC01-DE753DAD134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57" name="Oval 56">
              <a:extLst>
                <a:ext uri="{FF2B5EF4-FFF2-40B4-BE49-F238E27FC236}">
                  <a16:creationId xmlns:a16="http://schemas.microsoft.com/office/drawing/2014/main" id="{8532FAEA-EA37-9179-3D36-F4074108544C}"/>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58" name="Oval 57">
              <a:extLst>
                <a:ext uri="{FF2B5EF4-FFF2-40B4-BE49-F238E27FC236}">
                  <a16:creationId xmlns:a16="http://schemas.microsoft.com/office/drawing/2014/main" id="{E39106EC-4DA8-17CB-6C5E-1E8EECBBECB5}"/>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59" name="Group 58">
            <a:extLst>
              <a:ext uri="{FF2B5EF4-FFF2-40B4-BE49-F238E27FC236}">
                <a16:creationId xmlns:a16="http://schemas.microsoft.com/office/drawing/2014/main" id="{E388B704-7D9E-7ECA-0146-F0B956C20605}"/>
              </a:ext>
            </a:extLst>
          </p:cNvPr>
          <p:cNvGrpSpPr>
            <a:grpSpLocks noChangeAspect="1"/>
          </p:cNvGrpSpPr>
          <p:nvPr/>
        </p:nvGrpSpPr>
        <p:grpSpPr>
          <a:xfrm>
            <a:off x="5093539" y="3994415"/>
            <a:ext cx="180000" cy="180000"/>
            <a:chOff x="3956949" y="1725527"/>
            <a:chExt cx="288000" cy="288000"/>
          </a:xfrm>
        </p:grpSpPr>
        <p:sp>
          <p:nvSpPr>
            <p:cNvPr id="60" name="Oval 59">
              <a:extLst>
                <a:ext uri="{FF2B5EF4-FFF2-40B4-BE49-F238E27FC236}">
                  <a16:creationId xmlns:a16="http://schemas.microsoft.com/office/drawing/2014/main" id="{AA21D962-A25E-DE71-2608-2564EBAFD421}"/>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61" name="Oval 60">
              <a:extLst>
                <a:ext uri="{FF2B5EF4-FFF2-40B4-BE49-F238E27FC236}">
                  <a16:creationId xmlns:a16="http://schemas.microsoft.com/office/drawing/2014/main" id="{ED88B8F4-0B61-6B26-36EE-9672E909591A}"/>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72" name="Oval 71">
              <a:extLst>
                <a:ext uri="{FF2B5EF4-FFF2-40B4-BE49-F238E27FC236}">
                  <a16:creationId xmlns:a16="http://schemas.microsoft.com/office/drawing/2014/main" id="{58A93F04-1888-5B4D-4856-0F300540CEFC}"/>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sp>
        <p:nvSpPr>
          <p:cNvPr id="6" name="Pentagon 5">
            <a:extLst>
              <a:ext uri="{FF2B5EF4-FFF2-40B4-BE49-F238E27FC236}">
                <a16:creationId xmlns:a16="http://schemas.microsoft.com/office/drawing/2014/main" id="{CDCC8F4D-658F-290C-FBF7-EC560B112E15}"/>
              </a:ext>
            </a:extLst>
          </p:cNvPr>
          <p:cNvSpPr/>
          <p:nvPr/>
        </p:nvSpPr>
        <p:spPr>
          <a:xfrm>
            <a:off x="323850" y="987425"/>
            <a:ext cx="2269127" cy="1262904"/>
          </a:xfrm>
          <a:prstGeom prst="homePlate">
            <a:avLst>
              <a:gd name="adj" fmla="val 35121"/>
            </a:avLst>
          </a:prstGeom>
          <a:solidFill>
            <a:srgbClr val="10253F">
              <a:alpha val="60000"/>
            </a:srgbClr>
          </a:solidFill>
          <a:ln w="6350">
            <a:solidFill>
              <a:schemeClr val="accent1">
                <a:lumMod val="75000"/>
              </a:schemeClr>
            </a:solidFill>
            <a:prstDash val="sysDot"/>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7" name="TextBox 6">
            <a:extLst>
              <a:ext uri="{FF2B5EF4-FFF2-40B4-BE49-F238E27FC236}">
                <a16:creationId xmlns:a16="http://schemas.microsoft.com/office/drawing/2014/main" id="{99B3DC0D-F919-A5A6-F46C-151DA038AFC9}"/>
              </a:ext>
            </a:extLst>
          </p:cNvPr>
          <p:cNvSpPr txBox="1"/>
          <p:nvPr/>
        </p:nvSpPr>
        <p:spPr>
          <a:xfrm>
            <a:off x="392196" y="1111045"/>
            <a:ext cx="1913398" cy="1015663"/>
          </a:xfrm>
          <a:prstGeom prst="rect">
            <a:avLst/>
          </a:prstGeom>
          <a:noFill/>
        </p:spPr>
        <p:txBody>
          <a:bodyPr wrap="square" rtlCol="0">
            <a:spAutoFit/>
          </a:bodyPr>
          <a:lstStyle/>
          <a:p>
            <a:pPr defTabSz="685783">
              <a:defRPr/>
            </a:pPr>
            <a:r>
              <a:rPr lang="en-US" sz="1000" dirty="0">
                <a:solidFill>
                  <a:prstClr val="white"/>
                </a:solidFill>
                <a:latin typeface="Trebuchet MS"/>
              </a:rPr>
              <a:t>Low latency, easy access and faster content delivery in non-metro locations, ensuring seamless data processing and superior customer experience. </a:t>
            </a:r>
            <a:endParaRPr lang="en-IN" sz="1000" dirty="0">
              <a:solidFill>
                <a:prstClr val="white"/>
              </a:solidFill>
              <a:latin typeface="Trebuchet MS"/>
            </a:endParaRPr>
          </a:p>
        </p:txBody>
      </p:sp>
      <p:sp>
        <p:nvSpPr>
          <p:cNvPr id="8" name="Pentagon 5">
            <a:extLst>
              <a:ext uri="{FF2B5EF4-FFF2-40B4-BE49-F238E27FC236}">
                <a16:creationId xmlns:a16="http://schemas.microsoft.com/office/drawing/2014/main" id="{8AA7BA8F-541E-3086-F53C-95C9D4D9AEA3}"/>
              </a:ext>
            </a:extLst>
          </p:cNvPr>
          <p:cNvSpPr/>
          <p:nvPr/>
        </p:nvSpPr>
        <p:spPr>
          <a:xfrm>
            <a:off x="323850" y="2304403"/>
            <a:ext cx="2269127" cy="2427935"/>
          </a:xfrm>
          <a:prstGeom prst="homePlate">
            <a:avLst>
              <a:gd name="adj" fmla="val 19616"/>
            </a:avLst>
          </a:prstGeom>
          <a:solidFill>
            <a:srgbClr val="10253F">
              <a:alpha val="60000"/>
            </a:srgbClr>
          </a:solidFill>
          <a:ln w="6350">
            <a:solidFill>
              <a:schemeClr val="accent1">
                <a:lumMod val="75000"/>
              </a:schemeClr>
            </a:solidFill>
            <a:prstDash val="sysDot"/>
          </a:ln>
          <a:effectLst>
            <a:reflection blurRad="6350" stA="52000" endA="300" endPos="350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latin typeface="Trebuchet MS"/>
            </a:endParaRPr>
          </a:p>
        </p:txBody>
      </p:sp>
      <p:sp>
        <p:nvSpPr>
          <p:cNvPr id="74" name="TextBox 73">
            <a:extLst>
              <a:ext uri="{FF2B5EF4-FFF2-40B4-BE49-F238E27FC236}">
                <a16:creationId xmlns:a16="http://schemas.microsoft.com/office/drawing/2014/main" id="{A8A6CBE7-A316-B920-D81D-892CADC3014F}"/>
              </a:ext>
            </a:extLst>
          </p:cNvPr>
          <p:cNvSpPr txBox="1"/>
          <p:nvPr/>
        </p:nvSpPr>
        <p:spPr>
          <a:xfrm>
            <a:off x="392196" y="2514055"/>
            <a:ext cx="1835615" cy="2092881"/>
          </a:xfrm>
          <a:prstGeom prst="rect">
            <a:avLst/>
          </a:prstGeom>
          <a:noFill/>
        </p:spPr>
        <p:txBody>
          <a:bodyPr wrap="square" rtlCol="0">
            <a:spAutoFit/>
          </a:bodyPr>
          <a:lstStyle/>
          <a:p>
            <a:pPr defTabSz="685783">
              <a:defRPr/>
            </a:pPr>
            <a:r>
              <a:rPr lang="en-US" sz="1000">
                <a:solidFill>
                  <a:prstClr val="white"/>
                </a:solidFill>
                <a:latin typeface="Trebuchet MS"/>
              </a:rPr>
              <a:t>3.6-14.4 MW Tier 3 data centers with diverse carriers, ISPs, Transit nodes, IXs and CDN.</a:t>
            </a:r>
          </a:p>
          <a:p>
            <a:pPr defTabSz="685783">
              <a:defRPr/>
            </a:pPr>
            <a:endParaRPr lang="en-US" sz="1000">
              <a:solidFill>
                <a:prstClr val="white"/>
              </a:solidFill>
              <a:latin typeface="Trebuchet MS"/>
            </a:endParaRPr>
          </a:p>
          <a:p>
            <a:pPr defTabSz="685783">
              <a:defRPr/>
            </a:pPr>
            <a:r>
              <a:rPr lang="en-US" sz="1000">
                <a:solidFill>
                  <a:prstClr val="white"/>
                </a:solidFill>
                <a:latin typeface="Trebuchet MS"/>
              </a:rPr>
              <a:t>Leverage Sify’s extensive Network presence; connect with Sify NLD fabric.</a:t>
            </a:r>
          </a:p>
          <a:p>
            <a:pPr defTabSz="685783">
              <a:defRPr/>
            </a:pPr>
            <a:endParaRPr lang="en-US" sz="1000">
              <a:solidFill>
                <a:prstClr val="white"/>
              </a:solidFill>
              <a:latin typeface="Trebuchet MS"/>
            </a:endParaRPr>
          </a:p>
          <a:p>
            <a:pPr defTabSz="685783">
              <a:defRPr/>
            </a:pPr>
            <a:r>
              <a:rPr lang="en-US" sz="1000">
                <a:solidFill>
                  <a:prstClr val="white"/>
                </a:solidFill>
                <a:latin typeface="Trebuchet MS"/>
              </a:rPr>
              <a:t>The data center consumption and interconnections driven by the pull of anchor tenant.</a:t>
            </a:r>
          </a:p>
        </p:txBody>
      </p:sp>
      <p:sp>
        <p:nvSpPr>
          <p:cNvPr id="5" name="Rectangle 4">
            <a:extLst>
              <a:ext uri="{FF2B5EF4-FFF2-40B4-BE49-F238E27FC236}">
                <a16:creationId xmlns:a16="http://schemas.microsoft.com/office/drawing/2014/main" id="{A78CE3A9-D4DD-0819-EAA0-C31AE9EBEEC8}"/>
              </a:ext>
            </a:extLst>
          </p:cNvPr>
          <p:cNvSpPr>
            <a:spLocks noChangeAspect="1"/>
          </p:cNvSpPr>
          <p:nvPr/>
        </p:nvSpPr>
        <p:spPr>
          <a:xfrm>
            <a:off x="6515314" y="4910875"/>
            <a:ext cx="108000" cy="108000"/>
          </a:xfrm>
          <a:prstGeom prst="rect">
            <a:avLst/>
          </a:prstGeom>
          <a:solidFill>
            <a:srgbClr val="BED7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53729BD-443A-A3FB-2B1E-55C7BF3DAC1D}"/>
              </a:ext>
            </a:extLst>
          </p:cNvPr>
          <p:cNvSpPr>
            <a:spLocks noChangeAspect="1"/>
          </p:cNvSpPr>
          <p:nvPr/>
        </p:nvSpPr>
        <p:spPr>
          <a:xfrm>
            <a:off x="7466946" y="4910875"/>
            <a:ext cx="108000" cy="10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EB611B1-393B-72C8-7AB5-7ABE95612258}"/>
              </a:ext>
            </a:extLst>
          </p:cNvPr>
          <p:cNvSpPr>
            <a:spLocks noChangeAspect="1"/>
          </p:cNvSpPr>
          <p:nvPr/>
        </p:nvSpPr>
        <p:spPr>
          <a:xfrm>
            <a:off x="8156274" y="4910875"/>
            <a:ext cx="108000" cy="108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8365D18C-CFAB-B3BB-3FAE-022104EBDA8B}"/>
              </a:ext>
            </a:extLst>
          </p:cNvPr>
          <p:cNvSpPr txBox="1"/>
          <p:nvPr/>
        </p:nvSpPr>
        <p:spPr>
          <a:xfrm>
            <a:off x="6633034" y="4869707"/>
            <a:ext cx="740036" cy="200055"/>
          </a:xfrm>
          <a:prstGeom prst="rect">
            <a:avLst/>
          </a:prstGeom>
          <a:noFill/>
        </p:spPr>
        <p:txBody>
          <a:bodyPr wrap="square" rtlCol="0">
            <a:spAutoFit/>
          </a:bodyPr>
          <a:lstStyle/>
          <a:p>
            <a:r>
              <a:rPr lang="en-US" sz="700">
                <a:solidFill>
                  <a:schemeClr val="bg1">
                    <a:lumMod val="85000"/>
                  </a:schemeClr>
                </a:solidFill>
              </a:rPr>
              <a:t>Construction</a:t>
            </a:r>
          </a:p>
        </p:txBody>
      </p:sp>
      <p:sp>
        <p:nvSpPr>
          <p:cNvPr id="78" name="TextBox 77">
            <a:extLst>
              <a:ext uri="{FF2B5EF4-FFF2-40B4-BE49-F238E27FC236}">
                <a16:creationId xmlns:a16="http://schemas.microsoft.com/office/drawing/2014/main" id="{B55BC4D8-CFC6-BF3E-584A-BD901FF7556F}"/>
              </a:ext>
            </a:extLst>
          </p:cNvPr>
          <p:cNvSpPr txBox="1"/>
          <p:nvPr/>
        </p:nvSpPr>
        <p:spPr>
          <a:xfrm>
            <a:off x="7574790" y="4869707"/>
            <a:ext cx="581484" cy="200055"/>
          </a:xfrm>
          <a:prstGeom prst="rect">
            <a:avLst/>
          </a:prstGeom>
          <a:noFill/>
        </p:spPr>
        <p:txBody>
          <a:bodyPr wrap="square" rtlCol="0">
            <a:spAutoFit/>
          </a:bodyPr>
          <a:lstStyle/>
          <a:p>
            <a:r>
              <a:rPr lang="en-US" sz="700">
                <a:solidFill>
                  <a:schemeClr val="bg1">
                    <a:lumMod val="85000"/>
                  </a:schemeClr>
                </a:solidFill>
              </a:rPr>
              <a:t>Design</a:t>
            </a:r>
          </a:p>
        </p:txBody>
      </p:sp>
      <p:sp>
        <p:nvSpPr>
          <p:cNvPr id="79" name="TextBox 78">
            <a:extLst>
              <a:ext uri="{FF2B5EF4-FFF2-40B4-BE49-F238E27FC236}">
                <a16:creationId xmlns:a16="http://schemas.microsoft.com/office/drawing/2014/main" id="{2D57B962-64FD-A59E-BB53-2F55DA386FE6}"/>
              </a:ext>
            </a:extLst>
          </p:cNvPr>
          <p:cNvSpPr txBox="1"/>
          <p:nvPr/>
        </p:nvSpPr>
        <p:spPr>
          <a:xfrm>
            <a:off x="8262083" y="4869707"/>
            <a:ext cx="610698" cy="200055"/>
          </a:xfrm>
          <a:prstGeom prst="rect">
            <a:avLst/>
          </a:prstGeom>
          <a:noFill/>
        </p:spPr>
        <p:txBody>
          <a:bodyPr wrap="square" rtlCol="0">
            <a:spAutoFit/>
          </a:bodyPr>
          <a:lstStyle/>
          <a:p>
            <a:r>
              <a:rPr lang="en-US" sz="700">
                <a:solidFill>
                  <a:schemeClr val="bg1">
                    <a:lumMod val="85000"/>
                  </a:schemeClr>
                </a:solidFill>
              </a:rPr>
              <a:t>Planning</a:t>
            </a:r>
          </a:p>
        </p:txBody>
      </p:sp>
      <p:sp>
        <p:nvSpPr>
          <p:cNvPr id="96" name="TextBox 95">
            <a:extLst>
              <a:ext uri="{FF2B5EF4-FFF2-40B4-BE49-F238E27FC236}">
                <a16:creationId xmlns:a16="http://schemas.microsoft.com/office/drawing/2014/main" id="{3F02011B-42ED-AC57-6AC2-CF42142A5222}"/>
              </a:ext>
            </a:extLst>
          </p:cNvPr>
          <p:cNvSpPr txBox="1"/>
          <p:nvPr/>
        </p:nvSpPr>
        <p:spPr>
          <a:xfrm flipH="1">
            <a:off x="7439025" y="2442055"/>
            <a:ext cx="705427"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RANCHI 01</a:t>
            </a:r>
            <a:endParaRPr lang="en-IN" sz="700">
              <a:solidFill>
                <a:prstClr val="black"/>
              </a:solidFill>
            </a:endParaRPr>
          </a:p>
        </p:txBody>
      </p:sp>
      <p:sp>
        <p:nvSpPr>
          <p:cNvPr id="97" name="TextBox 96">
            <a:extLst>
              <a:ext uri="{FF2B5EF4-FFF2-40B4-BE49-F238E27FC236}">
                <a16:creationId xmlns:a16="http://schemas.microsoft.com/office/drawing/2014/main" id="{B3F9F583-3450-761F-F28A-EE8C37999BE2}"/>
              </a:ext>
            </a:extLst>
          </p:cNvPr>
          <p:cNvSpPr txBox="1"/>
          <p:nvPr/>
        </p:nvSpPr>
        <p:spPr>
          <a:xfrm flipH="1">
            <a:off x="6534860" y="3470790"/>
            <a:ext cx="705427"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RAIPUR 01</a:t>
            </a:r>
            <a:endParaRPr lang="en-IN" sz="700">
              <a:solidFill>
                <a:prstClr val="black"/>
              </a:solidFill>
            </a:endParaRPr>
          </a:p>
        </p:txBody>
      </p:sp>
      <p:sp>
        <p:nvSpPr>
          <p:cNvPr id="98" name="TextBox 97">
            <a:extLst>
              <a:ext uri="{FF2B5EF4-FFF2-40B4-BE49-F238E27FC236}">
                <a16:creationId xmlns:a16="http://schemas.microsoft.com/office/drawing/2014/main" id="{D99F9098-6984-1160-AAC3-5CCCC68C3FC5}"/>
              </a:ext>
            </a:extLst>
          </p:cNvPr>
          <p:cNvSpPr txBox="1"/>
          <p:nvPr/>
        </p:nvSpPr>
        <p:spPr>
          <a:xfrm flipH="1">
            <a:off x="3576201" y="2772141"/>
            <a:ext cx="658478"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BHOPAL 01</a:t>
            </a:r>
            <a:endParaRPr lang="en-IN" sz="700">
              <a:solidFill>
                <a:prstClr val="black"/>
              </a:solidFill>
            </a:endParaRPr>
          </a:p>
        </p:txBody>
      </p:sp>
      <p:sp>
        <p:nvSpPr>
          <p:cNvPr id="99" name="TextBox 98">
            <a:extLst>
              <a:ext uri="{FF2B5EF4-FFF2-40B4-BE49-F238E27FC236}">
                <a16:creationId xmlns:a16="http://schemas.microsoft.com/office/drawing/2014/main" id="{BFF1B1B2-5F71-33C4-6FAA-932CC75509EE}"/>
              </a:ext>
            </a:extLst>
          </p:cNvPr>
          <p:cNvSpPr txBox="1"/>
          <p:nvPr/>
        </p:nvSpPr>
        <p:spPr>
          <a:xfrm flipH="1">
            <a:off x="6202454" y="3297266"/>
            <a:ext cx="861159"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a:solidFill>
                  <a:prstClr val="black"/>
                </a:solidFill>
              </a:rPr>
              <a:t>VIJAYAWADA 01</a:t>
            </a:r>
            <a:endParaRPr lang="en-IN" sz="700">
              <a:solidFill>
                <a:prstClr val="black"/>
              </a:solidFill>
            </a:endParaRPr>
          </a:p>
        </p:txBody>
      </p:sp>
      <p:sp>
        <p:nvSpPr>
          <p:cNvPr id="100" name="TextBox 99">
            <a:extLst>
              <a:ext uri="{FF2B5EF4-FFF2-40B4-BE49-F238E27FC236}">
                <a16:creationId xmlns:a16="http://schemas.microsoft.com/office/drawing/2014/main" id="{E15113EF-CC4C-B9AF-4464-48E16EF0C489}"/>
              </a:ext>
            </a:extLst>
          </p:cNvPr>
          <p:cNvSpPr txBox="1"/>
          <p:nvPr/>
        </p:nvSpPr>
        <p:spPr>
          <a:xfrm flipH="1">
            <a:off x="6521012" y="2912740"/>
            <a:ext cx="1037239" cy="144000"/>
          </a:xfrm>
          <a:prstGeom prst="rect">
            <a:avLst/>
          </a:prstGeom>
          <a:solidFill>
            <a:schemeClr val="accent6">
              <a:lumMod val="60000"/>
              <a:lumOff val="40000"/>
            </a:schemeClr>
          </a:solidFill>
        </p:spPr>
        <p:txBody>
          <a:bodyPr wrap="square" rtlCol="0" anchor="ctr">
            <a:spAutoFit/>
          </a:bodyPr>
          <a:lstStyle>
            <a:defPPr>
              <a:defRPr lang="en-US"/>
            </a:defPPr>
            <a:lvl1pPr algn="r" defTabSz="685681">
              <a:defRPr sz="900" b="1">
                <a:latin typeface="Trebuchet MS"/>
              </a:defRPr>
            </a:lvl1pPr>
          </a:lstStyle>
          <a:p>
            <a:pPr algn="l" defTabSz="685664">
              <a:defRPr/>
            </a:pPr>
            <a:r>
              <a:rPr lang="en-US" sz="700" dirty="0">
                <a:solidFill>
                  <a:prstClr val="black"/>
                </a:solidFill>
              </a:rPr>
              <a:t>VISAKHAPATNAM 01</a:t>
            </a:r>
            <a:endParaRPr lang="en-IN" sz="700" dirty="0">
              <a:solidFill>
                <a:prstClr val="black"/>
              </a:solidFill>
            </a:endParaRPr>
          </a:p>
        </p:txBody>
      </p:sp>
      <p:grpSp>
        <p:nvGrpSpPr>
          <p:cNvPr id="101" name="Group 100">
            <a:extLst>
              <a:ext uri="{FF2B5EF4-FFF2-40B4-BE49-F238E27FC236}">
                <a16:creationId xmlns:a16="http://schemas.microsoft.com/office/drawing/2014/main" id="{8550EDE4-0353-8612-96AD-EF2ACAD02607}"/>
              </a:ext>
            </a:extLst>
          </p:cNvPr>
          <p:cNvGrpSpPr>
            <a:grpSpLocks noChangeAspect="1"/>
          </p:cNvGrpSpPr>
          <p:nvPr/>
        </p:nvGrpSpPr>
        <p:grpSpPr>
          <a:xfrm>
            <a:off x="6200605" y="2181887"/>
            <a:ext cx="180000" cy="180000"/>
            <a:chOff x="3956949" y="1725527"/>
            <a:chExt cx="288000" cy="288000"/>
          </a:xfrm>
        </p:grpSpPr>
        <p:sp>
          <p:nvSpPr>
            <p:cNvPr id="102" name="Oval 101">
              <a:extLst>
                <a:ext uri="{FF2B5EF4-FFF2-40B4-BE49-F238E27FC236}">
                  <a16:creationId xmlns:a16="http://schemas.microsoft.com/office/drawing/2014/main" id="{2FF988DF-0745-6183-080F-4102DBBA60AE}"/>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3" name="Oval 102">
              <a:extLst>
                <a:ext uri="{FF2B5EF4-FFF2-40B4-BE49-F238E27FC236}">
                  <a16:creationId xmlns:a16="http://schemas.microsoft.com/office/drawing/2014/main" id="{E2001F9C-80C5-75BA-E832-1338DEA85FA6}"/>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4" name="Oval 103">
              <a:extLst>
                <a:ext uri="{FF2B5EF4-FFF2-40B4-BE49-F238E27FC236}">
                  <a16:creationId xmlns:a16="http://schemas.microsoft.com/office/drawing/2014/main" id="{24B1A8C6-BEF2-1710-6392-9E739FBEE10F}"/>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06" name="Group 105">
            <a:extLst>
              <a:ext uri="{FF2B5EF4-FFF2-40B4-BE49-F238E27FC236}">
                <a16:creationId xmlns:a16="http://schemas.microsoft.com/office/drawing/2014/main" id="{297FB07F-C6C0-D93A-29E0-432761AA4A38}"/>
              </a:ext>
            </a:extLst>
          </p:cNvPr>
          <p:cNvGrpSpPr>
            <a:grpSpLocks noChangeAspect="1"/>
          </p:cNvGrpSpPr>
          <p:nvPr/>
        </p:nvGrpSpPr>
        <p:grpSpPr>
          <a:xfrm>
            <a:off x="5606645" y="2860388"/>
            <a:ext cx="180000" cy="180000"/>
            <a:chOff x="3956949" y="1725527"/>
            <a:chExt cx="288000" cy="288000"/>
          </a:xfrm>
        </p:grpSpPr>
        <p:sp>
          <p:nvSpPr>
            <p:cNvPr id="107" name="Oval 106">
              <a:extLst>
                <a:ext uri="{FF2B5EF4-FFF2-40B4-BE49-F238E27FC236}">
                  <a16:creationId xmlns:a16="http://schemas.microsoft.com/office/drawing/2014/main" id="{886928D1-EEA9-730F-5CD9-9D74EB64090A}"/>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8" name="Oval 107">
              <a:extLst>
                <a:ext uri="{FF2B5EF4-FFF2-40B4-BE49-F238E27FC236}">
                  <a16:creationId xmlns:a16="http://schemas.microsoft.com/office/drawing/2014/main" id="{D4BB55CA-40F2-6E93-8049-3DFFCE9F0CE9}"/>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09" name="Oval 108">
              <a:extLst>
                <a:ext uri="{FF2B5EF4-FFF2-40B4-BE49-F238E27FC236}">
                  <a16:creationId xmlns:a16="http://schemas.microsoft.com/office/drawing/2014/main" id="{B3E2D103-8598-4791-6AED-DDEE37BFB559}"/>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11" name="Group 110">
            <a:extLst>
              <a:ext uri="{FF2B5EF4-FFF2-40B4-BE49-F238E27FC236}">
                <a16:creationId xmlns:a16="http://schemas.microsoft.com/office/drawing/2014/main" id="{9BDFCBD8-882D-CE53-B199-BE95F89D3760}"/>
              </a:ext>
            </a:extLst>
          </p:cNvPr>
          <p:cNvGrpSpPr>
            <a:grpSpLocks noChangeAspect="1"/>
          </p:cNvGrpSpPr>
          <p:nvPr/>
        </p:nvGrpSpPr>
        <p:grpSpPr>
          <a:xfrm>
            <a:off x="5271213" y="2775993"/>
            <a:ext cx="180000" cy="180000"/>
            <a:chOff x="3956949" y="1725527"/>
            <a:chExt cx="288000" cy="288000"/>
          </a:xfrm>
        </p:grpSpPr>
        <p:sp>
          <p:nvSpPr>
            <p:cNvPr id="112" name="Oval 111">
              <a:extLst>
                <a:ext uri="{FF2B5EF4-FFF2-40B4-BE49-F238E27FC236}">
                  <a16:creationId xmlns:a16="http://schemas.microsoft.com/office/drawing/2014/main" id="{B9445905-E7FC-7F3B-2A6D-698C057FDE03}"/>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3" name="Oval 112">
              <a:extLst>
                <a:ext uri="{FF2B5EF4-FFF2-40B4-BE49-F238E27FC236}">
                  <a16:creationId xmlns:a16="http://schemas.microsoft.com/office/drawing/2014/main" id="{F0791553-B523-A637-FB2C-5C4323366ECC}"/>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4" name="Oval 113">
              <a:extLst>
                <a:ext uri="{FF2B5EF4-FFF2-40B4-BE49-F238E27FC236}">
                  <a16:creationId xmlns:a16="http://schemas.microsoft.com/office/drawing/2014/main" id="{CE808E8E-C9C9-DED3-9AD5-92A345D2E4A6}"/>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16" name="Group 115">
            <a:extLst>
              <a:ext uri="{FF2B5EF4-FFF2-40B4-BE49-F238E27FC236}">
                <a16:creationId xmlns:a16="http://schemas.microsoft.com/office/drawing/2014/main" id="{A69BE012-B0FF-2FF7-C9CA-01D0469C8BB9}"/>
              </a:ext>
            </a:extLst>
          </p:cNvPr>
          <p:cNvGrpSpPr>
            <a:grpSpLocks noChangeAspect="1"/>
          </p:cNvGrpSpPr>
          <p:nvPr/>
        </p:nvGrpSpPr>
        <p:grpSpPr>
          <a:xfrm>
            <a:off x="6143629" y="2894189"/>
            <a:ext cx="180000" cy="180000"/>
            <a:chOff x="3956949" y="1725527"/>
            <a:chExt cx="288000" cy="288000"/>
          </a:xfrm>
        </p:grpSpPr>
        <p:sp>
          <p:nvSpPr>
            <p:cNvPr id="117" name="Oval 116">
              <a:extLst>
                <a:ext uri="{FF2B5EF4-FFF2-40B4-BE49-F238E27FC236}">
                  <a16:creationId xmlns:a16="http://schemas.microsoft.com/office/drawing/2014/main" id="{118E1213-840A-9DF9-1DEE-9D31C1D64765}"/>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8" name="Oval 117">
              <a:extLst>
                <a:ext uri="{FF2B5EF4-FFF2-40B4-BE49-F238E27FC236}">
                  <a16:creationId xmlns:a16="http://schemas.microsoft.com/office/drawing/2014/main" id="{B91BCB0C-2AD9-516B-4E9E-AD92B35DDB98}"/>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19" name="Oval 118">
              <a:extLst>
                <a:ext uri="{FF2B5EF4-FFF2-40B4-BE49-F238E27FC236}">
                  <a16:creationId xmlns:a16="http://schemas.microsoft.com/office/drawing/2014/main" id="{E02739EC-ADE9-0392-4BE6-565D2990FB71}"/>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grpSp>
        <p:nvGrpSpPr>
          <p:cNvPr id="122" name="Group 121">
            <a:extLst>
              <a:ext uri="{FF2B5EF4-FFF2-40B4-BE49-F238E27FC236}">
                <a16:creationId xmlns:a16="http://schemas.microsoft.com/office/drawing/2014/main" id="{AE072D4A-F510-4A05-F0D1-C56A86089387}"/>
              </a:ext>
            </a:extLst>
          </p:cNvPr>
          <p:cNvGrpSpPr>
            <a:grpSpLocks noChangeAspect="1"/>
          </p:cNvGrpSpPr>
          <p:nvPr/>
        </p:nvGrpSpPr>
        <p:grpSpPr>
          <a:xfrm>
            <a:off x="5959852" y="3158921"/>
            <a:ext cx="180000" cy="180000"/>
            <a:chOff x="3956949" y="1725527"/>
            <a:chExt cx="288000" cy="288000"/>
          </a:xfrm>
        </p:grpSpPr>
        <p:sp>
          <p:nvSpPr>
            <p:cNvPr id="123" name="Oval 122">
              <a:extLst>
                <a:ext uri="{FF2B5EF4-FFF2-40B4-BE49-F238E27FC236}">
                  <a16:creationId xmlns:a16="http://schemas.microsoft.com/office/drawing/2014/main" id="{855A6B68-C157-D24C-3972-D742B49A62A6}"/>
                </a:ext>
              </a:extLst>
            </p:cNvPr>
            <p:cNvSpPr/>
            <p:nvPr/>
          </p:nvSpPr>
          <p:spPr>
            <a:xfrm>
              <a:off x="4064949" y="1833527"/>
              <a:ext cx="72000" cy="72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24" name="Oval 123">
              <a:extLst>
                <a:ext uri="{FF2B5EF4-FFF2-40B4-BE49-F238E27FC236}">
                  <a16:creationId xmlns:a16="http://schemas.microsoft.com/office/drawing/2014/main" id="{9952CAA4-4D8C-EC2E-F364-702F62A4CAA9}"/>
                </a:ext>
              </a:extLst>
            </p:cNvPr>
            <p:cNvSpPr/>
            <p:nvPr/>
          </p:nvSpPr>
          <p:spPr>
            <a:xfrm>
              <a:off x="4011754" y="1780332"/>
              <a:ext cx="178390" cy="178390"/>
            </a:xfrm>
            <a:prstGeom prst="ellipse">
              <a:avLst/>
            </a:prstGeom>
            <a:solidFill>
              <a:srgbClr val="E46C0A">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sp>
          <p:nvSpPr>
            <p:cNvPr id="125" name="Oval 124">
              <a:extLst>
                <a:ext uri="{FF2B5EF4-FFF2-40B4-BE49-F238E27FC236}">
                  <a16:creationId xmlns:a16="http://schemas.microsoft.com/office/drawing/2014/main" id="{AD960100-E308-DCEA-2723-40A0CACF631D}"/>
                </a:ext>
              </a:extLst>
            </p:cNvPr>
            <p:cNvSpPr/>
            <p:nvPr/>
          </p:nvSpPr>
          <p:spPr>
            <a:xfrm>
              <a:off x="3956949" y="1725527"/>
              <a:ext cx="288000" cy="288000"/>
            </a:xfrm>
            <a:prstGeom prst="ellipse">
              <a:avLst/>
            </a:prstGeom>
            <a:solidFill>
              <a:srgbClr val="E46C0A">
                <a:alpha val="2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Trebuchet MS"/>
              </a:endParaRPr>
            </a:p>
          </p:txBody>
        </p:sp>
      </p:grpSp>
    </p:spTree>
    <p:extLst>
      <p:ext uri="{BB962C8B-B14F-4D97-AF65-F5344CB8AC3E}">
        <p14:creationId xmlns:p14="http://schemas.microsoft.com/office/powerpoint/2010/main" val="801357284"/>
      </p:ext>
    </p:extLst>
  </p:cSld>
  <p:clrMapOvr>
    <a:masterClrMapping/>
  </p:clrMapOvr>
  <mc:AlternateContent xmlns:mc="http://schemas.openxmlformats.org/markup-compatibility/2006" xmlns:p14="http://schemas.microsoft.com/office/powerpoint/2010/main">
    <mc:Choice Requires="p14">
      <p:transition spd="med" p14:dur="700" advTm="86399000">
        <p:fade/>
      </p:transition>
    </mc:Choice>
    <mc:Fallback xmlns="">
      <p:transition spd="med" advTm="86399000">
        <p:fade/>
      </p:transition>
    </mc:Fallback>
  </mc:AlternateContent>
</p:sld>
</file>

<file path=ppt/theme/theme1.xml><?xml version="1.0" encoding="utf-8"?>
<a:theme xmlns:a="http://schemas.openxmlformats.org/drawingml/2006/main" name="DC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fy Dark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4048</TotalTime>
  <Words>3876</Words>
  <Application>Microsoft Office PowerPoint</Application>
  <PresentationFormat>On-screen Show (16:9)</PresentationFormat>
  <Paragraphs>618</Paragraphs>
  <Slides>31</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Aptos</vt:lpstr>
      <vt:lpstr>Arial</vt:lpstr>
      <vt:lpstr>Arial,Sans-Serif</vt:lpstr>
      <vt:lpstr>Calibri</vt:lpstr>
      <vt:lpstr>TheSansOffice</vt:lpstr>
      <vt:lpstr>Trebuchet MS</vt:lpstr>
      <vt:lpstr>DC Theme</vt:lpstr>
      <vt:lpstr>Sify Dark Theme</vt:lpstr>
      <vt:lpstr>PowerPoint Presentation</vt:lpstr>
      <vt:lpstr>Agenda </vt:lpstr>
      <vt:lpstr>India: A Data Center Hub</vt:lpstr>
      <vt:lpstr>Key Challenges shaping data center strategies  </vt:lpstr>
      <vt:lpstr>our focus areas</vt:lpstr>
      <vt:lpstr>Future-READY data center architecture  </vt:lpstr>
      <vt:lpstr>Operational Philosophy</vt:lpstr>
      <vt:lpstr>Our DATA CENTER FOOTPRINT- 6 Major metros </vt:lpstr>
      <vt:lpstr>Edge data center footprint. Rollout planned over 2-3 years</vt:lpstr>
      <vt:lpstr>AI-READY, hyperscale, Hyperconnected, Green,  Data Center campuses</vt:lpstr>
      <vt:lpstr>PowerPoint Presentation</vt:lpstr>
      <vt:lpstr>Overview: MUMBAI 03 MEGA CAMPUS, RABALE</vt:lpstr>
      <vt:lpstr>tower 11 &amp; 12 pre bookings open: Buil to suit 80+ MW IT Capacity </vt:lpstr>
      <vt:lpstr>IN CAMPUS Connectivity</vt:lpstr>
      <vt:lpstr>ENHANCED SECURITY</vt:lpstr>
      <vt:lpstr>ESG FOcus</vt:lpstr>
      <vt:lpstr>Mumbai 03: Technical specifications</vt:lpstr>
      <vt:lpstr>Mumbai 03: Technical specifications</vt:lpstr>
      <vt:lpstr>PowerPoint Presentation</vt:lpstr>
      <vt:lpstr>Data Center AI-Readiness</vt:lpstr>
      <vt:lpstr>AI-ready Data Centers: Power</vt:lpstr>
      <vt:lpstr>AI-ready Data Centers: cooling</vt:lpstr>
      <vt:lpstr>AI-ready Data Centers: Cooling</vt:lpstr>
      <vt:lpstr>AI-ready Data Centers: cooling</vt:lpstr>
      <vt:lpstr>AI-ready Data Centers: cooling</vt:lpstr>
      <vt:lpstr>AI-ready Data Centers: server hall</vt:lpstr>
      <vt:lpstr>AI-Ready Data Centers: network</vt:lpstr>
      <vt:lpstr>Your trusted data center partner</vt:lpstr>
      <vt:lpstr>PowerPoint Presentation</vt:lpstr>
      <vt:lpstr>Sify Data Center Advantage</vt:lpstr>
      <vt:lpstr>COMPLIANCE AND CERTIFICATIONS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Shombit Roy</dc:creator>
  <cp:lastModifiedBy>Shombit Roy</cp:lastModifiedBy>
  <cp:revision>30</cp:revision>
  <dcterms:created xsi:type="dcterms:W3CDTF">2022-08-25T05:56:00Z</dcterms:created>
  <dcterms:modified xsi:type="dcterms:W3CDTF">2025-03-26T18:47:33Z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ABBD19BF319E4507B764084B5F3D7B80_12</vt:lpwstr>
  </property>
  <property fmtid="{D5CDD505-2E9C-101B-9397-08002B2CF9AE}" pid="3" name="KSOProductBuildVer">
    <vt:lpwstr>2057-12.2.0.18911</vt:lpwstr>
  </property>
</Properties>
</file>